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  <p:sldId id="268" r:id="rId3"/>
    <p:sldId id="278" r:id="rId4"/>
    <p:sldId id="279" r:id="rId5"/>
    <p:sldId id="280" r:id="rId6"/>
    <p:sldId id="269" r:id="rId7"/>
    <p:sldId id="270" r:id="rId8"/>
    <p:sldId id="281" r:id="rId9"/>
    <p:sldId id="298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676F1F-C601-4F97-A465-A5F155376494}" v="71" dt="2020-10-27T08:53:37.332"/>
    <p1510:client id="{C5E269A1-3863-4967-B18D-DCE8BFD63687}" v="2" dt="2020-10-26T21:03:00.867"/>
    <p1510:client id="{E2C10C36-7BA3-4754-8D81-D5E6128B129B}" v="16" dt="2020-10-26T21:00:24.616"/>
  </p1510:revLst>
</p1510:revInfo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C5E269A1-3863-4967-B18D-DCE8BFD63687}"/>
    <pc:docChg chg="undo custSel addSld delSld modSld">
      <pc:chgData name="majed Al-hakami" userId="c15e6e485a5a4051" providerId="LiveId" clId="{C5E269A1-3863-4967-B18D-DCE8BFD63687}" dt="2020-10-26T21:03:00.867" v="4" actId="571"/>
      <pc:docMkLst>
        <pc:docMk/>
      </pc:docMkLst>
      <pc:sldChg chg="del">
        <pc:chgData name="majed Al-hakami" userId="c15e6e485a5a4051" providerId="LiveId" clId="{C5E269A1-3863-4967-B18D-DCE8BFD63687}" dt="2020-10-26T21:02:56.502" v="2" actId="47"/>
        <pc:sldMkLst>
          <pc:docMk/>
          <pc:sldMk cId="1031796878" sldId="259"/>
        </pc:sldMkLst>
      </pc:sldChg>
      <pc:sldChg chg="addSp modSp add del">
        <pc:chgData name="majed Al-hakami" userId="c15e6e485a5a4051" providerId="LiveId" clId="{C5E269A1-3863-4967-B18D-DCE8BFD63687}" dt="2020-10-26T21:03:00.867" v="4" actId="571"/>
        <pc:sldMkLst>
          <pc:docMk/>
          <pc:sldMk cId="3995356427" sldId="267"/>
        </pc:sldMkLst>
        <pc:spChg chg="add mod">
          <ac:chgData name="majed Al-hakami" userId="c15e6e485a5a4051" providerId="LiveId" clId="{C5E269A1-3863-4967-B18D-DCE8BFD63687}" dt="2020-10-26T21:03:00.867" v="4" actId="571"/>
          <ac:spMkLst>
            <pc:docMk/>
            <pc:sldMk cId="3995356427" sldId="267"/>
            <ac:spMk id="12" creationId="{E3B8BEDD-F414-4882-9EDB-8A9077076ABB}"/>
          </ac:spMkLst>
        </pc:spChg>
      </pc:sldChg>
    </pc:docChg>
  </pc:docChgLst>
  <pc:docChgLst>
    <pc:chgData name="majed Al-hakami" userId="c15e6e485a5a4051" providerId="LiveId" clId="{A1676F1F-C601-4F97-A465-A5F155376494}"/>
    <pc:docChg chg="undo custSel addSld delSld modSld sldOrd">
      <pc:chgData name="majed Al-hakami" userId="c15e6e485a5a4051" providerId="LiveId" clId="{A1676F1F-C601-4F97-A465-A5F155376494}" dt="2020-10-27T08:53:37.332" v="149"/>
      <pc:docMkLst>
        <pc:docMk/>
      </pc:docMkLst>
      <pc:sldChg chg="del">
        <pc:chgData name="majed Al-hakami" userId="c15e6e485a5a4051" providerId="LiveId" clId="{A1676F1F-C601-4F97-A465-A5F155376494}" dt="2020-10-26T21:03:41.119" v="0" actId="47"/>
        <pc:sldMkLst>
          <pc:docMk/>
          <pc:sldMk cId="2447272190" sldId="256"/>
        </pc:sldMkLst>
      </pc:sldChg>
      <pc:sldChg chg="del">
        <pc:chgData name="majed Al-hakami" userId="c15e6e485a5a4051" providerId="LiveId" clId="{A1676F1F-C601-4F97-A465-A5F155376494}" dt="2020-10-26T21:03:46.699" v="1" actId="47"/>
        <pc:sldMkLst>
          <pc:docMk/>
          <pc:sldMk cId="3855509451" sldId="258"/>
        </pc:sldMkLst>
      </pc:sldChg>
      <pc:sldChg chg="addSp modSp mod ord modAnim">
        <pc:chgData name="majed Al-hakami" userId="c15e6e485a5a4051" providerId="LiveId" clId="{A1676F1F-C601-4F97-A465-A5F155376494}" dt="2020-10-26T21:13:22.206" v="48"/>
        <pc:sldMkLst>
          <pc:docMk/>
          <pc:sldMk cId="4280207907" sldId="269"/>
        </pc:sldMkLst>
        <pc:spChg chg="add">
          <ac:chgData name="majed Al-hakami" userId="c15e6e485a5a4051" providerId="LiveId" clId="{A1676F1F-C601-4F97-A465-A5F155376494}" dt="2020-10-26T21:04:17.551" v="5" actId="22"/>
          <ac:spMkLst>
            <pc:docMk/>
            <pc:sldMk cId="4280207907" sldId="269"/>
            <ac:spMk id="3" creationId="{06A580E3-ACEF-4C73-8140-B0EBECF2D3DA}"/>
          </ac:spMkLst>
        </pc:spChg>
        <pc:spChg chg="add mod">
          <ac:chgData name="majed Al-hakami" userId="c15e6e485a5a4051" providerId="LiveId" clId="{A1676F1F-C601-4F97-A465-A5F155376494}" dt="2020-10-26T21:05:18.212" v="15" actId="207"/>
          <ac:spMkLst>
            <pc:docMk/>
            <pc:sldMk cId="4280207907" sldId="269"/>
            <ac:spMk id="5" creationId="{17E2EF26-8432-4156-9D3C-F7F1986F90E6}"/>
          </ac:spMkLst>
        </pc:spChg>
        <pc:spChg chg="add mod">
          <ac:chgData name="majed Al-hakami" userId="c15e6e485a5a4051" providerId="LiveId" clId="{A1676F1F-C601-4F97-A465-A5F155376494}" dt="2020-10-26T21:07:21.141" v="16" actId="207"/>
          <ac:spMkLst>
            <pc:docMk/>
            <pc:sldMk cId="4280207907" sldId="269"/>
            <ac:spMk id="9" creationId="{BDB5EE80-FB0D-402E-BEA7-6508D6F99081}"/>
          </ac:spMkLst>
        </pc:spChg>
        <pc:graphicFrameChg chg="add mod modGraphic">
          <ac:chgData name="majed Al-hakami" userId="c15e6e485a5a4051" providerId="LiveId" clId="{A1676F1F-C601-4F97-A465-A5F155376494}" dt="2020-10-26T21:10:16.660" v="23"/>
          <ac:graphicFrameMkLst>
            <pc:docMk/>
            <pc:sldMk cId="4280207907" sldId="269"/>
            <ac:graphicFrameMk id="13" creationId="{BF2FF95C-D0CA-43E6-B242-112EDD72F76F}"/>
          </ac:graphicFrameMkLst>
        </pc:graphicFrameChg>
        <pc:graphicFrameChg chg="add mod modGraphic">
          <ac:chgData name="majed Al-hakami" userId="c15e6e485a5a4051" providerId="LiveId" clId="{A1676F1F-C601-4F97-A465-A5F155376494}" dt="2020-10-26T21:12:12.658" v="40" actId="1037"/>
          <ac:graphicFrameMkLst>
            <pc:docMk/>
            <pc:sldMk cId="4280207907" sldId="269"/>
            <ac:graphicFrameMk id="14" creationId="{7876C825-C45C-40DE-8201-E812DAF59BD0}"/>
          </ac:graphicFrameMkLst>
        </pc:graphicFrameChg>
        <pc:graphicFrameChg chg="add mod modGraphic">
          <ac:chgData name="majed Al-hakami" userId="c15e6e485a5a4051" providerId="LiveId" clId="{A1676F1F-C601-4F97-A465-A5F155376494}" dt="2020-10-26T21:12:18.140" v="41" actId="14100"/>
          <ac:graphicFrameMkLst>
            <pc:docMk/>
            <pc:sldMk cId="4280207907" sldId="269"/>
            <ac:graphicFrameMk id="15" creationId="{01891924-0DBE-42EB-B7EE-DD31A122BF71}"/>
          </ac:graphicFrameMkLst>
        </pc:graphicFrameChg>
        <pc:graphicFrameChg chg="add mod">
          <ac:chgData name="majed Al-hakami" userId="c15e6e485a5a4051" providerId="LiveId" clId="{A1676F1F-C601-4F97-A465-A5F155376494}" dt="2020-10-26T21:12:52.594" v="44" actId="1076"/>
          <ac:graphicFrameMkLst>
            <pc:docMk/>
            <pc:sldMk cId="4280207907" sldId="269"/>
            <ac:graphicFrameMk id="16" creationId="{85658FB2-BAA3-4528-B665-96574AAB56B2}"/>
          </ac:graphicFrameMkLst>
        </pc:graphicFrameChg>
        <pc:graphicFrameChg chg="add mod">
          <ac:chgData name="majed Al-hakami" userId="c15e6e485a5a4051" providerId="LiveId" clId="{A1676F1F-C601-4F97-A465-A5F155376494}" dt="2020-10-26T21:13:11.014" v="46" actId="1076"/>
          <ac:graphicFrameMkLst>
            <pc:docMk/>
            <pc:sldMk cId="4280207907" sldId="269"/>
            <ac:graphicFrameMk id="17" creationId="{FF93D5CD-D805-4AC2-865F-CC417902196D}"/>
          </ac:graphicFrameMkLst>
        </pc:graphicFrameChg>
        <pc:picChg chg="add mod">
          <ac:chgData name="majed Al-hakami" userId="c15e6e485a5a4051" providerId="LiveId" clId="{A1676F1F-C601-4F97-A465-A5F155376494}" dt="2020-10-26T21:04:56.275" v="12" actId="1076"/>
          <ac:picMkLst>
            <pc:docMk/>
            <pc:sldMk cId="4280207907" sldId="269"/>
            <ac:picMk id="11" creationId="{FFBE9C22-3D55-4632-B8BC-29C9FE17B8EB}"/>
          </ac:picMkLst>
        </pc:picChg>
      </pc:sldChg>
      <pc:sldChg chg="addSp modSp mod modAnim">
        <pc:chgData name="majed Al-hakami" userId="c15e6e485a5a4051" providerId="LiveId" clId="{A1676F1F-C601-4F97-A465-A5F155376494}" dt="2020-10-27T08:53:37.332" v="149"/>
        <pc:sldMkLst>
          <pc:docMk/>
          <pc:sldMk cId="2296410434" sldId="270"/>
        </pc:sldMkLst>
        <pc:spChg chg="add mod">
          <ac:chgData name="majed Al-hakami" userId="c15e6e485a5a4051" providerId="LiveId" clId="{A1676F1F-C601-4F97-A465-A5F155376494}" dt="2020-10-26T21:29:45.181" v="121" actId="207"/>
          <ac:spMkLst>
            <pc:docMk/>
            <pc:sldMk cId="2296410434" sldId="270"/>
            <ac:spMk id="5" creationId="{B7C85D93-807B-4E67-B0F3-F5DF8FF4B25B}"/>
          </ac:spMkLst>
        </pc:spChg>
        <pc:spChg chg="add mod">
          <ac:chgData name="majed Al-hakami" userId="c15e6e485a5a4051" providerId="LiveId" clId="{A1676F1F-C601-4F97-A465-A5F155376494}" dt="2020-10-27T08:52:41.780" v="140" actId="20577"/>
          <ac:spMkLst>
            <pc:docMk/>
            <pc:sldMk cId="2296410434" sldId="270"/>
            <ac:spMk id="9" creationId="{2C4907C0-ADA7-4983-ABA2-4AFE2124272A}"/>
          </ac:spMkLst>
        </pc:spChg>
        <pc:spChg chg="add mod">
          <ac:chgData name="majed Al-hakami" userId="c15e6e485a5a4051" providerId="LiveId" clId="{A1676F1F-C601-4F97-A465-A5F155376494}" dt="2020-10-26T21:16:06.922" v="64" actId="571"/>
          <ac:spMkLst>
            <pc:docMk/>
            <pc:sldMk cId="2296410434" sldId="270"/>
            <ac:spMk id="10" creationId="{1D28F863-F454-44C7-A168-73C625A31581}"/>
          </ac:spMkLst>
        </pc:spChg>
        <pc:spChg chg="add mod">
          <ac:chgData name="majed Al-hakami" userId="c15e6e485a5a4051" providerId="LiveId" clId="{A1676F1F-C601-4F97-A465-A5F155376494}" dt="2020-10-26T21:16:50.443" v="71" actId="571"/>
          <ac:spMkLst>
            <pc:docMk/>
            <pc:sldMk cId="2296410434" sldId="270"/>
            <ac:spMk id="11" creationId="{8C48F0DD-BABD-43CF-9FA7-EDEAA98266D5}"/>
          </ac:spMkLst>
        </pc:spChg>
        <pc:spChg chg="add mod">
          <ac:chgData name="majed Al-hakami" userId="c15e6e485a5a4051" providerId="LiveId" clId="{A1676F1F-C601-4F97-A465-A5F155376494}" dt="2020-10-27T08:53:19.186" v="147" actId="1076"/>
          <ac:spMkLst>
            <pc:docMk/>
            <pc:sldMk cId="2296410434" sldId="270"/>
            <ac:spMk id="13" creationId="{AB13EA1B-E9DD-4C10-9DDB-EF29F3B22722}"/>
          </ac:spMkLst>
        </pc:spChg>
        <pc:spChg chg="add mod">
          <ac:chgData name="majed Al-hakami" userId="c15e6e485a5a4051" providerId="LiveId" clId="{A1676F1F-C601-4F97-A465-A5F155376494}" dt="2020-10-27T08:52:29.807" v="138" actId="1076"/>
          <ac:spMkLst>
            <pc:docMk/>
            <pc:sldMk cId="2296410434" sldId="270"/>
            <ac:spMk id="15" creationId="{48EA378C-9F19-41D6-B1CE-F3516085C6A4}"/>
          </ac:spMkLst>
        </pc:spChg>
        <pc:spChg chg="add mod">
          <ac:chgData name="majed Al-hakami" userId="c15e6e485a5a4051" providerId="LiveId" clId="{A1676F1F-C601-4F97-A465-A5F155376494}" dt="2020-10-27T08:53:13.541" v="146" actId="14100"/>
          <ac:spMkLst>
            <pc:docMk/>
            <pc:sldMk cId="2296410434" sldId="270"/>
            <ac:spMk id="17" creationId="{CC72C82D-876A-426B-B3DB-0010AE202798}"/>
          </ac:spMkLst>
        </pc:spChg>
        <pc:graphicFrameChg chg="add mod modGraphic">
          <ac:chgData name="majed Al-hakami" userId="c15e6e485a5a4051" providerId="LiveId" clId="{A1676F1F-C601-4F97-A465-A5F155376494}" dt="2020-10-26T21:23:01.465" v="84"/>
          <ac:graphicFrameMkLst>
            <pc:docMk/>
            <pc:sldMk cId="2296410434" sldId="270"/>
            <ac:graphicFrameMk id="3" creationId="{E28D718F-56C4-48A3-B338-A1B325B47539}"/>
          </ac:graphicFrameMkLst>
        </pc:graphicFrameChg>
      </pc:sldChg>
      <pc:sldChg chg="del">
        <pc:chgData name="majed Al-hakami" userId="c15e6e485a5a4051" providerId="LiveId" clId="{A1676F1F-C601-4F97-A465-A5F155376494}" dt="2020-10-26T21:31:15.702" v="130" actId="47"/>
        <pc:sldMkLst>
          <pc:docMk/>
          <pc:sldMk cId="1663345154" sldId="271"/>
        </pc:sldMkLst>
      </pc:sldChg>
      <pc:sldChg chg="del">
        <pc:chgData name="majed Al-hakami" userId="c15e6e485a5a4051" providerId="LiveId" clId="{A1676F1F-C601-4F97-A465-A5F155376494}" dt="2020-10-26T21:31:15.172" v="129" actId="47"/>
        <pc:sldMkLst>
          <pc:docMk/>
          <pc:sldMk cId="189538083" sldId="272"/>
        </pc:sldMkLst>
      </pc:sldChg>
      <pc:sldChg chg="del">
        <pc:chgData name="majed Al-hakami" userId="c15e6e485a5a4051" providerId="LiveId" clId="{A1676F1F-C601-4F97-A465-A5F155376494}" dt="2020-10-26T21:31:14.875" v="128" actId="47"/>
        <pc:sldMkLst>
          <pc:docMk/>
          <pc:sldMk cId="940873544" sldId="273"/>
        </pc:sldMkLst>
      </pc:sldChg>
      <pc:sldChg chg="del">
        <pc:chgData name="majed Al-hakami" userId="c15e6e485a5a4051" providerId="LiveId" clId="{A1676F1F-C601-4F97-A465-A5F155376494}" dt="2020-10-26T21:31:14.703" v="127" actId="47"/>
        <pc:sldMkLst>
          <pc:docMk/>
          <pc:sldMk cId="2701115697" sldId="274"/>
        </pc:sldMkLst>
      </pc:sldChg>
      <pc:sldChg chg="del">
        <pc:chgData name="majed Al-hakami" userId="c15e6e485a5a4051" providerId="LiveId" clId="{A1676F1F-C601-4F97-A465-A5F155376494}" dt="2020-10-26T21:31:14.531" v="126" actId="47"/>
        <pc:sldMkLst>
          <pc:docMk/>
          <pc:sldMk cId="2572695340" sldId="275"/>
        </pc:sldMkLst>
      </pc:sldChg>
      <pc:sldChg chg="del">
        <pc:chgData name="majed Al-hakami" userId="c15e6e485a5a4051" providerId="LiveId" clId="{A1676F1F-C601-4F97-A465-A5F155376494}" dt="2020-10-26T21:31:14.298" v="125" actId="47"/>
        <pc:sldMkLst>
          <pc:docMk/>
          <pc:sldMk cId="671801227" sldId="276"/>
        </pc:sldMkLst>
      </pc:sldChg>
      <pc:sldChg chg="del">
        <pc:chgData name="majed Al-hakami" userId="c15e6e485a5a4051" providerId="LiveId" clId="{A1676F1F-C601-4F97-A465-A5F155376494}" dt="2020-10-26T21:31:13.913" v="124" actId="47"/>
        <pc:sldMkLst>
          <pc:docMk/>
          <pc:sldMk cId="4134796719" sldId="277"/>
        </pc:sldMkLst>
      </pc:sldChg>
      <pc:sldChg chg="add ord">
        <pc:chgData name="majed Al-hakami" userId="c15e6e485a5a4051" providerId="LiveId" clId="{A1676F1F-C601-4F97-A465-A5F155376494}" dt="2020-10-26T21:04:03.127" v="4"/>
        <pc:sldMkLst>
          <pc:docMk/>
          <pc:sldMk cId="3526089336" sldId="280"/>
        </pc:sldMkLst>
      </pc:sldChg>
      <pc:sldChg chg="add">
        <pc:chgData name="majed Al-hakami" userId="c15e6e485a5a4051" providerId="LiveId" clId="{A1676F1F-C601-4F97-A465-A5F155376494}" dt="2020-10-26T21:31:09.823" v="123"/>
        <pc:sldMkLst>
          <pc:docMk/>
          <pc:sldMk cId="3714116275" sldId="281"/>
        </pc:sldMkLst>
      </pc:sldChg>
      <pc:sldChg chg="add">
        <pc:chgData name="majed Al-hakami" userId="c15e6e485a5a4051" providerId="LiveId" clId="{A1676F1F-C601-4F97-A465-A5F155376494}" dt="2020-10-26T21:31:09.823" v="123"/>
        <pc:sldMkLst>
          <pc:docMk/>
          <pc:sldMk cId="3103782558" sldId="29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كــــيــــــمـــيـــاء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83200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مــاجـد الــحـكـــمي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Rounded Rectangle 21">
            <a:extLst>
              <a:ext uri="{FF2B5EF4-FFF2-40B4-BE49-F238E27FC236}">
                <a16:creationId xmlns:a16="http://schemas.microsoft.com/office/drawing/2014/main" id="{2FBABC3A-5130-47D6-B002-2DDBB3CD9B18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تابع</a:t>
            </a:r>
            <a:r>
              <a:rPr lang="ar-SA" sz="24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 استعمال ثوابت الاتزان </a:t>
            </a:r>
          </a:p>
          <a:p>
            <a:pPr algn="ctr">
              <a:defRPr/>
            </a:pPr>
            <a:r>
              <a:rPr lang="ar-SA" sz="24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– حساب التراكيز عند الاتزان ص142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535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93433D2-3E22-4CB4-9F3E-BD0055567BA6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2</a:t>
            </a:fld>
            <a:endParaRPr b="1" dirty="0"/>
          </a:p>
        </p:txBody>
      </p:sp>
      <p:sp>
        <p:nvSpPr>
          <p:cNvPr id="6" name="مربع نص 8">
            <a:extLst>
              <a:ext uri="{FF2B5EF4-FFF2-40B4-BE49-F238E27FC236}">
                <a16:creationId xmlns:a16="http://schemas.microsoft.com/office/drawing/2014/main" id="{C80F306D-B8EA-4BAD-9037-4DF5E3276027}"/>
              </a:ext>
            </a:extLst>
          </p:cNvPr>
          <p:cNvSpPr txBox="1"/>
          <p:nvPr/>
        </p:nvSpPr>
        <p:spPr>
          <a:xfrm>
            <a:off x="1181925" y="2226748"/>
            <a:ext cx="10530854" cy="24045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الفكرة الرئيسية </a:t>
            </a:r>
          </a:p>
          <a:p>
            <a:pPr>
              <a:lnSpc>
                <a:spcPct val="150000"/>
              </a:lnSpc>
            </a:pPr>
            <a:endParaRPr lang="ar-SA" sz="36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يمكن استعمال تعبير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ثابت الاتزان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في حساب تراكيز المواد وذوبانيتها .</a:t>
            </a:r>
            <a:endParaRPr lang="ar-SA" sz="3200" b="1" dirty="0">
              <a:solidFill>
                <a:srgbClr val="0070C0"/>
              </a:solidFill>
              <a:latin typeface="ae_AlMateen" panose="02060803050605020204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781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93433D2-3E22-4CB4-9F3E-BD0055567BA6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3</a:t>
            </a:fld>
            <a:endParaRPr b="1" dirty="0"/>
          </a:p>
        </p:txBody>
      </p:sp>
      <p:sp>
        <p:nvSpPr>
          <p:cNvPr id="6" name="مربع نص 8">
            <a:extLst>
              <a:ext uri="{FF2B5EF4-FFF2-40B4-BE49-F238E27FC236}">
                <a16:creationId xmlns:a16="http://schemas.microsoft.com/office/drawing/2014/main" id="{C80F306D-B8EA-4BAD-9037-4DF5E3276027}"/>
              </a:ext>
            </a:extLst>
          </p:cNvPr>
          <p:cNvSpPr txBox="1"/>
          <p:nvPr/>
        </p:nvSpPr>
        <p:spPr>
          <a:xfrm>
            <a:off x="1181925" y="2226748"/>
            <a:ext cx="10530854" cy="24045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الفكرة الرئيسية </a:t>
            </a:r>
          </a:p>
          <a:p>
            <a:pPr>
              <a:lnSpc>
                <a:spcPct val="150000"/>
              </a:lnSpc>
            </a:pPr>
            <a:endParaRPr lang="ar-SA" sz="36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يمكن استعمال تعبير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ثابت الاتزان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في حساب تراكيز المواد وذوبانيتها .</a:t>
            </a:r>
            <a:endParaRPr lang="ar-SA" sz="3200" b="1" dirty="0">
              <a:solidFill>
                <a:srgbClr val="0070C0"/>
              </a:solidFill>
              <a:latin typeface="ae_AlMateen" panose="02060803050605020204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587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93433D2-3E22-4CB4-9F3E-BD0055567BA6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4</a:t>
            </a:fld>
            <a:endParaRPr b="1" dirty="0"/>
          </a:p>
        </p:txBody>
      </p:sp>
      <p:sp>
        <p:nvSpPr>
          <p:cNvPr id="5" name="مربع نص 9">
            <a:extLst>
              <a:ext uri="{FF2B5EF4-FFF2-40B4-BE49-F238E27FC236}">
                <a16:creationId xmlns:a16="http://schemas.microsoft.com/office/drawing/2014/main" id="{E3239524-3322-40FC-B225-992D37C8F0F9}"/>
              </a:ext>
            </a:extLst>
          </p:cNvPr>
          <p:cNvSpPr txBox="1"/>
          <p:nvPr/>
        </p:nvSpPr>
        <p:spPr>
          <a:xfrm>
            <a:off x="6179933" y="1718146"/>
            <a:ext cx="568937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كيف يتم حساب التراكيز عند الاتزان ؟</a:t>
            </a:r>
          </a:p>
        </p:txBody>
      </p:sp>
      <p:pic>
        <p:nvPicPr>
          <p:cNvPr id="6" name="Picture 2" descr="image">
            <a:extLst>
              <a:ext uri="{FF2B5EF4-FFF2-40B4-BE49-F238E27FC236}">
                <a16:creationId xmlns:a16="http://schemas.microsoft.com/office/drawing/2014/main" id="{E08CF0EA-9E74-40F1-B090-55C508DB4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183" y="2843213"/>
            <a:ext cx="4421392" cy="140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DB09AFB4-63C7-4B1D-B739-E4B3CA29F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4865350"/>
            <a:ext cx="9829800" cy="195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- تمثل[A] [B ] التراكيز المولارية  للمتفاعلات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- [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C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]و[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D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] التراكيز المولارية للنواتج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- تمثل الاسس 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a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 و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b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و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c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و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d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 معاملات المعادلة الموزونة </a:t>
            </a:r>
          </a:p>
        </p:txBody>
      </p:sp>
    </p:spTree>
    <p:extLst>
      <p:ext uri="{BB962C8B-B14F-4D97-AF65-F5344CB8AC3E}">
        <p14:creationId xmlns:p14="http://schemas.microsoft.com/office/powerpoint/2010/main" val="360752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93433D2-3E22-4CB4-9F3E-BD0055567BA6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5</a:t>
            </a:fld>
            <a:endParaRPr b="1" dirty="0"/>
          </a:p>
        </p:txBody>
      </p:sp>
      <p:sp>
        <p:nvSpPr>
          <p:cNvPr id="4" name="مربع نص 9">
            <a:extLst>
              <a:ext uri="{FF2B5EF4-FFF2-40B4-BE49-F238E27FC236}">
                <a16:creationId xmlns:a16="http://schemas.microsoft.com/office/drawing/2014/main" id="{4168CC08-0C54-4F26-822F-A7311FADE955}"/>
              </a:ext>
            </a:extLst>
          </p:cNvPr>
          <p:cNvSpPr txBox="1"/>
          <p:nvPr/>
        </p:nvSpPr>
        <p:spPr>
          <a:xfrm>
            <a:off x="6179933" y="1718146"/>
            <a:ext cx="568937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كيف يتم حساب التراكيز عند الاتزان ؟</a:t>
            </a:r>
          </a:p>
        </p:txBody>
      </p:sp>
      <p:sp>
        <p:nvSpPr>
          <p:cNvPr id="5" name="مربع نص 13">
            <a:extLst>
              <a:ext uri="{FF2B5EF4-FFF2-40B4-BE49-F238E27FC236}">
                <a16:creationId xmlns:a16="http://schemas.microsoft.com/office/drawing/2014/main" id="{5BF738C6-DF8B-44BE-B1C3-92F861988DA3}"/>
              </a:ext>
            </a:extLst>
          </p:cNvPr>
          <p:cNvSpPr txBox="1"/>
          <p:nvPr/>
        </p:nvSpPr>
        <p:spPr>
          <a:xfrm>
            <a:off x="4212048" y="2377158"/>
            <a:ext cx="6061076" cy="7425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ثابت الاتزان للتفاعل التالي:</a:t>
            </a:r>
          </a:p>
        </p:txBody>
      </p:sp>
      <p:sp>
        <p:nvSpPr>
          <p:cNvPr id="6" name="مربع نص 16">
            <a:extLst>
              <a:ext uri="{FF2B5EF4-FFF2-40B4-BE49-F238E27FC236}">
                <a16:creationId xmlns:a16="http://schemas.microsoft.com/office/drawing/2014/main" id="{06231508-4EFC-42D7-A6E1-B4EBECB70923}"/>
              </a:ext>
            </a:extLst>
          </p:cNvPr>
          <p:cNvSpPr txBox="1"/>
          <p:nvPr/>
        </p:nvSpPr>
        <p:spPr>
          <a:xfrm>
            <a:off x="232427" y="3975448"/>
            <a:ext cx="1075196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ar-SA" sz="32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علما بأن تراكيز المواد </a:t>
            </a:r>
            <a:r>
              <a:rPr lang="en-US" alt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[C</a:t>
            </a:r>
            <a:r>
              <a:rPr lang="en-US" altLang="en-US" sz="24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O</a:t>
            </a:r>
            <a:r>
              <a:rPr lang="en-US" alt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]</a:t>
            </a:r>
            <a:r>
              <a:rPr lang="en-US" altLang="en-US" sz="3200" b="1" baseline="30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en-US" alt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= 0.15 mol/L   ,  [Cl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2</a:t>
            </a:r>
            <a:r>
              <a:rPr lang="en-US" alt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]</a:t>
            </a:r>
            <a:r>
              <a:rPr lang="en-US" altLang="en-US" sz="3200" b="1" baseline="30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en-US" alt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= 0.15 mol/L </a:t>
            </a:r>
            <a:endParaRPr lang="ar-SA" sz="3200" b="1" dirty="0">
              <a:solidFill>
                <a:srgbClr val="0000CC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7" name="مربع نص 21">
            <a:extLst>
              <a:ext uri="{FF2B5EF4-FFF2-40B4-BE49-F238E27FC236}">
                <a16:creationId xmlns:a16="http://schemas.microsoft.com/office/drawing/2014/main" id="{F3893FFB-887B-4BBD-9848-1601DD65B2FA}"/>
              </a:ext>
            </a:extLst>
          </p:cNvPr>
          <p:cNvSpPr txBox="1"/>
          <p:nvPr/>
        </p:nvSpPr>
        <p:spPr>
          <a:xfrm>
            <a:off x="4212048" y="3119669"/>
            <a:ext cx="6451125" cy="741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يساوي </a:t>
            </a:r>
            <a:r>
              <a:rPr lang="en-US" sz="3200" b="1" dirty="0">
                <a:latin typeface="ae_AlMateen" panose="02060803050605020204" pitchFamily="18" charset="-78"/>
                <a:cs typeface="+mj-cs"/>
              </a:rPr>
              <a:t>8.2x10</a:t>
            </a:r>
            <a:r>
              <a:rPr lang="en-US" sz="3200" b="1" baseline="30000" dirty="0">
                <a:latin typeface="ae_AlMateen" panose="02060803050605020204" pitchFamily="18" charset="-78"/>
                <a:cs typeface="+mj-cs"/>
              </a:rPr>
              <a:t>-2</a:t>
            </a:r>
            <a:r>
              <a:rPr lang="en-US" sz="32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.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أوجد تركيز</a:t>
            </a:r>
            <a:r>
              <a:rPr lang="en-US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C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O</a:t>
            </a:r>
            <a:r>
              <a:rPr lang="en-US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Cl</a:t>
            </a:r>
            <a:r>
              <a:rPr lang="en-US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2  </a:t>
            </a:r>
            <a:endParaRPr lang="ar-SA" sz="3200" b="1" dirty="0"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8" name="مربع نص 25">
            <a:extLst>
              <a:ext uri="{FF2B5EF4-FFF2-40B4-BE49-F238E27FC236}">
                <a16:creationId xmlns:a16="http://schemas.microsoft.com/office/drawing/2014/main" id="{23BB8EA3-A81E-4596-8D47-44D554D66105}"/>
              </a:ext>
            </a:extLst>
          </p:cNvPr>
          <p:cNvSpPr txBox="1"/>
          <p:nvPr/>
        </p:nvSpPr>
        <p:spPr>
          <a:xfrm>
            <a:off x="232426" y="2361721"/>
            <a:ext cx="7113253" cy="739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</a:pP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C</a:t>
            </a:r>
            <a:r>
              <a:rPr lang="en-US" sz="24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O</a:t>
            </a:r>
            <a:r>
              <a:rPr lang="en-US" sz="20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(g) 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+ Cl</a:t>
            </a:r>
            <a:r>
              <a:rPr lang="en-US" sz="24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2</a:t>
            </a:r>
            <a:r>
              <a:rPr lang="en-US" sz="20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(g)                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C</a:t>
            </a:r>
            <a:r>
              <a:rPr lang="en-US" sz="24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O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Cl</a:t>
            </a:r>
            <a:r>
              <a:rPr lang="en-US" sz="20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2(g)                           </a:t>
            </a:r>
            <a:r>
              <a:rPr lang="ar-SA" sz="20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endParaRPr lang="ar-SA" sz="3200" b="1" dirty="0">
              <a:solidFill>
                <a:srgbClr val="0000CC"/>
              </a:solidFill>
              <a:latin typeface="ae_AlMateen" panose="02060803050605020204" pitchFamily="18" charset="-78"/>
              <a:cs typeface="+mj-cs"/>
            </a:endParaRPr>
          </a:p>
        </p:txBody>
      </p:sp>
      <p:pic>
        <p:nvPicPr>
          <p:cNvPr id="10" name="Picture 2" descr="image">
            <a:extLst>
              <a:ext uri="{FF2B5EF4-FFF2-40B4-BE49-F238E27FC236}">
                <a16:creationId xmlns:a16="http://schemas.microsoft.com/office/drawing/2014/main" id="{75670E17-1F8C-44A3-9739-A92CD8616B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17" t="1" r="45032" b="-2889"/>
          <a:stretch/>
        </p:blipFill>
        <p:spPr bwMode="auto">
          <a:xfrm>
            <a:off x="2834993" y="2640836"/>
            <a:ext cx="440715" cy="46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7B45F604-C5A1-4FCF-8972-35BFB127D457}"/>
              </a:ext>
            </a:extLst>
          </p:cNvPr>
          <p:cNvSpPr txBox="1"/>
          <p:nvPr/>
        </p:nvSpPr>
        <p:spPr>
          <a:xfrm>
            <a:off x="11134097" y="4165998"/>
            <a:ext cx="87395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الحل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7FE55E49-732F-40E1-A572-ED9882DD598E}"/>
                  </a:ext>
                </a:extLst>
              </p:cNvPr>
              <p:cNvSpPr txBox="1"/>
              <p:nvPr/>
            </p:nvSpPr>
            <p:spPr>
              <a:xfrm>
                <a:off x="232427" y="5290852"/>
                <a:ext cx="2786998" cy="99116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  <a:cs typeface="+mj-cs"/>
                        </a:rPr>
                        <m:t>𝐊</m:t>
                      </m:r>
                      <m:r>
                        <a:rPr lang="en-US" sz="2800" b="1" i="0" baseline="-25000" smtClean="0">
                          <a:solidFill>
                            <a:schemeClr val="tx1"/>
                          </a:solidFill>
                          <a:latin typeface="Cambria Math"/>
                          <a:cs typeface="+mj-cs"/>
                        </a:rPr>
                        <m:t>𝐞𝐪</m:t>
                      </m:r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  <a:cs typeface="+mj-cs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>
                                  <a:latin typeface="Cambria Math"/>
                                </a:rPr>
                                <m:t>𝐂</m:t>
                              </m:r>
                              <m:r>
                                <m:rPr>
                                  <m:nor/>
                                </m:rPr>
                                <a:rPr lang="en-US" altLang="en-US" sz="2800" b="1" dirty="0">
                                  <a:latin typeface="ae_AlMateen" panose="02060803050605020204" pitchFamily="18" charset="-78"/>
                                </a:rPr>
                                <m:t>O</m:t>
                              </m:r>
                              <m:r>
                                <a:rPr lang="en-US" sz="2800" b="1">
                                  <a:latin typeface="Cambria Math"/>
                                </a:rPr>
                                <m:t>𝐂𝐥</m:t>
                              </m:r>
                              <m:r>
                                <a:rPr lang="en-US" sz="2800" b="1" baseline="-25000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altLang="en-US" sz="2800" b="1" dirty="0">
                                  <a:latin typeface="ae_AlMateen" panose="02060803050605020204" pitchFamily="18" charset="-78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1" dirty="0">
                                  <a:latin typeface="ae_AlMateen" panose="02060803050605020204" pitchFamily="18" charset="-78"/>
                                </a:rPr>
                                <m:t>O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>
                                  <a:latin typeface="Cambria Math"/>
                                </a:rPr>
                                <m:t>𝐂𝐥</m:t>
                              </m:r>
                              <m:r>
                                <a:rPr lang="en-US" sz="2800" b="1" baseline="-25000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ar-SA" sz="4400" b="1" dirty="0">
                  <a:solidFill>
                    <a:schemeClr val="tx1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7FE55E49-732F-40E1-A572-ED9882DD5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27" y="5290852"/>
                <a:ext cx="2786998" cy="9911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D8BC6983-8679-44A8-8143-82219E5DC223}"/>
                  </a:ext>
                </a:extLst>
              </p:cNvPr>
              <p:cNvSpPr txBox="1"/>
              <p:nvPr/>
            </p:nvSpPr>
            <p:spPr>
              <a:xfrm>
                <a:off x="2596939" y="5535561"/>
                <a:ext cx="4318275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ar-S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2400" b="1" i="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𝐂𝐎𝐂𝐥</m:t>
                        </m:r>
                        <m:r>
                          <a:rPr lang="en-US" sz="2400" b="1" i="0" baseline="-2500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𝟐</m:t>
                        </m:r>
                      </m:e>
                    </m:d>
                    <m:r>
                      <a:rPr lang="en-US" sz="2400" b="1" i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sz="2800" b="1" dirty="0">
                            <a:latin typeface="ae_AlMateen" panose="02060803050605020204" pitchFamily="18" charset="-78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en-US" sz="2000" b="1" dirty="0">
                            <a:latin typeface="ae_AlMateen" panose="02060803050605020204" pitchFamily="18" charset="-78"/>
                          </a:rPr>
                          <m:t>O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>
                            <a:latin typeface="Cambria Math"/>
                          </a:rPr>
                          <m:t>𝐂𝐥</m:t>
                        </m:r>
                        <m:r>
                          <a:rPr lang="en-US" sz="2800" b="1" baseline="-25000"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cs typeface="+mj-cs"/>
                  </a:rPr>
                  <a:t>X</a:t>
                </a: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</a:rPr>
                      <m:t>𝐊</m:t>
                    </m:r>
                    <m:r>
                      <a:rPr lang="en-US" sz="2800" b="1" baseline="-25000">
                        <a:latin typeface="Cambria Math"/>
                      </a:rPr>
                      <m:t>𝐞𝐪</m:t>
                    </m:r>
                  </m:oMath>
                </a14:m>
                <a:endParaRPr lang="ar-SA" sz="2800" b="1" dirty="0">
                  <a:solidFill>
                    <a:schemeClr val="tx1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D8BC6983-8679-44A8-8143-82219E5DC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939" y="5535561"/>
                <a:ext cx="4318275" cy="523220"/>
              </a:xfrm>
              <a:prstGeom prst="rect">
                <a:avLst/>
              </a:prstGeom>
              <a:blipFill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مربع نص 23">
            <a:extLst>
              <a:ext uri="{FF2B5EF4-FFF2-40B4-BE49-F238E27FC236}">
                <a16:creationId xmlns:a16="http://schemas.microsoft.com/office/drawing/2014/main" id="{E67C9B7D-FF7C-4411-993A-EC7E21FA5890}"/>
              </a:ext>
            </a:extLst>
          </p:cNvPr>
          <p:cNvSpPr txBox="1"/>
          <p:nvPr/>
        </p:nvSpPr>
        <p:spPr>
          <a:xfrm>
            <a:off x="6400547" y="6275796"/>
            <a:ext cx="357212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cs typeface="+mj-cs"/>
              </a:rPr>
              <a:t>= 18.45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</a:rPr>
              <a:t>x10</a:t>
            </a:r>
            <a:r>
              <a:rPr lang="en-US" sz="2800" b="1" baseline="30000" dirty="0">
                <a:solidFill>
                  <a:srgbClr val="FF0000"/>
                </a:solidFill>
                <a:latin typeface="ae_AlMateen" panose="02060803050605020204" pitchFamily="18" charset="-78"/>
              </a:rPr>
              <a:t>-4</a:t>
            </a:r>
            <a:r>
              <a:rPr lang="en-US" altLang="en-US" sz="2800" b="1" dirty="0">
                <a:solidFill>
                  <a:srgbClr val="FF0000"/>
                </a:solidFill>
                <a:latin typeface="ae_AlMateen" panose="02060803050605020204" pitchFamily="18" charset="-78"/>
              </a:rPr>
              <a:t> mol/L 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5AC08EAD-BBB2-4373-A311-354C33A573A1}"/>
              </a:ext>
            </a:extLst>
          </p:cNvPr>
          <p:cNvSpPr txBox="1"/>
          <p:nvPr/>
        </p:nvSpPr>
        <p:spPr>
          <a:xfrm>
            <a:off x="2834993" y="5621770"/>
            <a:ext cx="374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cs typeface="+mj-cs"/>
              </a:rPr>
              <a:t>=</a:t>
            </a:r>
            <a:endParaRPr lang="ar-SA" sz="2800" dirty="0"/>
          </a:p>
        </p:txBody>
      </p:sp>
      <p:sp>
        <p:nvSpPr>
          <p:cNvPr id="28" name="مستطيل مستدير الزوايا 14">
            <a:extLst>
              <a:ext uri="{FF2B5EF4-FFF2-40B4-BE49-F238E27FC236}">
                <a16:creationId xmlns:a16="http://schemas.microsoft.com/office/drawing/2014/main" id="{ABA74F14-A40A-4498-BCC1-BE38BA27C279}"/>
              </a:ext>
            </a:extLst>
          </p:cNvPr>
          <p:cNvSpPr/>
          <p:nvPr/>
        </p:nvSpPr>
        <p:spPr>
          <a:xfrm>
            <a:off x="10532993" y="2525659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تدريب1</a:t>
            </a: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A532D504-BFA9-406E-BF35-BAA56AFB2DB2}"/>
              </a:ext>
            </a:extLst>
          </p:cNvPr>
          <p:cNvSpPr txBox="1"/>
          <p:nvPr/>
        </p:nvSpPr>
        <p:spPr>
          <a:xfrm>
            <a:off x="6848604" y="5535561"/>
            <a:ext cx="374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cs typeface="+mj-cs"/>
              </a:rPr>
              <a:t>=</a:t>
            </a:r>
            <a:endParaRPr lang="ar-SA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84DF6B97-7CA7-478B-9378-BB83EEE83EF1}"/>
                  </a:ext>
                </a:extLst>
              </p:cNvPr>
              <p:cNvSpPr txBox="1"/>
              <p:nvPr/>
            </p:nvSpPr>
            <p:spPr>
              <a:xfrm>
                <a:off x="6096000" y="5524826"/>
                <a:ext cx="6095999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ar-S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2400" b="1" i="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𝐂𝐎𝐂𝐥</m:t>
                        </m:r>
                        <m:r>
                          <a:rPr lang="en-US" sz="2400" b="1" i="0" baseline="-2500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𝟐</m:t>
                        </m:r>
                      </m:e>
                    </m:d>
                    <m:r>
                      <a:rPr lang="en-US" sz="2400" b="1" i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sz="2800" b="1" dirty="0">
                            <a:solidFill>
                              <a:srgbClr val="0000CC"/>
                            </a:solidFill>
                            <a:latin typeface="ae_AlMateen" panose="02060803050605020204" pitchFamily="18" charset="-78"/>
                          </a:rPr>
                          <m:t>0.15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sz="2800" b="1" dirty="0">
                            <a:solidFill>
                              <a:srgbClr val="0000CC"/>
                            </a:solidFill>
                            <a:latin typeface="ae_AlMateen" panose="02060803050605020204" pitchFamily="18" charset="-78"/>
                          </a:rPr>
                          <m:t>0.15</m:t>
                        </m:r>
                      </m:e>
                    </m:d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cs typeface="+mj-cs"/>
                  </a:rPr>
                  <a:t>X</a:t>
                </a:r>
                <a:r>
                  <a:rPr lang="en-US" sz="2800" b="1" dirty="0">
                    <a:latin typeface="ae_AlMateen" panose="02060803050605020204" pitchFamily="18" charset="-78"/>
                  </a:rPr>
                  <a:t>8.2x10</a:t>
                </a:r>
                <a:r>
                  <a:rPr lang="en-US" sz="2800" b="1" baseline="30000" dirty="0">
                    <a:latin typeface="ae_AlMateen" panose="02060803050605020204" pitchFamily="18" charset="-78"/>
                  </a:rPr>
                  <a:t>-2</a:t>
                </a:r>
                <a:endParaRPr lang="ar-SA" sz="2800" b="1" dirty="0">
                  <a:solidFill>
                    <a:schemeClr val="tx1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84DF6B97-7CA7-478B-9378-BB83EEE83E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24826"/>
                <a:ext cx="6095999" cy="523220"/>
              </a:xfrm>
              <a:prstGeom prst="rect">
                <a:avLst/>
              </a:prstGeom>
              <a:blipFill>
                <a:blip r:embed="rId5"/>
                <a:stretch>
                  <a:fillRect t="-13953" r="-1000" b="-3255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608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4" grpId="0" animBg="1"/>
      <p:bldP spid="26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B2F37006-CA77-4999-B293-52A540270D65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10406706-2AF4-4D10-8542-5BE46A39D27E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6</a:t>
            </a:fld>
            <a:endParaRPr b="1" dirty="0"/>
          </a:p>
        </p:txBody>
      </p:sp>
      <p:sp>
        <p:nvSpPr>
          <p:cNvPr id="3" name="مستطيل مستدير الزوايا 14">
            <a:extLst>
              <a:ext uri="{FF2B5EF4-FFF2-40B4-BE49-F238E27FC236}">
                <a16:creationId xmlns:a16="http://schemas.microsoft.com/office/drawing/2014/main" id="{06A580E3-ACEF-4C73-8140-B0EBECF2D3DA}"/>
              </a:ext>
            </a:extLst>
          </p:cNvPr>
          <p:cNvSpPr/>
          <p:nvPr/>
        </p:nvSpPr>
        <p:spPr>
          <a:xfrm>
            <a:off x="10592739" y="1917269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تدريب2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7E2EF26-8432-4156-9D3C-F7F1986F90E6}"/>
              </a:ext>
            </a:extLst>
          </p:cNvPr>
          <p:cNvSpPr txBox="1"/>
          <p:nvPr/>
        </p:nvSpPr>
        <p:spPr>
          <a:xfrm>
            <a:off x="1087390" y="1719263"/>
            <a:ext cx="9362052" cy="13070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مزج 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2mol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من الهيدروجين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H</a:t>
            </a:r>
            <a:r>
              <a:rPr lang="en-US" sz="28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2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مع 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3mol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من اليود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I</a:t>
            </a:r>
            <a:r>
              <a:rPr lang="en-US" sz="28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2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في وعاء سعته 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10L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وعند الاتزان كانت كمية يوديد الهيدروجين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HI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الناتجة عند الاتزان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3.6mol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.</a:t>
            </a:r>
            <a:endParaRPr lang="ar-SA" sz="2800" b="1" baseline="-25000" dirty="0"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BDB5EE80-FB0D-402E-BEA7-6508D6F99081}"/>
              </a:ext>
            </a:extLst>
          </p:cNvPr>
          <p:cNvSpPr txBox="1"/>
          <p:nvPr/>
        </p:nvSpPr>
        <p:spPr>
          <a:xfrm>
            <a:off x="648559" y="2980688"/>
            <a:ext cx="9818376" cy="6745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احسب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قيمة ثابت الاتزان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حسب التفاعل التالي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H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2(g)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+ I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2(g)             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2HI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(g)  </a:t>
            </a:r>
            <a:endParaRPr lang="ar-SA" sz="2800" b="1" baseline="-25000" dirty="0">
              <a:latin typeface="ae_AlMateen" panose="02060803050605020204" pitchFamily="18" charset="-78"/>
              <a:cs typeface="+mj-cs"/>
            </a:endParaRPr>
          </a:p>
        </p:txBody>
      </p:sp>
      <p:pic>
        <p:nvPicPr>
          <p:cNvPr id="11" name="Picture 2" descr="image">
            <a:extLst>
              <a:ext uri="{FF2B5EF4-FFF2-40B4-BE49-F238E27FC236}">
                <a16:creationId xmlns:a16="http://schemas.microsoft.com/office/drawing/2014/main" id="{FFBE9C22-3D55-4632-B8BC-29C9FE17B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17" t="1" r="45032" b="-2889"/>
          <a:stretch/>
        </p:blipFill>
        <p:spPr bwMode="auto">
          <a:xfrm>
            <a:off x="3314497" y="3148591"/>
            <a:ext cx="471344" cy="46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جدول 12">
                <a:extLst>
                  <a:ext uri="{FF2B5EF4-FFF2-40B4-BE49-F238E27FC236}">
                    <a16:creationId xmlns:a16="http://schemas.microsoft.com/office/drawing/2014/main" id="{BF2FF95C-D0CA-43E6-B242-112EDD72F7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0687225"/>
                  </p:ext>
                </p:extLst>
              </p:nvPr>
            </p:nvGraphicFramePr>
            <p:xfrm>
              <a:off x="2230902" y="4211739"/>
              <a:ext cx="8218540" cy="213114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36764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5091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6486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2636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03245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2000" b="1" dirty="0">
                              <a:solidFill>
                                <a:srgbClr val="0070C0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المعادلة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gradFill flip="none" rotWithShape="1">
                          <a:gsLst>
                            <a:gs pos="0">
                              <a:srgbClr val="FFFF00">
                                <a:tint val="66000"/>
                                <a:satMod val="160000"/>
                              </a:srgbClr>
                            </a:gs>
                            <a:gs pos="50000">
                              <a:srgbClr val="FFFF00">
                                <a:tint val="44500"/>
                                <a:satMod val="160000"/>
                              </a:srgbClr>
                            </a:gs>
                            <a:gs pos="100000">
                              <a:srgbClr val="FFFF00">
                                <a:tint val="23500"/>
                                <a:satMod val="160000"/>
                              </a:srgbClr>
                            </a:gs>
                          </a:gsLst>
                          <a:lin ang="0" scaled="1"/>
                          <a:tileRect/>
                        </a:gra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 rtl="1"/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H</a:t>
                          </a:r>
                          <a:r>
                            <a:rPr lang="en-US" sz="2400" b="1" baseline="-25000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</a:t>
                          </a:r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  +  I</a:t>
                          </a:r>
                          <a:r>
                            <a:rPr lang="en-US" sz="2400" b="1" baseline="-25000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</a:t>
                          </a:r>
                          <a:r>
                            <a:rPr lang="en-US" sz="2400" b="1" baseline="0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0" baseline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+mj-cs"/>
                                </a:rPr>
                                <m:t>⇌</m:t>
                              </m:r>
                            </m:oMath>
                          </a14:m>
                          <a:r>
                            <a:rPr lang="en-US" sz="2800" b="1" baseline="0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   </a:t>
                          </a:r>
                          <a:r>
                            <a:rPr lang="en-US" sz="2400" b="1" baseline="0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2HI</a:t>
                          </a:r>
                          <a:endParaRPr lang="ar-SA" sz="24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gradFill flip="none" rotWithShape="1">
                          <a:gsLst>
                            <a:gs pos="0">
                              <a:srgbClr val="FFFF00">
                                <a:tint val="66000"/>
                                <a:satMod val="160000"/>
                              </a:srgbClr>
                            </a:gs>
                            <a:gs pos="50000">
                              <a:srgbClr val="FFFF00">
                                <a:tint val="44500"/>
                                <a:satMod val="160000"/>
                              </a:srgbClr>
                            </a:gs>
                            <a:gs pos="100000">
                              <a:srgbClr val="FFFF00">
                                <a:tint val="23500"/>
                                <a:satMod val="160000"/>
                              </a:srgbClr>
                            </a:gs>
                          </a:gsLst>
                          <a:lin ang="0" scaled="1"/>
                          <a:tileRect/>
                        </a:gradFill>
                      </a:tcPr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عدد المولات قبل التفاعل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عدد مولات المواد المتفاعلة والناتجة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عدد المولات عند الاتزان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التركيز عند الاتزان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جدول 12">
                <a:extLst>
                  <a:ext uri="{FF2B5EF4-FFF2-40B4-BE49-F238E27FC236}">
                    <a16:creationId xmlns:a16="http://schemas.microsoft.com/office/drawing/2014/main" id="{BF2FF95C-D0CA-43E6-B242-112EDD72F7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0687225"/>
                  </p:ext>
                </p:extLst>
              </p:nvPr>
            </p:nvGraphicFramePr>
            <p:xfrm>
              <a:off x="2230902" y="4211739"/>
              <a:ext cx="8218540" cy="213114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36764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5091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6486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2636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2000" b="1" dirty="0">
                              <a:solidFill>
                                <a:srgbClr val="0070C0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المعادلة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gradFill flip="none" rotWithShape="1">
                          <a:gsLst>
                            <a:gs pos="0">
                              <a:srgbClr val="FFFF00">
                                <a:tint val="66000"/>
                                <a:satMod val="160000"/>
                              </a:srgbClr>
                            </a:gs>
                            <a:gs pos="50000">
                              <a:srgbClr val="FFFF00">
                                <a:tint val="44500"/>
                                <a:satMod val="160000"/>
                              </a:srgbClr>
                            </a:gs>
                            <a:gs pos="100000">
                              <a:srgbClr val="FFFF00">
                                <a:tint val="23500"/>
                                <a:satMod val="160000"/>
                              </a:srgbClr>
                            </a:gs>
                          </a:gsLst>
                          <a:lin ang="0" scaled="1"/>
                          <a:tileRect/>
                        </a:gra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099" t="-1176" r="-268" b="-33294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عدد المولات قبل التفاعل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عدد مولات المواد المتفاعلة والناتجة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عدد المولات عند الاتزان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التركيز عند الاتزان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4" name="جدول 13">
            <a:extLst>
              <a:ext uri="{FF2B5EF4-FFF2-40B4-BE49-F238E27FC236}">
                <a16:creationId xmlns:a16="http://schemas.microsoft.com/office/drawing/2014/main" id="{7876C825-C45C-40DE-8201-E812DAF59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38517"/>
              </p:ext>
            </p:extLst>
          </p:nvPr>
        </p:nvGraphicFramePr>
        <p:xfrm>
          <a:off x="2230135" y="4715034"/>
          <a:ext cx="4542139" cy="4032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50910">
                  <a:extLst>
                    <a:ext uri="{9D8B030D-6E8A-4147-A177-3AD203B41FA5}">
                      <a16:colId xmlns:a16="http://schemas.microsoft.com/office/drawing/2014/main" val="2449512593"/>
                    </a:ext>
                  </a:extLst>
                </a:gridCol>
                <a:gridCol w="1564861">
                  <a:extLst>
                    <a:ext uri="{9D8B030D-6E8A-4147-A177-3AD203B41FA5}">
                      <a16:colId xmlns:a16="http://schemas.microsoft.com/office/drawing/2014/main" val="3216408900"/>
                    </a:ext>
                  </a:extLst>
                </a:gridCol>
                <a:gridCol w="1426368">
                  <a:extLst>
                    <a:ext uri="{9D8B030D-6E8A-4147-A177-3AD203B41FA5}">
                      <a16:colId xmlns:a16="http://schemas.microsoft.com/office/drawing/2014/main" val="1004910512"/>
                    </a:ext>
                  </a:extLst>
                </a:gridCol>
              </a:tblGrid>
              <a:tr h="40324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3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2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24915"/>
                  </a:ext>
                </a:extLst>
              </a:tr>
            </a:tbl>
          </a:graphicData>
        </a:graphic>
      </p:graphicFrame>
      <p:graphicFrame>
        <p:nvGraphicFramePr>
          <p:cNvPr id="15" name="جدول 14">
            <a:extLst>
              <a:ext uri="{FF2B5EF4-FFF2-40B4-BE49-F238E27FC236}">
                <a16:creationId xmlns:a16="http://schemas.microsoft.com/office/drawing/2014/main" id="{01891924-0DBE-42EB-B7EE-DD31A122B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651982"/>
              </p:ext>
            </p:extLst>
          </p:nvPr>
        </p:nvGraphicFramePr>
        <p:xfrm>
          <a:off x="2231665" y="5125711"/>
          <a:ext cx="4541374" cy="4032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50649">
                  <a:extLst>
                    <a:ext uri="{9D8B030D-6E8A-4147-A177-3AD203B41FA5}">
                      <a16:colId xmlns:a16="http://schemas.microsoft.com/office/drawing/2014/main" val="1366149964"/>
                    </a:ext>
                  </a:extLst>
                </a:gridCol>
                <a:gridCol w="1564597">
                  <a:extLst>
                    <a:ext uri="{9D8B030D-6E8A-4147-A177-3AD203B41FA5}">
                      <a16:colId xmlns:a16="http://schemas.microsoft.com/office/drawing/2014/main" val="3333956107"/>
                    </a:ext>
                  </a:extLst>
                </a:gridCol>
                <a:gridCol w="1426128">
                  <a:extLst>
                    <a:ext uri="{9D8B030D-6E8A-4147-A177-3AD203B41FA5}">
                      <a16:colId xmlns:a16="http://schemas.microsoft.com/office/drawing/2014/main" val="4026781956"/>
                    </a:ext>
                  </a:extLst>
                </a:gridCol>
              </a:tblGrid>
              <a:tr h="40324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2x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X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X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030505"/>
                  </a:ext>
                </a:extLst>
              </a:tr>
            </a:tbl>
          </a:graphicData>
        </a:graphic>
      </p:graphicFrame>
      <p:graphicFrame>
        <p:nvGraphicFramePr>
          <p:cNvPr id="16" name="جدول 15">
            <a:extLst>
              <a:ext uri="{FF2B5EF4-FFF2-40B4-BE49-F238E27FC236}">
                <a16:creationId xmlns:a16="http://schemas.microsoft.com/office/drawing/2014/main" id="{85658FB2-BAA3-4528-B665-96574AAB5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029765"/>
              </p:ext>
            </p:extLst>
          </p:nvPr>
        </p:nvGraphicFramePr>
        <p:xfrm>
          <a:off x="2230136" y="5536388"/>
          <a:ext cx="4542138" cy="4032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50910">
                  <a:extLst>
                    <a:ext uri="{9D8B030D-6E8A-4147-A177-3AD203B41FA5}">
                      <a16:colId xmlns:a16="http://schemas.microsoft.com/office/drawing/2014/main" val="1802938850"/>
                    </a:ext>
                  </a:extLst>
                </a:gridCol>
                <a:gridCol w="1564860">
                  <a:extLst>
                    <a:ext uri="{9D8B030D-6E8A-4147-A177-3AD203B41FA5}">
                      <a16:colId xmlns:a16="http://schemas.microsoft.com/office/drawing/2014/main" val="3823154454"/>
                    </a:ext>
                  </a:extLst>
                </a:gridCol>
                <a:gridCol w="1426368">
                  <a:extLst>
                    <a:ext uri="{9D8B030D-6E8A-4147-A177-3AD203B41FA5}">
                      <a16:colId xmlns:a16="http://schemas.microsoft.com/office/drawing/2014/main" val="653694224"/>
                    </a:ext>
                  </a:extLst>
                </a:gridCol>
              </a:tblGrid>
              <a:tr h="40324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2x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3-x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2-x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270610"/>
                  </a:ext>
                </a:extLst>
              </a:tr>
            </a:tbl>
          </a:graphicData>
        </a:graphic>
      </p:graphicFrame>
      <p:graphicFrame>
        <p:nvGraphicFramePr>
          <p:cNvPr id="17" name="جدول 16">
            <a:extLst>
              <a:ext uri="{FF2B5EF4-FFF2-40B4-BE49-F238E27FC236}">
                <a16:creationId xmlns:a16="http://schemas.microsoft.com/office/drawing/2014/main" id="{FF93D5CD-D805-4AC2-865F-CC4179021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28911"/>
              </p:ext>
            </p:extLst>
          </p:nvPr>
        </p:nvGraphicFramePr>
        <p:xfrm>
          <a:off x="2230136" y="5939633"/>
          <a:ext cx="4542138" cy="4032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50910">
                  <a:extLst>
                    <a:ext uri="{9D8B030D-6E8A-4147-A177-3AD203B41FA5}">
                      <a16:colId xmlns:a16="http://schemas.microsoft.com/office/drawing/2014/main" val="754505447"/>
                    </a:ext>
                  </a:extLst>
                </a:gridCol>
                <a:gridCol w="1564860">
                  <a:extLst>
                    <a:ext uri="{9D8B030D-6E8A-4147-A177-3AD203B41FA5}">
                      <a16:colId xmlns:a16="http://schemas.microsoft.com/office/drawing/2014/main" val="675113268"/>
                    </a:ext>
                  </a:extLst>
                </a:gridCol>
                <a:gridCol w="1426368">
                  <a:extLst>
                    <a:ext uri="{9D8B030D-6E8A-4147-A177-3AD203B41FA5}">
                      <a16:colId xmlns:a16="http://schemas.microsoft.com/office/drawing/2014/main" val="3780088985"/>
                    </a:ext>
                  </a:extLst>
                </a:gridCol>
              </a:tblGrid>
              <a:tr h="40324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2x/10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(3-x)/10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(2-x)/10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698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20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B2F37006-CA77-4999-B293-52A540270D65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10406706-2AF4-4D10-8542-5BE46A39D27E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7</a:t>
            </a:fld>
            <a:endParaRPr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جدول 2">
                <a:extLst>
                  <a:ext uri="{FF2B5EF4-FFF2-40B4-BE49-F238E27FC236}">
                    <a16:creationId xmlns:a16="http://schemas.microsoft.com/office/drawing/2014/main" id="{E28D718F-56C4-48A3-B338-A1B325B475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491827"/>
                  </p:ext>
                </p:extLst>
              </p:nvPr>
            </p:nvGraphicFramePr>
            <p:xfrm>
              <a:off x="2453453" y="1973364"/>
              <a:ext cx="8481246" cy="213114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37939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004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1488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7196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03245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2000" b="1" dirty="0">
                              <a:solidFill>
                                <a:srgbClr val="0070C0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المعادلة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gradFill flip="none" rotWithShape="1">
                          <a:gsLst>
                            <a:gs pos="0">
                              <a:srgbClr val="FFFF00">
                                <a:tint val="66000"/>
                                <a:satMod val="160000"/>
                              </a:srgbClr>
                            </a:gs>
                            <a:gs pos="50000">
                              <a:srgbClr val="FFFF00">
                                <a:tint val="44500"/>
                                <a:satMod val="160000"/>
                              </a:srgbClr>
                            </a:gs>
                            <a:gs pos="100000">
                              <a:srgbClr val="FFFF00">
                                <a:tint val="23500"/>
                                <a:satMod val="160000"/>
                              </a:srgbClr>
                            </a:gs>
                          </a:gsLst>
                          <a:lin ang="0" scaled="1"/>
                          <a:tileRect/>
                        </a:gra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 rtl="1"/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H</a:t>
                          </a:r>
                          <a:r>
                            <a:rPr lang="en-US" sz="2400" b="1" baseline="-25000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</a:t>
                          </a:r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  +  I</a:t>
                          </a:r>
                          <a:r>
                            <a:rPr lang="en-US" sz="2400" b="1" baseline="-25000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</a:t>
                          </a:r>
                          <a:r>
                            <a:rPr lang="en-US" sz="2400" b="1" baseline="0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0" baseline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+mj-cs"/>
                                </a:rPr>
                                <m:t>⇌</m:t>
                              </m:r>
                            </m:oMath>
                          </a14:m>
                          <a:r>
                            <a:rPr lang="en-US" sz="2800" b="1" baseline="0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   </a:t>
                          </a:r>
                          <a:r>
                            <a:rPr lang="en-US" sz="2400" b="1" baseline="0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2HI</a:t>
                          </a:r>
                          <a:endParaRPr lang="ar-SA" sz="24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gradFill flip="none" rotWithShape="1">
                          <a:gsLst>
                            <a:gs pos="0">
                              <a:srgbClr val="FFFF00">
                                <a:tint val="66000"/>
                                <a:satMod val="160000"/>
                              </a:srgbClr>
                            </a:gs>
                            <a:gs pos="50000">
                              <a:srgbClr val="FFFF00">
                                <a:tint val="44500"/>
                                <a:satMod val="160000"/>
                              </a:srgbClr>
                            </a:gs>
                            <a:gs pos="100000">
                              <a:srgbClr val="FFFF00">
                                <a:tint val="23500"/>
                                <a:satMod val="160000"/>
                              </a:srgbClr>
                            </a:gs>
                          </a:gsLst>
                          <a:lin ang="0" scaled="1"/>
                          <a:tileRect/>
                        </a:gradFill>
                      </a:tcPr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عدد المولات قبل التفاعل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0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3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عدد مولات المواد المتفاعلة والناتجة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2x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X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X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عدد المولات عند الاتزان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2x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3-x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2-x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التركيز عند الاتزان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kern="1200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ea typeface="+mn-ea"/>
                              <a:cs typeface="+mn-cs"/>
                            </a:rPr>
                            <a:t>2x/10</a:t>
                          </a:r>
                          <a:endParaRPr lang="ar-SA" sz="2000" b="1" kern="1200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(3-x)/10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(2-x)/10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جدول 2">
                <a:extLst>
                  <a:ext uri="{FF2B5EF4-FFF2-40B4-BE49-F238E27FC236}">
                    <a16:creationId xmlns:a16="http://schemas.microsoft.com/office/drawing/2014/main" id="{E28D718F-56C4-48A3-B338-A1B325B475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491827"/>
                  </p:ext>
                </p:extLst>
              </p:nvPr>
            </p:nvGraphicFramePr>
            <p:xfrm>
              <a:off x="2453453" y="1973364"/>
              <a:ext cx="8481246" cy="213114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37939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004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1488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7196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2000" b="1" dirty="0">
                              <a:solidFill>
                                <a:srgbClr val="0070C0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المعادلة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gradFill flip="none" rotWithShape="1">
                          <a:gsLst>
                            <a:gs pos="0">
                              <a:srgbClr val="FFFF00">
                                <a:tint val="66000"/>
                                <a:satMod val="160000"/>
                              </a:srgbClr>
                            </a:gs>
                            <a:gs pos="50000">
                              <a:srgbClr val="FFFF00">
                                <a:tint val="44500"/>
                                <a:satMod val="160000"/>
                              </a:srgbClr>
                            </a:gs>
                            <a:gs pos="100000">
                              <a:srgbClr val="FFFF00">
                                <a:tint val="23500"/>
                                <a:satMod val="160000"/>
                              </a:srgbClr>
                            </a:gs>
                          </a:gsLst>
                          <a:lin ang="0" scaled="1"/>
                          <a:tileRect/>
                        </a:gra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1144" t="-1176" r="-260" b="-33411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عدد المولات قبل التفاعل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0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3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عدد مولات المواد المتفاعلة والناتجة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2x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X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X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عدد المولات عند الاتزان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2x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3-x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2-x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03245"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ar-SA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التركيز عند الاتزان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kern="1200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ea typeface="+mn-ea"/>
                              <a:cs typeface="+mn-cs"/>
                            </a:rPr>
                            <a:t>2x/10</a:t>
                          </a:r>
                          <a:endParaRPr lang="ar-SA" sz="2000" b="1" kern="1200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(3-x)/10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latin typeface="ae_AlMateen" panose="02060803050605020204" pitchFamily="18" charset="-78"/>
                              <a:cs typeface="+mj-cs"/>
                            </a:rPr>
                            <a:t>(2-x)/10</a:t>
                          </a:r>
                          <a:endParaRPr lang="ar-SA" sz="2000" b="1" dirty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مربع نص 4">
            <a:extLst>
              <a:ext uri="{FF2B5EF4-FFF2-40B4-BE49-F238E27FC236}">
                <a16:creationId xmlns:a16="http://schemas.microsoft.com/office/drawing/2014/main" id="{B7C85D93-807B-4E67-B0F3-F5DF8FF4B25B}"/>
              </a:ext>
            </a:extLst>
          </p:cNvPr>
          <p:cNvSpPr txBox="1"/>
          <p:nvPr/>
        </p:nvSpPr>
        <p:spPr>
          <a:xfrm>
            <a:off x="7277101" y="4179025"/>
            <a:ext cx="3843406" cy="5795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b="1" dirty="0">
                <a:latin typeface="ae_AlMateen" panose="02060803050605020204" pitchFamily="18" charset="-78"/>
                <a:cs typeface="+mj-cs"/>
              </a:rPr>
              <a:t>كمية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HI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عند الاتزان = </a:t>
            </a:r>
            <a:r>
              <a:rPr lang="en-US" sz="24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3.6mol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مربع نص 8">
                <a:extLst>
                  <a:ext uri="{FF2B5EF4-FFF2-40B4-BE49-F238E27FC236}">
                    <a16:creationId xmlns:a16="http://schemas.microsoft.com/office/drawing/2014/main" id="{2C4907C0-ADA7-4983-ABA2-4AFE2124272A}"/>
                  </a:ext>
                </a:extLst>
              </p:cNvPr>
              <p:cNvSpPr txBox="1"/>
              <p:nvPr/>
            </p:nvSpPr>
            <p:spPr>
              <a:xfrm>
                <a:off x="1775005" y="4564339"/>
                <a:ext cx="9536002" cy="215488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sz="2000" b="1" dirty="0">
                    <a:latin typeface="ae_AlMateen" panose="02060803050605020204" pitchFamily="18" charset="-78"/>
                    <a:cs typeface="+mj-cs"/>
                  </a:rPr>
                  <a:t>X= 3.6/2 = </a:t>
                </a:r>
                <a:r>
                  <a:rPr lang="en-US" sz="2000" b="1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1.8mol</a:t>
                </a:r>
                <a:r>
                  <a:rPr lang="en-US" sz="2000" b="1" dirty="0">
                    <a:latin typeface="ae_AlMateen" panose="02060803050605020204" pitchFamily="18" charset="-78"/>
                    <a:cs typeface="+mj-cs"/>
                  </a:rPr>
                  <a:t> → 2x = 3.6mol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ar-SA" sz="2000" b="1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2000" b="1" i="0" smtClean="0">
                              <a:latin typeface="Cambria Math"/>
                              <a:cs typeface="+mj-cs"/>
                            </a:rPr>
                            <m:t>𝐇</m:t>
                          </m:r>
                          <m:r>
                            <a:rPr lang="en-US" sz="2000" b="1" i="0" baseline="-25000" smtClean="0">
                              <a:latin typeface="Cambria Math"/>
                              <a:cs typeface="+mj-cs"/>
                            </a:rPr>
                            <m:t>𝟐</m:t>
                          </m:r>
                        </m:e>
                      </m:d>
                      <m:r>
                        <a:rPr lang="en-US" sz="2000" b="1" i="0" smtClean="0">
                          <a:latin typeface="Cambria Math"/>
                          <a:cs typeface="+mj-cs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latin typeface="Cambria Math"/>
                              <a:cs typeface="+mj-cs"/>
                            </a:rPr>
                            <m:t>𝟐</m:t>
                          </m:r>
                          <m:r>
                            <a:rPr lang="en-US" sz="2000" b="1" i="0" smtClean="0">
                              <a:latin typeface="Cambria Math"/>
                              <a:cs typeface="+mj-cs"/>
                            </a:rPr>
                            <m:t>−</m:t>
                          </m:r>
                          <m:r>
                            <a:rPr lang="en-US" sz="2000" b="1" i="0" smtClean="0">
                              <a:latin typeface="Cambria Math"/>
                              <a:cs typeface="+mj-cs"/>
                            </a:rPr>
                            <m:t>𝐱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/>
                              <a:cs typeface="+mj-cs"/>
                            </a:rPr>
                            <m:t>𝟏𝟎</m:t>
                          </m:r>
                        </m:den>
                      </m:f>
                      <m:r>
                        <a:rPr lang="en-US" sz="2000" b="1" i="0" smtClean="0">
                          <a:latin typeface="Cambria Math"/>
                          <a:cs typeface="+mj-cs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latin typeface="Cambria Math"/>
                              <a:cs typeface="+mj-cs"/>
                            </a:rPr>
                            <m:t>𝟐</m:t>
                          </m:r>
                          <m:r>
                            <a:rPr lang="en-US" sz="2000" b="1" i="0" smtClean="0">
                              <a:latin typeface="Cambria Math"/>
                              <a:cs typeface="+mj-cs"/>
                            </a:rPr>
                            <m:t>−</m:t>
                          </m:r>
                          <m:r>
                            <a:rPr lang="en-US" sz="2000" b="1" i="0" smtClean="0">
                              <a:latin typeface="Cambria Math"/>
                              <a:cs typeface="+mj-cs"/>
                            </a:rPr>
                            <m:t>𝟏</m:t>
                          </m:r>
                          <m:r>
                            <a:rPr lang="en-US" sz="2000" b="1" i="0" smtClean="0">
                              <a:latin typeface="Cambria Math"/>
                              <a:cs typeface="+mj-cs"/>
                            </a:rPr>
                            <m:t>.</m:t>
                          </m:r>
                          <m:r>
                            <a:rPr lang="en-US" sz="2000" b="1" i="0" smtClean="0">
                              <a:latin typeface="Cambria Math"/>
                              <a:cs typeface="+mj-cs"/>
                            </a:rPr>
                            <m:t>𝟖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/>
                              <a:cs typeface="+mj-cs"/>
                            </a:rPr>
                            <m:t>𝟏𝟎</m:t>
                          </m:r>
                        </m:den>
                      </m:f>
                      <m:r>
                        <a:rPr lang="en-US" sz="2000" b="1" i="0" smtClean="0">
                          <a:latin typeface="Cambria Math"/>
                          <a:cs typeface="+mj-cs"/>
                        </a:rPr>
                        <m:t>=</m:t>
                      </m:r>
                      <m:r>
                        <a:rPr lang="en-US" sz="2000" b="1" i="0" smtClean="0">
                          <a:latin typeface="Cambria Math"/>
                          <a:cs typeface="+mj-cs"/>
                        </a:rPr>
                        <m:t>𝟎</m:t>
                      </m:r>
                      <m:r>
                        <a:rPr lang="en-US" sz="2000" b="1" i="0" smtClean="0">
                          <a:latin typeface="Cambria Math"/>
                          <a:cs typeface="+mj-cs"/>
                        </a:rPr>
                        <m:t>.</m:t>
                      </m:r>
                      <m:r>
                        <a:rPr lang="en-US" sz="2000" b="1" i="0" smtClean="0">
                          <a:latin typeface="Cambria Math"/>
                          <a:cs typeface="+mj-cs"/>
                        </a:rPr>
                        <m:t>𝟎𝟐𝐦𝐨𝐥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  <a:cs typeface="+mj-cs"/>
                        </a:rPr>
                        <m:t>/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  <a:cs typeface="+mj-cs"/>
                        </a:rPr>
                        <m:t>𝐋</m:t>
                      </m:r>
                      <m:r>
                        <a:rPr lang="en-US" sz="2000" b="1" i="0" smtClean="0">
                          <a:latin typeface="Cambria Math"/>
                          <a:cs typeface="+mj-cs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rgbClr val="FF0000"/>
                          </a:solidFill>
                          <a:latin typeface="Cambria Math"/>
                          <a:cs typeface="+mj-cs"/>
                        </a:rPr>
                        <m:t>⇔</m:t>
                      </m:r>
                      <m:r>
                        <a:rPr lang="en-US" sz="2000" b="1" i="0" smtClean="0">
                          <a:latin typeface="Cambria Math"/>
                          <a:cs typeface="+mj-cs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2000" b="1" i="0" smtClean="0">
                              <a:latin typeface="Cambria Math"/>
                              <a:ea typeface="Cambria Math"/>
                              <a:cs typeface="+mj-cs"/>
                            </a:rPr>
                            <m:t>𝐈</m:t>
                          </m:r>
                          <m:r>
                            <a:rPr lang="en-US" sz="2000" b="1" i="0" baseline="-25000" smtClean="0">
                              <a:latin typeface="Cambria Math"/>
                              <a:ea typeface="Cambria Math"/>
                              <a:cs typeface="+mj-cs"/>
                            </a:rPr>
                            <m:t>𝟐</m:t>
                          </m:r>
                        </m:e>
                      </m:d>
                      <m:r>
                        <a:rPr lang="en-US" sz="2000" b="1" i="0" smtClean="0">
                          <a:latin typeface="Cambria Math"/>
                          <a:ea typeface="Cambria Math"/>
                          <a:cs typeface="+mj-cs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  <a:cs typeface="+mj-cs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latin typeface="Cambria Math"/>
                              <a:ea typeface="Cambria Math"/>
                              <a:cs typeface="+mj-cs"/>
                            </a:rPr>
                            <m:t>𝟑</m:t>
                          </m:r>
                          <m:r>
                            <a:rPr lang="en-US" sz="2000" b="1" i="0" smtClean="0">
                              <a:latin typeface="Cambria Math"/>
                              <a:ea typeface="Cambria Math"/>
                              <a:cs typeface="+mj-cs"/>
                            </a:rPr>
                            <m:t>−</m:t>
                          </m:r>
                          <m:r>
                            <a:rPr lang="en-US" sz="2000" b="1" i="0" smtClean="0">
                              <a:latin typeface="Cambria Math"/>
                              <a:ea typeface="Cambria Math"/>
                              <a:cs typeface="+mj-cs"/>
                            </a:rPr>
                            <m:t>𝐱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/>
                              <a:ea typeface="Cambria Math"/>
                              <a:cs typeface="+mj-cs"/>
                            </a:rPr>
                            <m:t>𝟏𝟎</m:t>
                          </m:r>
                        </m:den>
                      </m:f>
                      <m:r>
                        <a:rPr lang="en-US" sz="2000" b="1" i="0" smtClean="0">
                          <a:latin typeface="Cambria Math"/>
                          <a:ea typeface="Cambria Math"/>
                          <a:cs typeface="+mj-cs"/>
                        </a:rPr>
                        <m:t>=</m:t>
                      </m:r>
                      <m:r>
                        <a:rPr lang="en-US" sz="2000" b="1" i="0" smtClean="0">
                          <a:latin typeface="Cambria Math"/>
                          <a:ea typeface="Cambria Math"/>
                          <a:cs typeface="+mj-cs"/>
                        </a:rPr>
                        <m:t>𝟎</m:t>
                      </m:r>
                      <m:r>
                        <a:rPr lang="en-US" sz="2000" b="1" i="0" smtClean="0">
                          <a:latin typeface="Cambria Math"/>
                          <a:ea typeface="Cambria Math"/>
                          <a:cs typeface="+mj-cs"/>
                        </a:rPr>
                        <m:t>.</m:t>
                      </m:r>
                      <m:r>
                        <a:rPr lang="en-US" sz="2000" b="1" i="0" smtClean="0">
                          <a:latin typeface="Cambria Math"/>
                          <a:ea typeface="Cambria Math"/>
                          <a:cs typeface="+mj-cs"/>
                        </a:rPr>
                        <m:t>𝟏𝟐𝐦𝐨𝐥</m:t>
                      </m:r>
                      <m:r>
                        <a:rPr lang="en-US" sz="2000" b="1" i="0" smtClean="0">
                          <a:latin typeface="Cambria Math"/>
                          <a:ea typeface="Cambria Math"/>
                          <a:cs typeface="+mj-cs"/>
                        </a:rPr>
                        <m:t>/</m:t>
                      </m:r>
                      <m:r>
                        <a:rPr lang="en-US" sz="2000" b="1" i="0" smtClean="0">
                          <a:latin typeface="Cambria Math"/>
                          <a:ea typeface="Cambria Math"/>
                          <a:cs typeface="+mj-cs"/>
                        </a:rPr>
                        <m:t>𝐋</m:t>
                      </m:r>
                    </m:oMath>
                  </m:oMathPara>
                </a14:m>
                <a:endParaRPr lang="ar-SA" sz="2000" b="1" dirty="0">
                  <a:cs typeface="+mj-cs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ar-SA" sz="2400" b="1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2400" b="1" i="0" smtClean="0">
                            <a:latin typeface="Cambria Math"/>
                            <a:cs typeface="+mj-cs"/>
                          </a:rPr>
                          <m:t>𝐇𝐈</m:t>
                        </m:r>
                      </m:e>
                    </m:d>
                    <m:r>
                      <a:rPr lang="en-US" sz="2400" b="1" i="0" smtClean="0">
                        <a:latin typeface="Cambria Math"/>
                        <a:cs typeface="+mj-cs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cs typeface="+mj-cs"/>
                          </a:rPr>
                          <m:t>𝟐𝐱</m:t>
                        </m:r>
                      </m:num>
                      <m:den>
                        <m:r>
                          <a:rPr lang="en-US" sz="2400" b="1" i="0" smtClean="0">
                            <a:latin typeface="Cambria Math"/>
                            <a:cs typeface="+mj-cs"/>
                          </a:rPr>
                          <m:t>𝟏𝟎</m:t>
                        </m:r>
                      </m:den>
                    </m:f>
                    <m:r>
                      <a:rPr lang="en-US" sz="2400" b="1" i="0" smtClean="0">
                        <a:latin typeface="Cambria Math"/>
                        <a:cs typeface="+mj-cs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cs typeface="+mj-cs"/>
                          </a:rPr>
                          <m:t>𝟐𝐱𝟏</m:t>
                        </m:r>
                        <m:r>
                          <a:rPr lang="en-US" sz="2400" b="1" i="0" smtClean="0">
                            <a:latin typeface="Cambria Math"/>
                            <a:cs typeface="+mj-cs"/>
                          </a:rPr>
                          <m:t>.</m:t>
                        </m:r>
                        <m:r>
                          <a:rPr lang="en-US" sz="2400" b="1" i="0" smtClean="0">
                            <a:latin typeface="Cambria Math"/>
                            <a:cs typeface="+mj-cs"/>
                          </a:rPr>
                          <m:t>𝟖</m:t>
                        </m:r>
                      </m:num>
                      <m:den>
                        <m:r>
                          <a:rPr lang="en-US" sz="2400" b="1" i="0" smtClean="0">
                            <a:latin typeface="Cambria Math"/>
                            <a:cs typeface="+mj-cs"/>
                          </a:rPr>
                          <m:t>𝟏𝟎</m:t>
                        </m:r>
                      </m:den>
                    </m:f>
                    <m:r>
                      <a:rPr lang="en-US" sz="2400" b="1" i="0" smtClean="0">
                        <a:latin typeface="Cambria Math"/>
                        <a:cs typeface="+mj-cs"/>
                      </a:rPr>
                      <m:t>=</m:t>
                    </m:r>
                    <m:r>
                      <a:rPr lang="en-US" sz="2400" b="1" i="0" smtClean="0">
                        <a:latin typeface="Cambria Math"/>
                        <a:cs typeface="+mj-cs"/>
                      </a:rPr>
                      <m:t>𝟎</m:t>
                    </m:r>
                    <m:r>
                      <a:rPr lang="en-US" sz="2400" b="1" i="0" smtClean="0">
                        <a:latin typeface="Cambria Math"/>
                        <a:cs typeface="+mj-cs"/>
                      </a:rPr>
                      <m:t>.</m:t>
                    </m:r>
                    <m:r>
                      <a:rPr lang="en-US" sz="2400" b="1" i="0" smtClean="0">
                        <a:latin typeface="Cambria Math"/>
                        <a:cs typeface="+mj-cs"/>
                      </a:rPr>
                      <m:t>𝟑𝟔𝐦𝐨𝐥</m:t>
                    </m:r>
                    <m:r>
                      <a:rPr lang="en-US" sz="2400" b="1" i="0" smtClean="0">
                        <a:latin typeface="Cambria Math"/>
                        <a:cs typeface="+mj-cs"/>
                      </a:rPr>
                      <m:t>/</m:t>
                    </m:r>
                    <m:r>
                      <a:rPr lang="en-US" sz="2400" b="1" i="0" smtClean="0">
                        <a:latin typeface="Cambria Math"/>
                        <a:cs typeface="+mj-cs"/>
                      </a:rPr>
                      <m:t>𝐋</m:t>
                    </m:r>
                    <m:r>
                      <a:rPr lang="en-US" sz="24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+mj-cs"/>
                      </a:rPr>
                      <m:t>⇔</m:t>
                    </m:r>
                  </m:oMath>
                </a14:m>
                <a:r>
                  <a:rPr lang="en-US" sz="2400" b="1" dirty="0">
                    <a:cs typeface="+mj-cs"/>
                  </a:rPr>
                  <a:t>	</a:t>
                </a:r>
                <a:endParaRPr lang="ar-SA" sz="2400" b="1" dirty="0">
                  <a:cs typeface="+mj-cs"/>
                </a:endParaRPr>
              </a:p>
            </p:txBody>
          </p:sp>
        </mc:Choice>
        <mc:Fallback>
          <p:sp>
            <p:nvSpPr>
              <p:cNvPr id="9" name="مربع نص 8">
                <a:extLst>
                  <a:ext uri="{FF2B5EF4-FFF2-40B4-BE49-F238E27FC236}">
                    <a16:creationId xmlns:a16="http://schemas.microsoft.com/office/drawing/2014/main" id="{2C4907C0-ADA7-4983-ABA2-4AFE212427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005" y="4564339"/>
                <a:ext cx="9536002" cy="2154885"/>
              </a:xfrm>
              <a:prstGeom prst="rect">
                <a:avLst/>
              </a:prstGeom>
              <a:blipFill>
                <a:blip r:embed="rId3"/>
                <a:stretch>
                  <a:fillRect l="-57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مربع نص 12">
            <a:extLst>
              <a:ext uri="{FF2B5EF4-FFF2-40B4-BE49-F238E27FC236}">
                <a16:creationId xmlns:a16="http://schemas.microsoft.com/office/drawing/2014/main" id="{AB13EA1B-E9DD-4C10-9DDB-EF29F3B22722}"/>
              </a:ext>
            </a:extLst>
          </p:cNvPr>
          <p:cNvSpPr txBox="1"/>
          <p:nvPr/>
        </p:nvSpPr>
        <p:spPr>
          <a:xfrm>
            <a:off x="8210550" y="5919349"/>
            <a:ext cx="381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baseline="30000" dirty="0">
                <a:latin typeface="ae_AlMateen" panose="02060803050605020204" pitchFamily="18" charset="-78"/>
              </a:rPr>
              <a:t>2</a:t>
            </a:r>
            <a:endParaRPr lang="ar-SA" dirty="0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48EA378C-9F19-41D6-B1CE-F3516085C6A4}"/>
              </a:ext>
            </a:extLst>
          </p:cNvPr>
          <p:cNvSpPr txBox="1"/>
          <p:nvPr/>
        </p:nvSpPr>
        <p:spPr>
          <a:xfrm>
            <a:off x="8698047" y="6180614"/>
            <a:ext cx="13239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1"/>
            <a:r>
              <a:rPr lang="en-US" sz="20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=54</a:t>
            </a:r>
            <a:endParaRPr lang="ar-SA" sz="20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CC72C82D-876A-426B-B3DB-0010AE202798}"/>
                  </a:ext>
                </a:extLst>
              </p:cNvPr>
              <p:cNvSpPr txBox="1"/>
              <p:nvPr/>
            </p:nvSpPr>
            <p:spPr>
              <a:xfrm>
                <a:off x="6438899" y="6080919"/>
                <a:ext cx="2352675" cy="68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  <a:ea typeface="Cambria Math"/>
                        <a:cs typeface="+mj-cs"/>
                      </a:rPr>
                      <m:t>𝐊𝐞𝐪</m:t>
                    </m:r>
                  </m:oMath>
                </a14:m>
                <a:r>
                  <a:rPr lang="en-US" sz="2400" b="1" dirty="0">
                    <a:cs typeface="+mj-cs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+mj-cs"/>
                          </a:rPr>
                          <m:t>(</m:t>
                        </m:r>
                        <m:r>
                          <a:rPr lang="en-US" sz="2400" b="1">
                            <a:latin typeface="Cambria Math"/>
                            <a:cs typeface="+mj-cs"/>
                          </a:rPr>
                          <m:t>𝟎</m:t>
                        </m:r>
                        <m:r>
                          <a:rPr lang="en-US" sz="2400" b="1">
                            <a:latin typeface="Cambria Math"/>
                            <a:cs typeface="+mj-cs"/>
                          </a:rPr>
                          <m:t>.</m:t>
                        </m:r>
                        <m:r>
                          <a:rPr lang="en-US" sz="2400" b="1">
                            <a:latin typeface="Cambria Math"/>
                            <a:cs typeface="+mj-cs"/>
                          </a:rPr>
                          <m:t>𝟑𝟔</m:t>
                        </m:r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+mj-cs"/>
                          </a:rPr>
                          <m:t>)</m:t>
                        </m:r>
                      </m:num>
                      <m:den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+mj-cs"/>
                          </a:rPr>
                          <m:t>(</m:t>
                        </m:r>
                        <m:r>
                          <a:rPr lang="en-US" sz="2400" b="1">
                            <a:latin typeface="Cambria Math"/>
                            <a:cs typeface="+mj-cs"/>
                          </a:rPr>
                          <m:t>𝟎</m:t>
                        </m:r>
                        <m:r>
                          <a:rPr lang="en-US" sz="2400" b="1">
                            <a:latin typeface="Cambria Math"/>
                            <a:cs typeface="+mj-cs"/>
                          </a:rPr>
                          <m:t>.</m:t>
                        </m:r>
                        <m:r>
                          <a:rPr lang="en-US" sz="2400" b="1">
                            <a:latin typeface="Cambria Math"/>
                            <a:cs typeface="+mj-cs"/>
                          </a:rPr>
                          <m:t>𝟎𝟐</m:t>
                        </m:r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+mj-cs"/>
                          </a:rPr>
                          <m:t>)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+mj-cs"/>
                          </a:rPr>
                          <m:t> 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+mj-cs"/>
                          </a:rPr>
                          <m:t>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+mj-cs"/>
                          </a:rPr>
                          <m:t>.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+mj-cs"/>
                          </a:rPr>
                          <m:t>𝟏𝟐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+mj-cs"/>
                          </a:rPr>
                          <m:t>)</m:t>
                        </m:r>
                      </m:den>
                    </m:f>
                  </m:oMath>
                </a14:m>
                <a:endParaRPr lang="ar-SA" sz="2400" dirty="0"/>
              </a:p>
            </p:txBody>
          </p:sp>
        </mc:Choice>
        <mc:Fallback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CC72C82D-876A-426B-B3DB-0010AE202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899" y="6080919"/>
                <a:ext cx="2352675" cy="680699"/>
              </a:xfrm>
              <a:prstGeom prst="rect">
                <a:avLst/>
              </a:prstGeom>
              <a:blipFill>
                <a:blip r:embed="rId4"/>
                <a:stretch>
                  <a:fillRect b="-180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641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93433D2-3E22-4CB4-9F3E-BD0055567BA6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8</a:t>
            </a:fld>
            <a:endParaRPr b="1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0B866F59-4FF7-4730-848F-6FF5302815C9}"/>
              </a:ext>
            </a:extLst>
          </p:cNvPr>
          <p:cNvSpPr txBox="1"/>
          <p:nvPr/>
        </p:nvSpPr>
        <p:spPr>
          <a:xfrm>
            <a:off x="10544192" y="1924053"/>
            <a:ext cx="146386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الخلاصة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2BE179C6-DC10-4CFE-9993-7A5AF206341E}"/>
              </a:ext>
            </a:extLst>
          </p:cNvPr>
          <p:cNvSpPr/>
          <p:nvPr/>
        </p:nvSpPr>
        <p:spPr>
          <a:xfrm>
            <a:off x="4337736" y="1924053"/>
            <a:ext cx="5767263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</a:rPr>
              <a:t>يمكن استعمال تعبير ثابت الاتزان في حساب تراكيز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</a:rPr>
              <a:t>المواد وذوبانيتها </a:t>
            </a:r>
            <a:r>
              <a:rPr lang="ar-SA" sz="3200" b="1" dirty="0">
                <a:latin typeface="ae_AlMateen" panose="02060803050605020204" pitchFamily="18" charset="-78"/>
              </a:rPr>
              <a:t>.</a:t>
            </a:r>
            <a:endParaRPr lang="ar-SA" sz="3200" b="1" dirty="0">
              <a:solidFill>
                <a:srgbClr val="0070C0"/>
              </a:solidFill>
              <a:latin typeface="ae_AlMateen" panose="02060803050605020204" pitchFamily="18" charset="-78"/>
            </a:endParaRPr>
          </a:p>
        </p:txBody>
      </p:sp>
      <p:sp>
        <p:nvSpPr>
          <p:cNvPr id="9" name="مربع نص 9">
            <a:extLst>
              <a:ext uri="{FF2B5EF4-FFF2-40B4-BE49-F238E27FC236}">
                <a16:creationId xmlns:a16="http://schemas.microsoft.com/office/drawing/2014/main" id="{D2C0D6D5-B352-416C-B5CD-EB96876B6DEF}"/>
              </a:ext>
            </a:extLst>
          </p:cNvPr>
          <p:cNvSpPr txBox="1"/>
          <p:nvPr/>
        </p:nvSpPr>
        <p:spPr>
          <a:xfrm>
            <a:off x="7483736" y="3842221"/>
            <a:ext cx="422904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لحساب التراكيز عند الاتزان</a:t>
            </a:r>
          </a:p>
        </p:txBody>
      </p:sp>
      <p:pic>
        <p:nvPicPr>
          <p:cNvPr id="11" name="Picture 2" descr="image">
            <a:extLst>
              <a:ext uri="{FF2B5EF4-FFF2-40B4-BE49-F238E27FC236}">
                <a16:creationId xmlns:a16="http://schemas.microsoft.com/office/drawing/2014/main" id="{607B7139-6C3A-4857-9976-C7C597512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650" y="4967288"/>
            <a:ext cx="4421392" cy="140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11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2719388" y="3295803"/>
            <a:ext cx="8880092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7E4046-6529-4627-A3D0-F9FB5D6935A0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433</Words>
  <Application>Microsoft Office PowerPoint</Application>
  <PresentationFormat>شاشة عريضة</PresentationFormat>
  <Paragraphs>103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ae_AlMateen</vt:lpstr>
      <vt:lpstr>Arial</vt:lpstr>
      <vt:lpstr>Calibri</vt:lpstr>
      <vt:lpstr>Calibri Light</vt:lpstr>
      <vt:lpstr>Cambria Math</vt:lpstr>
      <vt:lpstr>Sakkal Majalla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2020-10-27T08:53:41Z</dcterms:modified>
</cp:coreProperties>
</file>