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6" r:id="rId2"/>
    <p:sldId id="257" r:id="rId3"/>
    <p:sldId id="29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3" r:id="rId12"/>
    <p:sldId id="314" r:id="rId13"/>
    <p:sldId id="311" r:id="rId14"/>
    <p:sldId id="312" r:id="rId15"/>
    <p:sldId id="281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68214-6C70-4C14-8A12-BDECECD9DF1B}" v="37" dt="2020-09-19T23:56:54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DB77C6D4-0B37-43E8-8BBE-E871F255F3A2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</a:rPr>
              <a:t>الحرارة النوعية </a:t>
            </a:r>
            <a:r>
              <a:rPr lang="ar-SA" sz="2800" b="1" dirty="0">
                <a:solidFill>
                  <a:schemeClr val="tx1"/>
                </a:solidFill>
              </a:rPr>
              <a:t>ص59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063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B0A6687B-82EA-4602-BD36-201E14373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1985964"/>
            <a:ext cx="3752850" cy="4595812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7D4DD80C-15BF-4F38-97B1-A1629CC32E5F}"/>
              </a:ext>
            </a:extLst>
          </p:cNvPr>
          <p:cNvSpPr/>
          <p:nvPr/>
        </p:nvSpPr>
        <p:spPr>
          <a:xfrm>
            <a:off x="11830935" y="1993955"/>
            <a:ext cx="18473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ar-SA" sz="28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B9B8524-4308-4266-AA5F-71B0BFA044A3}"/>
              </a:ext>
            </a:extLst>
          </p:cNvPr>
          <p:cNvSpPr/>
          <p:nvPr/>
        </p:nvSpPr>
        <p:spPr>
          <a:xfrm>
            <a:off x="9172575" y="3136954"/>
            <a:ext cx="2700216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اسهامات المملكة في تطوير الطاقة الشمسية</a:t>
            </a:r>
            <a:endParaRPr lang="ar-SA" sz="36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405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AB79D4AD-8995-4020-905A-69C65A783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413" y="2129850"/>
            <a:ext cx="4481512" cy="3599437"/>
          </a:xfrm>
          <a:prstGeom prst="rect">
            <a:avLst/>
          </a:prstGeom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145F4924-BB3C-4AD1-9E8C-B0A7DD56D01B}"/>
              </a:ext>
            </a:extLst>
          </p:cNvPr>
          <p:cNvSpPr/>
          <p:nvPr/>
        </p:nvSpPr>
        <p:spPr>
          <a:xfrm>
            <a:off x="9172575" y="3136954"/>
            <a:ext cx="2700216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اسهامات المملكة في تطوير الطاقة الشمسية</a:t>
            </a:r>
            <a:endParaRPr lang="ar-SA" sz="36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3560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282AB7F-053D-4440-B499-BEC2062F7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837" y="2395537"/>
            <a:ext cx="5881688" cy="3652838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7C87F55C-DE87-483C-BEBA-9799524CC147}"/>
              </a:ext>
            </a:extLst>
          </p:cNvPr>
          <p:cNvSpPr/>
          <p:nvPr/>
        </p:nvSpPr>
        <p:spPr>
          <a:xfrm>
            <a:off x="9172575" y="3136954"/>
            <a:ext cx="2700216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اسهامات المملكة في تطوير الطاقة الشمسية</a:t>
            </a:r>
            <a:endParaRPr lang="ar-SA" sz="36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102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2" descr="مدينة الملك عبدالعزيز للعلوم والتقنية تعلن عن وظائف للرجال والنساء - صحيفة  وظائف الإلكترونية">
            <a:extLst>
              <a:ext uri="{FF2B5EF4-FFF2-40B4-BE49-F238E27FC236}">
                <a16:creationId xmlns:a16="http://schemas.microsoft.com/office/drawing/2014/main" id="{049F730A-5C0C-4E08-A7B4-E6ADD5DD5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740" y="2591558"/>
            <a:ext cx="4914265" cy="284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F7D31831-7870-4A8B-98E9-6EB3599DDB20}"/>
              </a:ext>
            </a:extLst>
          </p:cNvPr>
          <p:cNvSpPr/>
          <p:nvPr/>
        </p:nvSpPr>
        <p:spPr>
          <a:xfrm>
            <a:off x="9172575" y="3136954"/>
            <a:ext cx="2700216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اسهامات المملكة في تطوير الطاقة الشمسية</a:t>
            </a:r>
            <a:endParaRPr lang="ar-SA" sz="36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6732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0F7D2DC-7CDB-4C0A-8BCA-7A67484A8422}"/>
              </a:ext>
            </a:extLst>
          </p:cNvPr>
          <p:cNvSpPr/>
          <p:nvPr/>
        </p:nvSpPr>
        <p:spPr>
          <a:xfrm>
            <a:off x="3360373" y="1874937"/>
            <a:ext cx="5760640" cy="43204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الطاقة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A135EE55-3A37-428C-992A-F41E03F36050}"/>
              </a:ext>
            </a:extLst>
          </p:cNvPr>
          <p:cNvCxnSpPr/>
          <p:nvPr/>
        </p:nvCxnSpPr>
        <p:spPr>
          <a:xfrm>
            <a:off x="2784309" y="2378993"/>
            <a:ext cx="699281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1BEDB4F6-0319-4CCD-9DDE-D72039AC346B}"/>
              </a:ext>
            </a:extLst>
          </p:cNvPr>
          <p:cNvCxnSpPr/>
          <p:nvPr/>
        </p:nvCxnSpPr>
        <p:spPr>
          <a:xfrm>
            <a:off x="9793088" y="237899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A4A6DEDF-F29A-4E14-8848-878CAC76CC58}"/>
              </a:ext>
            </a:extLst>
          </p:cNvPr>
          <p:cNvSpPr/>
          <p:nvPr/>
        </p:nvSpPr>
        <p:spPr>
          <a:xfrm>
            <a:off x="1152128" y="2772145"/>
            <a:ext cx="2899373" cy="470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الطاقة الشمسية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9773BB1A-BE92-4882-B24B-0A8EEB6F15FE}"/>
              </a:ext>
            </a:extLst>
          </p:cNvPr>
          <p:cNvSpPr/>
          <p:nvPr/>
        </p:nvSpPr>
        <p:spPr>
          <a:xfrm>
            <a:off x="8256918" y="2781897"/>
            <a:ext cx="2707351" cy="461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الحرارة النوعية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13CA90D7-7EDE-4618-A382-21BA3472A674}"/>
              </a:ext>
            </a:extLst>
          </p:cNvPr>
          <p:cNvCxnSpPr/>
          <p:nvPr/>
        </p:nvCxnSpPr>
        <p:spPr>
          <a:xfrm>
            <a:off x="2784309" y="237899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>
            <a:extLst>
              <a:ext uri="{FF2B5EF4-FFF2-40B4-BE49-F238E27FC236}">
                <a16:creationId xmlns:a16="http://schemas.microsoft.com/office/drawing/2014/main" id="{EF842794-F37A-4F06-A17F-5CEC0C82707C}"/>
              </a:ext>
            </a:extLst>
          </p:cNvPr>
          <p:cNvSpPr/>
          <p:nvPr/>
        </p:nvSpPr>
        <p:spPr>
          <a:xfrm>
            <a:off x="7270088" y="4755257"/>
            <a:ext cx="4539225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0000CC"/>
                </a:solidFill>
              </a:rPr>
              <a:t>لكل مادة حرارة نوعية مميزة لها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11" name="رابط كسهم مستقيم 10">
            <a:extLst>
              <a:ext uri="{FF2B5EF4-FFF2-40B4-BE49-F238E27FC236}">
                <a16:creationId xmlns:a16="http://schemas.microsoft.com/office/drawing/2014/main" id="{1FC4DBE4-99FF-42DA-B24C-834CB71135EF}"/>
              </a:ext>
            </a:extLst>
          </p:cNvPr>
          <p:cNvCxnSpPr/>
          <p:nvPr/>
        </p:nvCxnSpPr>
        <p:spPr>
          <a:xfrm>
            <a:off x="9601067" y="3315097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1197863C-FC7F-4966-851B-F02C4863433A}"/>
              </a:ext>
            </a:extLst>
          </p:cNvPr>
          <p:cNvCxnSpPr/>
          <p:nvPr/>
        </p:nvCxnSpPr>
        <p:spPr>
          <a:xfrm>
            <a:off x="864096" y="3387105"/>
            <a:ext cx="34563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C8872B18-3BB3-4670-91E8-5A9E8AA07B50}"/>
              </a:ext>
            </a:extLst>
          </p:cNvPr>
          <p:cNvSpPr/>
          <p:nvPr/>
        </p:nvSpPr>
        <p:spPr>
          <a:xfrm>
            <a:off x="3264363" y="3863443"/>
            <a:ext cx="2565563" cy="12518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00FF"/>
                </a:solidFill>
              </a:rPr>
              <a:t>أهميتها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E342CF3C-B4A5-4063-B3B7-E9459B2DF88E}"/>
              </a:ext>
            </a:extLst>
          </p:cNvPr>
          <p:cNvSpPr/>
          <p:nvPr/>
        </p:nvSpPr>
        <p:spPr>
          <a:xfrm>
            <a:off x="0" y="3854027"/>
            <a:ext cx="2784309" cy="12518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00FF"/>
                </a:solidFill>
              </a:rPr>
              <a:t>معوقات استخدامها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49D48774-F755-4860-A0D9-357F72BCC7C1}"/>
              </a:ext>
            </a:extLst>
          </p:cNvPr>
          <p:cNvCxnSpPr/>
          <p:nvPr/>
        </p:nvCxnSpPr>
        <p:spPr>
          <a:xfrm>
            <a:off x="4320480" y="338710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37FBF178-5D1E-4B7C-BBC0-70ACE1788334}"/>
              </a:ext>
            </a:extLst>
          </p:cNvPr>
          <p:cNvCxnSpPr/>
          <p:nvPr/>
        </p:nvCxnSpPr>
        <p:spPr>
          <a:xfrm>
            <a:off x="864096" y="338710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E3D3BEB4-E3C2-4533-AEB6-C0CCB446ED89}"/>
              </a:ext>
            </a:extLst>
          </p:cNvPr>
          <p:cNvCxnSpPr/>
          <p:nvPr/>
        </p:nvCxnSpPr>
        <p:spPr>
          <a:xfrm>
            <a:off x="2496277" y="3243089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5426765E-3057-47E1-8D51-5440E38909C8}"/>
              </a:ext>
            </a:extLst>
          </p:cNvPr>
          <p:cNvSpPr/>
          <p:nvPr/>
        </p:nvSpPr>
        <p:spPr>
          <a:xfrm>
            <a:off x="7270088" y="3663727"/>
            <a:ext cx="4539225" cy="632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q= c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2" name="Picture 19">
            <a:extLst>
              <a:ext uri="{FF2B5EF4-FFF2-40B4-BE49-F238E27FC236}">
                <a16:creationId xmlns:a16="http://schemas.microsoft.com/office/drawing/2014/main" id="{087FB87F-6F65-44A4-A11A-D074645CF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874561"/>
            <a:ext cx="742686" cy="46975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12DEA67-227F-4C5A-99E6-4FA03283E98E}"/>
              </a:ext>
            </a:extLst>
          </p:cNvPr>
          <p:cNvSpPr txBox="1"/>
          <p:nvPr/>
        </p:nvSpPr>
        <p:spPr>
          <a:xfrm>
            <a:off x="9429079" y="178627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5848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9632FB-B338-460C-8041-FE93FD1305FD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7E308331-7FCA-48F6-B318-7FB2A184C6B8}"/>
              </a:ext>
            </a:extLst>
          </p:cNvPr>
          <p:cNvSpPr txBox="1"/>
          <p:nvPr/>
        </p:nvSpPr>
        <p:spPr>
          <a:xfrm>
            <a:off x="5193711" y="3016448"/>
            <a:ext cx="5617243" cy="276998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أن تكون أخي الطالب قادراً على أن </a:t>
            </a:r>
            <a:r>
              <a:rPr lang="ar-SA" sz="3200" b="1" dirty="0">
                <a:solidFill>
                  <a:srgbClr val="00B0F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تُعرّف مفهوم الطاقة النوعية .</a:t>
            </a:r>
            <a:endParaRPr lang="en-US" sz="2800" b="1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تُعرّف حساب الطاقة الممتصة والمنطلقة .</a:t>
            </a:r>
            <a:endParaRPr lang="ar-SA" sz="28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تُعدد استخدامات الطاقة الشمسية .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D9612C20-20F3-4108-82ED-98191683EF11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6D3A7023-4F4B-4B15-8C7A-EB8E149AE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3" name="TextBox 2">
            <a:extLst>
              <a:ext uri="{FF2B5EF4-FFF2-40B4-BE49-F238E27FC236}">
                <a16:creationId xmlns:a16="http://schemas.microsoft.com/office/drawing/2014/main" id="{6CD5F57A-5002-4AC3-82C6-148C176A85E1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7B31F878-E989-42C1-ABDD-170DFA108F0D}"/>
              </a:ext>
            </a:extLst>
          </p:cNvPr>
          <p:cNvSpPr/>
          <p:nvPr/>
        </p:nvSpPr>
        <p:spPr>
          <a:xfrm>
            <a:off x="191098" y="2069232"/>
            <a:ext cx="11743728" cy="166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>
              <a:solidFill>
                <a:schemeClr val="tx1"/>
              </a:solidFill>
            </a:endParaRPr>
          </a:p>
          <a:p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إذا ارتفعت درجة حرارة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34.4 </a:t>
            </a:r>
            <a:r>
              <a:rPr lang="en-US" sz="2800" b="1" dirty="0">
                <a:solidFill>
                  <a:schemeClr val="tx1"/>
                </a:solidFill>
              </a:rPr>
              <a:t>g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من الايثانول من 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إلى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78.8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ف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 كمية الحرارة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التي امتصها الايثانول ؟ علما بأن الحرارة النوعية للإيثانول تساوي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2.44 </a:t>
            </a:r>
            <a:r>
              <a:rPr lang="en-US" sz="2800" b="1" dirty="0">
                <a:solidFill>
                  <a:schemeClr val="tx1"/>
                </a:solidFill>
              </a:rPr>
              <a:t>J / g   ̊C</a:t>
            </a: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B2BD551B-0C18-4B94-A65D-C6831EA0642F}"/>
              </a:ext>
            </a:extLst>
          </p:cNvPr>
          <p:cNvSpPr/>
          <p:nvPr/>
        </p:nvSpPr>
        <p:spPr>
          <a:xfrm>
            <a:off x="10545765" y="1883240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تدريب4</a:t>
            </a:r>
          </a:p>
        </p:txBody>
      </p:sp>
    </p:spTree>
    <p:extLst>
      <p:ext uri="{BB962C8B-B14F-4D97-AF65-F5344CB8AC3E}">
        <p14:creationId xmlns:p14="http://schemas.microsoft.com/office/powerpoint/2010/main" val="232993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B2BD551B-0C18-4B94-A65D-C6831EA0642F}"/>
              </a:ext>
            </a:extLst>
          </p:cNvPr>
          <p:cNvSpPr/>
          <p:nvPr/>
        </p:nvSpPr>
        <p:spPr>
          <a:xfrm>
            <a:off x="10545765" y="1883240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تدريب4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64AA8141-8EC9-4A3A-BF16-075FC1133A19}"/>
              </a:ext>
            </a:extLst>
          </p:cNvPr>
          <p:cNvSpPr/>
          <p:nvPr/>
        </p:nvSpPr>
        <p:spPr>
          <a:xfrm>
            <a:off x="9124950" y="4499928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34.4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</a:rPr>
              <a:t>C = 2.44   J/g ̊C </a:t>
            </a:r>
          </a:p>
          <a:p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4716509-30EA-425C-B444-B0C6E213A232}"/>
              </a:ext>
            </a:extLst>
          </p:cNvPr>
          <p:cNvSpPr txBox="1"/>
          <p:nvPr/>
        </p:nvSpPr>
        <p:spPr>
          <a:xfrm>
            <a:off x="8306265" y="5449117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C4237CE-E2A5-4E69-A10C-F50E78839B69}"/>
              </a:ext>
            </a:extLst>
          </p:cNvPr>
          <p:cNvSpPr txBox="1"/>
          <p:nvPr/>
        </p:nvSpPr>
        <p:spPr>
          <a:xfrm>
            <a:off x="7553937" y="6119147"/>
            <a:ext cx="49619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78.8</a:t>
            </a:r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53.8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407CE201-FCC5-4A04-B480-6935F6207733}"/>
              </a:ext>
            </a:extLst>
          </p:cNvPr>
          <p:cNvSpPr txBox="1"/>
          <p:nvPr/>
        </p:nvSpPr>
        <p:spPr>
          <a:xfrm>
            <a:off x="9572625" y="3766378"/>
            <a:ext cx="236220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21CA812-EAC9-4B0F-A29F-D41F5A344DC6}"/>
              </a:ext>
            </a:extLst>
          </p:cNvPr>
          <p:cNvSpPr/>
          <p:nvPr/>
        </p:nvSpPr>
        <p:spPr>
          <a:xfrm>
            <a:off x="191098" y="2069232"/>
            <a:ext cx="11743728" cy="166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>
              <a:solidFill>
                <a:schemeClr val="tx1"/>
              </a:solidFill>
            </a:endParaRPr>
          </a:p>
          <a:p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إذا ارتفعت درجة حرارة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34.4 </a:t>
            </a:r>
            <a:r>
              <a:rPr lang="en-US" sz="2800" b="1" dirty="0">
                <a:solidFill>
                  <a:schemeClr val="tx1"/>
                </a:solidFill>
              </a:rPr>
              <a:t>g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من الايثانول من 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إلى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78.8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ف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 كمية الحرارة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التي امتصها الايثانول ؟ علما بأن الحرارة النوعية للإيثانول تساوي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2.44 </a:t>
            </a:r>
            <a:r>
              <a:rPr lang="en-US" sz="2800" b="1" dirty="0">
                <a:solidFill>
                  <a:schemeClr val="tx1"/>
                </a:solidFill>
              </a:rPr>
              <a:t>J / g   ̊C</a:t>
            </a:r>
          </a:p>
        </p:txBody>
      </p:sp>
    </p:spTree>
    <p:extLst>
      <p:ext uri="{BB962C8B-B14F-4D97-AF65-F5344CB8AC3E}">
        <p14:creationId xmlns:p14="http://schemas.microsoft.com/office/powerpoint/2010/main" val="48734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B2BD551B-0C18-4B94-A65D-C6831EA0642F}"/>
              </a:ext>
            </a:extLst>
          </p:cNvPr>
          <p:cNvSpPr/>
          <p:nvPr/>
        </p:nvSpPr>
        <p:spPr>
          <a:xfrm>
            <a:off x="10545765" y="1883240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تدريب4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64AA8141-8EC9-4A3A-BF16-075FC1133A19}"/>
              </a:ext>
            </a:extLst>
          </p:cNvPr>
          <p:cNvSpPr/>
          <p:nvPr/>
        </p:nvSpPr>
        <p:spPr>
          <a:xfrm>
            <a:off x="9124950" y="4499928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34.4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</a:rPr>
              <a:t>C = 2.44   J/g ̊C </a:t>
            </a:r>
          </a:p>
          <a:p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4716509-30EA-425C-B444-B0C6E213A232}"/>
              </a:ext>
            </a:extLst>
          </p:cNvPr>
          <p:cNvSpPr txBox="1"/>
          <p:nvPr/>
        </p:nvSpPr>
        <p:spPr>
          <a:xfrm>
            <a:off x="8306265" y="5449117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C4237CE-E2A5-4E69-A10C-F50E78839B69}"/>
              </a:ext>
            </a:extLst>
          </p:cNvPr>
          <p:cNvSpPr txBox="1"/>
          <p:nvPr/>
        </p:nvSpPr>
        <p:spPr>
          <a:xfrm>
            <a:off x="7553937" y="6119147"/>
            <a:ext cx="49619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78.8</a:t>
            </a:r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53.8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AD1D66EA-5703-4E03-9340-3777100AFDF3}"/>
              </a:ext>
            </a:extLst>
          </p:cNvPr>
          <p:cNvSpPr/>
          <p:nvPr/>
        </p:nvSpPr>
        <p:spPr>
          <a:xfrm>
            <a:off x="1474028" y="4083059"/>
            <a:ext cx="390402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q= c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مستطيل 13">
                <a:extLst>
                  <a:ext uri="{FF2B5EF4-FFF2-40B4-BE49-F238E27FC236}">
                    <a16:creationId xmlns:a16="http://schemas.microsoft.com/office/drawing/2014/main" id="{0D3033E2-B3E6-4B56-8BAF-716BB99297B1}"/>
                  </a:ext>
                </a:extLst>
              </p:cNvPr>
              <p:cNvSpPr/>
              <p:nvPr/>
            </p:nvSpPr>
            <p:spPr>
              <a:xfrm>
                <a:off x="0" y="5710727"/>
                <a:ext cx="7009110" cy="5365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400" b="1" dirty="0">
                    <a:solidFill>
                      <a:srgbClr val="0000FF"/>
                    </a:solidFill>
                    <a:latin typeface="verdana" panose="020B0604030504040204" pitchFamily="34" charset="0"/>
                  </a:rPr>
                  <a:t>q= </a:t>
                </a:r>
                <a:r>
                  <a:rPr lang="en-US" sz="2400" b="1" dirty="0">
                    <a:solidFill>
                      <a:srgbClr val="FF0000"/>
                    </a:solidFill>
                    <a:latin typeface="verdana" panose="020B0604030504040204" pitchFamily="34" charset="0"/>
                  </a:rPr>
                  <a:t>4.5157568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مستطيل 13">
                <a:extLst>
                  <a:ext uri="{FF2B5EF4-FFF2-40B4-BE49-F238E27FC236}">
                    <a16:creationId xmlns:a16="http://schemas.microsoft.com/office/drawing/2014/main" id="{0D3033E2-B3E6-4B56-8BAF-716BB99297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0727"/>
                <a:ext cx="7009110" cy="536552"/>
              </a:xfrm>
              <a:prstGeom prst="rect">
                <a:avLst/>
              </a:prstGeom>
              <a:blipFill>
                <a:blip r:embed="rId2"/>
                <a:stretch>
                  <a:fillRect b="-204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مستطيل 15">
            <a:extLst>
              <a:ext uri="{FF2B5EF4-FFF2-40B4-BE49-F238E27FC236}">
                <a16:creationId xmlns:a16="http://schemas.microsoft.com/office/drawing/2014/main" id="{837F914B-1DFD-4B74-8B04-77EED1B3FA16}"/>
              </a:ext>
            </a:extLst>
          </p:cNvPr>
          <p:cNvSpPr/>
          <p:nvPr/>
        </p:nvSpPr>
        <p:spPr>
          <a:xfrm>
            <a:off x="1280238" y="4954361"/>
            <a:ext cx="404957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q= 2.44 </a:t>
            </a:r>
            <a:r>
              <a:rPr lang="en-US" sz="1400" b="1" dirty="0">
                <a:solidFill>
                  <a:srgbClr val="0000FF"/>
                </a:solidFill>
                <a:latin typeface="verdana" panose="020B0604030504040204" pitchFamily="34" charset="0"/>
              </a:rPr>
              <a:t>X</a:t>
            </a:r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 34.4 </a:t>
            </a:r>
            <a:r>
              <a:rPr lang="en-US" sz="1400" b="1" dirty="0">
                <a:solidFill>
                  <a:srgbClr val="0000FF"/>
                </a:solidFill>
                <a:latin typeface="verdana" panose="020B0604030504040204" pitchFamily="34" charset="0"/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53.8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34D0B64D-B4EB-4145-8203-1592F3166B1B}"/>
              </a:ext>
            </a:extLst>
          </p:cNvPr>
          <p:cNvSpPr txBox="1"/>
          <p:nvPr/>
        </p:nvSpPr>
        <p:spPr>
          <a:xfrm>
            <a:off x="4557425" y="5760084"/>
            <a:ext cx="1816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>
                <a:solidFill>
                  <a:srgbClr val="0070C0"/>
                </a:solidFill>
              </a:rPr>
              <a:t>J</a:t>
            </a:r>
            <a:endParaRPr lang="ar-SA" sz="2800" b="1" dirty="0">
              <a:solidFill>
                <a:srgbClr val="0070C0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CCC2918B-51F2-41DA-9F24-18A95A0B2943}"/>
              </a:ext>
            </a:extLst>
          </p:cNvPr>
          <p:cNvSpPr/>
          <p:nvPr/>
        </p:nvSpPr>
        <p:spPr>
          <a:xfrm>
            <a:off x="191098" y="2069232"/>
            <a:ext cx="11743728" cy="166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800" b="1" dirty="0">
              <a:solidFill>
                <a:schemeClr val="tx1"/>
              </a:solidFill>
            </a:endParaRPr>
          </a:p>
          <a:p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إذا ارتفعت درجة حرارة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34.4 </a:t>
            </a:r>
            <a:r>
              <a:rPr lang="en-US" sz="2800" b="1" dirty="0">
                <a:solidFill>
                  <a:schemeClr val="tx1"/>
                </a:solidFill>
              </a:rPr>
              <a:t>g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من الايثانول من 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إلى 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78.8 ̊C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ف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 كمية الحرارة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التي امتصها الايثانول ؟ علما بأن الحرارة النوعية للإيثانول تساوي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2.44 </a:t>
            </a:r>
            <a:r>
              <a:rPr lang="en-US" sz="2800" b="1" dirty="0">
                <a:solidFill>
                  <a:schemeClr val="tx1"/>
                </a:solidFill>
              </a:rPr>
              <a:t>J / g   ̊C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975A92F-C0AF-4FC6-8546-10232FC762D6}"/>
              </a:ext>
            </a:extLst>
          </p:cNvPr>
          <p:cNvSpPr txBox="1"/>
          <p:nvPr/>
        </p:nvSpPr>
        <p:spPr>
          <a:xfrm>
            <a:off x="9572625" y="3766378"/>
            <a:ext cx="236220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</p:spTree>
    <p:extLst>
      <p:ext uri="{BB962C8B-B14F-4D97-AF65-F5344CB8AC3E}">
        <p14:creationId xmlns:p14="http://schemas.microsoft.com/office/powerpoint/2010/main" val="422069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B2BD551B-0C18-4B94-A65D-C6831EA0642F}"/>
              </a:ext>
            </a:extLst>
          </p:cNvPr>
          <p:cNvSpPr/>
          <p:nvPr/>
        </p:nvSpPr>
        <p:spPr>
          <a:xfrm>
            <a:off x="10545765" y="1883240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تدريب5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044BACC4-096E-4E39-B2B8-2F58F55B4632}"/>
              </a:ext>
            </a:extLst>
          </p:cNvPr>
          <p:cNvSpPr/>
          <p:nvPr/>
        </p:nvSpPr>
        <p:spPr>
          <a:xfrm>
            <a:off x="224136" y="2210786"/>
            <a:ext cx="11897611" cy="166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سخنت عينة من مادة مجهولة كتلتها </a:t>
            </a:r>
            <a:r>
              <a:rPr lang="en-US" sz="2800" b="1" dirty="0">
                <a:solidFill>
                  <a:schemeClr val="tx1"/>
                </a:solidFill>
              </a:rPr>
              <a:t>155g</a:t>
            </a:r>
            <a:r>
              <a:rPr lang="ar-SA" sz="2800" b="1" dirty="0">
                <a:solidFill>
                  <a:schemeClr val="tx1"/>
                </a:solidFill>
              </a:rPr>
              <a:t> فارتفعت درجة حرارتها من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̊C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25</a:t>
            </a:r>
            <a:r>
              <a:rPr lang="ar-SA" sz="2800" b="1" dirty="0">
                <a:solidFill>
                  <a:schemeClr val="tx1"/>
                </a:solidFill>
              </a:rPr>
              <a:t> الى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̊C 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40</a:t>
            </a:r>
            <a:r>
              <a:rPr lang="ar-SA" sz="2800" b="1" dirty="0">
                <a:solidFill>
                  <a:schemeClr val="tx1"/>
                </a:solidFill>
              </a:rPr>
              <a:t>فامتصت </a:t>
            </a:r>
            <a:r>
              <a:rPr lang="en-US" sz="2800" b="1" dirty="0">
                <a:solidFill>
                  <a:schemeClr val="tx1"/>
                </a:solidFill>
              </a:rPr>
              <a:t>5696 J</a:t>
            </a:r>
            <a:r>
              <a:rPr lang="ar-SA" sz="2800" b="1" dirty="0">
                <a:solidFill>
                  <a:schemeClr val="tx1"/>
                </a:solidFill>
              </a:rPr>
              <a:t> من الطاقة. ما الحرارة النوعية للمادة؟ عين المادة المجهولة بالرجوع الى الجدول </a:t>
            </a:r>
            <a:r>
              <a:rPr lang="en-US" sz="2800" b="1" dirty="0">
                <a:solidFill>
                  <a:schemeClr val="tx1"/>
                </a:solidFill>
              </a:rPr>
              <a:t>2-2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AE3BAFA-8C31-46F3-A736-77D62E3CDE3B}"/>
              </a:ext>
            </a:extLst>
          </p:cNvPr>
          <p:cNvSpPr/>
          <p:nvPr/>
        </p:nvSpPr>
        <p:spPr>
          <a:xfrm>
            <a:off x="9067800" y="4360500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155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</a:rPr>
              <a:t>q = 5696 J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59F3E415-D228-4141-9D3F-FA8D7411A341}"/>
              </a:ext>
            </a:extLst>
          </p:cNvPr>
          <p:cNvSpPr txBox="1"/>
          <p:nvPr/>
        </p:nvSpPr>
        <p:spPr>
          <a:xfrm>
            <a:off x="8306265" y="5449117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8F31A26B-E726-447B-9731-6566061E52AD}"/>
              </a:ext>
            </a:extLst>
          </p:cNvPr>
          <p:cNvSpPr txBox="1"/>
          <p:nvPr/>
        </p:nvSpPr>
        <p:spPr>
          <a:xfrm>
            <a:off x="8410575" y="6119147"/>
            <a:ext cx="352425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40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15 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4188AE2-249B-4674-935B-BACCA3AFC7F6}"/>
              </a:ext>
            </a:extLst>
          </p:cNvPr>
          <p:cNvSpPr txBox="1"/>
          <p:nvPr/>
        </p:nvSpPr>
        <p:spPr>
          <a:xfrm>
            <a:off x="9572625" y="3766378"/>
            <a:ext cx="236220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</p:spTree>
    <p:extLst>
      <p:ext uri="{BB962C8B-B14F-4D97-AF65-F5344CB8AC3E}">
        <p14:creationId xmlns:p14="http://schemas.microsoft.com/office/powerpoint/2010/main" val="57521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B2BD551B-0C18-4B94-A65D-C6831EA0642F}"/>
              </a:ext>
            </a:extLst>
          </p:cNvPr>
          <p:cNvSpPr/>
          <p:nvPr/>
        </p:nvSpPr>
        <p:spPr>
          <a:xfrm>
            <a:off x="10545765" y="1883240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تدريب5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044BACC4-096E-4E39-B2B8-2F58F55B4632}"/>
              </a:ext>
            </a:extLst>
          </p:cNvPr>
          <p:cNvSpPr/>
          <p:nvPr/>
        </p:nvSpPr>
        <p:spPr>
          <a:xfrm>
            <a:off x="224136" y="2210786"/>
            <a:ext cx="11897611" cy="1664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سخنت عينة من مادة مجهولة كتلتها </a:t>
            </a:r>
            <a:r>
              <a:rPr lang="en-US" sz="2800" b="1" dirty="0">
                <a:solidFill>
                  <a:schemeClr val="tx1"/>
                </a:solidFill>
              </a:rPr>
              <a:t>155g</a:t>
            </a:r>
            <a:r>
              <a:rPr lang="ar-SA" sz="2800" b="1" dirty="0">
                <a:solidFill>
                  <a:schemeClr val="tx1"/>
                </a:solidFill>
              </a:rPr>
              <a:t> فارتفعت درجة حرارتها من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̊C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25</a:t>
            </a:r>
            <a:r>
              <a:rPr lang="ar-SA" sz="2800" b="1" dirty="0">
                <a:solidFill>
                  <a:schemeClr val="tx1"/>
                </a:solidFill>
              </a:rPr>
              <a:t> الى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̊C 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40</a:t>
            </a:r>
            <a:r>
              <a:rPr lang="ar-SA" sz="2800" b="1" dirty="0">
                <a:solidFill>
                  <a:schemeClr val="tx1"/>
                </a:solidFill>
              </a:rPr>
              <a:t>فامتصت </a:t>
            </a:r>
            <a:r>
              <a:rPr lang="en-US" sz="2800" b="1" dirty="0">
                <a:solidFill>
                  <a:schemeClr val="tx1"/>
                </a:solidFill>
              </a:rPr>
              <a:t>5696 J</a:t>
            </a:r>
            <a:r>
              <a:rPr lang="ar-SA" sz="2800" b="1" dirty="0">
                <a:solidFill>
                  <a:schemeClr val="tx1"/>
                </a:solidFill>
              </a:rPr>
              <a:t> من الطاقة. ما الحرارة النوعية للمادة؟ عين المادة المجهولة بالرجوع الى الجدول </a:t>
            </a:r>
            <a:r>
              <a:rPr lang="en-US" sz="2800" b="1" dirty="0">
                <a:solidFill>
                  <a:schemeClr val="tx1"/>
                </a:solidFill>
              </a:rPr>
              <a:t>2-2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AE3BAFA-8C31-46F3-A736-77D62E3CDE3B}"/>
              </a:ext>
            </a:extLst>
          </p:cNvPr>
          <p:cNvSpPr/>
          <p:nvPr/>
        </p:nvSpPr>
        <p:spPr>
          <a:xfrm>
            <a:off x="9067800" y="4360500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155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</a:rPr>
              <a:t>q = 5696 J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59F3E415-D228-4141-9D3F-FA8D7411A341}"/>
              </a:ext>
            </a:extLst>
          </p:cNvPr>
          <p:cNvSpPr txBox="1"/>
          <p:nvPr/>
        </p:nvSpPr>
        <p:spPr>
          <a:xfrm>
            <a:off x="8306265" y="5449117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8F31A26B-E726-447B-9731-6566061E52AD}"/>
              </a:ext>
            </a:extLst>
          </p:cNvPr>
          <p:cNvSpPr txBox="1"/>
          <p:nvPr/>
        </p:nvSpPr>
        <p:spPr>
          <a:xfrm>
            <a:off x="8410575" y="6119147"/>
            <a:ext cx="352425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40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15 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4188AE2-249B-4674-935B-BACCA3AFC7F6}"/>
              </a:ext>
            </a:extLst>
          </p:cNvPr>
          <p:cNvSpPr txBox="1"/>
          <p:nvPr/>
        </p:nvSpPr>
        <p:spPr>
          <a:xfrm>
            <a:off x="9572625" y="3766378"/>
            <a:ext cx="236220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F711203F-6D29-46C6-8631-8896B61B9E9F}"/>
              </a:ext>
            </a:extLst>
          </p:cNvPr>
          <p:cNvCxnSpPr>
            <a:cxnSpLocks/>
          </p:cNvCxnSpPr>
          <p:nvPr/>
        </p:nvCxnSpPr>
        <p:spPr>
          <a:xfrm flipH="1">
            <a:off x="3333751" y="4195465"/>
            <a:ext cx="12289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08AD888A-78C1-4134-B7BE-48F1B8B29D30}"/>
              </a:ext>
            </a:extLst>
          </p:cNvPr>
          <p:cNvCxnSpPr>
            <a:cxnSpLocks/>
          </p:cNvCxnSpPr>
          <p:nvPr/>
        </p:nvCxnSpPr>
        <p:spPr>
          <a:xfrm flipH="1">
            <a:off x="3086030" y="5197089"/>
            <a:ext cx="1575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6509558-A337-4E86-A4FD-3F78E0E2A57A}"/>
              </a:ext>
            </a:extLst>
          </p:cNvPr>
          <p:cNvSpPr/>
          <p:nvPr/>
        </p:nvSpPr>
        <p:spPr>
          <a:xfrm>
            <a:off x="1148191" y="3612913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q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4ABD835B-5EAF-4801-B459-4EE034A09F64}"/>
              </a:ext>
            </a:extLst>
          </p:cNvPr>
          <p:cNvSpPr/>
          <p:nvPr/>
        </p:nvSpPr>
        <p:spPr>
          <a:xfrm>
            <a:off x="1351391" y="4116969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7EEB9CCC-1EBD-4B51-BE3B-1030316AF169}"/>
              </a:ext>
            </a:extLst>
          </p:cNvPr>
          <p:cNvSpPr/>
          <p:nvPr/>
        </p:nvSpPr>
        <p:spPr>
          <a:xfrm>
            <a:off x="689933" y="4823712"/>
            <a:ext cx="413755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076DDD1E-2BCA-474D-B564-8EBB9932AC7D}"/>
              </a:ext>
            </a:extLst>
          </p:cNvPr>
          <p:cNvSpPr/>
          <p:nvPr/>
        </p:nvSpPr>
        <p:spPr>
          <a:xfrm>
            <a:off x="1182968" y="4693033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5696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6CFFD647-F409-4DAE-B65E-CE0982565432}"/>
              </a:ext>
            </a:extLst>
          </p:cNvPr>
          <p:cNvSpPr/>
          <p:nvPr/>
        </p:nvSpPr>
        <p:spPr>
          <a:xfrm>
            <a:off x="1340213" y="5125081"/>
            <a:ext cx="488242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155 </a:t>
            </a:r>
            <a:r>
              <a:rPr lang="en-US" sz="1400" b="1" dirty="0">
                <a:solidFill>
                  <a:srgbClr val="0000FF"/>
                </a:solidFill>
                <a:latin typeface="verdana" panose="020B0604030504040204" pitchFamily="34" charset="0"/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15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117D6954-0CDC-4CF7-AE07-CE413718EF7A}"/>
              </a:ext>
            </a:extLst>
          </p:cNvPr>
          <p:cNvSpPr/>
          <p:nvPr/>
        </p:nvSpPr>
        <p:spPr>
          <a:xfrm>
            <a:off x="689933" y="6000798"/>
            <a:ext cx="413755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843A6FD9-9038-4B76-94D7-6CC81E6705FC}"/>
              </a:ext>
            </a:extLst>
          </p:cNvPr>
          <p:cNvSpPr/>
          <p:nvPr/>
        </p:nvSpPr>
        <p:spPr>
          <a:xfrm>
            <a:off x="2432200" y="3871429"/>
            <a:ext cx="10496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507B0BC-CFD0-412C-8B4F-25DB57F2FCC7}"/>
              </a:ext>
            </a:extLst>
          </p:cNvPr>
          <p:cNvSpPr txBox="1"/>
          <p:nvPr/>
        </p:nvSpPr>
        <p:spPr>
          <a:xfrm>
            <a:off x="2937382" y="6081339"/>
            <a:ext cx="17414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2.44 J/g·°C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24" name="صورة 23">
            <a:extLst>
              <a:ext uri="{FF2B5EF4-FFF2-40B4-BE49-F238E27FC236}">
                <a16:creationId xmlns:a16="http://schemas.microsoft.com/office/drawing/2014/main" id="{C6BC3F2A-C88E-4709-99C9-FA48A237B3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938" b="10530"/>
          <a:stretch/>
        </p:blipFill>
        <p:spPr>
          <a:xfrm>
            <a:off x="4718794" y="6000798"/>
            <a:ext cx="3800475" cy="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5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A52ECBEE-A7EB-452B-8DA4-E5CB590B8586}"/>
              </a:ext>
            </a:extLst>
          </p:cNvPr>
          <p:cNvSpPr/>
          <p:nvPr/>
        </p:nvSpPr>
        <p:spPr>
          <a:xfrm>
            <a:off x="9095417" y="2168495"/>
            <a:ext cx="2667705" cy="8402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</a:rPr>
              <a:t>الطاقة الشمسية</a:t>
            </a:r>
            <a:endParaRPr lang="en-US" sz="3600" b="1" dirty="0">
              <a:solidFill>
                <a:srgbClr val="C00000"/>
              </a:solidFill>
              <a:latin typeface="ae_AlMateen" panose="02060803050605020204" pitchFamily="18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86ED3F60-6169-4FB3-B95D-735AE5D7D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36" y="2181224"/>
            <a:ext cx="3171119" cy="200977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75ACD38-8BA0-4C19-9E28-6841ECA82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37" y="4542897"/>
            <a:ext cx="3171118" cy="2105553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F339889-7455-41DF-8723-F38F3EBD6349}"/>
              </a:ext>
            </a:extLst>
          </p:cNvPr>
          <p:cNvSpPr txBox="1"/>
          <p:nvPr/>
        </p:nvSpPr>
        <p:spPr>
          <a:xfrm>
            <a:off x="6588983" y="3315430"/>
            <a:ext cx="53560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يُستغل الماء أحياناً لأخذ الطاقة من الشمس لغرض تدفئة المنازل . </a:t>
            </a:r>
            <a:r>
              <a:rPr lang="ar-SA" sz="2800" b="1" dirty="0">
                <a:solidFill>
                  <a:srgbClr val="FF0000"/>
                </a:solidFill>
              </a:rPr>
              <a:t>لماذا</a:t>
            </a:r>
            <a:r>
              <a:rPr lang="ar-SA" sz="2800" b="1" dirty="0"/>
              <a:t> ؟</a:t>
            </a:r>
          </a:p>
        </p:txBody>
      </p:sp>
    </p:spTree>
    <p:extLst>
      <p:ext uri="{BB962C8B-B14F-4D97-AF65-F5344CB8AC3E}">
        <p14:creationId xmlns:p14="http://schemas.microsoft.com/office/powerpoint/2010/main" val="254514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B5BCC4B8-29C8-4557-88DB-B8370EBE6A1A}"/>
              </a:ext>
            </a:extLst>
          </p:cNvPr>
          <p:cNvSpPr/>
          <p:nvPr/>
        </p:nvSpPr>
        <p:spPr>
          <a:xfrm>
            <a:off x="5645012" y="1993955"/>
            <a:ext cx="6370654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من العوامل التي أدت إلى تأخر تطور التقنيات الشمسية</a:t>
            </a:r>
            <a:endParaRPr lang="ar-SA" sz="2800" dirty="0">
              <a:solidFill>
                <a:srgbClr val="C0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0A3082F-AD9D-4101-AEA2-72DF9E44C7C1}"/>
              </a:ext>
            </a:extLst>
          </p:cNvPr>
          <p:cNvSpPr txBox="1"/>
          <p:nvPr/>
        </p:nvSpPr>
        <p:spPr>
          <a:xfrm>
            <a:off x="6400028" y="3069446"/>
            <a:ext cx="5615638" cy="1305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الشمس تسطع لفترة محددة كل يوم 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تراكم الغيوم فوق بعض الأماكن .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408461B5-8482-4B08-BCBC-6160DB9439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4"/>
          <a:stretch/>
        </p:blipFill>
        <p:spPr>
          <a:xfrm>
            <a:off x="193229" y="2923540"/>
            <a:ext cx="3704578" cy="2784961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938DA0A-E030-4722-8C49-B7EC887FEA9D}"/>
              </a:ext>
            </a:extLst>
          </p:cNvPr>
          <p:cNvSpPr txBox="1"/>
          <p:nvPr/>
        </p:nvSpPr>
        <p:spPr>
          <a:xfrm>
            <a:off x="4919172" y="4907771"/>
            <a:ext cx="709649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0070C0"/>
                </a:solidFill>
              </a:rPr>
              <a:t>لحل هذه المشكلة :</a:t>
            </a:r>
          </a:p>
          <a:p>
            <a:pPr>
              <a:lnSpc>
                <a:spcPct val="150000"/>
              </a:lnSpc>
            </a:pPr>
            <a:r>
              <a:rPr lang="ar-SA" sz="2800" b="1" dirty="0"/>
              <a:t>يمكن تخزين الطاقة من خلال تطوير الخلايا الكهروضوئية .</a:t>
            </a:r>
          </a:p>
        </p:txBody>
      </p:sp>
    </p:spTree>
    <p:extLst>
      <p:ext uri="{BB962C8B-B14F-4D97-AF65-F5344CB8AC3E}">
        <p14:creationId xmlns:p14="http://schemas.microsoft.com/office/powerpoint/2010/main" val="30788518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548</Words>
  <Application>Microsoft Office PowerPoint</Application>
  <PresentationFormat>شاشة عريضة</PresentationFormat>
  <Paragraphs>98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4" baseType="lpstr">
      <vt:lpstr>ae_AlMateen</vt:lpstr>
      <vt:lpstr>Arial</vt:lpstr>
      <vt:lpstr>Calibri</vt:lpstr>
      <vt:lpstr>Calibri Light</vt:lpstr>
      <vt:lpstr>Cambria Math</vt:lpstr>
      <vt:lpstr>Sakkal Majalla</vt:lpstr>
      <vt:lpstr>verdana</vt:lpstr>
      <vt:lpstr>Vladimir Script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2020-09-19T23:58:32Z</dcterms:modified>
</cp:coreProperties>
</file>