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32" r:id="rId2"/>
    <p:sldMasterId id="2147483744" r:id="rId3"/>
    <p:sldMasterId id="2147483840" r:id="rId4"/>
    <p:sldMasterId id="2147483864" r:id="rId5"/>
    <p:sldMasterId id="2147483876" r:id="rId6"/>
    <p:sldMasterId id="2147483888" r:id="rId7"/>
    <p:sldMasterId id="2147483900" r:id="rId8"/>
    <p:sldMasterId id="2147483912" r:id="rId9"/>
    <p:sldMasterId id="2147483924" r:id="rId10"/>
    <p:sldMasterId id="2147483936" r:id="rId11"/>
    <p:sldMasterId id="2147483948" r:id="rId12"/>
  </p:sldMasterIdLst>
  <p:notesMasterIdLst>
    <p:notesMasterId r:id="rId27"/>
  </p:notesMasterIdLst>
  <p:sldIdLst>
    <p:sldId id="273" r:id="rId13"/>
    <p:sldId id="277" r:id="rId14"/>
    <p:sldId id="287" r:id="rId15"/>
    <p:sldId id="286" r:id="rId16"/>
    <p:sldId id="278" r:id="rId17"/>
    <p:sldId id="279" r:id="rId18"/>
    <p:sldId id="280" r:id="rId19"/>
    <p:sldId id="282" r:id="rId20"/>
    <p:sldId id="281" r:id="rId21"/>
    <p:sldId id="283" r:id="rId22"/>
    <p:sldId id="284" r:id="rId23"/>
    <p:sldId id="264" r:id="rId24"/>
    <p:sldId id="285" r:id="rId25"/>
    <p:sldId id="26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A3EE9-50E1-44C3-B5E4-D7B79161C9AD}" v="2" dt="2023-01-17T15:38:14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9A1A3EE9-50E1-44C3-B5E4-D7B79161C9AD}"/>
    <pc:docChg chg="custSel addSld modSld sldOrd">
      <pc:chgData name="Ohoud Zbermawi" userId="79e871b2385746f7" providerId="LiveId" clId="{9A1A3EE9-50E1-44C3-B5E4-D7B79161C9AD}" dt="2023-01-17T15:38:34.874" v="7"/>
      <pc:docMkLst>
        <pc:docMk/>
      </pc:docMkLst>
      <pc:sldChg chg="modSp mod">
        <pc:chgData name="Ohoud Zbermawi" userId="79e871b2385746f7" providerId="LiveId" clId="{9A1A3EE9-50E1-44C3-B5E4-D7B79161C9AD}" dt="2023-01-17T15:36:37.653" v="1" actId="27636"/>
        <pc:sldMkLst>
          <pc:docMk/>
          <pc:sldMk cId="223963855" sldId="273"/>
        </pc:sldMkLst>
        <pc:spChg chg="mod">
          <ac:chgData name="Ohoud Zbermawi" userId="79e871b2385746f7" providerId="LiveId" clId="{9A1A3EE9-50E1-44C3-B5E4-D7B79161C9AD}" dt="2023-01-17T15:36:37.653" v="1" actId="27636"/>
          <ac:spMkLst>
            <pc:docMk/>
            <pc:sldMk cId="223963855" sldId="273"/>
            <ac:spMk id="7" creationId="{00000000-0000-0000-0000-000000000000}"/>
          </ac:spMkLst>
        </pc:spChg>
      </pc:sldChg>
      <pc:sldChg chg="addSp modSp new mod ord modAnim">
        <pc:chgData name="Ohoud Zbermawi" userId="79e871b2385746f7" providerId="LiveId" clId="{9A1A3EE9-50E1-44C3-B5E4-D7B79161C9AD}" dt="2023-01-17T15:38:34.874" v="7"/>
        <pc:sldMkLst>
          <pc:docMk/>
          <pc:sldMk cId="3773294534" sldId="287"/>
        </pc:sldMkLst>
        <pc:picChg chg="add mod">
          <ac:chgData name="Ohoud Zbermawi" userId="79e871b2385746f7" providerId="LiveId" clId="{9A1A3EE9-50E1-44C3-B5E4-D7B79161C9AD}" dt="2023-01-17T15:38:26.001" v="5" actId="14100"/>
          <ac:picMkLst>
            <pc:docMk/>
            <pc:sldMk cId="3773294534" sldId="287"/>
            <ac:picMk id="2" creationId="{C84347FE-B717-BBED-4149-075CEAAF7E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2E45E21-7774-4366-9A91-3229F0CBB679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1A65A4C-B299-4C65-A598-3A8353FD5B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8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7483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25761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3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93796"/>
      </p:ext>
    </p:extLst>
  </p:cSld>
  <p:clrMapOvr>
    <a:masterClrMapping/>
  </p:clrMapOvr>
  <p:transition>
    <p:comb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5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2000"/>
      </p:ext>
    </p:extLst>
  </p:cSld>
  <p:clrMapOvr>
    <a:masterClrMapping/>
  </p:clrMapOvr>
  <p:transition>
    <p:comb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40" y="185978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0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25893"/>
      </p:ext>
    </p:extLst>
  </p:cSld>
  <p:clrMapOvr>
    <a:masterClrMapping/>
  </p:clrMapOvr>
  <p:transition>
    <p:comb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69263"/>
      </p:ext>
    </p:extLst>
  </p:cSld>
  <p:clrMapOvr>
    <a:masterClrMapping/>
  </p:clrMapOvr>
  <p:transition>
    <p:comb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5664"/>
      </p:ext>
    </p:extLst>
  </p:cSld>
  <p:clrMapOvr>
    <a:masterClrMapping/>
  </p:clrMapOvr>
  <p:transition>
    <p:comb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87887"/>
      </p:ext>
    </p:extLst>
  </p:cSld>
  <p:clrMapOvr>
    <a:masterClrMapping/>
  </p:clrMapOvr>
  <p:transition>
    <p:comb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8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5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700"/>
      </p:ext>
    </p:extLst>
  </p:cSld>
  <p:clrMapOvr>
    <a:masterClrMapping/>
  </p:clrMapOvr>
  <p:transition>
    <p:comb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4308"/>
      </p:ext>
    </p:extLst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5435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0664"/>
      </p:ext>
    </p:extLst>
  </p:cSld>
  <p:clrMapOvr>
    <a:masterClrMapping/>
  </p:clrMapOvr>
  <p:transition>
    <p:comb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37148"/>
      </p:ext>
    </p:extLst>
  </p:cSld>
  <p:clrMapOvr>
    <a:masterClrMapping/>
  </p:clrMapOvr>
  <p:transition>
    <p:comb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83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51796"/>
      </p:ext>
    </p:extLst>
  </p:cSld>
  <p:clrMapOvr>
    <a:masterClrMapping/>
  </p:clrMapOvr>
  <p:transition>
    <p:comb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33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33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3034"/>
      </p:ext>
    </p:extLst>
  </p:cSld>
  <p:clrMapOvr>
    <a:masterClrMapping/>
  </p:clrMapOvr>
  <p:transition>
    <p:comb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6021"/>
      </p:ext>
    </p:extLst>
  </p:cSld>
  <p:clrMapOvr>
    <a:masterClrMapping/>
  </p:clrMapOvr>
  <p:transition>
    <p:comb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47987"/>
      </p:ext>
    </p:extLst>
  </p:cSld>
  <p:clrMapOvr>
    <a:masterClrMapping/>
  </p:clrMapOvr>
  <p:transition>
    <p:comb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99296"/>
      </p:ext>
    </p:extLst>
  </p:cSld>
  <p:clrMapOvr>
    <a:masterClrMapping/>
  </p:clrMapOvr>
  <p:transition>
    <p:comb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66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4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8770"/>
      </p:ext>
    </p:extLst>
  </p:cSld>
  <p:clrMapOvr>
    <a:masterClrMapping/>
  </p:clrMapOvr>
  <p:transition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4181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53232"/>
      </p:ext>
    </p:extLst>
  </p:cSld>
  <p:clrMapOvr>
    <a:masterClrMapping/>
  </p:clrMapOvr>
  <p:transition>
    <p:comb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0395"/>
      </p:ext>
    </p:extLst>
  </p:cSld>
  <p:clrMapOvr>
    <a:masterClrMapping/>
  </p:clrMapOvr>
  <p:transition>
    <p:comb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77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53584"/>
      </p:ext>
    </p:extLst>
  </p:cSld>
  <p:clrMapOvr>
    <a:masterClrMapping/>
  </p:clrMapOvr>
  <p:transition>
    <p:comb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23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13909"/>
      </p:ext>
    </p:extLst>
  </p:cSld>
  <p:clrMapOvr>
    <a:masterClrMapping/>
  </p:clrMapOvr>
  <p:transition>
    <p:comb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01827"/>
      </p:ext>
    </p:extLst>
  </p:cSld>
  <p:clrMapOvr>
    <a:masterClrMapping/>
  </p:clrMapOvr>
  <p:transition>
    <p:comb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07316"/>
      </p:ext>
    </p:extLst>
  </p:cSld>
  <p:clrMapOvr>
    <a:masterClrMapping/>
  </p:clrMapOvr>
  <p:transition>
    <p:comb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76369"/>
      </p:ext>
    </p:extLst>
  </p:cSld>
  <p:clrMapOvr>
    <a:masterClrMapping/>
  </p:clrMapOvr>
  <p:transition>
    <p:comb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5705"/>
      </p:ext>
    </p:extLst>
  </p:cSld>
  <p:clrMapOvr>
    <a:masterClrMapping/>
  </p:clrMapOvr>
  <p:transition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825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34601"/>
      </p:ext>
    </p:extLst>
  </p:cSld>
  <p:clrMapOvr>
    <a:masterClrMapping/>
  </p:clrMapOvr>
  <p:transition>
    <p:comb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58618"/>
      </p:ext>
    </p:extLst>
  </p:cSld>
  <p:clrMapOvr>
    <a:masterClrMapping/>
  </p:clrMapOvr>
  <p:transition>
    <p:comb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52072"/>
      </p:ext>
    </p:extLst>
  </p:cSld>
  <p:clrMapOvr>
    <a:masterClrMapping/>
  </p:clrMapOvr>
  <p:transition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25/06/1444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436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830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14680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29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96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05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57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719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21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7878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7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25/06/1444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8392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5370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237062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4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590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25/06/1444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65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0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5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4281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9697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18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31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6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1/17/2023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67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63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3035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47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1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6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9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4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0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87"/>
      </p:ext>
    </p:extLst>
  </p:cSld>
  <p:clrMapOvr>
    <a:masterClrMapping/>
  </p:clrMapOvr>
  <p:transition>
    <p:comb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69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6413"/>
      </p:ext>
    </p:extLst>
  </p:cSld>
  <p:clrMapOvr>
    <a:masterClrMapping/>
  </p:clrMapOvr>
  <p:transition>
    <p:comb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60" y="185982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0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11044"/>
      </p:ext>
    </p:extLst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22563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30005"/>
      </p:ext>
    </p:extLst>
  </p:cSld>
  <p:clrMapOvr>
    <a:masterClrMapping/>
  </p:clrMapOvr>
  <p:transition>
    <p:comb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1781"/>
      </p:ext>
    </p:extLst>
  </p:cSld>
  <p:clrMapOvr>
    <a:masterClrMapping/>
  </p:clrMapOvr>
  <p:transition>
    <p:comb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28504"/>
      </p:ext>
    </p:extLst>
  </p:cSld>
  <p:clrMapOvr>
    <a:masterClrMapping/>
  </p:clrMapOvr>
  <p:transition>
    <p:comb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2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9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5885"/>
      </p:ext>
    </p:extLst>
  </p:cSld>
  <p:clrMapOvr>
    <a:masterClrMapping/>
  </p:clrMapOvr>
  <p:transition>
    <p:comb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92355"/>
      </p:ext>
    </p:extLst>
  </p:cSld>
  <p:clrMapOvr>
    <a:masterClrMapping/>
  </p:clrMapOvr>
  <p:transition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77958"/>
      </p:ext>
    </p:extLst>
  </p:cSld>
  <p:clrMapOvr>
    <a:masterClrMapping/>
  </p:clrMapOvr>
  <p:transition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14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59693"/>
      </p:ext>
    </p:extLst>
  </p:cSld>
  <p:clrMapOvr>
    <a:masterClrMapping/>
  </p:clrMapOvr>
  <p:transition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5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7983"/>
      </p:ext>
    </p:extLst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98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8" y="185982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62337"/>
      </p:ext>
    </p:extLst>
  </p:cSld>
  <p:clrMapOvr>
    <a:masterClrMapping/>
  </p:clrMapOvr>
  <p:transition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01795"/>
      </p:ext>
    </p:extLst>
  </p:cSld>
  <p:clrMapOvr>
    <a:masterClrMapping/>
  </p:clrMapOvr>
  <p:transition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98059"/>
      </p:ext>
    </p:extLst>
  </p:cSld>
  <p:clrMapOvr>
    <a:masterClrMapping/>
  </p:clrMapOvr>
  <p:transition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97978"/>
      </p:ext>
    </p:extLst>
  </p:cSld>
  <p:clrMapOvr>
    <a:masterClrMapping/>
  </p:clrMapOvr>
  <p:transition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16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9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59341"/>
      </p:ext>
    </p:extLst>
  </p:cSld>
  <p:clrMapOvr>
    <a:masterClrMapping/>
  </p:clrMapOvr>
  <p:transition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95855"/>
      </p:ext>
    </p:extLst>
  </p:cSld>
  <p:clrMapOvr>
    <a:masterClrMapping/>
  </p:clrMapOvr>
  <p:transition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46975"/>
      </p:ext>
    </p:extLst>
  </p:cSld>
  <p:clrMapOvr>
    <a:masterClrMapping/>
  </p:clrMapOvr>
  <p:transition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3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03660"/>
      </p:ext>
    </p:extLst>
  </p:cSld>
  <p:clrMapOvr>
    <a:masterClrMapping/>
  </p:clrMapOvr>
  <p:transition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7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93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29778"/>
      </p:ext>
    </p:extLst>
  </p:cSld>
  <p:clrMapOvr>
    <a:masterClrMapping/>
  </p:clrMapOvr>
  <p:transition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5" y="185981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60030"/>
      </p:ext>
    </p:extLst>
  </p:cSld>
  <p:clrMapOvr>
    <a:masterClrMapping/>
  </p:clrMapOvr>
  <p:transition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0925"/>
      </p:ext>
    </p:extLst>
  </p:cSld>
  <p:clrMapOvr>
    <a:masterClrMapping/>
  </p:clrMapOvr>
  <p:transition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6275"/>
      </p:ext>
    </p:extLst>
  </p:cSld>
  <p:clrMapOvr>
    <a:masterClrMapping/>
  </p:clrMapOvr>
  <p:transition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32493"/>
      </p:ext>
    </p:extLst>
  </p:cSld>
  <p:clrMapOvr>
    <a:masterClrMapping/>
  </p:clrMapOvr>
  <p:transition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1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8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42078"/>
      </p:ext>
    </p:extLst>
  </p:cSld>
  <p:clrMapOvr>
    <a:masterClrMapping/>
  </p:clrMapOvr>
  <p:transition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3601"/>
      </p:ext>
    </p:extLst>
  </p:cSld>
  <p:clrMapOvr>
    <a:masterClrMapping/>
  </p:clrMapOvr>
  <p:transition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35887"/>
      </p:ext>
    </p:extLst>
  </p:cSld>
  <p:clrMapOvr>
    <a:masterClrMapping/>
  </p:clrMapOvr>
  <p:transition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2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2557"/>
      </p:ext>
    </p:extLst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1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74431"/>
      </p:ext>
    </p:extLst>
  </p:cSld>
  <p:clrMapOvr>
    <a:masterClrMapping/>
  </p:clrMapOvr>
  <p:transition>
    <p:comb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1" y="185980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1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6681"/>
      </p:ext>
    </p:extLst>
  </p:cSld>
  <p:clrMapOvr>
    <a:masterClrMapping/>
  </p:clrMapOvr>
  <p:transition>
    <p:comb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52785"/>
      </p:ext>
    </p:extLst>
  </p:cSld>
  <p:clrMapOvr>
    <a:masterClrMapping/>
  </p:clrMapOvr>
  <p:transition>
    <p:comb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2393"/>
      </p:ext>
    </p:extLst>
  </p:cSld>
  <p:clrMapOvr>
    <a:masterClrMapping/>
  </p:clrMapOvr>
  <p:transition>
    <p:comb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79324"/>
      </p:ext>
    </p:extLst>
  </p:cSld>
  <p:clrMapOvr>
    <a:masterClrMapping/>
  </p:clrMapOvr>
  <p:transition>
    <p:comb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0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7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6970"/>
      </p:ext>
    </p:extLst>
  </p:cSld>
  <p:clrMapOvr>
    <a:masterClrMapping/>
  </p:clrMapOvr>
  <p:transition>
    <p:comb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87208"/>
      </p:ext>
    </p:extLst>
  </p:cSld>
  <p:clrMapOvr>
    <a:masterClrMapping/>
  </p:clrMapOvr>
  <p:transition>
    <p:comb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54465"/>
      </p:ext>
    </p:extLst>
  </p:cSld>
  <p:clrMapOvr>
    <a:masterClrMapping/>
  </p:clrMapOvr>
  <p:transition>
    <p:comb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00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93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2404"/>
      </p:ext>
    </p:extLst>
  </p:cSld>
  <p:clrMapOvr>
    <a:masterClrMapping/>
  </p:clrMapOvr>
  <p:transition>
    <p:comb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37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9780"/>
      </p:ext>
    </p:extLst>
  </p:cSld>
  <p:clrMapOvr>
    <a:masterClrMapping/>
  </p:clrMapOvr>
  <p:transition>
    <p:comb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46" y="185979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73495"/>
      </p:ext>
    </p:extLst>
  </p:cSld>
  <p:clrMapOvr>
    <a:masterClrMapping/>
  </p:clrMapOvr>
  <p:transition>
    <p:comb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588"/>
      </p:ext>
    </p:extLst>
  </p:cSld>
  <p:clrMapOvr>
    <a:masterClrMapping/>
  </p:clrMapOvr>
  <p:transition>
    <p:comb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74498"/>
      </p:ext>
    </p:extLst>
  </p:cSld>
  <p:clrMapOvr>
    <a:masterClrMapping/>
  </p:clrMapOvr>
  <p:transition>
    <p:comb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45602"/>
      </p:ext>
    </p:extLst>
  </p:cSld>
  <p:clrMapOvr>
    <a:masterClrMapping/>
  </p:clrMapOvr>
  <p:transition>
    <p:comb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9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6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70770"/>
      </p:ext>
    </p:extLst>
  </p:cSld>
  <p:clrMapOvr>
    <a:masterClrMapping/>
  </p:clrMapOvr>
  <p:transition>
    <p:comb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48496"/>
      </p:ext>
    </p:extLst>
  </p:cSld>
  <p:clrMapOvr>
    <a:masterClrMapping/>
  </p:clrMapOvr>
  <p:transition>
    <p:comb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6017"/>
      </p:ext>
    </p:extLst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8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8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0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6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24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7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802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25/06/1444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97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1/17/2023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2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2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1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1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9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1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1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06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0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0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3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25/06/1444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9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9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72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907738" y="3429000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It’s a good deal,</a:t>
            </a:r>
            <a:b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</a:br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Isn’t it?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943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3835715" y="980728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Unit </a:t>
            </a:r>
            <a:r>
              <a:rPr lang="ar-SA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3963855"/>
      </p:ext>
    </p:extLst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2125" y="201490"/>
            <a:ext cx="90011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u="sng" dirty="0">
                <a:ln w="17780" cmpd="sng">
                  <a:solidFill>
                    <a:srgbClr val="0F6FC6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63000"/>
                        <a:sat val="105000"/>
                      </a:srgbClr>
                    </a:gs>
                    <a:gs pos="90000">
                      <a:srgbClr val="0F6FC6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Choose the correct word:</a:t>
            </a:r>
            <a:endParaRPr lang="en-US" sz="3200" b="1" dirty="0">
              <a:ln w="17780" cmpd="sng">
                <a:solidFill>
                  <a:srgbClr val="0F6FC6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63000"/>
                      <a:sat val="105000"/>
                    </a:srgbClr>
                  </a:gs>
                  <a:gs pos="90000">
                    <a:srgbClr val="0F6FC6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Let's [ have – had – having ] a picnic.</a:t>
            </a: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2. [ Why –Where – When ] don’t we go fishing?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3. Let's [ arranged – arranging – arrange ] these flowers.</a:t>
            </a: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822041"/>
            <a:ext cx="8929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4. What about [ watched – watch – watching ] 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an English film?</a:t>
            </a:r>
            <a:endParaRPr lang="en-US" sz="320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2627784" y="1052736"/>
            <a:ext cx="1250794" cy="874468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02134" y="2065108"/>
            <a:ext cx="1143008" cy="859835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6732240" y="3429000"/>
            <a:ext cx="1643074" cy="1000132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705195" y="4726636"/>
            <a:ext cx="2103620" cy="983223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2978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204498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9" y="3429000"/>
            <a:ext cx="354717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20509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759" y="3510475"/>
            <a:ext cx="2154959" cy="143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224000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785794"/>
            <a:ext cx="2071702" cy="16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1071538" y="285746"/>
            <a:ext cx="59293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Complete the conversations:</a:t>
            </a:r>
            <a:endParaRPr lang="ar-SA" sz="3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0" y="857233"/>
            <a:ext cx="850112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1-Asma: Let’s …………………………………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Rogaya: ………………………………………………  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                         [Refuse, give an excuse]</a:t>
            </a:r>
            <a:endParaRPr lang="ar-SA" sz="3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11132" y="2571761"/>
            <a:ext cx="850112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000066"/>
                </a:solidFill>
                <a:latin typeface="Comic Sans MS" pitchFamily="66" charset="0"/>
              </a:rPr>
              <a:t>2- Waleed: How …………………………………… .</a:t>
            </a:r>
          </a:p>
          <a:p>
            <a:pPr algn="l"/>
            <a:r>
              <a:rPr lang="en-US" sz="2800" dirty="0">
                <a:solidFill>
                  <a:srgbClr val="000066"/>
                </a:solidFill>
                <a:latin typeface="Comic Sans MS" pitchFamily="66" charset="0"/>
              </a:rPr>
              <a:t>     Faisal: ……………………………………………… .   [  Accept ]</a:t>
            </a:r>
            <a:endParaRPr lang="ar-SA" sz="28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5000636"/>
            <a:ext cx="91440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3- Ahmad: Why ………………………………………………………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</a:t>
            </a:r>
            <a:r>
              <a:rPr lang="en-US" sz="3200" dirty="0" err="1">
                <a:solidFill>
                  <a:srgbClr val="000066"/>
                </a:solidFill>
                <a:latin typeface="Comic Sans MS" pitchFamily="66" charset="0"/>
              </a:rPr>
              <a:t>Majid</a:t>
            </a:r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: …………………………………………………………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                               </a:t>
            </a:r>
            <a:r>
              <a:rPr lang="en-US" sz="3000" dirty="0">
                <a:solidFill>
                  <a:srgbClr val="000066"/>
                </a:solidFill>
                <a:latin typeface="Comic Sans MS" pitchFamily="66" charset="0"/>
              </a:rPr>
              <a:t>[Refuse, give an excuse ]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189940" y="1378712"/>
            <a:ext cx="52864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I’d love to but I have school.</a:t>
            </a:r>
            <a:endParaRPr lang="ar-SA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975335" y="2525594"/>
            <a:ext cx="48534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DBF5F9">
                    <a:lumMod val="10000"/>
                  </a:srgbClr>
                </a:solidFill>
                <a:latin typeface="Comic Sans MS" pitchFamily="66" charset="0"/>
              </a:rPr>
              <a:t> about </a:t>
            </a:r>
            <a:r>
              <a:rPr lang="en-US" sz="2800" dirty="0">
                <a:solidFill>
                  <a:srgbClr val="CC0066"/>
                </a:solidFill>
                <a:latin typeface="Comic Sans MS" pitchFamily="66" charset="0"/>
              </a:rPr>
              <a:t>swimming</a:t>
            </a:r>
            <a:r>
              <a:rPr lang="en-US" sz="2800" dirty="0">
                <a:solidFill>
                  <a:srgbClr val="DBF5F9">
                    <a:lumMod val="10000"/>
                  </a:srgbClr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DBF5F9">
                  <a:lumMod val="1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317440" y="4987374"/>
            <a:ext cx="5321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don’t we </a:t>
            </a:r>
            <a:r>
              <a:rPr lang="en-US" sz="3200" dirty="0">
                <a:solidFill>
                  <a:srgbClr val="CC0066"/>
                </a:solidFill>
                <a:latin typeface="Comic Sans MS" pitchFamily="66" charset="0"/>
              </a:rPr>
              <a:t>play</a:t>
            </a:r>
            <a:r>
              <a:rPr lang="en-US" sz="3200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basketball?</a:t>
            </a:r>
            <a:endParaRPr lang="ar-SA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190072" y="780478"/>
            <a:ext cx="16430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CC0066"/>
                </a:solidFill>
                <a:latin typeface="Comic Sans MS" pitchFamily="66" charset="0"/>
              </a:rPr>
              <a:t>travel</a:t>
            </a:r>
            <a:endParaRPr lang="ar-SA" sz="3200" dirty="0">
              <a:solidFill>
                <a:srgbClr val="CC0066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044845" y="2910315"/>
            <a:ext cx="39335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prstClr val="black"/>
                </a:solidFill>
                <a:latin typeface="Comic Sans MS" pitchFamily="66" charset="0"/>
              </a:rPr>
              <a:t>Sounds great.</a:t>
            </a:r>
            <a:endParaRPr lang="ar-SA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830478" y="5708522"/>
            <a:ext cx="66437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I’m sorry I can’t because I have to study.</a:t>
            </a:r>
            <a:endParaRPr lang="ar-SA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7037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8" y="71414"/>
            <a:ext cx="8572561" cy="6786586"/>
          </a:xfrm>
          <a:prstGeom prst="rect">
            <a:avLst/>
          </a:prstGeom>
          <a:ln w="88900" cap="sq" cmpd="thickThin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285852" y="7022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Let’s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643042" y="100010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500562" y="135729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why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071670" y="1621027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071670" y="20002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sounds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000496" y="1906779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should/ can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285852" y="228599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1571604" y="257181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can/could/ should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571604" y="300037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36433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don’t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714612" y="400050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idea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571868" y="392907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can/could/ should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357290" y="4286324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285852" y="4692927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5500696" y="4714952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142976" y="507207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why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857356" y="542926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Let’s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357290" y="592939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can’t / shouldn’t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3786183" y="6050249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3071802" y="642939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24028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00100" y="928674"/>
            <a:ext cx="7072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 i="1" u="sng" dirty="0">
                <a:solidFill>
                  <a:srgbClr val="996600"/>
                </a:solidFill>
                <a:cs typeface="ALAWI-3-4" pitchFamily="2" charset="-78"/>
              </a:rPr>
              <a:t>قال تعالى:</a:t>
            </a:r>
          </a:p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663300"/>
                </a:solidFill>
                <a:cs typeface="Diwani Letter" pitchFamily="2" charset="-78"/>
              </a:rPr>
              <a:t>}</a:t>
            </a:r>
            <a:r>
              <a:rPr lang="ar-SA" sz="6000" b="1" dirty="0">
                <a:solidFill>
                  <a:prstClr val="black"/>
                </a:solidFill>
                <a:cs typeface="Diwani Letter" pitchFamily="2" charset="-78"/>
              </a:rPr>
              <a:t>  </a:t>
            </a:r>
            <a:r>
              <a:rPr lang="ar-SA" sz="6000" b="1" dirty="0">
                <a:solidFill>
                  <a:srgbClr val="800000"/>
                </a:solidFill>
                <a:cs typeface="Diwani Letter" pitchFamily="2" charset="-78"/>
              </a:rPr>
              <a:t>ليحملوا أوزارهم كاملة يوم القيامة ومن أوزار الذين يضلونهم بغير علم إلا ساء ما يزرون</a:t>
            </a:r>
            <a:r>
              <a:rPr lang="ar-SA" sz="6000" b="1" dirty="0">
                <a:solidFill>
                  <a:srgbClr val="A5C249">
                    <a:lumMod val="50000"/>
                  </a:srgbClr>
                </a:solidFill>
                <a:cs typeface="Diwani Letter" pitchFamily="2" charset="-78"/>
              </a:rPr>
              <a:t>  </a:t>
            </a:r>
            <a:r>
              <a:rPr lang="en-US" sz="6000" b="1" dirty="0">
                <a:solidFill>
                  <a:srgbClr val="990000"/>
                </a:solidFill>
                <a:cs typeface="Diwani Letter" pitchFamily="2" charset="-78"/>
              </a:rPr>
              <a:t>{</a:t>
            </a:r>
            <a:r>
              <a:rPr lang="en-US" sz="6000" b="1" dirty="0">
                <a:solidFill>
                  <a:srgbClr val="990000"/>
                </a:solidFill>
                <a:latin typeface="Arial" pitchFamily="34" charset="0"/>
                <a:cs typeface="Diwani Letter" pitchFamily="2" charset="-78"/>
              </a:rPr>
              <a:t>…</a:t>
            </a:r>
            <a:r>
              <a:rPr lang="ar-SA" sz="6000" dirty="0">
                <a:solidFill>
                  <a:prstClr val="black"/>
                </a:solidFill>
                <a:cs typeface="Diwani Letter" pitchFamily="2" charset="-78"/>
              </a:rPr>
              <a:t> </a:t>
            </a:r>
            <a:endParaRPr lang="en-US" sz="6000" dirty="0">
              <a:solidFill>
                <a:prstClr val="black"/>
              </a:solidFill>
              <a:cs typeface="Diwani Lett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216302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 l="1235" b="27867"/>
          <a:stretch/>
        </p:blipFill>
        <p:spPr bwMode="auto">
          <a:xfrm>
            <a:off x="1" y="7144"/>
            <a:ext cx="9144000" cy="37098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467544" y="3717032"/>
            <a:ext cx="7848872" cy="30469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A. Let’s go to the shopping mall.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B. Shopping is boring . Why don’t we go camping ?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C. Camping is a good idea.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D. I agree. I think we should go camping. </a:t>
            </a:r>
          </a:p>
        </p:txBody>
      </p:sp>
    </p:spTree>
    <p:extLst>
      <p:ext uri="{BB962C8B-B14F-4D97-AF65-F5344CB8AC3E}">
        <p14:creationId xmlns:p14="http://schemas.microsoft.com/office/powerpoint/2010/main" val="36862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744037" y="811850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12. Form, Meaning </a:t>
            </a:r>
            <a:b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</a:br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&amp; function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78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2581440" y="3599267"/>
            <a:ext cx="5328592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Make suggestions.</a:t>
            </a:r>
            <a:endParaRPr lang="ar-SA" sz="2800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1520" y="2340619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8662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 Making suggestions is easy - 03 - English at Work shows you how">
            <a:hlinkClick r:id="" action="ppaction://media"/>
            <a:extLst>
              <a:ext uri="{FF2B5EF4-FFF2-40B4-BE49-F238E27FC236}">
                <a16:creationId xmlns:a16="http://schemas.microsoft.com/office/drawing/2014/main" id="{C84347FE-B717-BBED-4149-075CEAAF7E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9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643998" cy="6572296"/>
          </a:xfrm>
          <a:prstGeom prst="rect">
            <a:avLst/>
          </a:prstGeom>
          <a:ln w="88900" cap="sq" cmpd="thickThin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388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" y="0"/>
            <a:ext cx="9132303" cy="68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وسيلة شرح بيضاوية 25"/>
          <p:cNvSpPr/>
          <p:nvPr/>
        </p:nvSpPr>
        <p:spPr>
          <a:xfrm>
            <a:off x="55185" y="188640"/>
            <a:ext cx="2256406" cy="1347242"/>
          </a:xfrm>
          <a:prstGeom prst="wedgeEllipseCallout">
            <a:avLst>
              <a:gd name="adj1" fmla="val 27096"/>
              <a:gd name="adj2" fmla="val 6670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843808" y="309934"/>
            <a:ext cx="237626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should we do?</a:t>
            </a:r>
            <a:endParaRPr lang="ar-SA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294" name="Picture 6" descr="D:\Picture C\My Pictures\مجلد جديد\zz3.jpg"/>
          <p:cNvPicPr>
            <a:picLocks noChangeAspect="1" noChangeArrowheads="1"/>
          </p:cNvPicPr>
          <p:nvPr/>
        </p:nvPicPr>
        <p:blipFill rotWithShape="1">
          <a:blip r:embed="rId3" cstate="print"/>
          <a:srcRect b="6615"/>
          <a:stretch/>
        </p:blipFill>
        <p:spPr bwMode="auto">
          <a:xfrm>
            <a:off x="6804248" y="1844824"/>
            <a:ext cx="2112384" cy="1440196"/>
          </a:xfrm>
          <a:prstGeom prst="rect">
            <a:avLst/>
          </a:prstGeom>
          <a:noFill/>
        </p:spPr>
      </p:pic>
      <p:sp>
        <p:nvSpPr>
          <p:cNvPr id="24" name="مربع نص 23"/>
          <p:cNvSpPr txBox="1"/>
          <p:nvPr/>
        </p:nvSpPr>
        <p:spPr>
          <a:xfrm>
            <a:off x="103120" y="309934"/>
            <a:ext cx="19288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That’s a good idea.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544093" y="297709"/>
            <a:ext cx="18573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Let’s  sleep.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وسيلة شرح بيضاوية 13"/>
          <p:cNvSpPr/>
          <p:nvPr/>
        </p:nvSpPr>
        <p:spPr>
          <a:xfrm>
            <a:off x="6332518" y="101142"/>
            <a:ext cx="2256406" cy="1347242"/>
          </a:xfrm>
          <a:prstGeom prst="wedgeEllipseCallout">
            <a:avLst>
              <a:gd name="adj1" fmla="val -56526"/>
              <a:gd name="adj2" fmla="val 656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6" name="وسيلة شرح بيضاوية 15"/>
          <p:cNvSpPr/>
          <p:nvPr/>
        </p:nvSpPr>
        <p:spPr>
          <a:xfrm>
            <a:off x="2699792" y="101141"/>
            <a:ext cx="2664296" cy="1347242"/>
          </a:xfrm>
          <a:prstGeom prst="wedgeEllipseCallout">
            <a:avLst>
              <a:gd name="adj1" fmla="val -66818"/>
              <a:gd name="adj2" fmla="val 6454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281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24" grpId="0"/>
      <p:bldP spid="13" grpId="0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71538" y="1000175"/>
            <a:ext cx="71008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009DD9">
                    <a:lumMod val="75000"/>
                  </a:srgbClr>
                </a:solidFill>
                <a:latin typeface="Comic Sans MS" pitchFamily="66" charset="0"/>
              </a:rPr>
              <a:t>What did  she suggest?</a:t>
            </a:r>
            <a:endParaRPr lang="ar-SA" sz="3600" dirty="0">
              <a:solidFill>
                <a:srgbClr val="009DD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483768" y="2000307"/>
            <a:ext cx="38017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10CF9B">
                    <a:lumMod val="50000"/>
                  </a:srgbClr>
                </a:solidFill>
                <a:latin typeface="Comic Sans MS" pitchFamily="66" charset="0"/>
              </a:rPr>
              <a:t>Sleeping</a:t>
            </a:r>
            <a:endParaRPr lang="ar-SA" sz="3600" dirty="0">
              <a:solidFill>
                <a:srgbClr val="10CF9B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11560" y="2973797"/>
            <a:ext cx="79649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009DD9">
                    <a:lumMod val="75000"/>
                  </a:srgbClr>
                </a:solidFill>
                <a:latin typeface="Comic Sans MS" pitchFamily="66" charset="0"/>
              </a:rPr>
              <a:t>Did he accept? Did he say yes?</a:t>
            </a:r>
            <a:endParaRPr lang="ar-SA" sz="3200" dirty="0">
              <a:solidFill>
                <a:srgbClr val="009DD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248972" y="4000571"/>
            <a:ext cx="3923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10CF9B">
                    <a:lumMod val="50000"/>
                  </a:srgbClr>
                </a:solidFill>
                <a:latin typeface="Comic Sans MS" pitchFamily="66" charset="0"/>
              </a:rPr>
              <a:t>Yes, he did.</a:t>
            </a:r>
            <a:endParaRPr lang="ar-SA" sz="3600" dirty="0">
              <a:solidFill>
                <a:srgbClr val="10CF9B">
                  <a:lumMod val="5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420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723313" y="566071"/>
            <a:ext cx="64641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Making suggestions: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09047" y="1480435"/>
            <a:ext cx="60794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Let’s …………………..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142944" y="1268760"/>
            <a:ext cx="36397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903303" y="1330315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TV.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34425" y="2314303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Why don’t we ……………………?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4146529" y="2173052"/>
            <a:ext cx="28069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37189" y="2233749"/>
            <a:ext cx="18418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69166" y="3070536"/>
            <a:ext cx="7983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Should we ………………………….?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3433276" y="3008981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412174" y="3008981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09047" y="5224971"/>
            <a:ext cx="812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What about ..…………………………?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3973756" y="5194194"/>
            <a:ext cx="35102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447656" y="3814345"/>
            <a:ext cx="16259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34425" y="3947593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We can ……………………?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771800" y="3716867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433276" y="4486308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81283" y="4619556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You could ………………………? 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5175713" y="4486308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334425" y="5899536"/>
            <a:ext cx="812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How about ……..……………………?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3505494" y="5821822"/>
            <a:ext cx="35102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533035" y="5210302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073594" y="5883084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7726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2" grpId="0"/>
      <p:bldP spid="18" grpId="0"/>
      <p:bldP spid="18" grpId="1"/>
      <p:bldP spid="19" grpId="0"/>
      <p:bldP spid="21" grpId="0"/>
      <p:bldP spid="21" grpId="1"/>
      <p:bldP spid="22" grpId="0"/>
      <p:bldP spid="25" grpId="0"/>
      <p:bldP spid="25" grpId="1"/>
      <p:bldP spid="26" grpId="0"/>
      <p:bldP spid="28" grpId="0"/>
      <p:bldP spid="28" grpId="1"/>
      <p:bldP spid="29" grpId="0"/>
      <p:bldP spid="16" grpId="0"/>
      <p:bldP spid="16" grpId="1"/>
      <p:bldP spid="17" grpId="0"/>
      <p:bldP spid="30" grpId="0"/>
      <p:bldP spid="32" grpId="0"/>
      <p:bldP spid="32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51520" y="214290"/>
            <a:ext cx="8640960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Accept the suggestions: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1- Let’s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read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Quran.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2- Why don’t we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go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to Abha?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3- What about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travell</a:t>
            </a:r>
            <a:r>
              <a:rPr lang="en-US" sz="40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abroad?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2712473" y="2214575"/>
            <a:ext cx="5590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That’s a good idea. </a:t>
            </a:r>
            <a:endParaRPr lang="ar-SA" sz="4400" dirty="0">
              <a:solidFill>
                <a:srgbClr val="CC0066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707904" y="3929087"/>
            <a:ext cx="49479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Sounds great.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572000" y="5837584"/>
            <a:ext cx="42188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I’d love to.</a:t>
            </a:r>
            <a:endParaRPr lang="ar-SA" sz="4400" dirty="0">
              <a:solidFill>
                <a:srgbClr val="CC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0592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rejec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29" y="1785930"/>
            <a:ext cx="3714776" cy="3306613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07504" y="357171"/>
            <a:ext cx="8784976" cy="59093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Now refuse the suggestions: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1- Let’s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read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a novel.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2- Why don’t we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go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to Abha?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3- What about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travell</a:t>
            </a:r>
            <a:r>
              <a:rPr lang="en-US" sz="36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abroad?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733398" y="5681706"/>
            <a:ext cx="76463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 don’t think I can because ………</a:t>
            </a:r>
            <a:endParaRPr lang="ar-SA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49827" y="3911143"/>
            <a:ext cx="66131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I’m sorry, I can’t because ……</a:t>
            </a:r>
            <a:endParaRPr lang="ar-SA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907704" y="2071704"/>
            <a:ext cx="68211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It’s a greet idea, but ……… </a:t>
            </a:r>
            <a:endParaRPr lang="ar-SA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267744" y="2643208"/>
            <a:ext cx="57291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I’d love to, but ………</a:t>
            </a:r>
          </a:p>
        </p:txBody>
      </p:sp>
    </p:spTree>
    <p:extLst>
      <p:ext uri="{BB962C8B-B14F-4D97-AF65-F5344CB8AC3E}">
        <p14:creationId xmlns:p14="http://schemas.microsoft.com/office/powerpoint/2010/main" val="1457489420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436</Words>
  <Application>Microsoft Office PowerPoint</Application>
  <PresentationFormat>On-screen Show (4:3)</PresentationFormat>
  <Paragraphs>111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Calibri</vt:lpstr>
      <vt:lpstr>Century Schoolbook</vt:lpstr>
      <vt:lpstr>Comic Sans MS</vt:lpstr>
      <vt:lpstr>Constantia</vt:lpstr>
      <vt:lpstr>Wingdings</vt:lpstr>
      <vt:lpstr>Wingdings 2</vt:lpstr>
      <vt:lpstr>مشربية</vt:lpstr>
      <vt:lpstr>6_مشربية</vt:lpstr>
      <vt:lpstr>7_مشربية</vt:lpstr>
      <vt:lpstr>نسق Office</vt:lpstr>
      <vt:lpstr>تدفق</vt:lpstr>
      <vt:lpstr>1_تدفق</vt:lpstr>
      <vt:lpstr>2_تدفق</vt:lpstr>
      <vt:lpstr>3_تدفق</vt:lpstr>
      <vt:lpstr>4_تدفق</vt:lpstr>
      <vt:lpstr>5_تدفق</vt:lpstr>
      <vt:lpstr>6_تدفق</vt:lpstr>
      <vt:lpstr>7_تدفق</vt:lpstr>
      <vt:lpstr>It’s a good deal, Isn’t it?</vt:lpstr>
      <vt:lpstr>12. Form, Meaning  &amp;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good deal, Isn’t it?</dc:title>
  <dc:creator>Duna</dc:creator>
  <cp:lastModifiedBy>Ohoud Zbermawi</cp:lastModifiedBy>
  <cp:revision>44</cp:revision>
  <dcterms:created xsi:type="dcterms:W3CDTF">2021-01-23T12:36:29Z</dcterms:created>
  <dcterms:modified xsi:type="dcterms:W3CDTF">2023-01-17T15:38:44Z</dcterms:modified>
</cp:coreProperties>
</file>