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6" r:id="rId2"/>
    <p:sldId id="257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312" r:id="rId13"/>
    <p:sldId id="313" r:id="rId14"/>
    <p:sldId id="314" r:id="rId15"/>
    <p:sldId id="315" r:id="rId16"/>
    <p:sldId id="316" r:id="rId17"/>
    <p:sldId id="296" r:id="rId18"/>
    <p:sldId id="297" r:id="rId19"/>
    <p:sldId id="261" r:id="rId2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01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8E42E8-F67C-4311-93F5-125D897BEF39}" v="1" dt="2020-12-01T08:45:13.8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378E42E8-F67C-4311-93F5-125D897BEF39}"/>
    <pc:docChg chg="modSld">
      <pc:chgData name="majed Al-hakami" userId="c15e6e485a5a4051" providerId="LiveId" clId="{378E42E8-F67C-4311-93F5-125D897BEF39}" dt="2020-12-01T08:45:13.806" v="0" actId="571"/>
      <pc:docMkLst>
        <pc:docMk/>
      </pc:docMkLst>
      <pc:sldChg chg="addSp modSp">
        <pc:chgData name="majed Al-hakami" userId="c15e6e485a5a4051" providerId="LiveId" clId="{378E42E8-F67C-4311-93F5-125D897BEF39}" dt="2020-12-01T08:45:13.806" v="0" actId="571"/>
        <pc:sldMkLst>
          <pc:docMk/>
          <pc:sldMk cId="3068446202" sldId="288"/>
        </pc:sldMkLst>
        <pc:spChg chg="add mod">
          <ac:chgData name="majed Al-hakami" userId="c15e6e485a5a4051" providerId="LiveId" clId="{378E42E8-F67C-4311-93F5-125D897BEF39}" dt="2020-12-01T08:45:13.806" v="0" actId="571"/>
          <ac:spMkLst>
            <pc:docMk/>
            <pc:sldMk cId="3068446202" sldId="288"/>
            <ac:spMk id="9" creationId="{F138C61F-79C2-4A72-A3C5-097E8AEC9DBB}"/>
          </ac:spMkLst>
        </pc:spChg>
      </pc:sldChg>
    </pc:docChg>
  </pc:docChgLst>
  <pc:docChgLst>
    <pc:chgData name="majed Al-hakami" userId="c15e6e485a5a4051" providerId="LiveId" clId="{DF81E3D2-6334-4287-A407-1B11FF030717}"/>
    <pc:docChg chg="custSel addSld delSld modSld sldOrd">
      <pc:chgData name="majed Al-hakami" userId="c15e6e485a5a4051" providerId="LiveId" clId="{DF81E3D2-6334-4287-A407-1B11FF030717}" dt="2020-09-28T10:06:10.188" v="39" actId="20577"/>
      <pc:docMkLst>
        <pc:docMk/>
      </pc:docMkLst>
      <pc:sldChg chg="del">
        <pc:chgData name="majed Al-hakami" userId="c15e6e485a5a4051" providerId="LiveId" clId="{DF81E3D2-6334-4287-A407-1B11FF030717}" dt="2020-09-28T10:00:22.194" v="0" actId="47"/>
        <pc:sldMkLst>
          <pc:docMk/>
          <pc:sldMk cId="3855509451" sldId="258"/>
        </pc:sldMkLst>
      </pc:sldChg>
      <pc:sldChg chg="addSp delSp modSp mod">
        <pc:chgData name="majed Al-hakami" userId="c15e6e485a5a4051" providerId="LiveId" clId="{DF81E3D2-6334-4287-A407-1B11FF030717}" dt="2020-09-28T10:03:42.483" v="35" actId="22"/>
        <pc:sldMkLst>
          <pc:docMk/>
          <pc:sldMk cId="912081804" sldId="296"/>
        </pc:sldMkLst>
        <pc:spChg chg="del">
          <ac:chgData name="majed Al-hakami" userId="c15e6e485a5a4051" providerId="LiveId" clId="{DF81E3D2-6334-4287-A407-1B11FF030717}" dt="2020-09-28T10:03:41.478" v="34" actId="478"/>
          <ac:spMkLst>
            <pc:docMk/>
            <pc:sldMk cId="912081804" sldId="296"/>
            <ac:spMk id="2" creationId="{7D519714-2C1D-4350-BD6B-BD264D26A7C2}"/>
          </ac:spMkLst>
        </pc:spChg>
        <pc:spChg chg="del mod">
          <ac:chgData name="majed Al-hakami" userId="c15e6e485a5a4051" providerId="LiveId" clId="{DF81E3D2-6334-4287-A407-1B11FF030717}" dt="2020-09-28T10:03:27.486" v="31" actId="478"/>
          <ac:spMkLst>
            <pc:docMk/>
            <pc:sldMk cId="912081804" sldId="296"/>
            <ac:spMk id="6" creationId="{C0CAA068-416F-4FC6-BD16-2AA15BFCD344}"/>
          </ac:spMkLst>
        </pc:spChg>
        <pc:spChg chg="add">
          <ac:chgData name="majed Al-hakami" userId="c15e6e485a5a4051" providerId="LiveId" clId="{DF81E3D2-6334-4287-A407-1B11FF030717}" dt="2020-09-28T10:03:42.483" v="35" actId="22"/>
          <ac:spMkLst>
            <pc:docMk/>
            <pc:sldMk cId="912081804" sldId="296"/>
            <ac:spMk id="20" creationId="{889E8C89-6A2C-465E-8A42-DDF0FA1546D0}"/>
          </ac:spMkLst>
        </pc:spChg>
        <pc:picChg chg="add del">
          <ac:chgData name="majed Al-hakami" userId="c15e6e485a5a4051" providerId="LiveId" clId="{DF81E3D2-6334-4287-A407-1B11FF030717}" dt="2020-09-28T10:02:37.569" v="29" actId="478"/>
          <ac:picMkLst>
            <pc:docMk/>
            <pc:sldMk cId="912081804" sldId="296"/>
            <ac:picMk id="18" creationId="{B57BB2C9-89AB-426E-A88F-7F74AD35ED05}"/>
          </ac:picMkLst>
        </pc:picChg>
      </pc:sldChg>
      <pc:sldChg chg="del">
        <pc:chgData name="majed Al-hakami" userId="c15e6e485a5a4051" providerId="LiveId" clId="{DF81E3D2-6334-4287-A407-1B11FF030717}" dt="2020-09-28T10:00:28.791" v="14" actId="47"/>
        <pc:sldMkLst>
          <pc:docMk/>
          <pc:sldMk cId="1253662116" sldId="298"/>
        </pc:sldMkLst>
      </pc:sldChg>
      <pc:sldChg chg="del">
        <pc:chgData name="majed Al-hakami" userId="c15e6e485a5a4051" providerId="LiveId" clId="{DF81E3D2-6334-4287-A407-1B11FF030717}" dt="2020-09-28T10:00:26.135" v="13" actId="47"/>
        <pc:sldMkLst>
          <pc:docMk/>
          <pc:sldMk cId="1134516377" sldId="299"/>
        </pc:sldMkLst>
      </pc:sldChg>
      <pc:sldChg chg="del">
        <pc:chgData name="majed Al-hakami" userId="c15e6e485a5a4051" providerId="LiveId" clId="{DF81E3D2-6334-4287-A407-1B11FF030717}" dt="2020-09-28T10:00:26.018" v="12" actId="47"/>
        <pc:sldMkLst>
          <pc:docMk/>
          <pc:sldMk cId="3212546824" sldId="300"/>
        </pc:sldMkLst>
      </pc:sldChg>
      <pc:sldChg chg="del">
        <pc:chgData name="majed Al-hakami" userId="c15e6e485a5a4051" providerId="LiveId" clId="{DF81E3D2-6334-4287-A407-1B11FF030717}" dt="2020-09-28T10:00:25.365" v="11" actId="47"/>
        <pc:sldMkLst>
          <pc:docMk/>
          <pc:sldMk cId="2573047120" sldId="301"/>
        </pc:sldMkLst>
      </pc:sldChg>
      <pc:sldChg chg="del">
        <pc:chgData name="majed Al-hakami" userId="c15e6e485a5a4051" providerId="LiveId" clId="{DF81E3D2-6334-4287-A407-1B11FF030717}" dt="2020-09-28T10:00:25.230" v="10" actId="47"/>
        <pc:sldMkLst>
          <pc:docMk/>
          <pc:sldMk cId="4149718846" sldId="302"/>
        </pc:sldMkLst>
      </pc:sldChg>
      <pc:sldChg chg="del">
        <pc:chgData name="majed Al-hakami" userId="c15e6e485a5a4051" providerId="LiveId" clId="{DF81E3D2-6334-4287-A407-1B11FF030717}" dt="2020-09-28T10:00:24.692" v="9" actId="47"/>
        <pc:sldMkLst>
          <pc:docMk/>
          <pc:sldMk cId="2895154251" sldId="303"/>
        </pc:sldMkLst>
      </pc:sldChg>
      <pc:sldChg chg="del">
        <pc:chgData name="majed Al-hakami" userId="c15e6e485a5a4051" providerId="LiveId" clId="{DF81E3D2-6334-4287-A407-1B11FF030717}" dt="2020-09-28T10:00:24.533" v="8" actId="47"/>
        <pc:sldMkLst>
          <pc:docMk/>
          <pc:sldMk cId="2393401790" sldId="304"/>
        </pc:sldMkLst>
      </pc:sldChg>
      <pc:sldChg chg="del">
        <pc:chgData name="majed Al-hakami" userId="c15e6e485a5a4051" providerId="LiveId" clId="{DF81E3D2-6334-4287-A407-1B11FF030717}" dt="2020-09-28T10:00:24.018" v="7" actId="47"/>
        <pc:sldMkLst>
          <pc:docMk/>
          <pc:sldMk cId="3932865477" sldId="305"/>
        </pc:sldMkLst>
      </pc:sldChg>
      <pc:sldChg chg="del">
        <pc:chgData name="majed Al-hakami" userId="c15e6e485a5a4051" providerId="LiveId" clId="{DF81E3D2-6334-4287-A407-1B11FF030717}" dt="2020-09-28T10:00:23.781" v="6" actId="47"/>
        <pc:sldMkLst>
          <pc:docMk/>
          <pc:sldMk cId="2417645934" sldId="306"/>
        </pc:sldMkLst>
      </pc:sldChg>
      <pc:sldChg chg="del">
        <pc:chgData name="majed Al-hakami" userId="c15e6e485a5a4051" providerId="LiveId" clId="{DF81E3D2-6334-4287-A407-1B11FF030717}" dt="2020-09-28T10:00:23.218" v="5" actId="47"/>
        <pc:sldMkLst>
          <pc:docMk/>
          <pc:sldMk cId="470173551" sldId="307"/>
        </pc:sldMkLst>
      </pc:sldChg>
      <pc:sldChg chg="del">
        <pc:chgData name="majed Al-hakami" userId="c15e6e485a5a4051" providerId="LiveId" clId="{DF81E3D2-6334-4287-A407-1B11FF030717}" dt="2020-09-28T10:00:23.044" v="4" actId="47"/>
        <pc:sldMkLst>
          <pc:docMk/>
          <pc:sldMk cId="4187060413" sldId="308"/>
        </pc:sldMkLst>
      </pc:sldChg>
      <pc:sldChg chg="del">
        <pc:chgData name="majed Al-hakami" userId="c15e6e485a5a4051" providerId="LiveId" clId="{DF81E3D2-6334-4287-A407-1B11FF030717}" dt="2020-09-28T10:00:22.643" v="3" actId="47"/>
        <pc:sldMkLst>
          <pc:docMk/>
          <pc:sldMk cId="2409409479" sldId="309"/>
        </pc:sldMkLst>
      </pc:sldChg>
      <pc:sldChg chg="del">
        <pc:chgData name="majed Al-hakami" userId="c15e6e485a5a4051" providerId="LiveId" clId="{DF81E3D2-6334-4287-A407-1B11FF030717}" dt="2020-09-28T10:00:22.487" v="2" actId="47"/>
        <pc:sldMkLst>
          <pc:docMk/>
          <pc:sldMk cId="3962496677" sldId="310"/>
        </pc:sldMkLst>
      </pc:sldChg>
      <pc:sldChg chg="del">
        <pc:chgData name="majed Al-hakami" userId="c15e6e485a5a4051" providerId="LiveId" clId="{DF81E3D2-6334-4287-A407-1B11FF030717}" dt="2020-09-28T10:00:22.311" v="1" actId="47"/>
        <pc:sldMkLst>
          <pc:docMk/>
          <pc:sldMk cId="2971885375" sldId="311"/>
        </pc:sldMkLst>
      </pc:sldChg>
      <pc:sldChg chg="modSp mod">
        <pc:chgData name="majed Al-hakami" userId="c15e6e485a5a4051" providerId="LiveId" clId="{DF81E3D2-6334-4287-A407-1B11FF030717}" dt="2020-09-28T10:05:59.855" v="37" actId="20577"/>
        <pc:sldMkLst>
          <pc:docMk/>
          <pc:sldMk cId="654763513" sldId="313"/>
        </pc:sldMkLst>
        <pc:spChg chg="mod">
          <ac:chgData name="majed Al-hakami" userId="c15e6e485a5a4051" providerId="LiveId" clId="{DF81E3D2-6334-4287-A407-1B11FF030717}" dt="2020-09-28T10:05:59.855" v="37" actId="20577"/>
          <ac:spMkLst>
            <pc:docMk/>
            <pc:sldMk cId="654763513" sldId="313"/>
            <ac:spMk id="5" creationId="{05BC65B7-BFF9-4A22-BF58-6693605B0FB0}"/>
          </ac:spMkLst>
        </pc:spChg>
      </pc:sldChg>
      <pc:sldChg chg="modSp mod">
        <pc:chgData name="majed Al-hakami" userId="c15e6e485a5a4051" providerId="LiveId" clId="{DF81E3D2-6334-4287-A407-1B11FF030717}" dt="2020-09-28T10:06:04.207" v="38" actId="20577"/>
        <pc:sldMkLst>
          <pc:docMk/>
          <pc:sldMk cId="443774168" sldId="314"/>
        </pc:sldMkLst>
        <pc:spChg chg="mod">
          <ac:chgData name="majed Al-hakami" userId="c15e6e485a5a4051" providerId="LiveId" clId="{DF81E3D2-6334-4287-A407-1B11FF030717}" dt="2020-09-28T10:06:04.207" v="38" actId="20577"/>
          <ac:spMkLst>
            <pc:docMk/>
            <pc:sldMk cId="443774168" sldId="314"/>
            <ac:spMk id="5" creationId="{05BC65B7-BFF9-4A22-BF58-6693605B0FB0}"/>
          </ac:spMkLst>
        </pc:spChg>
      </pc:sldChg>
      <pc:sldChg chg="modSp mod">
        <pc:chgData name="majed Al-hakami" userId="c15e6e485a5a4051" providerId="LiveId" clId="{DF81E3D2-6334-4287-A407-1B11FF030717}" dt="2020-09-28T10:06:10.188" v="39" actId="20577"/>
        <pc:sldMkLst>
          <pc:docMk/>
          <pc:sldMk cId="3026539482" sldId="315"/>
        </pc:sldMkLst>
        <pc:spChg chg="mod">
          <ac:chgData name="majed Al-hakami" userId="c15e6e485a5a4051" providerId="LiveId" clId="{DF81E3D2-6334-4287-A407-1B11FF030717}" dt="2020-09-28T10:06:10.188" v="39" actId="20577"/>
          <ac:spMkLst>
            <pc:docMk/>
            <pc:sldMk cId="3026539482" sldId="315"/>
            <ac:spMk id="5" creationId="{05BC65B7-BFF9-4A22-BF58-6693605B0FB0}"/>
          </ac:spMkLst>
        </pc:spChg>
      </pc:sldChg>
      <pc:sldChg chg="addSp delSp modSp add mod ord">
        <pc:chgData name="majed Al-hakami" userId="c15e6e485a5a4051" providerId="LiveId" clId="{DF81E3D2-6334-4287-A407-1B11FF030717}" dt="2020-09-28T10:04:14.337" v="36" actId="478"/>
        <pc:sldMkLst>
          <pc:docMk/>
          <pc:sldMk cId="1173913547" sldId="316"/>
        </pc:sldMkLst>
        <pc:spChg chg="mod">
          <ac:chgData name="majed Al-hakami" userId="c15e6e485a5a4051" providerId="LiveId" clId="{DF81E3D2-6334-4287-A407-1B11FF030717}" dt="2020-09-28T10:02:32.172" v="28" actId="403"/>
          <ac:spMkLst>
            <pc:docMk/>
            <pc:sldMk cId="1173913547" sldId="316"/>
            <ac:spMk id="2" creationId="{7D519714-2C1D-4350-BD6B-BD264D26A7C2}"/>
          </ac:spMkLst>
        </pc:spChg>
        <pc:spChg chg="mod">
          <ac:chgData name="majed Al-hakami" userId="c15e6e485a5a4051" providerId="LiveId" clId="{DF81E3D2-6334-4287-A407-1B11FF030717}" dt="2020-09-28T10:01:52.551" v="23" actId="14100"/>
          <ac:spMkLst>
            <pc:docMk/>
            <pc:sldMk cId="1173913547" sldId="316"/>
            <ac:spMk id="6" creationId="{C0CAA068-416F-4FC6-BD16-2AA15BFCD344}"/>
          </ac:spMkLst>
        </pc:spChg>
        <pc:spChg chg="del">
          <ac:chgData name="majed Al-hakami" userId="c15e6e485a5a4051" providerId="LiveId" clId="{DF81E3D2-6334-4287-A407-1B11FF030717}" dt="2020-09-28T10:01:39.676" v="18" actId="478"/>
          <ac:spMkLst>
            <pc:docMk/>
            <pc:sldMk cId="1173913547" sldId="316"/>
            <ac:spMk id="8" creationId="{8695C1FD-A308-46F8-A58B-611F9307C417}"/>
          </ac:spMkLst>
        </pc:spChg>
        <pc:spChg chg="del">
          <ac:chgData name="majed Al-hakami" userId="c15e6e485a5a4051" providerId="LiveId" clId="{DF81E3D2-6334-4287-A407-1B11FF030717}" dt="2020-09-28T10:01:39.676" v="18" actId="478"/>
          <ac:spMkLst>
            <pc:docMk/>
            <pc:sldMk cId="1173913547" sldId="316"/>
            <ac:spMk id="10" creationId="{3650FD9F-B88E-4C77-AE97-39906B039FD2}"/>
          </ac:spMkLst>
        </pc:spChg>
        <pc:spChg chg="add del mod">
          <ac:chgData name="majed Al-hakami" userId="c15e6e485a5a4051" providerId="LiveId" clId="{DF81E3D2-6334-4287-A407-1B11FF030717}" dt="2020-09-28T10:04:14.337" v="36" actId="478"/>
          <ac:spMkLst>
            <pc:docMk/>
            <pc:sldMk cId="1173913547" sldId="316"/>
            <ac:spMk id="11" creationId="{5F7D419B-CAB4-4D78-B414-E4CA15D40541}"/>
          </ac:spMkLst>
        </pc:spChg>
        <pc:spChg chg="del">
          <ac:chgData name="majed Al-hakami" userId="c15e6e485a5a4051" providerId="LiveId" clId="{DF81E3D2-6334-4287-A407-1B11FF030717}" dt="2020-09-28T10:01:39.676" v="18" actId="478"/>
          <ac:spMkLst>
            <pc:docMk/>
            <pc:sldMk cId="1173913547" sldId="316"/>
            <ac:spMk id="12" creationId="{4083DCDD-409B-4D8E-9A45-CB1EEFB52424}"/>
          </ac:spMkLst>
        </pc:spChg>
        <pc:spChg chg="del">
          <ac:chgData name="majed Al-hakami" userId="c15e6e485a5a4051" providerId="LiveId" clId="{DF81E3D2-6334-4287-A407-1B11FF030717}" dt="2020-09-28T10:01:39.676" v="18" actId="478"/>
          <ac:spMkLst>
            <pc:docMk/>
            <pc:sldMk cId="1173913547" sldId="316"/>
            <ac:spMk id="14" creationId="{4D69ADF4-4BF0-4E2F-8461-A5195B38D0D5}"/>
          </ac:spMkLst>
        </pc:spChg>
        <pc:picChg chg="mod">
          <ac:chgData name="majed Al-hakami" userId="c15e6e485a5a4051" providerId="LiveId" clId="{DF81E3D2-6334-4287-A407-1B11FF030717}" dt="2020-09-28T10:01:46.804" v="21" actId="1076"/>
          <ac:picMkLst>
            <pc:docMk/>
            <pc:sldMk cId="1173913547" sldId="316"/>
            <ac:picMk id="18" creationId="{B57BB2C9-89AB-426E-A88F-7F74AD35ED0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15/04/42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15/04/42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15/04/42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15/04/42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15/04/42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15/04/42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15/04/42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15/04/42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15/04/42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15/04/42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15/04/42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15/04/42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الثالث الثانوي  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كــــــــيــــــمــــــــيــــــــاء 3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7367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مــــــــــاجــــــــــد الـــــــــحــــــــــــكـــــــــــمــــــي</a:t>
            </a:r>
            <a:endParaRPr lang="en-US" sz="28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8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ounded Rectangle 21">
            <a:extLst>
              <a:ext uri="{FF2B5EF4-FFF2-40B4-BE49-F238E27FC236}">
                <a16:creationId xmlns:a16="http://schemas.microsoft.com/office/drawing/2014/main" id="{DB77C6D4-0B37-43E8-8BBE-E871F255F3A2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rgbClr val="FF0000"/>
                </a:solidFill>
              </a:rPr>
              <a:t>تغيرات </a:t>
            </a:r>
            <a:r>
              <a:rPr lang="ar-SA" sz="2800" b="1" dirty="0" err="1">
                <a:solidFill>
                  <a:srgbClr val="FF0000"/>
                </a:solidFill>
              </a:rPr>
              <a:t>الحالة,تفاعلات</a:t>
            </a:r>
            <a:r>
              <a:rPr lang="ar-SA" sz="2800" b="1" dirty="0">
                <a:solidFill>
                  <a:srgbClr val="FF0000"/>
                </a:solidFill>
              </a:rPr>
              <a:t> الاحتراق ص70</a:t>
            </a:r>
            <a:endParaRPr lang="en-US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0638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8444A965-9791-4A1E-B5E4-714785BB1AE9}"/>
              </a:ext>
            </a:extLst>
          </p:cNvPr>
          <p:cNvSpPr/>
          <p:nvPr/>
        </p:nvSpPr>
        <p:spPr>
          <a:xfrm>
            <a:off x="-143933" y="2758725"/>
            <a:ext cx="11233248" cy="5760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rgbClr val="0000FF"/>
                </a:solidFill>
              </a:rPr>
              <a:t> 40 .7 kJ </a:t>
            </a:r>
            <a:r>
              <a:rPr lang="ar-SA" sz="2800" b="1" dirty="0">
                <a:solidFill>
                  <a:srgbClr val="0000FF"/>
                </a:solidFill>
              </a:rPr>
              <a:t>لبخار الماء =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∆ </a:t>
            </a:r>
            <a:r>
              <a:rPr lang="en-US" sz="2800" b="1" dirty="0" err="1">
                <a:solidFill>
                  <a:schemeClr val="tx1"/>
                </a:solidFill>
              </a:rPr>
              <a:t>H</a:t>
            </a:r>
            <a:r>
              <a:rPr lang="en-US" sz="1600" b="1" dirty="0" err="1">
                <a:solidFill>
                  <a:srgbClr val="FF0000"/>
                </a:solidFill>
              </a:rPr>
              <a:t>cond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C54069D2-070D-4399-945D-7DA8EC9311FD}"/>
              </a:ext>
            </a:extLst>
          </p:cNvPr>
          <p:cNvSpPr/>
          <p:nvPr/>
        </p:nvSpPr>
        <p:spPr>
          <a:xfrm>
            <a:off x="2459534" y="1966636"/>
            <a:ext cx="9516235" cy="72008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حرارة التكثيف المولارية:</a:t>
            </a:r>
            <a:r>
              <a:rPr lang="en-US" sz="2800" b="1" dirty="0">
                <a:solidFill>
                  <a:schemeClr val="tx1"/>
                </a:solidFill>
              </a:rPr>
              <a:t>∆ H </a:t>
            </a:r>
            <a:r>
              <a:rPr lang="en-US" sz="1600" b="1" dirty="0">
                <a:solidFill>
                  <a:srgbClr val="FF0000"/>
                </a:solidFill>
              </a:rPr>
              <a:t>cond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ar-SA" sz="2800" b="1" dirty="0">
                <a:solidFill>
                  <a:schemeClr val="tx1"/>
                </a:solidFill>
              </a:rPr>
              <a:t> 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90910F61-94A1-48F4-8F8F-59D13C1F77B5}"/>
              </a:ext>
            </a:extLst>
          </p:cNvPr>
          <p:cNvSpPr/>
          <p:nvPr/>
        </p:nvSpPr>
        <p:spPr>
          <a:xfrm>
            <a:off x="742521" y="4269380"/>
            <a:ext cx="11233248" cy="11079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rgbClr val="0000FF"/>
                </a:solidFill>
              </a:rPr>
              <a:t>H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(</a:t>
            </a:r>
            <a:r>
              <a:rPr lang="en-US" sz="1600" b="1" dirty="0">
                <a:solidFill>
                  <a:srgbClr val="FF0000"/>
                </a:solidFill>
              </a:rPr>
              <a:t>g</a:t>
            </a:r>
            <a:r>
              <a:rPr lang="en-US" sz="1600" b="1" dirty="0">
                <a:solidFill>
                  <a:srgbClr val="0000FF"/>
                </a:solidFill>
              </a:rPr>
              <a:t>)                                      </a:t>
            </a:r>
            <a:r>
              <a:rPr lang="en-US" sz="2800" b="1" dirty="0">
                <a:solidFill>
                  <a:srgbClr val="0000FF"/>
                </a:solidFill>
              </a:rPr>
              <a:t>H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(</a:t>
            </a:r>
            <a:r>
              <a:rPr lang="en-US" sz="1600" b="1" dirty="0">
                <a:solidFill>
                  <a:srgbClr val="FF0000"/>
                </a:solidFill>
              </a:rPr>
              <a:t>l</a:t>
            </a:r>
            <a:r>
              <a:rPr lang="en-US" sz="1600" b="1" dirty="0">
                <a:solidFill>
                  <a:srgbClr val="0000FF"/>
                </a:solidFill>
              </a:rPr>
              <a:t>)</a:t>
            </a:r>
          </a:p>
          <a:p>
            <a:pPr marL="457200" indent="-457200" algn="l" rtl="0">
              <a:buFont typeface="Wingdings" panose="05000000000000000000" pitchFamily="2" charset="2"/>
              <a:buChar char="v"/>
            </a:pPr>
            <a:endParaRPr lang="en-US" sz="1600" b="1" dirty="0">
              <a:solidFill>
                <a:srgbClr val="0000FF"/>
              </a:solidFill>
            </a:endParaRPr>
          </a:p>
          <a:p>
            <a:pPr marL="457200" indent="-457200" algn="l" rtl="0"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rgbClr val="0000FF"/>
                </a:solidFill>
              </a:rPr>
              <a:t>نوع التفاعل : </a:t>
            </a:r>
            <a:r>
              <a:rPr lang="ar-SA" sz="2800" b="1" dirty="0">
                <a:solidFill>
                  <a:srgbClr val="FF0000"/>
                </a:solidFill>
              </a:rPr>
              <a:t>طارد</a:t>
            </a:r>
            <a:r>
              <a:rPr lang="ar-SA" sz="2800" b="1" dirty="0">
                <a:solidFill>
                  <a:srgbClr val="0000FF"/>
                </a:solidFill>
              </a:rPr>
              <a:t> للحرارة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</a:p>
          <a:p>
            <a:pPr marL="285750" indent="-285750" algn="l" rtl="0">
              <a:buFont typeface="Wingdings" panose="05000000000000000000" pitchFamily="2" charset="2"/>
              <a:buChar char="v"/>
            </a:pPr>
            <a:endParaRPr lang="en-US" sz="1600" b="1" dirty="0">
              <a:solidFill>
                <a:srgbClr val="0000FF"/>
              </a:solidFill>
            </a:endParaRPr>
          </a:p>
        </p:txBody>
      </p:sp>
      <p:cxnSp>
        <p:nvCxnSpPr>
          <p:cNvPr id="7" name="رابط كسهم مستقيم 6">
            <a:extLst>
              <a:ext uri="{FF2B5EF4-FFF2-40B4-BE49-F238E27FC236}">
                <a16:creationId xmlns:a16="http://schemas.microsoft.com/office/drawing/2014/main" id="{7137488C-6AC7-4731-9800-25CB3ECFE907}"/>
              </a:ext>
            </a:extLst>
          </p:cNvPr>
          <p:cNvCxnSpPr/>
          <p:nvPr/>
        </p:nvCxnSpPr>
        <p:spPr>
          <a:xfrm>
            <a:off x="2288336" y="4441970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2">
            <a:extLst>
              <a:ext uri="{FF2B5EF4-FFF2-40B4-BE49-F238E27FC236}">
                <a16:creationId xmlns:a16="http://schemas.microsoft.com/office/drawing/2014/main" id="{FA42A180-680B-4EF5-9480-86BDCB960B71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3253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5C2D93CD-97AE-43F3-82A9-AB770A4A1D04}"/>
              </a:ext>
            </a:extLst>
          </p:cNvPr>
          <p:cNvSpPr/>
          <p:nvPr/>
        </p:nvSpPr>
        <p:spPr>
          <a:xfrm>
            <a:off x="10439400" y="2003823"/>
            <a:ext cx="1393486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ar-SA" sz="3600" b="1" dirty="0">
                <a:solidFill>
                  <a:srgbClr val="FF0000"/>
                </a:solidFill>
                <a:latin typeface="ae_AlMateen" panose="02060803050605020204" pitchFamily="18" charset="-78"/>
                <a:cs typeface="ae_AlMateen" panose="02060803050605020204" pitchFamily="18" charset="-78"/>
              </a:rPr>
              <a:t>تدريب1</a:t>
            </a:r>
            <a:endParaRPr lang="ar-SA" sz="3600" dirty="0">
              <a:solidFill>
                <a:srgbClr val="FF0000"/>
              </a:solidFill>
              <a:latin typeface="ae_AlMateen" panose="02060803050605020204" pitchFamily="18" charset="-78"/>
              <a:cs typeface="ae_AlMateen" panose="02060803050605020204" pitchFamily="18" charset="-78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6523259D-AD06-4656-AF10-A0D2757E6D74}"/>
              </a:ext>
            </a:extLst>
          </p:cNvPr>
          <p:cNvSpPr/>
          <p:nvPr/>
        </p:nvSpPr>
        <p:spPr>
          <a:xfrm>
            <a:off x="2736057" y="1723013"/>
            <a:ext cx="7607960" cy="13237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chemeClr val="tx1"/>
                </a:solidFill>
                <a:latin typeface="Arial" pitchFamily="34" charset="0"/>
              </a:rPr>
              <a:t>أي العمليات التالية طاردة للحرارة وأيها ماص للحرارة :</a:t>
            </a:r>
            <a:endParaRPr lang="ar-SA" sz="28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D4F05477-EA8D-4A9D-9B66-0928EFEFFD51}"/>
              </a:ext>
            </a:extLst>
          </p:cNvPr>
          <p:cNvSpPr/>
          <p:nvPr/>
        </p:nvSpPr>
        <p:spPr>
          <a:xfrm>
            <a:off x="599638" y="3468137"/>
            <a:ext cx="11233248" cy="19442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 algn="l" rtl="0">
              <a:buFont typeface="+mj-lt"/>
              <a:buAutoNum type="arabicParenR"/>
            </a:pPr>
            <a:r>
              <a:rPr lang="en-US" sz="2800" b="1" dirty="0">
                <a:solidFill>
                  <a:srgbClr val="0000FF"/>
                </a:solidFill>
              </a:rPr>
              <a:t>Br</a:t>
            </a:r>
            <a:r>
              <a:rPr lang="en-US" sz="1600" b="1" dirty="0">
                <a:solidFill>
                  <a:srgbClr val="0000FF"/>
                </a:solidFill>
              </a:rPr>
              <a:t>2(</a:t>
            </a:r>
            <a:r>
              <a:rPr lang="en-US" sz="1600" b="1" dirty="0">
                <a:solidFill>
                  <a:srgbClr val="FF0000"/>
                </a:solidFill>
              </a:rPr>
              <a:t>l</a:t>
            </a:r>
            <a:r>
              <a:rPr lang="en-US" sz="1600" b="1" dirty="0">
                <a:solidFill>
                  <a:srgbClr val="0000FF"/>
                </a:solidFill>
              </a:rPr>
              <a:t>)                                 </a:t>
            </a:r>
            <a:r>
              <a:rPr lang="en-US" sz="2800" b="1" dirty="0">
                <a:solidFill>
                  <a:srgbClr val="0000FF"/>
                </a:solidFill>
              </a:rPr>
              <a:t>Br</a:t>
            </a:r>
            <a:r>
              <a:rPr lang="en-US" sz="1600" b="1" dirty="0">
                <a:solidFill>
                  <a:srgbClr val="0000FF"/>
                </a:solidFill>
              </a:rPr>
              <a:t>2(</a:t>
            </a:r>
            <a:r>
              <a:rPr lang="en-US" sz="1600" b="1" dirty="0">
                <a:solidFill>
                  <a:srgbClr val="FF0000"/>
                </a:solidFill>
              </a:rPr>
              <a:t>s</a:t>
            </a:r>
            <a:r>
              <a:rPr lang="en-US" sz="1600" b="1" dirty="0">
                <a:solidFill>
                  <a:srgbClr val="0000FF"/>
                </a:solidFill>
              </a:rPr>
              <a:t>) </a:t>
            </a:r>
          </a:p>
          <a:p>
            <a:pPr algn="l" rtl="0"/>
            <a:endParaRPr lang="en-US" sz="1600" b="1" dirty="0">
              <a:solidFill>
                <a:srgbClr val="0000FF"/>
              </a:solidFill>
            </a:endParaRPr>
          </a:p>
          <a:p>
            <a:pPr algn="l" rtl="0"/>
            <a:endParaRPr lang="en-US" sz="2800" b="1" dirty="0">
              <a:solidFill>
                <a:srgbClr val="0000FF"/>
              </a:solidFill>
            </a:endParaRPr>
          </a:p>
          <a:p>
            <a:pPr algn="l" rtl="0"/>
            <a:r>
              <a:rPr lang="en-US" sz="2800" b="1" dirty="0">
                <a:solidFill>
                  <a:srgbClr val="0000FF"/>
                </a:solidFill>
              </a:rPr>
              <a:t>2)   CH</a:t>
            </a:r>
            <a:r>
              <a:rPr lang="en-US" sz="1600" b="1" dirty="0">
                <a:solidFill>
                  <a:srgbClr val="0000FF"/>
                </a:solidFill>
              </a:rPr>
              <a:t>3</a:t>
            </a:r>
            <a:r>
              <a:rPr lang="en-US" sz="2800" b="1" dirty="0">
                <a:solidFill>
                  <a:srgbClr val="0000FF"/>
                </a:solidFill>
              </a:rPr>
              <a:t>OH</a:t>
            </a:r>
            <a:r>
              <a:rPr lang="en-US" sz="1600" b="1" dirty="0">
                <a:solidFill>
                  <a:srgbClr val="0000FF"/>
                </a:solidFill>
              </a:rPr>
              <a:t>(</a:t>
            </a:r>
            <a:r>
              <a:rPr lang="en-US" sz="1600" b="1" dirty="0">
                <a:solidFill>
                  <a:srgbClr val="FF0000"/>
                </a:solidFill>
              </a:rPr>
              <a:t>l</a:t>
            </a:r>
            <a:r>
              <a:rPr lang="en-US" sz="1600" b="1" dirty="0">
                <a:solidFill>
                  <a:srgbClr val="0000FF"/>
                </a:solidFill>
              </a:rPr>
              <a:t>)      </a:t>
            </a:r>
            <a:r>
              <a:rPr lang="en-US" sz="2800" b="1" dirty="0">
                <a:solidFill>
                  <a:srgbClr val="0000FF"/>
                </a:solidFill>
              </a:rPr>
              <a:t>                C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H</a:t>
            </a:r>
            <a:r>
              <a:rPr lang="en-US" sz="1600" b="1" dirty="0">
                <a:solidFill>
                  <a:srgbClr val="0000FF"/>
                </a:solidFill>
              </a:rPr>
              <a:t>5</a:t>
            </a:r>
            <a:r>
              <a:rPr lang="en-US" sz="2800" b="1" dirty="0">
                <a:solidFill>
                  <a:srgbClr val="0000FF"/>
                </a:solidFill>
              </a:rPr>
              <a:t>OH</a:t>
            </a:r>
            <a:r>
              <a:rPr lang="en-US" sz="1600" b="1" dirty="0">
                <a:solidFill>
                  <a:srgbClr val="0000FF"/>
                </a:solidFill>
              </a:rPr>
              <a:t>(</a:t>
            </a:r>
            <a:r>
              <a:rPr lang="en-US" sz="1600" b="1" dirty="0">
                <a:solidFill>
                  <a:srgbClr val="FF0000"/>
                </a:solidFill>
              </a:rPr>
              <a:t>g</a:t>
            </a:r>
            <a:r>
              <a:rPr lang="en-US" sz="1600" b="1" dirty="0">
                <a:solidFill>
                  <a:srgbClr val="0000FF"/>
                </a:solidFill>
              </a:rPr>
              <a:t>)</a:t>
            </a:r>
          </a:p>
        </p:txBody>
      </p:sp>
      <p:cxnSp>
        <p:nvCxnSpPr>
          <p:cNvPr id="9" name="رابط كسهم مستقيم 8">
            <a:extLst>
              <a:ext uri="{FF2B5EF4-FFF2-40B4-BE49-F238E27FC236}">
                <a16:creationId xmlns:a16="http://schemas.microsoft.com/office/drawing/2014/main" id="{BE18B5AE-8497-4BDE-A106-7D56C77C8C43}"/>
              </a:ext>
            </a:extLst>
          </p:cNvPr>
          <p:cNvCxnSpPr/>
          <p:nvPr/>
        </p:nvCxnSpPr>
        <p:spPr>
          <a:xfrm>
            <a:off x="1927530" y="3923928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كسهم مستقيم 9">
            <a:extLst>
              <a:ext uri="{FF2B5EF4-FFF2-40B4-BE49-F238E27FC236}">
                <a16:creationId xmlns:a16="http://schemas.microsoft.com/office/drawing/2014/main" id="{D9D0C134-A481-4F51-B3D7-3B1907B99F6E}"/>
              </a:ext>
            </a:extLst>
          </p:cNvPr>
          <p:cNvCxnSpPr/>
          <p:nvPr/>
        </p:nvCxnSpPr>
        <p:spPr>
          <a:xfrm>
            <a:off x="2508165" y="5004048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2">
            <a:extLst>
              <a:ext uri="{FF2B5EF4-FFF2-40B4-BE49-F238E27FC236}">
                <a16:creationId xmlns:a16="http://schemas.microsoft.com/office/drawing/2014/main" id="{EF172EF0-B1AE-4D87-AE56-432592725544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73855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7E9929DB-CA7B-4EEC-ACB1-4154F9C8D439}"/>
              </a:ext>
            </a:extLst>
          </p:cNvPr>
          <p:cNvSpPr/>
          <p:nvPr/>
        </p:nvSpPr>
        <p:spPr>
          <a:xfrm>
            <a:off x="2438400" y="1778431"/>
            <a:ext cx="9729720" cy="1055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rgbClr val="FF0000"/>
                </a:solidFill>
              </a:rPr>
              <a:t>مثال</a:t>
            </a:r>
            <a:r>
              <a:rPr lang="ar-SA" sz="2800" b="1" dirty="0">
                <a:solidFill>
                  <a:schemeClr val="tx1"/>
                </a:solidFill>
              </a:rPr>
              <a:t>:</a:t>
            </a:r>
            <a:r>
              <a:rPr lang="ar-SA" sz="2800" b="1" dirty="0">
                <a:solidFill>
                  <a:srgbClr val="C00000"/>
                </a:solidFill>
                <a:latin typeface="Arial" pitchFamily="34" charset="0"/>
              </a:rPr>
              <a:t>أحسب كمية الحرارة،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</a:rPr>
              <a:t> الناتجة عن حرق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</a:rPr>
              <a:t>54 </a:t>
            </a:r>
            <a:r>
              <a:rPr lang="en-US" sz="2800" b="1" dirty="0">
                <a:solidFill>
                  <a:srgbClr val="FF0000"/>
                </a:solidFill>
              </a:rPr>
              <a:t>g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ar-SA" sz="2800" b="1" dirty="0">
                <a:solidFill>
                  <a:schemeClr val="tx1"/>
                </a:solidFill>
              </a:rPr>
              <a:t>من الجلوكوز، اذا كانت الكتلة المولية للجلوكوز تساوي </a:t>
            </a:r>
            <a:r>
              <a:rPr lang="en-US" sz="2800" b="1" dirty="0">
                <a:solidFill>
                  <a:srgbClr val="FF0000"/>
                </a:solidFill>
              </a:rPr>
              <a:t>180.162 g/</a:t>
            </a:r>
            <a:r>
              <a:rPr lang="en-US" sz="2800" b="1" dirty="0" err="1">
                <a:solidFill>
                  <a:srgbClr val="FF0000"/>
                </a:solidFill>
              </a:rPr>
              <a:t>mol</a:t>
            </a:r>
            <a:endParaRPr lang="ar-SA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05BC65B7-BFF9-4A22-BF58-6693605B0FB0}"/>
              </a:ext>
            </a:extLst>
          </p:cNvPr>
          <p:cNvSpPr/>
          <p:nvPr/>
        </p:nvSpPr>
        <p:spPr>
          <a:xfrm>
            <a:off x="316309" y="2650815"/>
            <a:ext cx="11233248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800" b="1" dirty="0">
                <a:solidFill>
                  <a:srgbClr val="0000FF"/>
                </a:solidFill>
              </a:rPr>
              <a:t>C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800" b="1" dirty="0">
                <a:solidFill>
                  <a:srgbClr val="0000FF"/>
                </a:solidFill>
              </a:rPr>
              <a:t>H</a:t>
            </a:r>
            <a:r>
              <a:rPr lang="en-US" sz="1600" b="1" dirty="0">
                <a:solidFill>
                  <a:srgbClr val="0000FF"/>
                </a:solidFill>
              </a:rPr>
              <a:t>12</a:t>
            </a:r>
            <a:r>
              <a:rPr lang="en-US" sz="28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800" b="1" dirty="0">
                <a:solidFill>
                  <a:srgbClr val="0000FF"/>
                </a:solidFill>
              </a:rPr>
              <a:t>+  6O</a:t>
            </a: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                6CO</a:t>
            </a:r>
            <a:r>
              <a:rPr lang="en-US" sz="1600" b="1" dirty="0">
                <a:solidFill>
                  <a:srgbClr val="0000FF"/>
                </a:solidFill>
              </a:rPr>
              <a:t>2 </a:t>
            </a:r>
            <a:r>
              <a:rPr lang="en-US" sz="2800" b="1" dirty="0">
                <a:solidFill>
                  <a:srgbClr val="0000FF"/>
                </a:solidFill>
              </a:rPr>
              <a:t> + 6H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O </a:t>
            </a:r>
            <a:r>
              <a:rPr lang="en-US" sz="2800" b="1" dirty="0">
                <a:solidFill>
                  <a:schemeClr val="tx1"/>
                </a:solidFill>
              </a:rPr>
              <a:t>∆ </a:t>
            </a:r>
            <a:r>
              <a:rPr lang="en-US" sz="2800" b="1" dirty="0" err="1">
                <a:solidFill>
                  <a:schemeClr val="tx1"/>
                </a:solidFill>
              </a:rPr>
              <a:t>H</a:t>
            </a:r>
            <a:r>
              <a:rPr lang="en-US" sz="1600" b="1" dirty="0" err="1">
                <a:solidFill>
                  <a:srgbClr val="FF0000"/>
                </a:solidFill>
              </a:rPr>
              <a:t>comb</a:t>
            </a:r>
            <a:r>
              <a:rPr lang="en-US" sz="2800" b="1" dirty="0">
                <a:solidFill>
                  <a:srgbClr val="0000FF"/>
                </a:solidFill>
              </a:rPr>
              <a:t> = </a:t>
            </a:r>
            <a:r>
              <a:rPr lang="en-US" sz="2800" b="1" dirty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rgbClr val="0000FF"/>
                </a:solidFill>
              </a:rPr>
              <a:t>2808 kJ</a:t>
            </a:r>
          </a:p>
        </p:txBody>
      </p:sp>
      <p:cxnSp>
        <p:nvCxnSpPr>
          <p:cNvPr id="6" name="رابط كسهم مستقيم 5">
            <a:extLst>
              <a:ext uri="{FF2B5EF4-FFF2-40B4-BE49-F238E27FC236}">
                <a16:creationId xmlns:a16="http://schemas.microsoft.com/office/drawing/2014/main" id="{FE6C1255-DED3-4655-B4A8-F23148C7F54A}"/>
              </a:ext>
            </a:extLst>
          </p:cNvPr>
          <p:cNvCxnSpPr/>
          <p:nvPr/>
        </p:nvCxnSpPr>
        <p:spPr>
          <a:xfrm>
            <a:off x="4088163" y="3243071"/>
            <a:ext cx="105611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2">
            <a:extLst>
              <a:ext uri="{FF2B5EF4-FFF2-40B4-BE49-F238E27FC236}">
                <a16:creationId xmlns:a16="http://schemas.microsoft.com/office/drawing/2014/main" id="{983639F6-0B58-45F6-B539-3521ADFEECBE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09462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7E9929DB-CA7B-4EEC-ACB1-4154F9C8D439}"/>
              </a:ext>
            </a:extLst>
          </p:cNvPr>
          <p:cNvSpPr/>
          <p:nvPr/>
        </p:nvSpPr>
        <p:spPr>
          <a:xfrm>
            <a:off x="2438400" y="1778431"/>
            <a:ext cx="9729720" cy="1055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rgbClr val="FF0000"/>
                </a:solidFill>
              </a:rPr>
              <a:t>مثال</a:t>
            </a:r>
            <a:r>
              <a:rPr lang="ar-SA" sz="2800" b="1" dirty="0">
                <a:solidFill>
                  <a:schemeClr val="tx1"/>
                </a:solidFill>
              </a:rPr>
              <a:t>:</a:t>
            </a:r>
            <a:r>
              <a:rPr lang="ar-SA" sz="2800" b="1" dirty="0">
                <a:solidFill>
                  <a:srgbClr val="C00000"/>
                </a:solidFill>
                <a:latin typeface="Arial" pitchFamily="34" charset="0"/>
              </a:rPr>
              <a:t>أحسب كمية الحرارة،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</a:rPr>
              <a:t> الناتجة عن حرق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</a:rPr>
              <a:t>54 </a:t>
            </a:r>
            <a:r>
              <a:rPr lang="en-US" sz="2800" b="1" dirty="0">
                <a:solidFill>
                  <a:srgbClr val="FF0000"/>
                </a:solidFill>
              </a:rPr>
              <a:t>g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ar-SA" sz="2800" b="1" dirty="0">
                <a:solidFill>
                  <a:schemeClr val="tx1"/>
                </a:solidFill>
              </a:rPr>
              <a:t>من الجلوكوز، اذا كانت الكتلة المولية للجلوكوز تساوي </a:t>
            </a:r>
            <a:r>
              <a:rPr lang="en-US" sz="2800" b="1" dirty="0">
                <a:solidFill>
                  <a:srgbClr val="FF0000"/>
                </a:solidFill>
              </a:rPr>
              <a:t>180.162 g/</a:t>
            </a:r>
            <a:r>
              <a:rPr lang="en-US" sz="2800" b="1" dirty="0" err="1">
                <a:solidFill>
                  <a:srgbClr val="FF0000"/>
                </a:solidFill>
              </a:rPr>
              <a:t>mol</a:t>
            </a:r>
            <a:endParaRPr lang="ar-SA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05BC65B7-BFF9-4A22-BF58-6693605B0FB0}"/>
              </a:ext>
            </a:extLst>
          </p:cNvPr>
          <p:cNvSpPr/>
          <p:nvPr/>
        </p:nvSpPr>
        <p:spPr>
          <a:xfrm>
            <a:off x="316309" y="2650815"/>
            <a:ext cx="11233248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800" b="1" dirty="0">
                <a:solidFill>
                  <a:srgbClr val="0000FF"/>
                </a:solidFill>
              </a:rPr>
              <a:t>C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800" b="1" dirty="0">
                <a:solidFill>
                  <a:srgbClr val="0000FF"/>
                </a:solidFill>
              </a:rPr>
              <a:t>H</a:t>
            </a:r>
            <a:r>
              <a:rPr lang="en-US" sz="1600" b="1" dirty="0">
                <a:solidFill>
                  <a:srgbClr val="0000FF"/>
                </a:solidFill>
              </a:rPr>
              <a:t>12</a:t>
            </a:r>
            <a:r>
              <a:rPr lang="en-US" sz="28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800" b="1" dirty="0">
                <a:solidFill>
                  <a:srgbClr val="0000FF"/>
                </a:solidFill>
              </a:rPr>
              <a:t>+  6O</a:t>
            </a: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                6CO</a:t>
            </a:r>
            <a:r>
              <a:rPr lang="en-US" sz="1600" b="1" dirty="0">
                <a:solidFill>
                  <a:srgbClr val="0000FF"/>
                </a:solidFill>
              </a:rPr>
              <a:t>2 </a:t>
            </a:r>
            <a:r>
              <a:rPr lang="en-US" sz="2800" b="1" dirty="0">
                <a:solidFill>
                  <a:srgbClr val="0000FF"/>
                </a:solidFill>
              </a:rPr>
              <a:t> + 6H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O </a:t>
            </a:r>
            <a:r>
              <a:rPr lang="en-US" sz="2800" b="1" dirty="0">
                <a:solidFill>
                  <a:schemeClr val="tx1"/>
                </a:solidFill>
              </a:rPr>
              <a:t>∆ </a:t>
            </a:r>
            <a:r>
              <a:rPr lang="en-US" sz="2800" b="1" dirty="0" err="1">
                <a:solidFill>
                  <a:schemeClr val="tx1"/>
                </a:solidFill>
              </a:rPr>
              <a:t>H</a:t>
            </a:r>
            <a:r>
              <a:rPr lang="en-US" sz="1600" b="1" dirty="0" err="1">
                <a:solidFill>
                  <a:srgbClr val="FF0000"/>
                </a:solidFill>
              </a:rPr>
              <a:t>comb</a:t>
            </a:r>
            <a:r>
              <a:rPr lang="en-US" sz="2800" b="1" dirty="0">
                <a:solidFill>
                  <a:srgbClr val="0000FF"/>
                </a:solidFill>
              </a:rPr>
              <a:t> = </a:t>
            </a:r>
            <a:r>
              <a:rPr lang="en-US" sz="2800" b="1" dirty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rgbClr val="0000FF"/>
                </a:solidFill>
              </a:rPr>
              <a:t>2808 kJ</a:t>
            </a:r>
          </a:p>
        </p:txBody>
      </p:sp>
      <p:cxnSp>
        <p:nvCxnSpPr>
          <p:cNvPr id="6" name="رابط كسهم مستقيم 5">
            <a:extLst>
              <a:ext uri="{FF2B5EF4-FFF2-40B4-BE49-F238E27FC236}">
                <a16:creationId xmlns:a16="http://schemas.microsoft.com/office/drawing/2014/main" id="{FE6C1255-DED3-4655-B4A8-F23148C7F54A}"/>
              </a:ext>
            </a:extLst>
          </p:cNvPr>
          <p:cNvCxnSpPr/>
          <p:nvPr/>
        </p:nvCxnSpPr>
        <p:spPr>
          <a:xfrm>
            <a:off x="4088163" y="3243071"/>
            <a:ext cx="105611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مستطيل 1">
            <a:extLst>
              <a:ext uri="{FF2B5EF4-FFF2-40B4-BE49-F238E27FC236}">
                <a16:creationId xmlns:a16="http://schemas.microsoft.com/office/drawing/2014/main" id="{D0B0FF41-46A1-4595-8A74-FBAC8CF40C69}"/>
              </a:ext>
            </a:extLst>
          </p:cNvPr>
          <p:cNvSpPr/>
          <p:nvPr/>
        </p:nvSpPr>
        <p:spPr>
          <a:xfrm>
            <a:off x="484627" y="3344814"/>
            <a:ext cx="11653685" cy="6480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>
                <a:solidFill>
                  <a:schemeClr val="tx1"/>
                </a:solidFill>
              </a:rPr>
              <a:t>● </a:t>
            </a:r>
            <a:r>
              <a:rPr lang="ar-SA" sz="2400" b="1" dirty="0">
                <a:solidFill>
                  <a:srgbClr val="C00000"/>
                </a:solidFill>
              </a:rPr>
              <a:t>المعطيات:  </a:t>
            </a:r>
            <a:r>
              <a:rPr lang="ar-SA" sz="2400" b="1" dirty="0">
                <a:solidFill>
                  <a:srgbClr val="0000FF"/>
                </a:solidFill>
              </a:rPr>
              <a:t>كتلة المذاب= </a:t>
            </a:r>
            <a:r>
              <a:rPr lang="en-US" sz="2400" b="1" dirty="0">
                <a:solidFill>
                  <a:srgbClr val="0000FF"/>
                </a:solidFill>
              </a:rPr>
              <a:t>54 g</a:t>
            </a:r>
            <a:r>
              <a:rPr lang="ar-SA" sz="2400" b="1" dirty="0">
                <a:solidFill>
                  <a:srgbClr val="0000FF"/>
                </a:solidFill>
              </a:rPr>
              <a:t>  , الكتلة المولية للجلوكوز= </a:t>
            </a:r>
            <a:r>
              <a:rPr lang="en-US" sz="2400" b="1" dirty="0">
                <a:solidFill>
                  <a:srgbClr val="0000FF"/>
                </a:solidFill>
              </a:rPr>
              <a:t>180.16 g/mol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E6DA1034-488B-4C4C-BCC4-05B1BF833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811" y="4024479"/>
            <a:ext cx="5121309" cy="84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9227D578-855E-4AF0-A4F1-35A1BAF80F40}"/>
              </a:ext>
            </a:extLst>
          </p:cNvPr>
          <p:cNvSpPr/>
          <p:nvPr/>
        </p:nvSpPr>
        <p:spPr>
          <a:xfrm>
            <a:off x="4690897" y="4024479"/>
            <a:ext cx="1872724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>
                <a:solidFill>
                  <a:schemeClr val="tx1"/>
                </a:solidFill>
              </a:rPr>
              <a:t> </a:t>
            </a:r>
            <a:r>
              <a:rPr lang="ar-SA" sz="2400" b="1" dirty="0">
                <a:solidFill>
                  <a:srgbClr val="FF0000"/>
                </a:solidFill>
              </a:rPr>
              <a:t>عدد المولات </a:t>
            </a:r>
            <a:r>
              <a:rPr lang="ar-SA" sz="2400" b="1" dirty="0">
                <a:solidFill>
                  <a:schemeClr val="tx2"/>
                </a:solidFill>
              </a:rPr>
              <a:t>=        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BF70B16E-0517-4442-B491-8704DC9F3A6A}"/>
              </a:ext>
            </a:extLst>
          </p:cNvPr>
          <p:cNvSpPr/>
          <p:nvPr/>
        </p:nvSpPr>
        <p:spPr>
          <a:xfrm>
            <a:off x="3239129" y="3848869"/>
            <a:ext cx="1758257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54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936999A0-6479-4BD6-A35D-A854C6D35CDB}"/>
              </a:ext>
            </a:extLst>
          </p:cNvPr>
          <p:cNvSpPr/>
          <p:nvPr/>
        </p:nvSpPr>
        <p:spPr>
          <a:xfrm>
            <a:off x="3335140" y="4208909"/>
            <a:ext cx="1758257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180.16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A45D4F9B-797D-4467-86F3-5927527E0FB4}"/>
              </a:ext>
            </a:extLst>
          </p:cNvPr>
          <p:cNvSpPr/>
          <p:nvPr/>
        </p:nvSpPr>
        <p:spPr>
          <a:xfrm>
            <a:off x="2759076" y="3992885"/>
            <a:ext cx="1258644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2"/>
                </a:solidFill>
              </a:rPr>
              <a:t>=        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471E046A-FD71-43DF-9749-8C724414C241}"/>
              </a:ext>
            </a:extLst>
          </p:cNvPr>
          <p:cNvSpPr/>
          <p:nvPr/>
        </p:nvSpPr>
        <p:spPr>
          <a:xfrm>
            <a:off x="819150" y="3920877"/>
            <a:ext cx="241997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>
                <a:solidFill>
                  <a:srgbClr val="C00000"/>
                </a:solidFill>
              </a:rPr>
              <a:t>0.300 mol</a:t>
            </a:r>
            <a:r>
              <a:rPr lang="ar-SA" sz="2400" b="1" dirty="0">
                <a:solidFill>
                  <a:schemeClr val="tx2"/>
                </a:solidFill>
              </a:rPr>
              <a:t>              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183588F1-2EE2-4BAC-818C-61EF43DA9BFA}"/>
              </a:ext>
            </a:extLst>
          </p:cNvPr>
          <p:cNvCxnSpPr/>
          <p:nvPr/>
        </p:nvCxnSpPr>
        <p:spPr>
          <a:xfrm flipH="1">
            <a:off x="3634780" y="4435599"/>
            <a:ext cx="105611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رابط مستقيم 28">
            <a:extLst>
              <a:ext uri="{FF2B5EF4-FFF2-40B4-BE49-F238E27FC236}">
                <a16:creationId xmlns:a16="http://schemas.microsoft.com/office/drawing/2014/main" id="{FA00E51E-B4D4-4FE8-A80A-F72B4B28FAB1}"/>
              </a:ext>
            </a:extLst>
          </p:cNvPr>
          <p:cNvCxnSpPr/>
          <p:nvPr/>
        </p:nvCxnSpPr>
        <p:spPr>
          <a:xfrm flipH="1">
            <a:off x="6758128" y="4640957"/>
            <a:ext cx="25375" cy="20713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2">
            <a:extLst>
              <a:ext uri="{FF2B5EF4-FFF2-40B4-BE49-F238E27FC236}">
                <a16:creationId xmlns:a16="http://schemas.microsoft.com/office/drawing/2014/main" id="{37820772-369D-43D3-8ACE-1FDA7B871DFE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4763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7E9929DB-CA7B-4EEC-ACB1-4154F9C8D439}"/>
              </a:ext>
            </a:extLst>
          </p:cNvPr>
          <p:cNvSpPr/>
          <p:nvPr/>
        </p:nvSpPr>
        <p:spPr>
          <a:xfrm>
            <a:off x="2438400" y="1778431"/>
            <a:ext cx="9729720" cy="1055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rgbClr val="FF0000"/>
                </a:solidFill>
              </a:rPr>
              <a:t>مثال</a:t>
            </a:r>
            <a:r>
              <a:rPr lang="ar-SA" sz="2800" b="1" dirty="0">
                <a:solidFill>
                  <a:schemeClr val="tx1"/>
                </a:solidFill>
              </a:rPr>
              <a:t>:</a:t>
            </a:r>
            <a:r>
              <a:rPr lang="ar-SA" sz="2800" b="1" dirty="0">
                <a:solidFill>
                  <a:srgbClr val="C00000"/>
                </a:solidFill>
                <a:latin typeface="Arial" pitchFamily="34" charset="0"/>
              </a:rPr>
              <a:t>أحسب كمية الحرارة،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</a:rPr>
              <a:t> الناتجة عن حرق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</a:rPr>
              <a:t>54 </a:t>
            </a:r>
            <a:r>
              <a:rPr lang="en-US" sz="2800" b="1" dirty="0">
                <a:solidFill>
                  <a:srgbClr val="FF0000"/>
                </a:solidFill>
              </a:rPr>
              <a:t>g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ar-SA" sz="2800" b="1" dirty="0">
                <a:solidFill>
                  <a:schemeClr val="tx1"/>
                </a:solidFill>
              </a:rPr>
              <a:t>من الجلوكوز، اذا كانت الكتلة المولية للجلوكوز تساوي </a:t>
            </a:r>
            <a:r>
              <a:rPr lang="en-US" sz="2800" b="1" dirty="0">
                <a:solidFill>
                  <a:srgbClr val="FF0000"/>
                </a:solidFill>
              </a:rPr>
              <a:t>180.162 g/</a:t>
            </a:r>
            <a:r>
              <a:rPr lang="en-US" sz="2800" b="1" dirty="0" err="1">
                <a:solidFill>
                  <a:srgbClr val="FF0000"/>
                </a:solidFill>
              </a:rPr>
              <a:t>mol</a:t>
            </a:r>
            <a:endParaRPr lang="ar-SA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05BC65B7-BFF9-4A22-BF58-6693605B0FB0}"/>
              </a:ext>
            </a:extLst>
          </p:cNvPr>
          <p:cNvSpPr/>
          <p:nvPr/>
        </p:nvSpPr>
        <p:spPr>
          <a:xfrm>
            <a:off x="316309" y="2650815"/>
            <a:ext cx="11233248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800" b="1" dirty="0">
                <a:solidFill>
                  <a:srgbClr val="0000FF"/>
                </a:solidFill>
              </a:rPr>
              <a:t>C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800" b="1" dirty="0">
                <a:solidFill>
                  <a:srgbClr val="0000FF"/>
                </a:solidFill>
              </a:rPr>
              <a:t>H</a:t>
            </a:r>
            <a:r>
              <a:rPr lang="en-US" sz="1600" b="1" dirty="0">
                <a:solidFill>
                  <a:srgbClr val="0000FF"/>
                </a:solidFill>
              </a:rPr>
              <a:t>12</a:t>
            </a:r>
            <a:r>
              <a:rPr lang="en-US" sz="28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800" b="1" dirty="0">
                <a:solidFill>
                  <a:srgbClr val="0000FF"/>
                </a:solidFill>
              </a:rPr>
              <a:t>+  6O</a:t>
            </a: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                6CO</a:t>
            </a:r>
            <a:r>
              <a:rPr lang="en-US" sz="1600" b="1" dirty="0">
                <a:solidFill>
                  <a:srgbClr val="0000FF"/>
                </a:solidFill>
              </a:rPr>
              <a:t>2 </a:t>
            </a:r>
            <a:r>
              <a:rPr lang="en-US" sz="2800" b="1" dirty="0">
                <a:solidFill>
                  <a:srgbClr val="0000FF"/>
                </a:solidFill>
              </a:rPr>
              <a:t> + 6H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O </a:t>
            </a:r>
            <a:r>
              <a:rPr lang="en-US" sz="2800" b="1" dirty="0">
                <a:solidFill>
                  <a:schemeClr val="tx1"/>
                </a:solidFill>
              </a:rPr>
              <a:t>∆ </a:t>
            </a:r>
            <a:r>
              <a:rPr lang="en-US" sz="2800" b="1" dirty="0" err="1">
                <a:solidFill>
                  <a:schemeClr val="tx1"/>
                </a:solidFill>
              </a:rPr>
              <a:t>H</a:t>
            </a:r>
            <a:r>
              <a:rPr lang="en-US" sz="1600" b="1" dirty="0" err="1">
                <a:solidFill>
                  <a:srgbClr val="FF0000"/>
                </a:solidFill>
              </a:rPr>
              <a:t>comb</a:t>
            </a:r>
            <a:r>
              <a:rPr lang="en-US" sz="2800" b="1" dirty="0">
                <a:solidFill>
                  <a:srgbClr val="0000FF"/>
                </a:solidFill>
              </a:rPr>
              <a:t> = </a:t>
            </a:r>
            <a:r>
              <a:rPr lang="en-US" sz="2800" b="1" dirty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rgbClr val="0000FF"/>
                </a:solidFill>
              </a:rPr>
              <a:t>2808 kJ</a:t>
            </a:r>
          </a:p>
        </p:txBody>
      </p:sp>
      <p:cxnSp>
        <p:nvCxnSpPr>
          <p:cNvPr id="6" name="رابط كسهم مستقيم 5">
            <a:extLst>
              <a:ext uri="{FF2B5EF4-FFF2-40B4-BE49-F238E27FC236}">
                <a16:creationId xmlns:a16="http://schemas.microsoft.com/office/drawing/2014/main" id="{FE6C1255-DED3-4655-B4A8-F23148C7F54A}"/>
              </a:ext>
            </a:extLst>
          </p:cNvPr>
          <p:cNvCxnSpPr/>
          <p:nvPr/>
        </p:nvCxnSpPr>
        <p:spPr>
          <a:xfrm>
            <a:off x="4088163" y="3243071"/>
            <a:ext cx="105611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مستطيل 1">
            <a:extLst>
              <a:ext uri="{FF2B5EF4-FFF2-40B4-BE49-F238E27FC236}">
                <a16:creationId xmlns:a16="http://schemas.microsoft.com/office/drawing/2014/main" id="{D0B0FF41-46A1-4595-8A74-FBAC8CF40C69}"/>
              </a:ext>
            </a:extLst>
          </p:cNvPr>
          <p:cNvSpPr/>
          <p:nvPr/>
        </p:nvSpPr>
        <p:spPr>
          <a:xfrm>
            <a:off x="484627" y="3344814"/>
            <a:ext cx="11653685" cy="6480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>
                <a:solidFill>
                  <a:schemeClr val="tx1"/>
                </a:solidFill>
              </a:rPr>
              <a:t>● </a:t>
            </a:r>
            <a:r>
              <a:rPr lang="ar-SA" sz="2400" b="1" dirty="0">
                <a:solidFill>
                  <a:srgbClr val="C00000"/>
                </a:solidFill>
              </a:rPr>
              <a:t>المعطيات:  </a:t>
            </a:r>
            <a:r>
              <a:rPr lang="ar-SA" sz="2400" b="1" dirty="0">
                <a:solidFill>
                  <a:srgbClr val="0000FF"/>
                </a:solidFill>
              </a:rPr>
              <a:t>كتلة المذاب= </a:t>
            </a:r>
            <a:r>
              <a:rPr lang="en-US" sz="2400" b="1" dirty="0">
                <a:solidFill>
                  <a:srgbClr val="0000FF"/>
                </a:solidFill>
              </a:rPr>
              <a:t>54 g</a:t>
            </a:r>
            <a:r>
              <a:rPr lang="ar-SA" sz="2400" b="1" dirty="0">
                <a:solidFill>
                  <a:srgbClr val="0000FF"/>
                </a:solidFill>
              </a:rPr>
              <a:t>  , الكتلة المولية للجلوكوز= </a:t>
            </a:r>
            <a:r>
              <a:rPr lang="en-US" sz="2400" b="1" dirty="0">
                <a:solidFill>
                  <a:srgbClr val="0000FF"/>
                </a:solidFill>
              </a:rPr>
              <a:t>180.16 g/mol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E6DA1034-488B-4C4C-BCC4-05B1BF833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811" y="4024479"/>
            <a:ext cx="5121309" cy="84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9227D578-855E-4AF0-A4F1-35A1BAF80F40}"/>
              </a:ext>
            </a:extLst>
          </p:cNvPr>
          <p:cNvSpPr/>
          <p:nvPr/>
        </p:nvSpPr>
        <p:spPr>
          <a:xfrm>
            <a:off x="4690897" y="4024479"/>
            <a:ext cx="1872724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>
                <a:solidFill>
                  <a:schemeClr val="tx1"/>
                </a:solidFill>
              </a:rPr>
              <a:t> </a:t>
            </a:r>
            <a:r>
              <a:rPr lang="ar-SA" sz="2400" b="1" dirty="0">
                <a:solidFill>
                  <a:srgbClr val="FF0000"/>
                </a:solidFill>
              </a:rPr>
              <a:t>عدد المولات </a:t>
            </a:r>
            <a:r>
              <a:rPr lang="ar-SA" sz="2400" b="1" dirty="0">
                <a:solidFill>
                  <a:schemeClr val="tx2"/>
                </a:solidFill>
              </a:rPr>
              <a:t>=        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BF70B16E-0517-4442-B491-8704DC9F3A6A}"/>
              </a:ext>
            </a:extLst>
          </p:cNvPr>
          <p:cNvSpPr/>
          <p:nvPr/>
        </p:nvSpPr>
        <p:spPr>
          <a:xfrm>
            <a:off x="3239129" y="3848869"/>
            <a:ext cx="1758257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54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936999A0-6479-4BD6-A35D-A854C6D35CDB}"/>
              </a:ext>
            </a:extLst>
          </p:cNvPr>
          <p:cNvSpPr/>
          <p:nvPr/>
        </p:nvSpPr>
        <p:spPr>
          <a:xfrm>
            <a:off x="3335140" y="4208909"/>
            <a:ext cx="1758257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180.16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A45D4F9B-797D-4467-86F3-5927527E0FB4}"/>
              </a:ext>
            </a:extLst>
          </p:cNvPr>
          <p:cNvSpPr/>
          <p:nvPr/>
        </p:nvSpPr>
        <p:spPr>
          <a:xfrm>
            <a:off x="2759076" y="3992885"/>
            <a:ext cx="1258644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2"/>
                </a:solidFill>
              </a:rPr>
              <a:t>=        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471E046A-FD71-43DF-9749-8C724414C241}"/>
              </a:ext>
            </a:extLst>
          </p:cNvPr>
          <p:cNvSpPr/>
          <p:nvPr/>
        </p:nvSpPr>
        <p:spPr>
          <a:xfrm>
            <a:off x="819150" y="3920877"/>
            <a:ext cx="241997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>
                <a:solidFill>
                  <a:srgbClr val="C00000"/>
                </a:solidFill>
              </a:rPr>
              <a:t>0.300 mol</a:t>
            </a:r>
            <a:r>
              <a:rPr lang="ar-SA" sz="2400" b="1" dirty="0">
                <a:solidFill>
                  <a:schemeClr val="tx2"/>
                </a:solidFill>
              </a:rPr>
              <a:t>              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183588F1-2EE2-4BAC-818C-61EF43DA9BFA}"/>
              </a:ext>
            </a:extLst>
          </p:cNvPr>
          <p:cNvCxnSpPr/>
          <p:nvPr/>
        </p:nvCxnSpPr>
        <p:spPr>
          <a:xfrm flipH="1">
            <a:off x="3634780" y="4435599"/>
            <a:ext cx="105611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3F216020-5006-4E5B-B656-B2DEB0645A2F}"/>
              </a:ext>
            </a:extLst>
          </p:cNvPr>
          <p:cNvSpPr/>
          <p:nvPr/>
        </p:nvSpPr>
        <p:spPr>
          <a:xfrm>
            <a:off x="7238535" y="4921892"/>
            <a:ext cx="2294797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>
                <a:solidFill>
                  <a:srgbClr val="C00000"/>
                </a:solidFill>
              </a:rPr>
              <a:t>1 </a:t>
            </a:r>
            <a:r>
              <a:rPr lang="en-US" sz="2400" b="1" dirty="0" err="1">
                <a:solidFill>
                  <a:srgbClr val="C00000"/>
                </a:solidFill>
              </a:rPr>
              <a:t>mol</a:t>
            </a:r>
            <a:r>
              <a:rPr lang="en-US" sz="2400" b="1" dirty="0">
                <a:solidFill>
                  <a:srgbClr val="C00000"/>
                </a:solidFill>
              </a:rPr>
              <a:t>   (</a:t>
            </a:r>
            <a:r>
              <a:rPr lang="en-US" sz="2400" b="1" dirty="0">
                <a:solidFill>
                  <a:srgbClr val="0000FF"/>
                </a:solidFill>
              </a:rPr>
              <a:t>C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400" b="1" dirty="0">
                <a:solidFill>
                  <a:srgbClr val="0000FF"/>
                </a:solidFill>
              </a:rPr>
              <a:t>H</a:t>
            </a:r>
            <a:r>
              <a:rPr lang="en-US" sz="1600" b="1" dirty="0">
                <a:solidFill>
                  <a:srgbClr val="0000FF"/>
                </a:solidFill>
              </a:rPr>
              <a:t>12</a:t>
            </a:r>
            <a:r>
              <a:rPr lang="en-US" sz="24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r>
              <a:rPr lang="ar-SA" sz="2400" b="1" dirty="0">
                <a:solidFill>
                  <a:schemeClr val="tx2"/>
                </a:solidFill>
              </a:rPr>
              <a:t>              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04B5C820-A1C1-448A-A99B-9EFC0DE62756}"/>
              </a:ext>
            </a:extLst>
          </p:cNvPr>
          <p:cNvSpPr/>
          <p:nvPr/>
        </p:nvSpPr>
        <p:spPr>
          <a:xfrm>
            <a:off x="10610850" y="4921892"/>
            <a:ext cx="1418760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>
                <a:solidFill>
                  <a:srgbClr val="0000FF"/>
                </a:solidFill>
              </a:rPr>
              <a:t>2808 kJ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8FE97106-26DA-4F4E-A844-B3D3619139BD}"/>
              </a:ext>
            </a:extLst>
          </p:cNvPr>
          <p:cNvSpPr/>
          <p:nvPr/>
        </p:nvSpPr>
        <p:spPr>
          <a:xfrm>
            <a:off x="6867525" y="5569964"/>
            <a:ext cx="2953840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>
                <a:solidFill>
                  <a:srgbClr val="C00000"/>
                </a:solidFill>
              </a:rPr>
              <a:t>0.300 mol   (</a:t>
            </a:r>
            <a:r>
              <a:rPr lang="en-US" sz="2400" b="1" dirty="0">
                <a:solidFill>
                  <a:srgbClr val="0000FF"/>
                </a:solidFill>
              </a:rPr>
              <a:t>C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400" b="1" dirty="0">
                <a:solidFill>
                  <a:srgbClr val="0000FF"/>
                </a:solidFill>
              </a:rPr>
              <a:t>H</a:t>
            </a:r>
            <a:r>
              <a:rPr lang="en-US" sz="1600" b="1" dirty="0">
                <a:solidFill>
                  <a:srgbClr val="0000FF"/>
                </a:solidFill>
              </a:rPr>
              <a:t>12</a:t>
            </a:r>
            <a:r>
              <a:rPr lang="en-US" sz="24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r>
              <a:rPr lang="ar-SA" sz="2400" b="1" dirty="0">
                <a:solidFill>
                  <a:schemeClr val="tx2"/>
                </a:solidFill>
              </a:rPr>
              <a:t>              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8" name="مستطيل 27">
            <a:extLst>
              <a:ext uri="{FF2B5EF4-FFF2-40B4-BE49-F238E27FC236}">
                <a16:creationId xmlns:a16="http://schemas.microsoft.com/office/drawing/2014/main" id="{3EE7F82C-9008-4371-A289-2D9ECA28A239}"/>
              </a:ext>
            </a:extLst>
          </p:cNvPr>
          <p:cNvSpPr/>
          <p:nvPr/>
        </p:nvSpPr>
        <p:spPr>
          <a:xfrm>
            <a:off x="10898883" y="5569964"/>
            <a:ext cx="610544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>
                <a:solidFill>
                  <a:srgbClr val="0000FF"/>
                </a:solidFill>
              </a:rPr>
              <a:t>X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29" name="رابط مستقيم 28">
            <a:extLst>
              <a:ext uri="{FF2B5EF4-FFF2-40B4-BE49-F238E27FC236}">
                <a16:creationId xmlns:a16="http://schemas.microsoft.com/office/drawing/2014/main" id="{FA00E51E-B4D4-4FE8-A80A-F72B4B28FAB1}"/>
              </a:ext>
            </a:extLst>
          </p:cNvPr>
          <p:cNvCxnSpPr/>
          <p:nvPr/>
        </p:nvCxnSpPr>
        <p:spPr>
          <a:xfrm flipH="1">
            <a:off x="6758128" y="4640957"/>
            <a:ext cx="25375" cy="20713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2">
            <a:extLst>
              <a:ext uri="{FF2B5EF4-FFF2-40B4-BE49-F238E27FC236}">
                <a16:creationId xmlns:a16="http://schemas.microsoft.com/office/drawing/2014/main" id="{4F3306B3-E8AF-4CDD-9C81-9F219CC7497D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3774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>
            <a:extLst>
              <a:ext uri="{FF2B5EF4-FFF2-40B4-BE49-F238E27FC236}">
                <a16:creationId xmlns:a16="http://schemas.microsoft.com/office/drawing/2014/main" id="{7E9929DB-CA7B-4EEC-ACB1-4154F9C8D439}"/>
              </a:ext>
            </a:extLst>
          </p:cNvPr>
          <p:cNvSpPr/>
          <p:nvPr/>
        </p:nvSpPr>
        <p:spPr>
          <a:xfrm>
            <a:off x="2438400" y="1778431"/>
            <a:ext cx="9729720" cy="1055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rgbClr val="FF0000"/>
                </a:solidFill>
              </a:rPr>
              <a:t>مثال</a:t>
            </a:r>
            <a:r>
              <a:rPr lang="ar-SA" sz="2800" b="1" dirty="0">
                <a:solidFill>
                  <a:schemeClr val="tx1"/>
                </a:solidFill>
              </a:rPr>
              <a:t>:</a:t>
            </a:r>
            <a:r>
              <a:rPr lang="ar-SA" sz="2800" b="1" dirty="0">
                <a:solidFill>
                  <a:srgbClr val="C00000"/>
                </a:solidFill>
                <a:latin typeface="Arial" pitchFamily="34" charset="0"/>
              </a:rPr>
              <a:t>أحسب كمية الحرارة،</a:t>
            </a:r>
            <a:r>
              <a:rPr lang="ar-SA" sz="2800" b="1" dirty="0">
                <a:solidFill>
                  <a:schemeClr val="tx1"/>
                </a:solidFill>
                <a:latin typeface="Arial" pitchFamily="34" charset="0"/>
              </a:rPr>
              <a:t> الناتجة عن حرق </a:t>
            </a:r>
            <a:r>
              <a:rPr lang="en-US" sz="2800" b="1" dirty="0">
                <a:solidFill>
                  <a:srgbClr val="FF0000"/>
                </a:solidFill>
                <a:latin typeface="Arial" pitchFamily="34" charset="0"/>
              </a:rPr>
              <a:t>54 </a:t>
            </a:r>
            <a:r>
              <a:rPr lang="en-US" sz="2800" b="1" dirty="0">
                <a:solidFill>
                  <a:srgbClr val="FF0000"/>
                </a:solidFill>
              </a:rPr>
              <a:t>g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ar-SA" sz="2800" b="1" dirty="0">
                <a:solidFill>
                  <a:schemeClr val="tx1"/>
                </a:solidFill>
              </a:rPr>
              <a:t>من الجلوكوز، اذا كانت الكتلة المولية للجلوكوز تساوي </a:t>
            </a:r>
            <a:r>
              <a:rPr lang="en-US" sz="2800" b="1" dirty="0">
                <a:solidFill>
                  <a:srgbClr val="FF0000"/>
                </a:solidFill>
              </a:rPr>
              <a:t>180.162 g/</a:t>
            </a:r>
            <a:r>
              <a:rPr lang="en-US" sz="2800" b="1" dirty="0" err="1">
                <a:solidFill>
                  <a:srgbClr val="FF0000"/>
                </a:solidFill>
              </a:rPr>
              <a:t>mol</a:t>
            </a:r>
            <a:endParaRPr lang="ar-SA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05BC65B7-BFF9-4A22-BF58-6693605B0FB0}"/>
              </a:ext>
            </a:extLst>
          </p:cNvPr>
          <p:cNvSpPr/>
          <p:nvPr/>
        </p:nvSpPr>
        <p:spPr>
          <a:xfrm>
            <a:off x="316309" y="2650815"/>
            <a:ext cx="11233248" cy="10801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800" b="1" dirty="0">
                <a:solidFill>
                  <a:srgbClr val="0000FF"/>
                </a:solidFill>
              </a:rPr>
              <a:t>C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800" b="1" dirty="0">
                <a:solidFill>
                  <a:srgbClr val="0000FF"/>
                </a:solidFill>
              </a:rPr>
              <a:t>H</a:t>
            </a:r>
            <a:r>
              <a:rPr lang="en-US" sz="1600" b="1" dirty="0">
                <a:solidFill>
                  <a:srgbClr val="0000FF"/>
                </a:solidFill>
              </a:rPr>
              <a:t>12</a:t>
            </a:r>
            <a:r>
              <a:rPr lang="en-US" sz="28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800" b="1" dirty="0">
                <a:solidFill>
                  <a:srgbClr val="0000FF"/>
                </a:solidFill>
              </a:rPr>
              <a:t>+  6O</a:t>
            </a:r>
            <a:r>
              <a:rPr lang="en-US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                6CO</a:t>
            </a:r>
            <a:r>
              <a:rPr lang="en-US" sz="1600" b="1" dirty="0">
                <a:solidFill>
                  <a:srgbClr val="0000FF"/>
                </a:solidFill>
              </a:rPr>
              <a:t>2 </a:t>
            </a:r>
            <a:r>
              <a:rPr lang="en-US" sz="2800" b="1" dirty="0">
                <a:solidFill>
                  <a:srgbClr val="0000FF"/>
                </a:solidFill>
              </a:rPr>
              <a:t> + 6H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O </a:t>
            </a:r>
            <a:r>
              <a:rPr lang="en-US" sz="2800" b="1" dirty="0">
                <a:solidFill>
                  <a:schemeClr val="tx1"/>
                </a:solidFill>
              </a:rPr>
              <a:t>∆ </a:t>
            </a:r>
            <a:r>
              <a:rPr lang="en-US" sz="2800" b="1" dirty="0" err="1">
                <a:solidFill>
                  <a:schemeClr val="tx1"/>
                </a:solidFill>
              </a:rPr>
              <a:t>H</a:t>
            </a:r>
            <a:r>
              <a:rPr lang="en-US" sz="1600" b="1" dirty="0" err="1">
                <a:solidFill>
                  <a:srgbClr val="FF0000"/>
                </a:solidFill>
              </a:rPr>
              <a:t>comb</a:t>
            </a:r>
            <a:r>
              <a:rPr lang="en-US" sz="2800" b="1" dirty="0">
                <a:solidFill>
                  <a:srgbClr val="0000FF"/>
                </a:solidFill>
              </a:rPr>
              <a:t> = </a:t>
            </a:r>
            <a:r>
              <a:rPr lang="en-US" sz="2800" b="1" dirty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rgbClr val="0000FF"/>
                </a:solidFill>
              </a:rPr>
              <a:t>2808 kJ</a:t>
            </a:r>
          </a:p>
        </p:txBody>
      </p:sp>
      <p:cxnSp>
        <p:nvCxnSpPr>
          <p:cNvPr id="6" name="رابط كسهم مستقيم 5">
            <a:extLst>
              <a:ext uri="{FF2B5EF4-FFF2-40B4-BE49-F238E27FC236}">
                <a16:creationId xmlns:a16="http://schemas.microsoft.com/office/drawing/2014/main" id="{FE6C1255-DED3-4655-B4A8-F23148C7F54A}"/>
              </a:ext>
            </a:extLst>
          </p:cNvPr>
          <p:cNvCxnSpPr/>
          <p:nvPr/>
        </p:nvCxnSpPr>
        <p:spPr>
          <a:xfrm>
            <a:off x="4088163" y="3243071"/>
            <a:ext cx="105611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مستطيل 1">
            <a:extLst>
              <a:ext uri="{FF2B5EF4-FFF2-40B4-BE49-F238E27FC236}">
                <a16:creationId xmlns:a16="http://schemas.microsoft.com/office/drawing/2014/main" id="{D0B0FF41-46A1-4595-8A74-FBAC8CF40C69}"/>
              </a:ext>
            </a:extLst>
          </p:cNvPr>
          <p:cNvSpPr/>
          <p:nvPr/>
        </p:nvSpPr>
        <p:spPr>
          <a:xfrm>
            <a:off x="484627" y="3344814"/>
            <a:ext cx="11653685" cy="6480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>
                <a:solidFill>
                  <a:schemeClr val="tx1"/>
                </a:solidFill>
              </a:rPr>
              <a:t>● </a:t>
            </a:r>
            <a:r>
              <a:rPr lang="ar-SA" sz="2400" b="1" dirty="0">
                <a:solidFill>
                  <a:srgbClr val="C00000"/>
                </a:solidFill>
              </a:rPr>
              <a:t>المعطيات:  </a:t>
            </a:r>
            <a:r>
              <a:rPr lang="ar-SA" sz="2400" b="1" dirty="0">
                <a:solidFill>
                  <a:srgbClr val="0000FF"/>
                </a:solidFill>
              </a:rPr>
              <a:t>كتلة المذاب= </a:t>
            </a:r>
            <a:r>
              <a:rPr lang="en-US" sz="2400" b="1" dirty="0">
                <a:solidFill>
                  <a:srgbClr val="0000FF"/>
                </a:solidFill>
              </a:rPr>
              <a:t>54 g</a:t>
            </a:r>
            <a:r>
              <a:rPr lang="ar-SA" sz="2400" b="1" dirty="0">
                <a:solidFill>
                  <a:srgbClr val="0000FF"/>
                </a:solidFill>
              </a:rPr>
              <a:t>  , الكتلة المولية للجلوكوز= </a:t>
            </a:r>
            <a:r>
              <a:rPr lang="en-US" sz="2400" b="1" dirty="0">
                <a:solidFill>
                  <a:srgbClr val="0000FF"/>
                </a:solidFill>
              </a:rPr>
              <a:t>180.16 g/mol</a:t>
            </a:r>
          </a:p>
        </p:txBody>
      </p:sp>
      <p:pic>
        <p:nvPicPr>
          <p:cNvPr id="9" name="Picture 3">
            <a:extLst>
              <a:ext uri="{FF2B5EF4-FFF2-40B4-BE49-F238E27FC236}">
                <a16:creationId xmlns:a16="http://schemas.microsoft.com/office/drawing/2014/main" id="{E6DA1034-488B-4C4C-BCC4-05B1BF833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811" y="4024479"/>
            <a:ext cx="5121309" cy="849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9227D578-855E-4AF0-A4F1-35A1BAF80F40}"/>
              </a:ext>
            </a:extLst>
          </p:cNvPr>
          <p:cNvSpPr/>
          <p:nvPr/>
        </p:nvSpPr>
        <p:spPr>
          <a:xfrm>
            <a:off x="4690897" y="4024479"/>
            <a:ext cx="1872724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400" b="1" dirty="0">
                <a:solidFill>
                  <a:schemeClr val="tx1"/>
                </a:solidFill>
              </a:rPr>
              <a:t> </a:t>
            </a:r>
            <a:r>
              <a:rPr lang="ar-SA" sz="2400" b="1" dirty="0">
                <a:solidFill>
                  <a:srgbClr val="FF0000"/>
                </a:solidFill>
              </a:rPr>
              <a:t>عدد المولات </a:t>
            </a:r>
            <a:r>
              <a:rPr lang="ar-SA" sz="2400" b="1" dirty="0">
                <a:solidFill>
                  <a:schemeClr val="tx2"/>
                </a:solidFill>
              </a:rPr>
              <a:t>=        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BF70B16E-0517-4442-B491-8704DC9F3A6A}"/>
              </a:ext>
            </a:extLst>
          </p:cNvPr>
          <p:cNvSpPr/>
          <p:nvPr/>
        </p:nvSpPr>
        <p:spPr>
          <a:xfrm>
            <a:off x="3239129" y="3848869"/>
            <a:ext cx="1758257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54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936999A0-6479-4BD6-A35D-A854C6D35CDB}"/>
              </a:ext>
            </a:extLst>
          </p:cNvPr>
          <p:cNvSpPr/>
          <p:nvPr/>
        </p:nvSpPr>
        <p:spPr>
          <a:xfrm>
            <a:off x="3335140" y="4208909"/>
            <a:ext cx="1758257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180.16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A45D4F9B-797D-4467-86F3-5927527E0FB4}"/>
              </a:ext>
            </a:extLst>
          </p:cNvPr>
          <p:cNvSpPr/>
          <p:nvPr/>
        </p:nvSpPr>
        <p:spPr>
          <a:xfrm>
            <a:off x="2759076" y="3992885"/>
            <a:ext cx="1258644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2"/>
                </a:solidFill>
              </a:rPr>
              <a:t>=        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471E046A-FD71-43DF-9749-8C724414C241}"/>
              </a:ext>
            </a:extLst>
          </p:cNvPr>
          <p:cNvSpPr/>
          <p:nvPr/>
        </p:nvSpPr>
        <p:spPr>
          <a:xfrm>
            <a:off x="819150" y="3920877"/>
            <a:ext cx="241997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>
                <a:solidFill>
                  <a:srgbClr val="C00000"/>
                </a:solidFill>
              </a:rPr>
              <a:t>0.300 mol</a:t>
            </a:r>
            <a:r>
              <a:rPr lang="ar-SA" sz="2400" b="1" dirty="0">
                <a:solidFill>
                  <a:schemeClr val="tx2"/>
                </a:solidFill>
              </a:rPr>
              <a:t>              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183588F1-2EE2-4BAC-818C-61EF43DA9BFA}"/>
              </a:ext>
            </a:extLst>
          </p:cNvPr>
          <p:cNvCxnSpPr/>
          <p:nvPr/>
        </p:nvCxnSpPr>
        <p:spPr>
          <a:xfrm flipH="1">
            <a:off x="3634780" y="4435599"/>
            <a:ext cx="105611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3F216020-5006-4E5B-B656-B2DEB0645A2F}"/>
              </a:ext>
            </a:extLst>
          </p:cNvPr>
          <p:cNvSpPr/>
          <p:nvPr/>
        </p:nvSpPr>
        <p:spPr>
          <a:xfrm>
            <a:off x="6364981" y="4921892"/>
            <a:ext cx="3168352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>
                <a:solidFill>
                  <a:srgbClr val="C00000"/>
                </a:solidFill>
              </a:rPr>
              <a:t>1 </a:t>
            </a:r>
            <a:r>
              <a:rPr lang="en-US" sz="2400" b="1" dirty="0" err="1">
                <a:solidFill>
                  <a:srgbClr val="C00000"/>
                </a:solidFill>
              </a:rPr>
              <a:t>mol</a:t>
            </a:r>
            <a:r>
              <a:rPr lang="en-US" sz="2400" b="1" dirty="0">
                <a:solidFill>
                  <a:srgbClr val="C00000"/>
                </a:solidFill>
              </a:rPr>
              <a:t>   (</a:t>
            </a:r>
            <a:r>
              <a:rPr lang="en-US" sz="2400" b="1" dirty="0">
                <a:solidFill>
                  <a:srgbClr val="0000FF"/>
                </a:solidFill>
              </a:rPr>
              <a:t>C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400" b="1" dirty="0">
                <a:solidFill>
                  <a:srgbClr val="0000FF"/>
                </a:solidFill>
              </a:rPr>
              <a:t>H</a:t>
            </a:r>
            <a:r>
              <a:rPr lang="en-US" sz="1600" b="1" dirty="0">
                <a:solidFill>
                  <a:srgbClr val="0000FF"/>
                </a:solidFill>
              </a:rPr>
              <a:t>12</a:t>
            </a:r>
            <a:r>
              <a:rPr lang="en-US" sz="24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r>
              <a:rPr lang="ar-SA" sz="2400" b="1" dirty="0">
                <a:solidFill>
                  <a:schemeClr val="tx2"/>
                </a:solidFill>
              </a:rPr>
              <a:t>              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04B5C820-A1C1-448A-A99B-9EFC0DE62756}"/>
              </a:ext>
            </a:extLst>
          </p:cNvPr>
          <p:cNvSpPr/>
          <p:nvPr/>
        </p:nvSpPr>
        <p:spPr>
          <a:xfrm>
            <a:off x="8189183" y="4921892"/>
            <a:ext cx="3840427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>
                <a:solidFill>
                  <a:srgbClr val="0000FF"/>
                </a:solidFill>
              </a:rPr>
              <a:t>2808 kJ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8FE97106-26DA-4F4E-A844-B3D3619139BD}"/>
              </a:ext>
            </a:extLst>
          </p:cNvPr>
          <p:cNvSpPr/>
          <p:nvPr/>
        </p:nvSpPr>
        <p:spPr>
          <a:xfrm>
            <a:off x="6221642" y="5569964"/>
            <a:ext cx="3599723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>
                <a:solidFill>
                  <a:srgbClr val="C00000"/>
                </a:solidFill>
              </a:rPr>
              <a:t>0.30 </a:t>
            </a:r>
            <a:r>
              <a:rPr lang="en-US" sz="2400" b="1" dirty="0" err="1">
                <a:solidFill>
                  <a:srgbClr val="C00000"/>
                </a:solidFill>
              </a:rPr>
              <a:t>mol</a:t>
            </a:r>
            <a:r>
              <a:rPr lang="en-US" sz="2400" b="1" dirty="0">
                <a:solidFill>
                  <a:srgbClr val="C00000"/>
                </a:solidFill>
              </a:rPr>
              <a:t>   (</a:t>
            </a:r>
            <a:r>
              <a:rPr lang="en-US" sz="2400" b="1" dirty="0">
                <a:solidFill>
                  <a:srgbClr val="0000FF"/>
                </a:solidFill>
              </a:rPr>
              <a:t>C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400" b="1" dirty="0">
                <a:solidFill>
                  <a:srgbClr val="0000FF"/>
                </a:solidFill>
              </a:rPr>
              <a:t>H</a:t>
            </a:r>
            <a:r>
              <a:rPr lang="en-US" sz="1600" b="1" dirty="0">
                <a:solidFill>
                  <a:srgbClr val="0000FF"/>
                </a:solidFill>
              </a:rPr>
              <a:t>12</a:t>
            </a:r>
            <a:r>
              <a:rPr lang="en-US" sz="24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6</a:t>
            </a:r>
            <a:r>
              <a:rPr lang="en-US" sz="2400" b="1" dirty="0">
                <a:solidFill>
                  <a:srgbClr val="FF0000"/>
                </a:solidFill>
              </a:rPr>
              <a:t>)</a:t>
            </a:r>
            <a:r>
              <a:rPr lang="ar-SA" sz="2400" b="1" dirty="0">
                <a:solidFill>
                  <a:schemeClr val="tx2"/>
                </a:solidFill>
              </a:rPr>
              <a:t>              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8" name="مستطيل 27">
            <a:extLst>
              <a:ext uri="{FF2B5EF4-FFF2-40B4-BE49-F238E27FC236}">
                <a16:creationId xmlns:a16="http://schemas.microsoft.com/office/drawing/2014/main" id="{3EE7F82C-9008-4371-A289-2D9ECA28A239}"/>
              </a:ext>
            </a:extLst>
          </p:cNvPr>
          <p:cNvSpPr/>
          <p:nvPr/>
        </p:nvSpPr>
        <p:spPr>
          <a:xfrm>
            <a:off x="7709130" y="5569964"/>
            <a:ext cx="3840427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>
                <a:solidFill>
                  <a:srgbClr val="0000FF"/>
                </a:solidFill>
              </a:rPr>
              <a:t>X</a:t>
            </a:r>
            <a:endParaRPr lang="en-US" sz="2400" b="1" dirty="0">
              <a:solidFill>
                <a:schemeClr val="tx2"/>
              </a:solidFill>
            </a:endParaRPr>
          </a:p>
        </p:txBody>
      </p:sp>
      <p:cxnSp>
        <p:nvCxnSpPr>
          <p:cNvPr id="29" name="رابط مستقيم 28">
            <a:extLst>
              <a:ext uri="{FF2B5EF4-FFF2-40B4-BE49-F238E27FC236}">
                <a16:creationId xmlns:a16="http://schemas.microsoft.com/office/drawing/2014/main" id="{FA00E51E-B4D4-4FE8-A80A-F72B4B28FAB1}"/>
              </a:ext>
            </a:extLst>
          </p:cNvPr>
          <p:cNvCxnSpPr/>
          <p:nvPr/>
        </p:nvCxnSpPr>
        <p:spPr>
          <a:xfrm flipH="1">
            <a:off x="6758128" y="4640957"/>
            <a:ext cx="25375" cy="20713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F3B60978-CECE-4AC7-84C1-9E74DC20AAB0}"/>
              </a:ext>
            </a:extLst>
          </p:cNvPr>
          <p:cNvSpPr/>
          <p:nvPr/>
        </p:nvSpPr>
        <p:spPr>
          <a:xfrm>
            <a:off x="2051771" y="5145013"/>
            <a:ext cx="1258644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2"/>
                </a:solidFill>
              </a:rPr>
              <a:t>=        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C11CC264-030E-46EE-B23A-5E62F7FDEB6D}"/>
              </a:ext>
            </a:extLst>
          </p:cNvPr>
          <p:cNvSpPr/>
          <p:nvPr/>
        </p:nvSpPr>
        <p:spPr>
          <a:xfrm>
            <a:off x="2896307" y="5000997"/>
            <a:ext cx="2430332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2808 X 0.30</a:t>
            </a:r>
          </a:p>
        </p:txBody>
      </p:sp>
      <p:cxnSp>
        <p:nvCxnSpPr>
          <p:cNvPr id="25" name="رابط مستقيم 24">
            <a:extLst>
              <a:ext uri="{FF2B5EF4-FFF2-40B4-BE49-F238E27FC236}">
                <a16:creationId xmlns:a16="http://schemas.microsoft.com/office/drawing/2014/main" id="{D82AAB1C-49CE-4676-850A-218B30785A9B}"/>
              </a:ext>
            </a:extLst>
          </p:cNvPr>
          <p:cNvCxnSpPr/>
          <p:nvPr/>
        </p:nvCxnSpPr>
        <p:spPr>
          <a:xfrm flipV="1">
            <a:off x="3022382" y="5491703"/>
            <a:ext cx="2351845" cy="133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8931C754-61DF-4607-A6EF-C402AA5F2814}"/>
              </a:ext>
            </a:extLst>
          </p:cNvPr>
          <p:cNvSpPr/>
          <p:nvPr/>
        </p:nvSpPr>
        <p:spPr>
          <a:xfrm>
            <a:off x="3022383" y="5433045"/>
            <a:ext cx="2430332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1"/>
                </a:solidFill>
              </a:rPr>
              <a:t> </a:t>
            </a:r>
            <a:r>
              <a:rPr lang="en-US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0" name="مستطيل 29">
            <a:extLst>
              <a:ext uri="{FF2B5EF4-FFF2-40B4-BE49-F238E27FC236}">
                <a16:creationId xmlns:a16="http://schemas.microsoft.com/office/drawing/2014/main" id="{576D1FE1-68DA-492D-B785-5BC2F810F73B}"/>
              </a:ext>
            </a:extLst>
          </p:cNvPr>
          <p:cNvSpPr/>
          <p:nvPr/>
        </p:nvSpPr>
        <p:spPr>
          <a:xfrm>
            <a:off x="2243792" y="6009109"/>
            <a:ext cx="1258644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tx2"/>
                </a:solidFill>
              </a:rPr>
              <a:t>=               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31" name="مستطيل 30">
            <a:extLst>
              <a:ext uri="{FF2B5EF4-FFF2-40B4-BE49-F238E27FC236}">
                <a16:creationId xmlns:a16="http://schemas.microsoft.com/office/drawing/2014/main" id="{92D62517-AE47-4EEC-9EBE-6773E6E5D139}"/>
              </a:ext>
            </a:extLst>
          </p:cNvPr>
          <p:cNvSpPr/>
          <p:nvPr/>
        </p:nvSpPr>
        <p:spPr>
          <a:xfrm>
            <a:off x="3022383" y="5937101"/>
            <a:ext cx="1698127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en-US" sz="2400" b="1" dirty="0">
                <a:solidFill>
                  <a:srgbClr val="C00000"/>
                </a:solidFill>
              </a:rPr>
              <a:t>842 kJ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D8F0B7F5-AE41-41E6-8FAC-6110711B112D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26539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:a16="http://schemas.microsoft.com/office/drawing/2014/main" id="{7D519714-2C1D-4350-BD6B-BD264D26A7C2}"/>
              </a:ext>
            </a:extLst>
          </p:cNvPr>
          <p:cNvSpPr txBox="1"/>
          <p:nvPr/>
        </p:nvSpPr>
        <p:spPr>
          <a:xfrm>
            <a:off x="8343900" y="1775400"/>
            <a:ext cx="345559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200" b="1" dirty="0">
                <a:solidFill>
                  <a:srgbClr val="FF0000"/>
                </a:solidFill>
              </a:rPr>
              <a:t> تفاعلات الاحتراق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C0CAA068-416F-4FC6-BD16-2AA15BFCD344}"/>
              </a:ext>
            </a:extLst>
          </p:cNvPr>
          <p:cNvSpPr/>
          <p:nvPr/>
        </p:nvSpPr>
        <p:spPr>
          <a:xfrm>
            <a:off x="7353300" y="3429000"/>
            <a:ext cx="4446190" cy="756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b="1" dirty="0">
                <a:solidFill>
                  <a:schemeClr val="tx1"/>
                </a:solidFill>
              </a:rPr>
              <a:t>هو تفاعل الوقود مع </a:t>
            </a:r>
            <a:r>
              <a:rPr lang="ar-SA" sz="2800" b="1" dirty="0">
                <a:solidFill>
                  <a:srgbClr val="FF0000"/>
                </a:solidFill>
              </a:rPr>
              <a:t>الأكسجين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6" name="TextBox 2">
            <a:extLst>
              <a:ext uri="{FF2B5EF4-FFF2-40B4-BE49-F238E27FC236}">
                <a16:creationId xmlns:a16="http://schemas.microsoft.com/office/drawing/2014/main" id="{48DC0D63-DE60-4D8B-8E4B-82AD58FB1686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8" name="صورة 17">
            <a:extLst>
              <a:ext uri="{FF2B5EF4-FFF2-40B4-BE49-F238E27FC236}">
                <a16:creationId xmlns:a16="http://schemas.microsoft.com/office/drawing/2014/main" id="{B57BB2C9-89AB-426E-A88F-7F74AD35E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287" y="2165152"/>
            <a:ext cx="2924175" cy="434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913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>
            <a:extLst>
              <a:ext uri="{FF2B5EF4-FFF2-40B4-BE49-F238E27FC236}">
                <a16:creationId xmlns:a16="http://schemas.microsoft.com/office/drawing/2014/main" id="{8695C1FD-A308-46F8-A58B-611F9307C417}"/>
              </a:ext>
            </a:extLst>
          </p:cNvPr>
          <p:cNvSpPr/>
          <p:nvPr/>
        </p:nvSpPr>
        <p:spPr>
          <a:xfrm>
            <a:off x="2294434" y="2813224"/>
            <a:ext cx="9516235" cy="52824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أمثلة:</a:t>
            </a:r>
            <a:r>
              <a:rPr lang="ar-SA" sz="2800" b="1" dirty="0">
                <a:solidFill>
                  <a:schemeClr val="tx1"/>
                </a:solidFill>
              </a:rPr>
              <a:t> 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3650FD9F-B88E-4C77-AE97-39906B039FD2}"/>
              </a:ext>
            </a:extLst>
          </p:cNvPr>
          <p:cNvSpPr/>
          <p:nvPr/>
        </p:nvSpPr>
        <p:spPr>
          <a:xfrm>
            <a:off x="219703" y="3408942"/>
            <a:ext cx="11867819" cy="15974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>
              <a:buFont typeface="+mj-lt"/>
              <a:buAutoNum type="arabicPeriod"/>
            </a:pPr>
            <a:r>
              <a:rPr lang="ar-SA" sz="2800" b="1" dirty="0">
                <a:solidFill>
                  <a:srgbClr val="0000FF"/>
                </a:solidFill>
              </a:rPr>
              <a:t>يستخدم الميثان في طهو الطعام وتدفئة المنازل.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2800" b="1" dirty="0">
                <a:solidFill>
                  <a:srgbClr val="0000FF"/>
                </a:solidFill>
              </a:rPr>
              <a:t>يستخدم الجازولين كوقود للمركبات يحتوي على الأوكتان.</a:t>
            </a:r>
          </a:p>
          <a:p>
            <a:pPr marL="514350" indent="-514350">
              <a:buFont typeface="+mj-lt"/>
              <a:buAutoNum type="arabicPeriod"/>
            </a:pPr>
            <a:r>
              <a:rPr lang="ar-SA" sz="2800" b="1" dirty="0">
                <a:solidFill>
                  <a:srgbClr val="0000FF"/>
                </a:solidFill>
              </a:rPr>
              <a:t>يستخدم الهيدروجين لتوفير الطاقة لرفع مكوك الفضاء إلى ارتفاعات عالية في الفضاء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4083DCDD-409B-4D8E-9A45-CB1EEFB52424}"/>
              </a:ext>
            </a:extLst>
          </p:cNvPr>
          <p:cNvSpPr/>
          <p:nvPr/>
        </p:nvSpPr>
        <p:spPr>
          <a:xfrm>
            <a:off x="2475277" y="5352668"/>
            <a:ext cx="9516235" cy="412884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علل: لماذا تستخدم التفاعلات السابقة؟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4D69ADF4-4BF0-4E2F-8461-A5195B38D0D5}"/>
              </a:ext>
            </a:extLst>
          </p:cNvPr>
          <p:cNvSpPr/>
          <p:nvPr/>
        </p:nvSpPr>
        <p:spPr>
          <a:xfrm>
            <a:off x="5462786" y="5765552"/>
            <a:ext cx="6432715" cy="8832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ar-SA" sz="2800" b="1" dirty="0">
                <a:solidFill>
                  <a:srgbClr val="0000FF"/>
                </a:solidFill>
              </a:rPr>
              <a:t>لأنه عند حرقها تنتج طاقة كبيرة.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16" name="TextBox 2">
            <a:extLst>
              <a:ext uri="{FF2B5EF4-FFF2-40B4-BE49-F238E27FC236}">
                <a16:creationId xmlns:a16="http://schemas.microsoft.com/office/drawing/2014/main" id="{48DC0D63-DE60-4D8B-8E4B-82AD58FB1686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889E8C89-6A2C-465E-8A42-DDF0FA1546D0}"/>
              </a:ext>
            </a:extLst>
          </p:cNvPr>
          <p:cNvSpPr txBox="1"/>
          <p:nvPr/>
        </p:nvSpPr>
        <p:spPr>
          <a:xfrm>
            <a:off x="8343900" y="1775400"/>
            <a:ext cx="345559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3200" b="1" dirty="0">
                <a:solidFill>
                  <a:srgbClr val="FF0000"/>
                </a:solidFill>
              </a:rPr>
              <a:t> تفاعلات الاحتراق</a:t>
            </a:r>
          </a:p>
        </p:txBody>
      </p:sp>
    </p:spTree>
    <p:extLst>
      <p:ext uri="{BB962C8B-B14F-4D97-AF65-F5344CB8AC3E}">
        <p14:creationId xmlns:p14="http://schemas.microsoft.com/office/powerpoint/2010/main" val="912081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40C6F59F-DD67-4C27-8E3A-C93CEECFDE52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AA7C0562-CF48-41F6-B913-7A9F11B5CAB4}"/>
              </a:ext>
            </a:extLst>
          </p:cNvPr>
          <p:cNvSpPr txBox="1"/>
          <p:nvPr/>
        </p:nvSpPr>
        <p:spPr>
          <a:xfrm>
            <a:off x="4424295" y="1742063"/>
            <a:ext cx="3802353" cy="6588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800" b="1" dirty="0"/>
              <a:t>المعادلة الكيميائية الحرارية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5E4567EB-CC7E-4F70-BAC2-7E61D8ABFF22}"/>
              </a:ext>
            </a:extLst>
          </p:cNvPr>
          <p:cNvSpPr txBox="1"/>
          <p:nvPr/>
        </p:nvSpPr>
        <p:spPr>
          <a:xfrm>
            <a:off x="4301466" y="2823567"/>
            <a:ext cx="4116253" cy="95866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000" b="1" dirty="0"/>
              <a:t>تحتوي على الحالات الطبيعية للمواد المتفاعلة والنواتج كما تبين التغير في المحتوى الحراري .</a:t>
            </a:r>
          </a:p>
        </p:txBody>
      </p:sp>
      <p:sp>
        <p:nvSpPr>
          <p:cNvPr id="10" name="سهم للأسفل 1">
            <a:extLst>
              <a:ext uri="{FF2B5EF4-FFF2-40B4-BE49-F238E27FC236}">
                <a16:creationId xmlns:a16="http://schemas.microsoft.com/office/drawing/2014/main" id="{B6019F0F-6938-43BC-93D5-D3A2FCDB49C8}"/>
              </a:ext>
            </a:extLst>
          </p:cNvPr>
          <p:cNvSpPr/>
          <p:nvPr/>
        </p:nvSpPr>
        <p:spPr>
          <a:xfrm>
            <a:off x="6157561" y="2400898"/>
            <a:ext cx="404851" cy="422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ربع نص 11">
            <a:extLst>
              <a:ext uri="{FF2B5EF4-FFF2-40B4-BE49-F238E27FC236}">
                <a16:creationId xmlns:a16="http://schemas.microsoft.com/office/drawing/2014/main" id="{8FE0FB4A-F102-46C9-87F4-DE50F6C6D9A8}"/>
              </a:ext>
            </a:extLst>
          </p:cNvPr>
          <p:cNvSpPr txBox="1"/>
          <p:nvPr/>
        </p:nvSpPr>
        <p:spPr>
          <a:xfrm>
            <a:off x="7334199" y="4285853"/>
            <a:ext cx="3802353" cy="6690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800" b="1" dirty="0"/>
              <a:t>حرارة التبخر </a:t>
            </a:r>
            <a:r>
              <a:rPr lang="ar-SA" sz="2800" b="1" dirty="0" err="1"/>
              <a:t>المولارية</a:t>
            </a:r>
            <a:r>
              <a:rPr lang="ar-SA" sz="2800" b="1" dirty="0"/>
              <a:t> </a:t>
            </a:r>
            <a:r>
              <a:rPr lang="en-US" sz="2800" b="1" dirty="0"/>
              <a:t>∆</a:t>
            </a:r>
            <a:r>
              <a:rPr lang="en-US" sz="2800" b="1" dirty="0" err="1"/>
              <a:t>H</a:t>
            </a:r>
            <a:r>
              <a:rPr lang="en-US" sz="2800" b="1" baseline="-25000" dirty="0" err="1"/>
              <a:t>vap</a:t>
            </a:r>
            <a:endParaRPr lang="ar-SA" sz="2800" b="1" dirty="0"/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446F76F9-30AD-4F9A-BACA-2E6605B9BEC1}"/>
              </a:ext>
            </a:extLst>
          </p:cNvPr>
          <p:cNvSpPr txBox="1"/>
          <p:nvPr/>
        </p:nvSpPr>
        <p:spPr>
          <a:xfrm>
            <a:off x="8137143" y="5367357"/>
            <a:ext cx="2593074" cy="1015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000" b="1" dirty="0"/>
              <a:t>هي كمية الطاقة اللازمة لتبخر مول واحد من السائل</a:t>
            </a:r>
          </a:p>
        </p:txBody>
      </p:sp>
      <p:sp>
        <p:nvSpPr>
          <p:cNvPr id="16" name="سهم للأسفل 14">
            <a:extLst>
              <a:ext uri="{FF2B5EF4-FFF2-40B4-BE49-F238E27FC236}">
                <a16:creationId xmlns:a16="http://schemas.microsoft.com/office/drawing/2014/main" id="{2557972B-9FC9-40C1-9C8E-C3C3EAEAE2E7}"/>
              </a:ext>
            </a:extLst>
          </p:cNvPr>
          <p:cNvSpPr/>
          <p:nvPr/>
        </p:nvSpPr>
        <p:spPr>
          <a:xfrm>
            <a:off x="9067465" y="4944688"/>
            <a:ext cx="404851" cy="422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ربع نص 17">
            <a:extLst>
              <a:ext uri="{FF2B5EF4-FFF2-40B4-BE49-F238E27FC236}">
                <a16:creationId xmlns:a16="http://schemas.microsoft.com/office/drawing/2014/main" id="{03527A74-B0A2-47BA-BF8D-E8FDB6E9D458}"/>
              </a:ext>
            </a:extLst>
          </p:cNvPr>
          <p:cNvSpPr txBox="1"/>
          <p:nvPr/>
        </p:nvSpPr>
        <p:spPr>
          <a:xfrm>
            <a:off x="1340287" y="4224372"/>
            <a:ext cx="4125028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2800" b="1" dirty="0"/>
              <a:t>حرارة الانصهار </a:t>
            </a:r>
            <a:r>
              <a:rPr lang="ar-SA" sz="2800" b="1" dirty="0" err="1"/>
              <a:t>المولارية</a:t>
            </a:r>
            <a:r>
              <a:rPr lang="ar-SA" sz="2800" b="1" dirty="0"/>
              <a:t> </a:t>
            </a:r>
            <a:r>
              <a:rPr lang="en-US" sz="2800" b="1" dirty="0"/>
              <a:t>∆</a:t>
            </a:r>
            <a:r>
              <a:rPr lang="en-US" sz="2800" b="1" dirty="0" err="1"/>
              <a:t>H</a:t>
            </a:r>
            <a:r>
              <a:rPr lang="en-US" sz="2800" b="1" baseline="-25000" dirty="0" err="1"/>
              <a:t>fus</a:t>
            </a:r>
            <a:endParaRPr lang="ar-SA" sz="2800" b="1" dirty="0"/>
          </a:p>
        </p:txBody>
      </p:sp>
      <p:sp>
        <p:nvSpPr>
          <p:cNvPr id="20" name="مربع نص 19">
            <a:extLst>
              <a:ext uri="{FF2B5EF4-FFF2-40B4-BE49-F238E27FC236}">
                <a16:creationId xmlns:a16="http://schemas.microsoft.com/office/drawing/2014/main" id="{89A3341E-DB48-4319-9A25-9C2D6EAE167A}"/>
              </a:ext>
            </a:extLst>
          </p:cNvPr>
          <p:cNvSpPr txBox="1"/>
          <p:nvPr/>
        </p:nvSpPr>
        <p:spPr>
          <a:xfrm>
            <a:off x="1785399" y="5362377"/>
            <a:ext cx="2993730" cy="101566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000" b="1" dirty="0"/>
              <a:t>هي كمية الحرارة اللزمة لصهر مول واحد من المادة الصلبة .</a:t>
            </a:r>
          </a:p>
        </p:txBody>
      </p:sp>
      <p:sp>
        <p:nvSpPr>
          <p:cNvPr id="22" name="سهم للأسفل 19">
            <a:extLst>
              <a:ext uri="{FF2B5EF4-FFF2-40B4-BE49-F238E27FC236}">
                <a16:creationId xmlns:a16="http://schemas.microsoft.com/office/drawing/2014/main" id="{C7B5774D-9FF9-4D69-90B8-FF5CB93A4CBF}"/>
              </a:ext>
            </a:extLst>
          </p:cNvPr>
          <p:cNvSpPr/>
          <p:nvPr/>
        </p:nvSpPr>
        <p:spPr>
          <a:xfrm>
            <a:off x="3079838" y="4939708"/>
            <a:ext cx="404851" cy="422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ربع نص 23">
            <a:extLst>
              <a:ext uri="{FF2B5EF4-FFF2-40B4-BE49-F238E27FC236}">
                <a16:creationId xmlns:a16="http://schemas.microsoft.com/office/drawing/2014/main" id="{85931AF4-FDEC-4479-86B7-612AB5C24388}"/>
              </a:ext>
            </a:extLst>
          </p:cNvPr>
          <p:cNvSpPr txBox="1"/>
          <p:nvPr/>
        </p:nvSpPr>
        <p:spPr>
          <a:xfrm>
            <a:off x="9605010" y="1884090"/>
            <a:ext cx="233879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 algn="justLow">
              <a:buFont typeface="Wingdings" panose="05000000000000000000" pitchFamily="2" charset="2"/>
              <a:buChar char="v"/>
            </a:pPr>
            <a:r>
              <a:rPr lang="ar-SA" sz="3200" b="1" dirty="0">
                <a:solidFill>
                  <a:srgbClr val="C00000"/>
                </a:solidFill>
              </a:rPr>
              <a:t>الخلاصة</a:t>
            </a:r>
          </a:p>
        </p:txBody>
      </p:sp>
    </p:spTree>
    <p:extLst>
      <p:ext uri="{BB962C8B-B14F-4D97-AF65-F5344CB8AC3E}">
        <p14:creationId xmlns:p14="http://schemas.microsoft.com/office/powerpoint/2010/main" val="19707604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3095624" y="3295803"/>
            <a:ext cx="8503855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65218A1-BAC6-477E-AAEB-49B467E3E8AA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2B6B1F9E-02F9-4197-AF83-9DE57B84B40D}"/>
              </a:ext>
            </a:extLst>
          </p:cNvPr>
          <p:cNvSpPr txBox="1"/>
          <p:nvPr/>
        </p:nvSpPr>
        <p:spPr>
          <a:xfrm>
            <a:off x="7924801" y="1947785"/>
            <a:ext cx="3311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سنتعلم اليوم كيف</a:t>
            </a:r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1" name="Picture 1">
            <a:extLst>
              <a:ext uri="{FF2B5EF4-FFF2-40B4-BE49-F238E27FC236}">
                <a16:creationId xmlns:a16="http://schemas.microsoft.com/office/drawing/2014/main" id="{01D1EB45-0E1C-424F-B03B-C48A106925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280" y="1900618"/>
            <a:ext cx="740664" cy="740664"/>
          </a:xfrm>
          <a:prstGeom prst="rect">
            <a:avLst/>
          </a:prstGeom>
        </p:spPr>
      </p:pic>
      <p:sp>
        <p:nvSpPr>
          <p:cNvPr id="25" name="مستطيل 24">
            <a:extLst>
              <a:ext uri="{FF2B5EF4-FFF2-40B4-BE49-F238E27FC236}">
                <a16:creationId xmlns:a16="http://schemas.microsoft.com/office/drawing/2014/main" id="{C5433199-3358-4D1F-B482-FF14F67386B8}"/>
              </a:ext>
            </a:extLst>
          </p:cNvPr>
          <p:cNvSpPr/>
          <p:nvPr/>
        </p:nvSpPr>
        <p:spPr>
          <a:xfrm>
            <a:off x="523430" y="2866054"/>
            <a:ext cx="11549525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b="1" dirty="0">
                <a:solidFill>
                  <a:schemeClr val="tx1"/>
                </a:solidFill>
              </a:rPr>
              <a:t>1- </a:t>
            </a:r>
            <a:r>
              <a:rPr lang="ar-SA" sz="3200" b="1" dirty="0">
                <a:solidFill>
                  <a:srgbClr val="FF0000"/>
                </a:solidFill>
              </a:rPr>
              <a:t>تصف</a:t>
            </a:r>
            <a:r>
              <a:rPr lang="ar-SA" sz="3200" b="1" dirty="0">
                <a:solidFill>
                  <a:schemeClr val="tx1"/>
                </a:solidFill>
              </a:rPr>
              <a:t> كيف تفقد الطاقة أو تكتسب أثناء تغيرات حالة المادة..</a:t>
            </a: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E6A225E1-615D-4B1E-A968-51D1657EB467}"/>
              </a:ext>
            </a:extLst>
          </p:cNvPr>
          <p:cNvSpPr/>
          <p:nvPr/>
        </p:nvSpPr>
        <p:spPr>
          <a:xfrm>
            <a:off x="523430" y="4657167"/>
            <a:ext cx="11549525" cy="12961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3200" b="1" dirty="0">
                <a:solidFill>
                  <a:schemeClr val="tx1"/>
                </a:solidFill>
              </a:rPr>
              <a:t>2- </a:t>
            </a:r>
            <a:r>
              <a:rPr lang="ar-SA" sz="3200" b="1" dirty="0">
                <a:solidFill>
                  <a:srgbClr val="FF0000"/>
                </a:solidFill>
              </a:rPr>
              <a:t>تحسب</a:t>
            </a:r>
            <a:r>
              <a:rPr lang="ar-SA" sz="3200" b="1" dirty="0">
                <a:solidFill>
                  <a:schemeClr val="tx1"/>
                </a:solidFill>
              </a:rPr>
              <a:t> الطاقة الممتصة أو المنطلقة في تفاعل كيميائي.</a:t>
            </a:r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8E2CDB82-D8E1-4412-996C-88FFE7FA2B6E}"/>
              </a:ext>
            </a:extLst>
          </p:cNvPr>
          <p:cNvSpPr/>
          <p:nvPr/>
        </p:nvSpPr>
        <p:spPr>
          <a:xfrm>
            <a:off x="5576888" y="3667167"/>
            <a:ext cx="63814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3200" b="1" dirty="0">
                <a:latin typeface="Calibri" pitchFamily="34" charset="0"/>
                <a:ea typeface="Times New Roman" pitchFamily="18" charset="0"/>
              </a:rPr>
              <a:t>بعد الانتهاء من الوضوء فتشعر ببرودة أطرافك ووجهك . وذلك لأن جلدك يزود الماء بالحرارة التي يحتاج إليها لكي يتبخر , وكلما امتص الماء الحرارة من جلدك وتبخر ازدادت برودة جسمك .</a:t>
            </a:r>
            <a:r>
              <a:rPr lang="en-US" sz="3200" b="1" dirty="0">
                <a:latin typeface="Calibri" pitchFamily="34" charset="0"/>
              </a:rPr>
              <a:t> </a:t>
            </a:r>
          </a:p>
        </p:txBody>
      </p:sp>
      <p:pic>
        <p:nvPicPr>
          <p:cNvPr id="6" name="صورة 5">
            <a:extLst>
              <a:ext uri="{FF2B5EF4-FFF2-40B4-BE49-F238E27FC236}">
                <a16:creationId xmlns:a16="http://schemas.microsoft.com/office/drawing/2014/main" id="{00DE55BA-14B6-405B-8309-EB54C2F8C03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06" b="6339"/>
          <a:stretch/>
        </p:blipFill>
        <p:spPr>
          <a:xfrm>
            <a:off x="191622" y="3581442"/>
            <a:ext cx="3792704" cy="2934185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230FAE6A-E154-441E-9946-95D446A5DE96}"/>
              </a:ext>
            </a:extLst>
          </p:cNvPr>
          <p:cNvSpPr/>
          <p:nvPr/>
        </p:nvSpPr>
        <p:spPr>
          <a:xfrm>
            <a:off x="7028200" y="2069631"/>
            <a:ext cx="5020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ar-SA" sz="32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</a:rPr>
              <a:t>تغيرات الحالة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Changes of State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sym typeface="Wingdings 2" pitchFamily="18" charset="2"/>
            </a:endParaRP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7327F23B-90CB-4184-A9D4-079D9FA2D3FB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57059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BB3870C2-DB3B-4A3A-B2AE-8DA8F7E7E7E5}"/>
              </a:ext>
            </a:extLst>
          </p:cNvPr>
          <p:cNvSpPr/>
          <p:nvPr/>
        </p:nvSpPr>
        <p:spPr>
          <a:xfrm>
            <a:off x="7832204" y="2778942"/>
            <a:ext cx="390812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 dirty="0">
                <a:solidFill>
                  <a:srgbClr val="2E01BF"/>
                </a:solidFill>
                <a:latin typeface="Arial" pitchFamily="34" charset="0"/>
                <a:ea typeface="Times New Roman" pitchFamily="18" charset="0"/>
              </a:rPr>
              <a:t>حرارة التبخر المولارية </a:t>
            </a:r>
            <a:r>
              <a:rPr lang="en-US" sz="2800" b="1" dirty="0">
                <a:solidFill>
                  <a:srgbClr val="FF0000"/>
                </a:solidFill>
                <a:latin typeface="Calibri"/>
                <a:ea typeface="Times New Roman" pitchFamily="18" charset="0"/>
              </a:rPr>
              <a:t>∆H</a:t>
            </a:r>
            <a:r>
              <a:rPr lang="en-US" sz="2800" b="1" baseline="-25000" dirty="0">
                <a:solidFill>
                  <a:srgbClr val="FF0000"/>
                </a:solidFill>
                <a:latin typeface="Calibri"/>
                <a:ea typeface="Times New Roman" pitchFamily="18" charset="0"/>
              </a:rPr>
              <a:t>vap</a:t>
            </a:r>
            <a:r>
              <a:rPr lang="en-US" sz="2800" b="1" dirty="0">
                <a:solidFill>
                  <a:srgbClr val="FF0000"/>
                </a:solidFill>
                <a:latin typeface="Calibri"/>
                <a:ea typeface="Times New Roman" pitchFamily="18" charset="0"/>
              </a:rPr>
              <a:t> </a:t>
            </a:r>
            <a:r>
              <a:rPr lang="ar-SA" sz="28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 </a:t>
            </a:r>
            <a:endParaRPr lang="ar-SA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sym typeface="Wingdings 2" pitchFamily="18" charset="2"/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3779BFE5-65A7-47F4-A811-68297B082917}"/>
              </a:ext>
            </a:extLst>
          </p:cNvPr>
          <p:cNvSpPr/>
          <p:nvPr/>
        </p:nvSpPr>
        <p:spPr>
          <a:xfrm>
            <a:off x="6246514" y="3723280"/>
            <a:ext cx="54938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ar-SA" sz="2800" b="1" dirty="0">
                <a:latin typeface="Calibri" pitchFamily="34" charset="0"/>
                <a:ea typeface="Times New Roman" pitchFamily="18" charset="0"/>
              </a:rPr>
              <a:t>هي الحرارة اللازمة ليتبخر </a:t>
            </a:r>
            <a:r>
              <a:rPr lang="en-US" sz="2800" b="1" dirty="0">
                <a:latin typeface="Calibri" pitchFamily="34" charset="0"/>
                <a:ea typeface="Times New Roman" pitchFamily="18" charset="0"/>
              </a:rPr>
              <a:t>1 mol</a:t>
            </a:r>
            <a:r>
              <a:rPr lang="ar-SA" sz="2800" b="1" dirty="0">
                <a:latin typeface="Calibri" pitchFamily="34" charset="0"/>
                <a:ea typeface="Times New Roman" pitchFamily="18" charset="0"/>
              </a:rPr>
              <a:t> من سائل .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45E7B4A9-57EE-47EF-8BAF-2AE551DAD3E1}"/>
              </a:ext>
            </a:extLst>
          </p:cNvPr>
          <p:cNvSpPr/>
          <p:nvPr/>
        </p:nvSpPr>
        <p:spPr>
          <a:xfrm>
            <a:off x="6611511" y="4559959"/>
            <a:ext cx="51288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 2" pitchFamily="18" charset="2"/>
              <a:buChar char="B"/>
            </a:pPr>
            <a:r>
              <a:rPr lang="ar-SA" sz="2800" b="1" dirty="0">
                <a:solidFill>
                  <a:srgbClr val="0070C0"/>
                </a:solidFill>
                <a:latin typeface="Arial" pitchFamily="34" charset="0"/>
                <a:ea typeface="Times New Roman" pitchFamily="18" charset="0"/>
              </a:rPr>
              <a:t>مثال: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تبخر الماء عن جلدك 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800" b="1" dirty="0">
                <a:solidFill>
                  <a:srgbClr val="2E01BF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لأن جلدك يزود الماء بالحرارة التي يحتاج إليها لكي يتبخر</a:t>
            </a:r>
          </a:p>
        </p:txBody>
      </p:sp>
      <p:pic>
        <p:nvPicPr>
          <p:cNvPr id="10" name="Picture 8" descr="http://oldleathershoe.com/wordpress/wp-content/uploads/perspiration.jpg">
            <a:extLst>
              <a:ext uri="{FF2B5EF4-FFF2-40B4-BE49-F238E27FC236}">
                <a16:creationId xmlns:a16="http://schemas.microsoft.com/office/drawing/2014/main" id="{A97F5FB5-3244-4D11-8C5D-61F396A2B8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146" y="2778942"/>
            <a:ext cx="3526653" cy="2727778"/>
          </a:xfrm>
          <a:prstGeom prst="rect">
            <a:avLst/>
          </a:prstGeom>
          <a:noFill/>
        </p:spPr>
      </p:pic>
      <p:sp>
        <p:nvSpPr>
          <p:cNvPr id="12" name="مستطيل 11">
            <a:extLst>
              <a:ext uri="{FF2B5EF4-FFF2-40B4-BE49-F238E27FC236}">
                <a16:creationId xmlns:a16="http://schemas.microsoft.com/office/drawing/2014/main" id="{12A32052-B957-46F6-AF1E-B76379B62E04}"/>
              </a:ext>
            </a:extLst>
          </p:cNvPr>
          <p:cNvSpPr/>
          <p:nvPr/>
        </p:nvSpPr>
        <p:spPr>
          <a:xfrm>
            <a:off x="7040848" y="1907071"/>
            <a:ext cx="5020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ar-SA" sz="32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</a:rPr>
              <a:t>تغيرات الحالة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Changes of State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sym typeface="Wingdings 2" pitchFamily="18" charset="2"/>
            </a:endParaRPr>
          </a:p>
        </p:txBody>
      </p:sp>
      <p:sp>
        <p:nvSpPr>
          <p:cNvPr id="14" name="TextBox 2">
            <a:extLst>
              <a:ext uri="{FF2B5EF4-FFF2-40B4-BE49-F238E27FC236}">
                <a16:creationId xmlns:a16="http://schemas.microsoft.com/office/drawing/2014/main" id="{4E022105-CF98-4130-A4DE-4DEC21842BEC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F138C61F-79C2-4A72-A3C5-097E8AEC9DBB}"/>
              </a:ext>
            </a:extLst>
          </p:cNvPr>
          <p:cNvSpPr/>
          <p:nvPr/>
        </p:nvSpPr>
        <p:spPr>
          <a:xfrm>
            <a:off x="7832205" y="2778942"/>
            <a:ext cx="390812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SA" sz="2800" b="1" dirty="0">
                <a:solidFill>
                  <a:srgbClr val="2E01BF"/>
                </a:solidFill>
                <a:latin typeface="Arial" pitchFamily="34" charset="0"/>
                <a:ea typeface="Times New Roman" pitchFamily="18" charset="0"/>
              </a:rPr>
              <a:t>حرارة التبخر المولارية </a:t>
            </a:r>
            <a:r>
              <a:rPr lang="en-US" sz="2800" b="1" dirty="0">
                <a:solidFill>
                  <a:srgbClr val="FF0000"/>
                </a:solidFill>
                <a:latin typeface="Calibri"/>
                <a:ea typeface="Times New Roman" pitchFamily="18" charset="0"/>
              </a:rPr>
              <a:t>∆H</a:t>
            </a:r>
            <a:r>
              <a:rPr lang="en-US" sz="2800" b="1" baseline="-25000" dirty="0">
                <a:solidFill>
                  <a:srgbClr val="FF0000"/>
                </a:solidFill>
                <a:latin typeface="Calibri"/>
                <a:ea typeface="Times New Roman" pitchFamily="18" charset="0"/>
              </a:rPr>
              <a:t>vap</a:t>
            </a:r>
            <a:r>
              <a:rPr lang="en-US" sz="2800" b="1" dirty="0">
                <a:solidFill>
                  <a:srgbClr val="FF0000"/>
                </a:solidFill>
                <a:latin typeface="Calibri"/>
                <a:ea typeface="Times New Roman" pitchFamily="18" charset="0"/>
              </a:rPr>
              <a:t> </a:t>
            </a:r>
            <a:r>
              <a:rPr lang="ar-SA" sz="28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 </a:t>
            </a:r>
            <a:endParaRPr lang="ar-SA" sz="2800" b="1" dirty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sym typeface="Wingdings 2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6844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23655ACB-5D75-4016-8AC8-A94575C0B01A}"/>
              </a:ext>
            </a:extLst>
          </p:cNvPr>
          <p:cNvSpPr/>
          <p:nvPr/>
        </p:nvSpPr>
        <p:spPr>
          <a:xfrm>
            <a:off x="7468636" y="2574217"/>
            <a:ext cx="4179349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ar-SA" sz="2800" b="1" dirty="0">
                <a:solidFill>
                  <a:srgbClr val="2E01BF"/>
                </a:solidFill>
                <a:latin typeface="Arial" pitchFamily="34" charset="0"/>
                <a:ea typeface="Times New Roman" pitchFamily="18" charset="0"/>
              </a:rPr>
              <a:t>حرارة الانصهار المولارية </a:t>
            </a:r>
            <a:r>
              <a:rPr lang="en-US" sz="2800" b="1" dirty="0">
                <a:solidFill>
                  <a:srgbClr val="FF0000"/>
                </a:solidFill>
                <a:latin typeface="Calibri"/>
                <a:ea typeface="Times New Roman" pitchFamily="18" charset="0"/>
              </a:rPr>
              <a:t>∆H</a:t>
            </a:r>
            <a:r>
              <a:rPr lang="en-US" sz="2800" b="1" baseline="-25000" dirty="0">
                <a:solidFill>
                  <a:srgbClr val="FF0000"/>
                </a:solidFill>
                <a:latin typeface="Calibri"/>
                <a:ea typeface="Times New Roman" pitchFamily="18" charset="0"/>
              </a:rPr>
              <a:t>fus</a:t>
            </a:r>
            <a:r>
              <a:rPr lang="en-US" sz="2800" b="1" dirty="0">
                <a:solidFill>
                  <a:srgbClr val="FF0000"/>
                </a:solidFill>
                <a:latin typeface="Calibri"/>
                <a:ea typeface="Times New Roman" pitchFamily="18" charset="0"/>
              </a:rPr>
              <a:t> </a:t>
            </a:r>
            <a:r>
              <a:rPr lang="ar-SA" sz="28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</a:rPr>
              <a:t>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7142E27F-4169-45EC-A9B8-5231EFB7C45D}"/>
              </a:ext>
            </a:extLst>
          </p:cNvPr>
          <p:cNvSpPr/>
          <p:nvPr/>
        </p:nvSpPr>
        <p:spPr>
          <a:xfrm>
            <a:off x="5997079" y="3522586"/>
            <a:ext cx="56509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28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</a:rPr>
              <a:t>الحرارة اللازمة لصهر </a:t>
            </a:r>
            <a:r>
              <a:rPr lang="en-US" sz="28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</a:rPr>
              <a:t>1mol</a:t>
            </a:r>
            <a:r>
              <a:rPr lang="ar-SA" sz="28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</a:rPr>
              <a:t> من المادة الصلبة</a:t>
            </a:r>
            <a:endParaRPr lang="ar-SA" sz="2800" b="1" dirty="0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7F011A18-3162-4E13-B6D3-F65101B9F0BC}"/>
              </a:ext>
            </a:extLst>
          </p:cNvPr>
          <p:cNvSpPr/>
          <p:nvPr/>
        </p:nvSpPr>
        <p:spPr>
          <a:xfrm>
            <a:off x="5671321" y="4300967"/>
            <a:ext cx="59766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 2" pitchFamily="18" charset="2"/>
              <a:buChar char="B"/>
            </a:pPr>
            <a:r>
              <a:rPr lang="ar-SA" sz="2800" b="1" dirty="0">
                <a:latin typeface="Arial" pitchFamily="34" charset="0"/>
                <a:ea typeface="Times New Roman" pitchFamily="18" charset="0"/>
              </a:rPr>
              <a:t>مثال: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800" b="1" dirty="0">
                <a:solidFill>
                  <a:srgbClr val="2E01BF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عند وضع مكعب من الثلج في كأس من الماء ينصهر </a:t>
            </a:r>
            <a:endParaRPr lang="en-US" sz="2800" b="1" dirty="0">
              <a:solidFill>
                <a:srgbClr val="2E01BF"/>
              </a:solidFill>
              <a:latin typeface="Times New Roman" pitchFamily="18" charset="0"/>
              <a:sym typeface="Wingdings 2" pitchFamily="18" charset="2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لأن الماء يزود مكعب الثلج بالحرارة لكي ينصهر.</a:t>
            </a:r>
          </a:p>
        </p:txBody>
      </p:sp>
      <p:pic>
        <p:nvPicPr>
          <p:cNvPr id="10" name="صورة 9">
            <a:extLst>
              <a:ext uri="{FF2B5EF4-FFF2-40B4-BE49-F238E27FC236}">
                <a16:creationId xmlns:a16="http://schemas.microsoft.com/office/drawing/2014/main" id="{04F11FAC-03E9-4582-99E2-C8A4F383A23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71"/>
          <a:stretch/>
        </p:blipFill>
        <p:spPr>
          <a:xfrm>
            <a:off x="161726" y="2509245"/>
            <a:ext cx="2552700" cy="3483429"/>
          </a:xfrm>
          <a:prstGeom prst="rect">
            <a:avLst/>
          </a:prstGeom>
        </p:spPr>
      </p:pic>
      <p:sp>
        <p:nvSpPr>
          <p:cNvPr id="12" name="مستطيل 11">
            <a:extLst>
              <a:ext uri="{FF2B5EF4-FFF2-40B4-BE49-F238E27FC236}">
                <a16:creationId xmlns:a16="http://schemas.microsoft.com/office/drawing/2014/main" id="{DCB1DA08-B3F1-442D-AF74-95AD17321C48}"/>
              </a:ext>
            </a:extLst>
          </p:cNvPr>
          <p:cNvSpPr/>
          <p:nvPr/>
        </p:nvSpPr>
        <p:spPr>
          <a:xfrm>
            <a:off x="6969728" y="1743015"/>
            <a:ext cx="5020926" cy="584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/>
            <a:r>
              <a:rPr lang="ar-SA" sz="3200" b="1" dirty="0">
                <a:solidFill>
                  <a:srgbClr val="C00000"/>
                </a:solidFill>
                <a:latin typeface="Arial" pitchFamily="34" charset="0"/>
                <a:ea typeface="Times New Roman" pitchFamily="18" charset="0"/>
              </a:rPr>
              <a:t>تغيرات الحالة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sym typeface="Wingdings 2" pitchFamily="18" charset="2"/>
              </a:rPr>
              <a:t>Changes of State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sym typeface="Wingdings 2" pitchFamily="18" charset="2"/>
            </a:endParaRPr>
          </a:p>
        </p:txBody>
      </p:sp>
      <p:sp>
        <p:nvSpPr>
          <p:cNvPr id="16" name="TextBox 2">
            <a:extLst>
              <a:ext uri="{FF2B5EF4-FFF2-40B4-BE49-F238E27FC236}">
                <a16:creationId xmlns:a16="http://schemas.microsoft.com/office/drawing/2014/main" id="{BD5D8808-2A51-4F46-8C42-66E53AEF1C3A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62698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085B9DF7-7B19-4FF2-8637-40732BC69E44}"/>
              </a:ext>
            </a:extLst>
          </p:cNvPr>
          <p:cNvSpPr/>
          <p:nvPr/>
        </p:nvSpPr>
        <p:spPr>
          <a:xfrm>
            <a:off x="2827649" y="1723013"/>
            <a:ext cx="842401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32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+mj-cs"/>
              </a:rPr>
              <a:t>تبخر السائل وصهر المادة الصلبة 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+mj-cs"/>
              <a:sym typeface="Wingdings 2" pitchFamily="18" charset="2"/>
            </a:endParaRPr>
          </a:p>
          <a:p>
            <a:pPr eaLnBrk="0" hangingPunct="0">
              <a:lnSpc>
                <a:spcPct val="150000"/>
              </a:lnSpc>
            </a:pPr>
            <a:r>
              <a:rPr lang="ar-SA" sz="32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عمليتان </a:t>
            </a:r>
            <a:r>
              <a:rPr lang="ar-SA" sz="32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ماصتان</a:t>
            </a:r>
            <a:r>
              <a:rPr lang="ar-SA" sz="32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 للحرارة وقيمة </a:t>
            </a:r>
            <a:r>
              <a:rPr lang="en-US" sz="3200" b="1" dirty="0">
                <a:solidFill>
                  <a:srgbClr val="000000"/>
                </a:solidFill>
                <a:latin typeface="Calibri"/>
                <a:ea typeface="Times New Roman" pitchFamily="18" charset="0"/>
                <a:cs typeface="+mj-cs"/>
                <a:sym typeface="Wingdings 2" pitchFamily="18" charset="2"/>
              </a:rPr>
              <a:t>∆H</a:t>
            </a:r>
            <a:r>
              <a:rPr lang="ar-SA" sz="32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 </a:t>
            </a:r>
            <a:r>
              <a:rPr lang="ar-SA" sz="32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+mj-cs"/>
              </a:rPr>
              <a:t>لكل من العمليتين موجبة.</a:t>
            </a:r>
            <a:endParaRPr lang="ar-SA" sz="3200" b="1" dirty="0">
              <a:latin typeface="Calibri" pitchFamily="34" charset="0"/>
              <a:cs typeface="+mj-cs"/>
            </a:endParaRPr>
          </a:p>
        </p:txBody>
      </p:sp>
      <p:pic>
        <p:nvPicPr>
          <p:cNvPr id="8" name="صورة 7">
            <a:extLst>
              <a:ext uri="{FF2B5EF4-FFF2-40B4-BE49-F238E27FC236}">
                <a16:creationId xmlns:a16="http://schemas.microsoft.com/office/drawing/2014/main" id="{E13D0536-AAB0-4628-8737-CD950197FD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8825" y="3328987"/>
            <a:ext cx="9222843" cy="3443288"/>
          </a:xfrm>
          <a:prstGeom prst="rect">
            <a:avLst/>
          </a:prstGeom>
        </p:spPr>
      </p:pic>
      <p:sp>
        <p:nvSpPr>
          <p:cNvPr id="10" name="TextBox 2">
            <a:extLst>
              <a:ext uri="{FF2B5EF4-FFF2-40B4-BE49-F238E27FC236}">
                <a16:creationId xmlns:a16="http://schemas.microsoft.com/office/drawing/2014/main" id="{B76ABB65-E92B-47A5-9A33-BF17926299D4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13828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>
            <a:extLst>
              <a:ext uri="{FF2B5EF4-FFF2-40B4-BE49-F238E27FC236}">
                <a16:creationId xmlns:a16="http://schemas.microsoft.com/office/drawing/2014/main" id="{7E31D552-8C87-426B-A031-063EC141856F}"/>
              </a:ext>
            </a:extLst>
          </p:cNvPr>
          <p:cNvSpPr txBox="1"/>
          <p:nvPr/>
        </p:nvSpPr>
        <p:spPr>
          <a:xfrm>
            <a:off x="5776072" y="1923250"/>
            <a:ext cx="6101350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 rtlCol="1">
            <a:spAutoFit/>
          </a:bodyPr>
          <a:lstStyle/>
          <a:p>
            <a:r>
              <a:rPr lang="ar-SA" sz="3200" b="1" dirty="0">
                <a:solidFill>
                  <a:srgbClr val="FF0000"/>
                </a:solidFill>
                <a:cs typeface="+mj-cs"/>
              </a:rPr>
              <a:t>المعادلات الكيميائية الحرارية لتغيرات الطاقة </a:t>
            </a:r>
          </a:p>
        </p:txBody>
      </p:sp>
      <p:sp>
        <p:nvSpPr>
          <p:cNvPr id="6" name="مربع نص 5">
            <a:extLst>
              <a:ext uri="{FF2B5EF4-FFF2-40B4-BE49-F238E27FC236}">
                <a16:creationId xmlns:a16="http://schemas.microsoft.com/office/drawing/2014/main" id="{0B0873D0-192B-4F6B-AB35-FD96FC3FF734}"/>
              </a:ext>
            </a:extLst>
          </p:cNvPr>
          <p:cNvSpPr txBox="1"/>
          <p:nvPr/>
        </p:nvSpPr>
        <p:spPr>
          <a:xfrm>
            <a:off x="3342360" y="3314700"/>
            <a:ext cx="8144537" cy="2308324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cs typeface="+mj-cs"/>
              </a:rPr>
              <a:t>يمكن وصف تبخر الماء وصهر الجليد بالمعادلتين التاليتين :</a:t>
            </a:r>
          </a:p>
          <a:p>
            <a:pPr algn="l">
              <a:lnSpc>
                <a:spcPct val="150000"/>
              </a:lnSpc>
            </a:pPr>
            <a:r>
              <a:rPr lang="en-US" sz="3200" b="1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H</a:t>
            </a:r>
            <a:r>
              <a:rPr lang="en-US" sz="3200" b="1" baseline="-25000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2</a:t>
            </a:r>
            <a:r>
              <a:rPr lang="en-US" sz="3200" b="1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O</a:t>
            </a:r>
            <a:r>
              <a:rPr lang="en-US" sz="3200" b="1" baseline="-25000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(</a:t>
            </a:r>
            <a:r>
              <a:rPr lang="en-US" sz="3200" b="1" baseline="-25000" dirty="0">
                <a:solidFill>
                  <a:srgbClr val="FF0000"/>
                </a:solidFill>
                <a:latin typeface="Garamond" panose="02020404030301010803" pitchFamily="18" charset="0"/>
                <a:cs typeface="+mj-cs"/>
              </a:rPr>
              <a:t>l</a:t>
            </a:r>
            <a:r>
              <a:rPr lang="en-US" sz="3200" b="1" baseline="-25000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)  </a:t>
            </a:r>
            <a:r>
              <a:rPr lang="en-US" sz="3200" b="1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→  H</a:t>
            </a:r>
            <a:r>
              <a:rPr lang="en-US" sz="3200" b="1" baseline="-25000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2</a:t>
            </a:r>
            <a:r>
              <a:rPr lang="en-US" sz="3200" b="1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O</a:t>
            </a:r>
            <a:r>
              <a:rPr lang="en-US" sz="3200" b="1" baseline="-25000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(</a:t>
            </a:r>
            <a:r>
              <a:rPr lang="en-US" sz="3200" b="1" baseline="-25000" dirty="0">
                <a:solidFill>
                  <a:srgbClr val="FF0000"/>
                </a:solidFill>
                <a:latin typeface="Garamond" panose="02020404030301010803" pitchFamily="18" charset="0"/>
                <a:cs typeface="+mj-cs"/>
              </a:rPr>
              <a:t>g</a:t>
            </a:r>
            <a:r>
              <a:rPr lang="en-US" sz="3200" b="1" baseline="-25000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)                                  </a:t>
            </a:r>
            <a:r>
              <a:rPr lang="en-US" sz="3200" b="1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∆H</a:t>
            </a:r>
            <a:r>
              <a:rPr lang="en-US" sz="3200" b="1" baseline="-25000" dirty="0">
                <a:solidFill>
                  <a:srgbClr val="FF0000"/>
                </a:solidFill>
                <a:latin typeface="Garamond" panose="02020404030301010803" pitchFamily="18" charset="0"/>
                <a:cs typeface="+mj-cs"/>
              </a:rPr>
              <a:t>vap</a:t>
            </a:r>
            <a:r>
              <a:rPr lang="en-US" sz="3200" b="1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 = 40.7 kJ</a:t>
            </a:r>
            <a:endParaRPr lang="en-US" sz="3200" b="1" baseline="-25000" dirty="0">
              <a:solidFill>
                <a:srgbClr val="2E01BF"/>
              </a:solidFill>
              <a:latin typeface="Garamond" panose="02020404030301010803" pitchFamily="18" charset="0"/>
              <a:cs typeface="+mj-cs"/>
            </a:endParaRPr>
          </a:p>
          <a:p>
            <a:pPr algn="l">
              <a:lnSpc>
                <a:spcPct val="150000"/>
              </a:lnSpc>
            </a:pPr>
            <a:r>
              <a:rPr lang="en-US" sz="3200" b="1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H</a:t>
            </a:r>
            <a:r>
              <a:rPr lang="en-US" sz="3200" b="1" baseline="-25000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2</a:t>
            </a:r>
            <a:r>
              <a:rPr lang="en-US" sz="3200" b="1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O</a:t>
            </a:r>
            <a:r>
              <a:rPr lang="en-US" sz="3200" b="1" baseline="-25000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(</a:t>
            </a:r>
            <a:r>
              <a:rPr lang="en-US" sz="3200" b="1" baseline="-25000" dirty="0">
                <a:solidFill>
                  <a:srgbClr val="FF0000"/>
                </a:solidFill>
                <a:latin typeface="Garamond" panose="02020404030301010803" pitchFamily="18" charset="0"/>
                <a:cs typeface="+mj-cs"/>
              </a:rPr>
              <a:t>s</a:t>
            </a:r>
            <a:r>
              <a:rPr lang="en-US" sz="3200" b="1" baseline="-25000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)  </a:t>
            </a:r>
            <a:r>
              <a:rPr lang="en-US" sz="3200" b="1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→  H</a:t>
            </a:r>
            <a:r>
              <a:rPr lang="en-US" sz="3200" b="1" baseline="-25000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2</a:t>
            </a:r>
            <a:r>
              <a:rPr lang="en-US" sz="3200" b="1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O</a:t>
            </a:r>
            <a:r>
              <a:rPr lang="en-US" sz="3200" b="1" baseline="-25000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(</a:t>
            </a:r>
            <a:r>
              <a:rPr lang="en-US" sz="3200" b="1" baseline="-25000" dirty="0">
                <a:solidFill>
                  <a:srgbClr val="FF0000"/>
                </a:solidFill>
                <a:latin typeface="Garamond" panose="02020404030301010803" pitchFamily="18" charset="0"/>
                <a:cs typeface="+mj-cs"/>
              </a:rPr>
              <a:t>l</a:t>
            </a:r>
            <a:r>
              <a:rPr lang="en-US" sz="3200" b="1" baseline="-25000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)                                  </a:t>
            </a:r>
            <a:r>
              <a:rPr lang="en-US" sz="3200" b="1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∆H</a:t>
            </a:r>
            <a:r>
              <a:rPr lang="en-US" sz="3200" b="1" baseline="-25000" dirty="0">
                <a:solidFill>
                  <a:srgbClr val="FF0000"/>
                </a:solidFill>
                <a:latin typeface="Garamond" panose="02020404030301010803" pitchFamily="18" charset="0"/>
                <a:cs typeface="+mj-cs"/>
              </a:rPr>
              <a:t>fus</a:t>
            </a:r>
            <a:r>
              <a:rPr lang="en-US" sz="3200" b="1" dirty="0">
                <a:solidFill>
                  <a:srgbClr val="2E01BF"/>
                </a:solidFill>
                <a:latin typeface="Garamond" panose="02020404030301010803" pitchFamily="18" charset="0"/>
                <a:cs typeface="+mj-cs"/>
              </a:rPr>
              <a:t> = 6.01 kJ</a:t>
            </a:r>
            <a:endParaRPr lang="en-US" sz="3200" b="1" baseline="-25000" dirty="0">
              <a:solidFill>
                <a:srgbClr val="2E01BF"/>
              </a:solidFill>
              <a:latin typeface="Garamond" panose="02020404030301010803" pitchFamily="18" charset="0"/>
              <a:cs typeface="+mj-cs"/>
            </a:endParaRP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8D684683-FE07-4903-A4F7-16FFD33D36C3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6133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B3692B61-C8C2-4656-BE18-E55EA0450A43}"/>
              </a:ext>
            </a:extLst>
          </p:cNvPr>
          <p:cNvSpPr/>
          <p:nvPr/>
        </p:nvSpPr>
        <p:spPr>
          <a:xfrm>
            <a:off x="4615231" y="1875380"/>
            <a:ext cx="7014794" cy="22198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>
                <a:cs typeface="+mj-cs"/>
              </a:rPr>
              <a:t>ماذا يحدث في العمليتين العكسيتين عندما </a:t>
            </a:r>
            <a:r>
              <a:rPr lang="ar-SA" sz="3200" b="1" dirty="0">
                <a:solidFill>
                  <a:srgbClr val="0070C0"/>
                </a:solidFill>
                <a:cs typeface="+mj-cs"/>
              </a:rPr>
              <a:t>يتكثف بخار الماء ليكوِّن الماء السائل</a:t>
            </a:r>
            <a:r>
              <a:rPr lang="ar-SA" sz="3200" b="1" dirty="0">
                <a:cs typeface="+mj-cs"/>
              </a:rPr>
              <a:t> أو </a:t>
            </a:r>
            <a:r>
              <a:rPr lang="ar-SA" sz="3200" b="1" dirty="0">
                <a:solidFill>
                  <a:srgbClr val="FF0000"/>
                </a:solidFill>
                <a:cs typeface="+mj-cs"/>
              </a:rPr>
              <a:t>عندما يتجمد الماء مكونًا الجليد؟</a:t>
            </a:r>
          </a:p>
        </p:txBody>
      </p:sp>
      <p:pic>
        <p:nvPicPr>
          <p:cNvPr id="6" name="Picture 2" descr="image">
            <a:extLst>
              <a:ext uri="{FF2B5EF4-FFF2-40B4-BE49-F238E27FC236}">
                <a16:creationId xmlns:a16="http://schemas.microsoft.com/office/drawing/2014/main" id="{D7BBCBE1-14B5-4C1D-A412-F582EFACB1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48" y="2105472"/>
            <a:ext cx="3418102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C700C020-E7C0-4369-A34D-595F44DC1532}"/>
              </a:ext>
            </a:extLst>
          </p:cNvPr>
          <p:cNvSpPr/>
          <p:nvPr/>
        </p:nvSpPr>
        <p:spPr>
          <a:xfrm>
            <a:off x="4767631" y="4095218"/>
            <a:ext cx="7014794" cy="260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2800" b="1" dirty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+mj-cs"/>
              </a:rPr>
              <a:t>لاحظ 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+mj-cs"/>
              <a:sym typeface="Wingdings 2" pitchFamily="18" charset="2"/>
            </a:endParaRPr>
          </a:p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SA" sz="2800" b="1" dirty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كميات الحرارة في العمليات الطاردة للحرارة مساوية لكميات الحرارة في العمليات الماصة للحرارة </a:t>
            </a:r>
            <a:r>
              <a:rPr lang="ar-SA" sz="2800" b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+mj-cs"/>
                <a:sym typeface="Wingdings 2" pitchFamily="18" charset="2"/>
              </a:rPr>
              <a:t>(التساوي رقمياً وإن اختلفتا في الإشارة)</a:t>
            </a:r>
            <a:endParaRPr lang="en-US" sz="2800" b="1" dirty="0">
              <a:solidFill>
                <a:srgbClr val="0070C0"/>
              </a:solidFill>
              <a:latin typeface="Times New Roman" pitchFamily="18" charset="0"/>
              <a:cs typeface="+mj-cs"/>
              <a:sym typeface="Wingdings 2" pitchFamily="18" charset="2"/>
            </a:endParaRP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8A91A7E8-F61C-4776-872E-3843A7C49C1F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3811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>
            <a:extLst>
              <a:ext uri="{FF2B5EF4-FFF2-40B4-BE49-F238E27FC236}">
                <a16:creationId xmlns:a16="http://schemas.microsoft.com/office/drawing/2014/main" id="{89369D9C-B628-4897-8A86-5D0950427701}"/>
              </a:ext>
            </a:extLst>
          </p:cNvPr>
          <p:cNvSpPr/>
          <p:nvPr/>
        </p:nvSpPr>
        <p:spPr>
          <a:xfrm>
            <a:off x="666701" y="4346079"/>
            <a:ext cx="11233248" cy="1152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l" rtl="0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rgbClr val="0000FF"/>
                </a:solidFill>
              </a:rPr>
              <a:t>H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(</a:t>
            </a:r>
            <a:r>
              <a:rPr lang="en-US" sz="1600" b="1" dirty="0">
                <a:solidFill>
                  <a:srgbClr val="FF0000"/>
                </a:solidFill>
              </a:rPr>
              <a:t>l</a:t>
            </a:r>
            <a:r>
              <a:rPr lang="en-US" sz="1600" b="1" dirty="0">
                <a:solidFill>
                  <a:srgbClr val="0000FF"/>
                </a:solidFill>
              </a:rPr>
              <a:t>)                                   </a:t>
            </a:r>
            <a:r>
              <a:rPr lang="en-US" sz="2800" b="1" dirty="0">
                <a:solidFill>
                  <a:srgbClr val="0000FF"/>
                </a:solidFill>
              </a:rPr>
              <a:t>H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O</a:t>
            </a:r>
            <a:r>
              <a:rPr lang="en-US" sz="1600" b="1" dirty="0">
                <a:solidFill>
                  <a:srgbClr val="0000FF"/>
                </a:solidFill>
              </a:rPr>
              <a:t>(</a:t>
            </a:r>
            <a:r>
              <a:rPr lang="en-US" sz="1600" b="1" dirty="0">
                <a:solidFill>
                  <a:srgbClr val="FF0000"/>
                </a:solidFill>
              </a:rPr>
              <a:t>g</a:t>
            </a:r>
            <a:r>
              <a:rPr lang="en-US" sz="1600" b="1" dirty="0">
                <a:solidFill>
                  <a:srgbClr val="0000FF"/>
                </a:solidFill>
              </a:rPr>
              <a:t>)</a:t>
            </a:r>
          </a:p>
          <a:p>
            <a:pPr marL="457200" indent="-457200" algn="l" rtl="0"/>
            <a:endParaRPr lang="en-US" sz="1600" b="1" dirty="0">
              <a:solidFill>
                <a:srgbClr val="0000FF"/>
              </a:solidFill>
            </a:endParaRPr>
          </a:p>
          <a:p>
            <a:pPr marL="457200" indent="-457200" algn="l" rtl="0">
              <a:buFont typeface="Wingdings" panose="05000000000000000000" pitchFamily="2" charset="2"/>
              <a:buChar char="v"/>
            </a:pPr>
            <a:r>
              <a:rPr lang="ar-SA" sz="2800" b="1" dirty="0">
                <a:solidFill>
                  <a:srgbClr val="0000FF"/>
                </a:solidFill>
              </a:rPr>
              <a:t>نوع التفاعل : </a:t>
            </a:r>
            <a:r>
              <a:rPr lang="ar-SA" sz="2800" b="1" dirty="0">
                <a:solidFill>
                  <a:srgbClr val="FF0000"/>
                </a:solidFill>
              </a:rPr>
              <a:t>ماص</a:t>
            </a:r>
            <a:r>
              <a:rPr lang="ar-SA" sz="2800" b="1" dirty="0">
                <a:solidFill>
                  <a:srgbClr val="0000FF"/>
                </a:solidFill>
              </a:rPr>
              <a:t> للحرارة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</a:p>
          <a:p>
            <a:pPr marL="285750" indent="-285750" algn="l" rtl="0">
              <a:buFont typeface="Wingdings" panose="05000000000000000000" pitchFamily="2" charset="2"/>
              <a:buChar char="v"/>
            </a:pPr>
            <a:endParaRPr lang="en-US" sz="1600" b="1" dirty="0">
              <a:solidFill>
                <a:srgbClr val="0000FF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0EBE7EDE-D4DD-46E9-A7A1-2A12B3EDC1C1}"/>
              </a:ext>
            </a:extLst>
          </p:cNvPr>
          <p:cNvSpPr/>
          <p:nvPr/>
        </p:nvSpPr>
        <p:spPr>
          <a:xfrm>
            <a:off x="2675765" y="2096044"/>
            <a:ext cx="9516235" cy="47618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حرارة التبخر المولارية:</a:t>
            </a:r>
            <a:r>
              <a:rPr lang="en-US" sz="2800" b="1" dirty="0">
                <a:solidFill>
                  <a:schemeClr val="tx1"/>
                </a:solidFill>
              </a:rPr>
              <a:t>∆ H </a:t>
            </a:r>
            <a:r>
              <a:rPr lang="en-US" sz="1600" b="1" dirty="0">
                <a:solidFill>
                  <a:srgbClr val="FF0000"/>
                </a:solidFill>
              </a:rPr>
              <a:t>vap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ar-SA" sz="2800" b="1" dirty="0">
                <a:solidFill>
                  <a:schemeClr val="tx1"/>
                </a:solidFill>
              </a:rPr>
              <a:t> 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1365E0A1-3C3E-451B-93CC-D7C7E55EE8EA}"/>
              </a:ext>
            </a:extLst>
          </p:cNvPr>
          <p:cNvSpPr/>
          <p:nvPr/>
        </p:nvSpPr>
        <p:spPr>
          <a:xfrm>
            <a:off x="162389" y="2936416"/>
            <a:ext cx="11233248" cy="492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+</a:t>
            </a:r>
            <a:r>
              <a:rPr lang="en-US" sz="2800" b="1" dirty="0">
                <a:solidFill>
                  <a:srgbClr val="0000FF"/>
                </a:solidFill>
              </a:rPr>
              <a:t> 40 .7 kJ </a:t>
            </a:r>
            <a:r>
              <a:rPr lang="ar-SA" sz="2800" b="1" dirty="0">
                <a:solidFill>
                  <a:srgbClr val="0000FF"/>
                </a:solidFill>
              </a:rPr>
              <a:t>للماء السائل =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</a:rPr>
              <a:t>∆ H </a:t>
            </a:r>
            <a:r>
              <a:rPr lang="en-US" sz="1600" b="1" dirty="0">
                <a:solidFill>
                  <a:srgbClr val="FF0000"/>
                </a:solidFill>
              </a:rPr>
              <a:t>vap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9" name="رابط كسهم مستقيم 8">
            <a:extLst>
              <a:ext uri="{FF2B5EF4-FFF2-40B4-BE49-F238E27FC236}">
                <a16:creationId xmlns:a16="http://schemas.microsoft.com/office/drawing/2014/main" id="{296E93D5-D1DC-46E9-A5F3-D256DE1C5896}"/>
              </a:ext>
            </a:extLst>
          </p:cNvPr>
          <p:cNvCxnSpPr/>
          <p:nvPr/>
        </p:nvCxnSpPr>
        <p:spPr>
          <a:xfrm>
            <a:off x="2107077" y="4484182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2">
            <a:extLst>
              <a:ext uri="{FF2B5EF4-FFF2-40B4-BE49-F238E27FC236}">
                <a16:creationId xmlns:a16="http://schemas.microsoft.com/office/drawing/2014/main" id="{42A62D1C-4121-4E87-A4B7-9AA7882C3F5B}"/>
              </a:ext>
            </a:extLst>
          </p:cNvPr>
          <p:cNvSpPr txBox="1"/>
          <p:nvPr/>
        </p:nvSpPr>
        <p:spPr>
          <a:xfrm>
            <a:off x="2736057" y="1138238"/>
            <a:ext cx="56816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200" b="1" dirty="0"/>
              <a:t>تغيرات </a:t>
            </a:r>
            <a:r>
              <a:rPr lang="ar-SA" sz="3200" b="1" dirty="0" err="1"/>
              <a:t>الحالة,تفاعلات</a:t>
            </a:r>
            <a:r>
              <a:rPr lang="ar-SA" sz="3200" b="1" dirty="0"/>
              <a:t> الاحتراق</a:t>
            </a:r>
            <a:endParaRPr lang="en-US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2413963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835</Words>
  <Application>Microsoft Office PowerPoint</Application>
  <PresentationFormat>شاشة عريضة</PresentationFormat>
  <Paragraphs>131</Paragraphs>
  <Slides>19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9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19</vt:i4>
      </vt:variant>
    </vt:vector>
  </HeadingPairs>
  <TitlesOfParts>
    <vt:vector size="29" baseType="lpstr">
      <vt:lpstr>ae_AlMateen</vt:lpstr>
      <vt:lpstr>Arial</vt:lpstr>
      <vt:lpstr>Calibri</vt:lpstr>
      <vt:lpstr>Calibri Light</vt:lpstr>
      <vt:lpstr>Garamond</vt:lpstr>
      <vt:lpstr>Sakkal Majalla</vt:lpstr>
      <vt:lpstr>Times New Roman</vt:lpstr>
      <vt:lpstr>Wingdings</vt:lpstr>
      <vt:lpstr>Wingdings 2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2020-12-01T08:45:41Z</dcterms:modified>
</cp:coreProperties>
</file>