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tmp" ContentType="image/png"/>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648" r:id="rId1"/>
  </p:sldMasterIdLst>
  <p:sldIdLst>
    <p:sldId id="286" r:id="rId2"/>
    <p:sldId id="257" r:id="rId3"/>
    <p:sldId id="287" r:id="rId4"/>
    <p:sldId id="288" r:id="rId5"/>
    <p:sldId id="289" r:id="rId6"/>
    <p:sldId id="290" r:id="rId7"/>
    <p:sldId id="291" r:id="rId8"/>
    <p:sldId id="293" r:id="rId9"/>
    <p:sldId id="294" r:id="rId10"/>
    <p:sldId id="295" r:id="rId11"/>
    <p:sldId id="296" r:id="rId12"/>
    <p:sldId id="297" r:id="rId13"/>
    <p:sldId id="298" r:id="rId14"/>
    <p:sldId id="299" r:id="rId15"/>
    <p:sldId id="306" r:id="rId16"/>
    <p:sldId id="300" r:id="rId17"/>
    <p:sldId id="302" r:id="rId18"/>
    <p:sldId id="303" r:id="rId19"/>
    <p:sldId id="304" r:id="rId20"/>
    <p:sldId id="305" r:id="rId21"/>
    <p:sldId id="258" r:id="rId22"/>
    <p:sldId id="281" r:id="rId23"/>
  </p:sldIdLst>
  <p:sldSz cx="12192000" cy="6858000"/>
  <p:notesSz cx="6858000" cy="9144000"/>
  <p:defaultTextStyle>
    <a:defPPr>
      <a:defRPr lang="ar-SA"/>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85006" autoAdjust="0"/>
    <p:restoredTop sz="94660"/>
  </p:normalViewPr>
  <p:slideViewPr>
    <p:cSldViewPr snapToGrid="0">
      <p:cViewPr varScale="1">
        <p:scale>
          <a:sx n="67" d="100"/>
          <a:sy n="67" d="100"/>
        </p:scale>
        <p:origin x="644" y="-1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microsoft.com/office/2016/11/relationships/changesInfo" Target="changesInfos/changesInfo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ajed Al-hakami" userId="c15e6e485a5a4051" providerId="LiveId" clId="{649CFB4F-D6E9-407B-BEF5-26CB08F85873}"/>
    <pc:docChg chg="modSld sldOrd">
      <pc:chgData name="majed Al-hakami" userId="c15e6e485a5a4051" providerId="LiveId" clId="{649CFB4F-D6E9-407B-BEF5-26CB08F85873}" dt="2020-11-27T21:25:04.043" v="1"/>
      <pc:docMkLst>
        <pc:docMk/>
      </pc:docMkLst>
      <pc:sldChg chg="ord">
        <pc:chgData name="majed Al-hakami" userId="c15e6e485a5a4051" providerId="LiveId" clId="{649CFB4F-D6E9-407B-BEF5-26CB08F85873}" dt="2020-11-27T21:25:04.043" v="1"/>
        <pc:sldMkLst>
          <pc:docMk/>
          <pc:sldMk cId="1404487746" sldId="296"/>
        </pc:sldMkLst>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شريحة عنوان">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9BF038A5-4BBC-460E-A9D8-8929DCDC6827}"/>
              </a:ext>
            </a:extLst>
          </p:cNvPr>
          <p:cNvSpPr>
            <a:spLocks noGrp="1"/>
          </p:cNvSpPr>
          <p:nvPr>
            <p:ph type="ctrTitle"/>
          </p:nvPr>
        </p:nvSpPr>
        <p:spPr>
          <a:xfrm>
            <a:off x="1524000" y="1122363"/>
            <a:ext cx="9144000" cy="2387600"/>
          </a:xfrm>
        </p:spPr>
        <p:txBody>
          <a:bodyPr anchor="b"/>
          <a:lstStyle>
            <a:lvl1pPr algn="ctr">
              <a:defRPr sz="6000"/>
            </a:lvl1pPr>
          </a:lstStyle>
          <a:p>
            <a:r>
              <a:rPr lang="ar-SA"/>
              <a:t>انقر لتحرير نمط عنوان الشكل الرئيسي</a:t>
            </a:r>
          </a:p>
        </p:txBody>
      </p:sp>
      <p:sp>
        <p:nvSpPr>
          <p:cNvPr id="3" name="عنوان فرعي 2">
            <a:extLst>
              <a:ext uri="{FF2B5EF4-FFF2-40B4-BE49-F238E27FC236}">
                <a16:creationId xmlns:a16="http://schemas.microsoft.com/office/drawing/2014/main" id="{0F524918-6B66-4047-9B8E-B95D54F305A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ar-SA"/>
              <a:t>انقر لتحرير نمط العنوان الفرعي للشكل الرئيسي</a:t>
            </a:r>
          </a:p>
        </p:txBody>
      </p:sp>
      <p:sp>
        <p:nvSpPr>
          <p:cNvPr id="4" name="عنصر نائب للتاريخ 3">
            <a:extLst>
              <a:ext uri="{FF2B5EF4-FFF2-40B4-BE49-F238E27FC236}">
                <a16:creationId xmlns:a16="http://schemas.microsoft.com/office/drawing/2014/main" id="{5B524B88-B51E-4E40-BC7B-6A275779A894}"/>
              </a:ext>
            </a:extLst>
          </p:cNvPr>
          <p:cNvSpPr>
            <a:spLocks noGrp="1"/>
          </p:cNvSpPr>
          <p:nvPr>
            <p:ph type="dt" sz="half" idx="10"/>
          </p:nvPr>
        </p:nvSpPr>
        <p:spPr/>
        <p:txBody>
          <a:bodyPr/>
          <a:lstStyle/>
          <a:p>
            <a:fld id="{C30387C1-AC6E-42AF-8B56-BCE79D8438EF}" type="datetimeFigureOut">
              <a:rPr lang="ar-SA" smtClean="0"/>
              <a:t>13/04/42</a:t>
            </a:fld>
            <a:endParaRPr lang="ar-SA"/>
          </a:p>
        </p:txBody>
      </p:sp>
      <p:sp>
        <p:nvSpPr>
          <p:cNvPr id="5" name="عنصر نائب للتذييل 4">
            <a:extLst>
              <a:ext uri="{FF2B5EF4-FFF2-40B4-BE49-F238E27FC236}">
                <a16:creationId xmlns:a16="http://schemas.microsoft.com/office/drawing/2014/main" id="{4D4D1637-F4CC-4473-B9A8-91A6D0374292}"/>
              </a:ext>
            </a:extLst>
          </p:cNvPr>
          <p:cNvSpPr>
            <a:spLocks noGrp="1"/>
          </p:cNvSpPr>
          <p:nvPr>
            <p:ph type="ftr" sz="quarter" idx="11"/>
          </p:nvPr>
        </p:nvSpPr>
        <p:spPr/>
        <p:txBody>
          <a:bodyPr/>
          <a:lstStyle/>
          <a:p>
            <a:endParaRPr lang="ar-SA"/>
          </a:p>
        </p:txBody>
      </p:sp>
      <p:sp>
        <p:nvSpPr>
          <p:cNvPr id="6" name="عنصر نائب لرقم الشريحة 5">
            <a:extLst>
              <a:ext uri="{FF2B5EF4-FFF2-40B4-BE49-F238E27FC236}">
                <a16:creationId xmlns:a16="http://schemas.microsoft.com/office/drawing/2014/main" id="{449277BD-1E5F-45F5-9DD8-498108385647}"/>
              </a:ext>
            </a:extLst>
          </p:cNvPr>
          <p:cNvSpPr>
            <a:spLocks noGrp="1"/>
          </p:cNvSpPr>
          <p:nvPr>
            <p:ph type="sldNum" sz="quarter" idx="12"/>
          </p:nvPr>
        </p:nvSpPr>
        <p:spPr/>
        <p:txBody>
          <a:bodyPr/>
          <a:lstStyle/>
          <a:p>
            <a:fld id="{F5D71788-8FFC-469A-9EA8-938AE23EC2DC}" type="slidenum">
              <a:rPr lang="ar-SA" smtClean="0"/>
              <a:t>‹#›</a:t>
            </a:fld>
            <a:endParaRPr lang="ar-SA"/>
          </a:p>
        </p:txBody>
      </p:sp>
    </p:spTree>
    <p:extLst>
      <p:ext uri="{BB962C8B-B14F-4D97-AF65-F5344CB8AC3E}">
        <p14:creationId xmlns:p14="http://schemas.microsoft.com/office/powerpoint/2010/main" val="358340013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عنوان ونص عمودي">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A17FB6B0-AF2D-4E8B-A61F-305912454596}"/>
              </a:ext>
            </a:extLst>
          </p:cNvPr>
          <p:cNvSpPr>
            <a:spLocks noGrp="1"/>
          </p:cNvSpPr>
          <p:nvPr>
            <p:ph type="title"/>
          </p:nvPr>
        </p:nvSpPr>
        <p:spPr/>
        <p:txBody>
          <a:bodyPr/>
          <a:lstStyle/>
          <a:p>
            <a:r>
              <a:rPr lang="ar-SA"/>
              <a:t>انقر لتحرير نمط عنوان الشكل الرئيسي</a:t>
            </a:r>
          </a:p>
        </p:txBody>
      </p:sp>
      <p:sp>
        <p:nvSpPr>
          <p:cNvPr id="3" name="عنصر نائب للعنوان العمودي 2">
            <a:extLst>
              <a:ext uri="{FF2B5EF4-FFF2-40B4-BE49-F238E27FC236}">
                <a16:creationId xmlns:a16="http://schemas.microsoft.com/office/drawing/2014/main" id="{3BBD51B6-12A1-4A6D-A49D-BE142844CF0B}"/>
              </a:ext>
            </a:extLst>
          </p:cNvPr>
          <p:cNvSpPr>
            <a:spLocks noGrp="1"/>
          </p:cNvSpPr>
          <p:nvPr>
            <p:ph type="body" orient="vert" idx="1"/>
          </p:nvPr>
        </p:nvSpPr>
        <p:spPr/>
        <p:txBody>
          <a:bodyPr vert="eaVert"/>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p>
        </p:txBody>
      </p:sp>
      <p:sp>
        <p:nvSpPr>
          <p:cNvPr id="4" name="عنصر نائب للتاريخ 3">
            <a:extLst>
              <a:ext uri="{FF2B5EF4-FFF2-40B4-BE49-F238E27FC236}">
                <a16:creationId xmlns:a16="http://schemas.microsoft.com/office/drawing/2014/main" id="{45A14E95-4D90-409E-9C8D-48083D1BCBCA}"/>
              </a:ext>
            </a:extLst>
          </p:cNvPr>
          <p:cNvSpPr>
            <a:spLocks noGrp="1"/>
          </p:cNvSpPr>
          <p:nvPr>
            <p:ph type="dt" sz="half" idx="10"/>
          </p:nvPr>
        </p:nvSpPr>
        <p:spPr/>
        <p:txBody>
          <a:bodyPr/>
          <a:lstStyle/>
          <a:p>
            <a:fld id="{C30387C1-AC6E-42AF-8B56-BCE79D8438EF}" type="datetimeFigureOut">
              <a:rPr lang="ar-SA" smtClean="0"/>
              <a:t>13/04/42</a:t>
            </a:fld>
            <a:endParaRPr lang="ar-SA"/>
          </a:p>
        </p:txBody>
      </p:sp>
      <p:sp>
        <p:nvSpPr>
          <p:cNvPr id="5" name="عنصر نائب للتذييل 4">
            <a:extLst>
              <a:ext uri="{FF2B5EF4-FFF2-40B4-BE49-F238E27FC236}">
                <a16:creationId xmlns:a16="http://schemas.microsoft.com/office/drawing/2014/main" id="{0D7994F5-BB7E-465B-9506-6BCC6F26AC9F}"/>
              </a:ext>
            </a:extLst>
          </p:cNvPr>
          <p:cNvSpPr>
            <a:spLocks noGrp="1"/>
          </p:cNvSpPr>
          <p:nvPr>
            <p:ph type="ftr" sz="quarter" idx="11"/>
          </p:nvPr>
        </p:nvSpPr>
        <p:spPr/>
        <p:txBody>
          <a:bodyPr/>
          <a:lstStyle/>
          <a:p>
            <a:endParaRPr lang="ar-SA"/>
          </a:p>
        </p:txBody>
      </p:sp>
      <p:sp>
        <p:nvSpPr>
          <p:cNvPr id="6" name="عنصر نائب لرقم الشريحة 5">
            <a:extLst>
              <a:ext uri="{FF2B5EF4-FFF2-40B4-BE49-F238E27FC236}">
                <a16:creationId xmlns:a16="http://schemas.microsoft.com/office/drawing/2014/main" id="{280A33F9-5235-49A0-AABB-AEE09207A9C5}"/>
              </a:ext>
            </a:extLst>
          </p:cNvPr>
          <p:cNvSpPr>
            <a:spLocks noGrp="1"/>
          </p:cNvSpPr>
          <p:nvPr>
            <p:ph type="sldNum" sz="quarter" idx="12"/>
          </p:nvPr>
        </p:nvSpPr>
        <p:spPr/>
        <p:txBody>
          <a:bodyPr/>
          <a:lstStyle/>
          <a:p>
            <a:fld id="{F5D71788-8FFC-469A-9EA8-938AE23EC2DC}" type="slidenum">
              <a:rPr lang="ar-SA" smtClean="0"/>
              <a:t>‹#›</a:t>
            </a:fld>
            <a:endParaRPr lang="ar-SA"/>
          </a:p>
        </p:txBody>
      </p:sp>
    </p:spTree>
    <p:extLst>
      <p:ext uri="{BB962C8B-B14F-4D97-AF65-F5344CB8AC3E}">
        <p14:creationId xmlns:p14="http://schemas.microsoft.com/office/powerpoint/2010/main" val="291715399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عنوان ونص عموديان">
    <p:spTree>
      <p:nvGrpSpPr>
        <p:cNvPr id="1" name=""/>
        <p:cNvGrpSpPr/>
        <p:nvPr/>
      </p:nvGrpSpPr>
      <p:grpSpPr>
        <a:xfrm>
          <a:off x="0" y="0"/>
          <a:ext cx="0" cy="0"/>
          <a:chOff x="0" y="0"/>
          <a:chExt cx="0" cy="0"/>
        </a:xfrm>
      </p:grpSpPr>
      <p:sp>
        <p:nvSpPr>
          <p:cNvPr id="2" name="عنوان عمودي 1">
            <a:extLst>
              <a:ext uri="{FF2B5EF4-FFF2-40B4-BE49-F238E27FC236}">
                <a16:creationId xmlns:a16="http://schemas.microsoft.com/office/drawing/2014/main" id="{98E48F4D-B5AA-446E-AB43-C7A54896EC4B}"/>
              </a:ext>
            </a:extLst>
          </p:cNvPr>
          <p:cNvSpPr>
            <a:spLocks noGrp="1"/>
          </p:cNvSpPr>
          <p:nvPr>
            <p:ph type="title" orient="vert"/>
          </p:nvPr>
        </p:nvSpPr>
        <p:spPr>
          <a:xfrm>
            <a:off x="8724900" y="365125"/>
            <a:ext cx="2628900" cy="5811838"/>
          </a:xfrm>
        </p:spPr>
        <p:txBody>
          <a:bodyPr vert="eaVert"/>
          <a:lstStyle/>
          <a:p>
            <a:r>
              <a:rPr lang="ar-SA"/>
              <a:t>انقر لتحرير نمط عنوان الشكل الرئيسي</a:t>
            </a:r>
          </a:p>
        </p:txBody>
      </p:sp>
      <p:sp>
        <p:nvSpPr>
          <p:cNvPr id="3" name="عنصر نائب للعنوان العمودي 2">
            <a:extLst>
              <a:ext uri="{FF2B5EF4-FFF2-40B4-BE49-F238E27FC236}">
                <a16:creationId xmlns:a16="http://schemas.microsoft.com/office/drawing/2014/main" id="{A93B4D44-24BE-4D2D-9961-C1F4AE534131}"/>
              </a:ext>
            </a:extLst>
          </p:cNvPr>
          <p:cNvSpPr>
            <a:spLocks noGrp="1"/>
          </p:cNvSpPr>
          <p:nvPr>
            <p:ph type="body" orient="vert" idx="1"/>
          </p:nvPr>
        </p:nvSpPr>
        <p:spPr>
          <a:xfrm>
            <a:off x="838200" y="365125"/>
            <a:ext cx="7734300" cy="5811838"/>
          </a:xfrm>
        </p:spPr>
        <p:txBody>
          <a:bodyPr vert="eaVert"/>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p>
        </p:txBody>
      </p:sp>
      <p:sp>
        <p:nvSpPr>
          <p:cNvPr id="4" name="عنصر نائب للتاريخ 3">
            <a:extLst>
              <a:ext uri="{FF2B5EF4-FFF2-40B4-BE49-F238E27FC236}">
                <a16:creationId xmlns:a16="http://schemas.microsoft.com/office/drawing/2014/main" id="{0638A5CA-B43B-44EE-AD58-E86298016DA8}"/>
              </a:ext>
            </a:extLst>
          </p:cNvPr>
          <p:cNvSpPr>
            <a:spLocks noGrp="1"/>
          </p:cNvSpPr>
          <p:nvPr>
            <p:ph type="dt" sz="half" idx="10"/>
          </p:nvPr>
        </p:nvSpPr>
        <p:spPr/>
        <p:txBody>
          <a:bodyPr/>
          <a:lstStyle/>
          <a:p>
            <a:fld id="{C30387C1-AC6E-42AF-8B56-BCE79D8438EF}" type="datetimeFigureOut">
              <a:rPr lang="ar-SA" smtClean="0"/>
              <a:t>13/04/42</a:t>
            </a:fld>
            <a:endParaRPr lang="ar-SA"/>
          </a:p>
        </p:txBody>
      </p:sp>
      <p:sp>
        <p:nvSpPr>
          <p:cNvPr id="5" name="عنصر نائب للتذييل 4">
            <a:extLst>
              <a:ext uri="{FF2B5EF4-FFF2-40B4-BE49-F238E27FC236}">
                <a16:creationId xmlns:a16="http://schemas.microsoft.com/office/drawing/2014/main" id="{EE778392-A130-47F2-8DF3-6961D5EF8B27}"/>
              </a:ext>
            </a:extLst>
          </p:cNvPr>
          <p:cNvSpPr>
            <a:spLocks noGrp="1"/>
          </p:cNvSpPr>
          <p:nvPr>
            <p:ph type="ftr" sz="quarter" idx="11"/>
          </p:nvPr>
        </p:nvSpPr>
        <p:spPr/>
        <p:txBody>
          <a:bodyPr/>
          <a:lstStyle/>
          <a:p>
            <a:endParaRPr lang="ar-SA"/>
          </a:p>
        </p:txBody>
      </p:sp>
      <p:sp>
        <p:nvSpPr>
          <p:cNvPr id="6" name="عنصر نائب لرقم الشريحة 5">
            <a:extLst>
              <a:ext uri="{FF2B5EF4-FFF2-40B4-BE49-F238E27FC236}">
                <a16:creationId xmlns:a16="http://schemas.microsoft.com/office/drawing/2014/main" id="{E479EADD-FA86-4721-B100-AAE50E7033EA}"/>
              </a:ext>
            </a:extLst>
          </p:cNvPr>
          <p:cNvSpPr>
            <a:spLocks noGrp="1"/>
          </p:cNvSpPr>
          <p:nvPr>
            <p:ph type="sldNum" sz="quarter" idx="12"/>
          </p:nvPr>
        </p:nvSpPr>
        <p:spPr/>
        <p:txBody>
          <a:bodyPr/>
          <a:lstStyle/>
          <a:p>
            <a:fld id="{F5D71788-8FFC-469A-9EA8-938AE23EC2DC}" type="slidenum">
              <a:rPr lang="ar-SA" smtClean="0"/>
              <a:t>‹#›</a:t>
            </a:fld>
            <a:endParaRPr lang="ar-SA"/>
          </a:p>
        </p:txBody>
      </p:sp>
    </p:spTree>
    <p:extLst>
      <p:ext uri="{BB962C8B-B14F-4D97-AF65-F5344CB8AC3E}">
        <p14:creationId xmlns:p14="http://schemas.microsoft.com/office/powerpoint/2010/main" val="121719246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عنوان ومحتوى">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BB20C441-DB32-476D-84BD-E5E26992427F}"/>
              </a:ext>
            </a:extLst>
          </p:cNvPr>
          <p:cNvSpPr>
            <a:spLocks noGrp="1"/>
          </p:cNvSpPr>
          <p:nvPr>
            <p:ph type="title"/>
          </p:nvPr>
        </p:nvSpPr>
        <p:spPr/>
        <p:txBody>
          <a:bodyPr/>
          <a:lstStyle/>
          <a:p>
            <a:r>
              <a:rPr lang="ar-SA"/>
              <a:t>انقر لتحرير نمط عنوان الشكل الرئيسي</a:t>
            </a:r>
          </a:p>
        </p:txBody>
      </p:sp>
      <p:sp>
        <p:nvSpPr>
          <p:cNvPr id="3" name="عنصر نائب للمحتوى 2">
            <a:extLst>
              <a:ext uri="{FF2B5EF4-FFF2-40B4-BE49-F238E27FC236}">
                <a16:creationId xmlns:a16="http://schemas.microsoft.com/office/drawing/2014/main" id="{E8408371-4FE8-45B7-A334-4FEF029F5EB3}"/>
              </a:ext>
            </a:extLst>
          </p:cNvPr>
          <p:cNvSpPr>
            <a:spLocks noGrp="1"/>
          </p:cNvSpPr>
          <p:nvPr>
            <p:ph idx="1"/>
          </p:nvPr>
        </p:nvSpPr>
        <p:spPr/>
        <p:txBody>
          <a:bodyPr/>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p>
        </p:txBody>
      </p:sp>
      <p:sp>
        <p:nvSpPr>
          <p:cNvPr id="4" name="عنصر نائب للتاريخ 3">
            <a:extLst>
              <a:ext uri="{FF2B5EF4-FFF2-40B4-BE49-F238E27FC236}">
                <a16:creationId xmlns:a16="http://schemas.microsoft.com/office/drawing/2014/main" id="{B91EF5D0-F5F2-46A5-96C5-B858CD73ECBD}"/>
              </a:ext>
            </a:extLst>
          </p:cNvPr>
          <p:cNvSpPr>
            <a:spLocks noGrp="1"/>
          </p:cNvSpPr>
          <p:nvPr>
            <p:ph type="dt" sz="half" idx="10"/>
          </p:nvPr>
        </p:nvSpPr>
        <p:spPr/>
        <p:txBody>
          <a:bodyPr/>
          <a:lstStyle/>
          <a:p>
            <a:fld id="{C30387C1-AC6E-42AF-8B56-BCE79D8438EF}" type="datetimeFigureOut">
              <a:rPr lang="ar-SA" smtClean="0"/>
              <a:t>13/04/42</a:t>
            </a:fld>
            <a:endParaRPr lang="ar-SA"/>
          </a:p>
        </p:txBody>
      </p:sp>
      <p:sp>
        <p:nvSpPr>
          <p:cNvPr id="5" name="عنصر نائب للتذييل 4">
            <a:extLst>
              <a:ext uri="{FF2B5EF4-FFF2-40B4-BE49-F238E27FC236}">
                <a16:creationId xmlns:a16="http://schemas.microsoft.com/office/drawing/2014/main" id="{FCA91BDF-6307-4F06-8557-686E04E01508}"/>
              </a:ext>
            </a:extLst>
          </p:cNvPr>
          <p:cNvSpPr>
            <a:spLocks noGrp="1"/>
          </p:cNvSpPr>
          <p:nvPr>
            <p:ph type="ftr" sz="quarter" idx="11"/>
          </p:nvPr>
        </p:nvSpPr>
        <p:spPr/>
        <p:txBody>
          <a:bodyPr/>
          <a:lstStyle/>
          <a:p>
            <a:endParaRPr lang="ar-SA"/>
          </a:p>
        </p:txBody>
      </p:sp>
      <p:sp>
        <p:nvSpPr>
          <p:cNvPr id="6" name="عنصر نائب لرقم الشريحة 5">
            <a:extLst>
              <a:ext uri="{FF2B5EF4-FFF2-40B4-BE49-F238E27FC236}">
                <a16:creationId xmlns:a16="http://schemas.microsoft.com/office/drawing/2014/main" id="{67895CE7-5404-4A13-8199-ED0C4B75D0A3}"/>
              </a:ext>
            </a:extLst>
          </p:cNvPr>
          <p:cNvSpPr>
            <a:spLocks noGrp="1"/>
          </p:cNvSpPr>
          <p:nvPr>
            <p:ph type="sldNum" sz="quarter" idx="12"/>
          </p:nvPr>
        </p:nvSpPr>
        <p:spPr/>
        <p:txBody>
          <a:bodyPr/>
          <a:lstStyle/>
          <a:p>
            <a:fld id="{F5D71788-8FFC-469A-9EA8-938AE23EC2DC}" type="slidenum">
              <a:rPr lang="ar-SA" smtClean="0"/>
              <a:t>‹#›</a:t>
            </a:fld>
            <a:endParaRPr lang="ar-SA"/>
          </a:p>
        </p:txBody>
      </p:sp>
    </p:spTree>
    <p:extLst>
      <p:ext uri="{BB962C8B-B14F-4D97-AF65-F5344CB8AC3E}">
        <p14:creationId xmlns:p14="http://schemas.microsoft.com/office/powerpoint/2010/main" val="237422208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عنوان المقطع">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446ADE0C-7CC8-4074-95BC-32CB3DEA4F2B}"/>
              </a:ext>
            </a:extLst>
          </p:cNvPr>
          <p:cNvSpPr>
            <a:spLocks noGrp="1"/>
          </p:cNvSpPr>
          <p:nvPr>
            <p:ph type="title"/>
          </p:nvPr>
        </p:nvSpPr>
        <p:spPr>
          <a:xfrm>
            <a:off x="831850" y="1709738"/>
            <a:ext cx="10515600" cy="2852737"/>
          </a:xfrm>
        </p:spPr>
        <p:txBody>
          <a:bodyPr anchor="b"/>
          <a:lstStyle>
            <a:lvl1pPr>
              <a:defRPr sz="6000"/>
            </a:lvl1pPr>
          </a:lstStyle>
          <a:p>
            <a:r>
              <a:rPr lang="ar-SA"/>
              <a:t>انقر لتحرير نمط عنوان الشكل الرئيسي</a:t>
            </a:r>
          </a:p>
        </p:txBody>
      </p:sp>
      <p:sp>
        <p:nvSpPr>
          <p:cNvPr id="3" name="عنصر نائب للنص 2">
            <a:extLst>
              <a:ext uri="{FF2B5EF4-FFF2-40B4-BE49-F238E27FC236}">
                <a16:creationId xmlns:a16="http://schemas.microsoft.com/office/drawing/2014/main" id="{80023B5E-EF39-49CA-8512-E0E549CBFC08}"/>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ar-SA"/>
              <a:t>انقر لتحرير أنماط نص الشكل الرئيسي</a:t>
            </a:r>
          </a:p>
        </p:txBody>
      </p:sp>
      <p:sp>
        <p:nvSpPr>
          <p:cNvPr id="4" name="عنصر نائب للتاريخ 3">
            <a:extLst>
              <a:ext uri="{FF2B5EF4-FFF2-40B4-BE49-F238E27FC236}">
                <a16:creationId xmlns:a16="http://schemas.microsoft.com/office/drawing/2014/main" id="{2EBF1AF8-7580-4BC9-BD2C-FA9201AC89DF}"/>
              </a:ext>
            </a:extLst>
          </p:cNvPr>
          <p:cNvSpPr>
            <a:spLocks noGrp="1"/>
          </p:cNvSpPr>
          <p:nvPr>
            <p:ph type="dt" sz="half" idx="10"/>
          </p:nvPr>
        </p:nvSpPr>
        <p:spPr/>
        <p:txBody>
          <a:bodyPr/>
          <a:lstStyle/>
          <a:p>
            <a:fld id="{C30387C1-AC6E-42AF-8B56-BCE79D8438EF}" type="datetimeFigureOut">
              <a:rPr lang="ar-SA" smtClean="0"/>
              <a:t>13/04/42</a:t>
            </a:fld>
            <a:endParaRPr lang="ar-SA"/>
          </a:p>
        </p:txBody>
      </p:sp>
      <p:sp>
        <p:nvSpPr>
          <p:cNvPr id="5" name="عنصر نائب للتذييل 4">
            <a:extLst>
              <a:ext uri="{FF2B5EF4-FFF2-40B4-BE49-F238E27FC236}">
                <a16:creationId xmlns:a16="http://schemas.microsoft.com/office/drawing/2014/main" id="{736BF302-CAF9-4AFC-845D-192852E728BA}"/>
              </a:ext>
            </a:extLst>
          </p:cNvPr>
          <p:cNvSpPr>
            <a:spLocks noGrp="1"/>
          </p:cNvSpPr>
          <p:nvPr>
            <p:ph type="ftr" sz="quarter" idx="11"/>
          </p:nvPr>
        </p:nvSpPr>
        <p:spPr/>
        <p:txBody>
          <a:bodyPr/>
          <a:lstStyle/>
          <a:p>
            <a:endParaRPr lang="ar-SA"/>
          </a:p>
        </p:txBody>
      </p:sp>
      <p:sp>
        <p:nvSpPr>
          <p:cNvPr id="6" name="عنصر نائب لرقم الشريحة 5">
            <a:extLst>
              <a:ext uri="{FF2B5EF4-FFF2-40B4-BE49-F238E27FC236}">
                <a16:creationId xmlns:a16="http://schemas.microsoft.com/office/drawing/2014/main" id="{3E3CED8A-0198-4285-998B-6E5984512874}"/>
              </a:ext>
            </a:extLst>
          </p:cNvPr>
          <p:cNvSpPr>
            <a:spLocks noGrp="1"/>
          </p:cNvSpPr>
          <p:nvPr>
            <p:ph type="sldNum" sz="quarter" idx="12"/>
          </p:nvPr>
        </p:nvSpPr>
        <p:spPr/>
        <p:txBody>
          <a:bodyPr/>
          <a:lstStyle/>
          <a:p>
            <a:fld id="{F5D71788-8FFC-469A-9EA8-938AE23EC2DC}" type="slidenum">
              <a:rPr lang="ar-SA" smtClean="0"/>
              <a:t>‹#›</a:t>
            </a:fld>
            <a:endParaRPr lang="ar-SA"/>
          </a:p>
        </p:txBody>
      </p:sp>
    </p:spTree>
    <p:extLst>
      <p:ext uri="{BB962C8B-B14F-4D97-AF65-F5344CB8AC3E}">
        <p14:creationId xmlns:p14="http://schemas.microsoft.com/office/powerpoint/2010/main" val="60157949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محتويان">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9751C8B2-D0A9-4850-AF0E-31AA9CAE5D98}"/>
              </a:ext>
            </a:extLst>
          </p:cNvPr>
          <p:cNvSpPr>
            <a:spLocks noGrp="1"/>
          </p:cNvSpPr>
          <p:nvPr>
            <p:ph type="title"/>
          </p:nvPr>
        </p:nvSpPr>
        <p:spPr/>
        <p:txBody>
          <a:bodyPr/>
          <a:lstStyle/>
          <a:p>
            <a:r>
              <a:rPr lang="ar-SA"/>
              <a:t>انقر لتحرير نمط عنوان الشكل الرئيسي</a:t>
            </a:r>
          </a:p>
        </p:txBody>
      </p:sp>
      <p:sp>
        <p:nvSpPr>
          <p:cNvPr id="3" name="عنصر نائب للمحتوى 2">
            <a:extLst>
              <a:ext uri="{FF2B5EF4-FFF2-40B4-BE49-F238E27FC236}">
                <a16:creationId xmlns:a16="http://schemas.microsoft.com/office/drawing/2014/main" id="{6919DF73-59BA-4838-8A9D-8B13D2A36F2F}"/>
              </a:ext>
            </a:extLst>
          </p:cNvPr>
          <p:cNvSpPr>
            <a:spLocks noGrp="1"/>
          </p:cNvSpPr>
          <p:nvPr>
            <p:ph sz="half" idx="1"/>
          </p:nvPr>
        </p:nvSpPr>
        <p:spPr>
          <a:xfrm>
            <a:off x="838200" y="1825625"/>
            <a:ext cx="5181600" cy="4351338"/>
          </a:xfrm>
        </p:spPr>
        <p:txBody>
          <a:bodyPr/>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p>
        </p:txBody>
      </p:sp>
      <p:sp>
        <p:nvSpPr>
          <p:cNvPr id="4" name="عنصر نائب للمحتوى 3">
            <a:extLst>
              <a:ext uri="{FF2B5EF4-FFF2-40B4-BE49-F238E27FC236}">
                <a16:creationId xmlns:a16="http://schemas.microsoft.com/office/drawing/2014/main" id="{D4691A01-DC1F-4F5F-B2B2-3C17C8C1746F}"/>
              </a:ext>
            </a:extLst>
          </p:cNvPr>
          <p:cNvSpPr>
            <a:spLocks noGrp="1"/>
          </p:cNvSpPr>
          <p:nvPr>
            <p:ph sz="half" idx="2"/>
          </p:nvPr>
        </p:nvSpPr>
        <p:spPr>
          <a:xfrm>
            <a:off x="6172200" y="1825625"/>
            <a:ext cx="5181600" cy="4351338"/>
          </a:xfrm>
        </p:spPr>
        <p:txBody>
          <a:bodyPr/>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p>
        </p:txBody>
      </p:sp>
      <p:sp>
        <p:nvSpPr>
          <p:cNvPr id="5" name="عنصر نائب للتاريخ 4">
            <a:extLst>
              <a:ext uri="{FF2B5EF4-FFF2-40B4-BE49-F238E27FC236}">
                <a16:creationId xmlns:a16="http://schemas.microsoft.com/office/drawing/2014/main" id="{890752CB-946C-42ED-94D3-28F640614A9B}"/>
              </a:ext>
            </a:extLst>
          </p:cNvPr>
          <p:cNvSpPr>
            <a:spLocks noGrp="1"/>
          </p:cNvSpPr>
          <p:nvPr>
            <p:ph type="dt" sz="half" idx="10"/>
          </p:nvPr>
        </p:nvSpPr>
        <p:spPr/>
        <p:txBody>
          <a:bodyPr/>
          <a:lstStyle/>
          <a:p>
            <a:fld id="{C30387C1-AC6E-42AF-8B56-BCE79D8438EF}" type="datetimeFigureOut">
              <a:rPr lang="ar-SA" smtClean="0"/>
              <a:t>13/04/42</a:t>
            </a:fld>
            <a:endParaRPr lang="ar-SA"/>
          </a:p>
        </p:txBody>
      </p:sp>
      <p:sp>
        <p:nvSpPr>
          <p:cNvPr id="6" name="عنصر نائب للتذييل 5">
            <a:extLst>
              <a:ext uri="{FF2B5EF4-FFF2-40B4-BE49-F238E27FC236}">
                <a16:creationId xmlns:a16="http://schemas.microsoft.com/office/drawing/2014/main" id="{9ED22115-E1B1-499C-9AC0-80F443DED4E3}"/>
              </a:ext>
            </a:extLst>
          </p:cNvPr>
          <p:cNvSpPr>
            <a:spLocks noGrp="1"/>
          </p:cNvSpPr>
          <p:nvPr>
            <p:ph type="ftr" sz="quarter" idx="11"/>
          </p:nvPr>
        </p:nvSpPr>
        <p:spPr/>
        <p:txBody>
          <a:bodyPr/>
          <a:lstStyle/>
          <a:p>
            <a:endParaRPr lang="ar-SA"/>
          </a:p>
        </p:txBody>
      </p:sp>
      <p:sp>
        <p:nvSpPr>
          <p:cNvPr id="7" name="عنصر نائب لرقم الشريحة 6">
            <a:extLst>
              <a:ext uri="{FF2B5EF4-FFF2-40B4-BE49-F238E27FC236}">
                <a16:creationId xmlns:a16="http://schemas.microsoft.com/office/drawing/2014/main" id="{AF8FEF6A-B353-47E0-813D-5F369F28D333}"/>
              </a:ext>
            </a:extLst>
          </p:cNvPr>
          <p:cNvSpPr>
            <a:spLocks noGrp="1"/>
          </p:cNvSpPr>
          <p:nvPr>
            <p:ph type="sldNum" sz="quarter" idx="12"/>
          </p:nvPr>
        </p:nvSpPr>
        <p:spPr/>
        <p:txBody>
          <a:bodyPr/>
          <a:lstStyle/>
          <a:p>
            <a:fld id="{F5D71788-8FFC-469A-9EA8-938AE23EC2DC}" type="slidenum">
              <a:rPr lang="ar-SA" smtClean="0"/>
              <a:t>‹#›</a:t>
            </a:fld>
            <a:endParaRPr lang="ar-SA"/>
          </a:p>
        </p:txBody>
      </p:sp>
    </p:spTree>
    <p:extLst>
      <p:ext uri="{BB962C8B-B14F-4D97-AF65-F5344CB8AC3E}">
        <p14:creationId xmlns:p14="http://schemas.microsoft.com/office/powerpoint/2010/main" val="257202725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مقارنة">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D4A3B990-69C2-44DA-89AB-7AF1F0317D27}"/>
              </a:ext>
            </a:extLst>
          </p:cNvPr>
          <p:cNvSpPr>
            <a:spLocks noGrp="1"/>
          </p:cNvSpPr>
          <p:nvPr>
            <p:ph type="title"/>
          </p:nvPr>
        </p:nvSpPr>
        <p:spPr>
          <a:xfrm>
            <a:off x="839788" y="365125"/>
            <a:ext cx="10515600" cy="1325563"/>
          </a:xfrm>
        </p:spPr>
        <p:txBody>
          <a:bodyPr/>
          <a:lstStyle/>
          <a:p>
            <a:r>
              <a:rPr lang="ar-SA"/>
              <a:t>انقر لتحرير نمط عنوان الشكل الرئيسي</a:t>
            </a:r>
          </a:p>
        </p:txBody>
      </p:sp>
      <p:sp>
        <p:nvSpPr>
          <p:cNvPr id="3" name="عنصر نائب للنص 2">
            <a:extLst>
              <a:ext uri="{FF2B5EF4-FFF2-40B4-BE49-F238E27FC236}">
                <a16:creationId xmlns:a16="http://schemas.microsoft.com/office/drawing/2014/main" id="{5275DF78-F8F8-49D6-BD1C-DCC6366154E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a:t>انقر لتحرير أنماط نص الشكل الرئيسي</a:t>
            </a:r>
          </a:p>
        </p:txBody>
      </p:sp>
      <p:sp>
        <p:nvSpPr>
          <p:cNvPr id="4" name="عنصر نائب للمحتوى 3">
            <a:extLst>
              <a:ext uri="{FF2B5EF4-FFF2-40B4-BE49-F238E27FC236}">
                <a16:creationId xmlns:a16="http://schemas.microsoft.com/office/drawing/2014/main" id="{26D0A238-D3B5-4BCF-BC77-22F29955B08B}"/>
              </a:ext>
            </a:extLst>
          </p:cNvPr>
          <p:cNvSpPr>
            <a:spLocks noGrp="1"/>
          </p:cNvSpPr>
          <p:nvPr>
            <p:ph sz="half" idx="2"/>
          </p:nvPr>
        </p:nvSpPr>
        <p:spPr>
          <a:xfrm>
            <a:off x="839788" y="2505075"/>
            <a:ext cx="5157787" cy="3684588"/>
          </a:xfrm>
        </p:spPr>
        <p:txBody>
          <a:bodyPr/>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p>
        </p:txBody>
      </p:sp>
      <p:sp>
        <p:nvSpPr>
          <p:cNvPr id="5" name="عنصر نائب للنص 4">
            <a:extLst>
              <a:ext uri="{FF2B5EF4-FFF2-40B4-BE49-F238E27FC236}">
                <a16:creationId xmlns:a16="http://schemas.microsoft.com/office/drawing/2014/main" id="{B466477D-4FEC-43A0-A8B0-58EDACA5E1DF}"/>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a:t>انقر لتحرير أنماط نص الشكل الرئيسي</a:t>
            </a:r>
          </a:p>
        </p:txBody>
      </p:sp>
      <p:sp>
        <p:nvSpPr>
          <p:cNvPr id="6" name="عنصر نائب للمحتوى 5">
            <a:extLst>
              <a:ext uri="{FF2B5EF4-FFF2-40B4-BE49-F238E27FC236}">
                <a16:creationId xmlns:a16="http://schemas.microsoft.com/office/drawing/2014/main" id="{B10CAF2B-7891-4852-B431-2783B604DFE9}"/>
              </a:ext>
            </a:extLst>
          </p:cNvPr>
          <p:cNvSpPr>
            <a:spLocks noGrp="1"/>
          </p:cNvSpPr>
          <p:nvPr>
            <p:ph sz="quarter" idx="4"/>
          </p:nvPr>
        </p:nvSpPr>
        <p:spPr>
          <a:xfrm>
            <a:off x="6172200" y="2505075"/>
            <a:ext cx="5183188" cy="3684588"/>
          </a:xfrm>
        </p:spPr>
        <p:txBody>
          <a:bodyPr/>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p>
        </p:txBody>
      </p:sp>
      <p:sp>
        <p:nvSpPr>
          <p:cNvPr id="7" name="عنصر نائب للتاريخ 6">
            <a:extLst>
              <a:ext uri="{FF2B5EF4-FFF2-40B4-BE49-F238E27FC236}">
                <a16:creationId xmlns:a16="http://schemas.microsoft.com/office/drawing/2014/main" id="{28C7C9F2-1C92-4207-8645-56524520313E}"/>
              </a:ext>
            </a:extLst>
          </p:cNvPr>
          <p:cNvSpPr>
            <a:spLocks noGrp="1"/>
          </p:cNvSpPr>
          <p:nvPr>
            <p:ph type="dt" sz="half" idx="10"/>
          </p:nvPr>
        </p:nvSpPr>
        <p:spPr/>
        <p:txBody>
          <a:bodyPr/>
          <a:lstStyle/>
          <a:p>
            <a:fld id="{C30387C1-AC6E-42AF-8B56-BCE79D8438EF}" type="datetimeFigureOut">
              <a:rPr lang="ar-SA" smtClean="0"/>
              <a:t>13/04/42</a:t>
            </a:fld>
            <a:endParaRPr lang="ar-SA"/>
          </a:p>
        </p:txBody>
      </p:sp>
      <p:sp>
        <p:nvSpPr>
          <p:cNvPr id="8" name="عنصر نائب للتذييل 7">
            <a:extLst>
              <a:ext uri="{FF2B5EF4-FFF2-40B4-BE49-F238E27FC236}">
                <a16:creationId xmlns:a16="http://schemas.microsoft.com/office/drawing/2014/main" id="{D59106B0-070C-48C6-AB1D-6308B27D1E23}"/>
              </a:ext>
            </a:extLst>
          </p:cNvPr>
          <p:cNvSpPr>
            <a:spLocks noGrp="1"/>
          </p:cNvSpPr>
          <p:nvPr>
            <p:ph type="ftr" sz="quarter" idx="11"/>
          </p:nvPr>
        </p:nvSpPr>
        <p:spPr/>
        <p:txBody>
          <a:bodyPr/>
          <a:lstStyle/>
          <a:p>
            <a:endParaRPr lang="ar-SA"/>
          </a:p>
        </p:txBody>
      </p:sp>
      <p:sp>
        <p:nvSpPr>
          <p:cNvPr id="9" name="عنصر نائب لرقم الشريحة 8">
            <a:extLst>
              <a:ext uri="{FF2B5EF4-FFF2-40B4-BE49-F238E27FC236}">
                <a16:creationId xmlns:a16="http://schemas.microsoft.com/office/drawing/2014/main" id="{FBCCDB0C-561A-49AF-A068-BEA6E6C78078}"/>
              </a:ext>
            </a:extLst>
          </p:cNvPr>
          <p:cNvSpPr>
            <a:spLocks noGrp="1"/>
          </p:cNvSpPr>
          <p:nvPr>
            <p:ph type="sldNum" sz="quarter" idx="12"/>
          </p:nvPr>
        </p:nvSpPr>
        <p:spPr/>
        <p:txBody>
          <a:bodyPr/>
          <a:lstStyle/>
          <a:p>
            <a:fld id="{F5D71788-8FFC-469A-9EA8-938AE23EC2DC}" type="slidenum">
              <a:rPr lang="ar-SA" smtClean="0"/>
              <a:t>‹#›</a:t>
            </a:fld>
            <a:endParaRPr lang="ar-SA"/>
          </a:p>
        </p:txBody>
      </p:sp>
    </p:spTree>
    <p:extLst>
      <p:ext uri="{BB962C8B-B14F-4D97-AF65-F5344CB8AC3E}">
        <p14:creationId xmlns:p14="http://schemas.microsoft.com/office/powerpoint/2010/main" val="205699997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عنوان فقط">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39EF011C-A13E-4839-8467-46A00135EF54}"/>
              </a:ext>
            </a:extLst>
          </p:cNvPr>
          <p:cNvSpPr>
            <a:spLocks noGrp="1"/>
          </p:cNvSpPr>
          <p:nvPr>
            <p:ph type="title"/>
          </p:nvPr>
        </p:nvSpPr>
        <p:spPr/>
        <p:txBody>
          <a:bodyPr/>
          <a:lstStyle/>
          <a:p>
            <a:r>
              <a:rPr lang="ar-SA"/>
              <a:t>انقر لتحرير نمط عنوان الشكل الرئيسي</a:t>
            </a:r>
          </a:p>
        </p:txBody>
      </p:sp>
      <p:sp>
        <p:nvSpPr>
          <p:cNvPr id="3" name="عنصر نائب للتاريخ 2">
            <a:extLst>
              <a:ext uri="{FF2B5EF4-FFF2-40B4-BE49-F238E27FC236}">
                <a16:creationId xmlns:a16="http://schemas.microsoft.com/office/drawing/2014/main" id="{363C21DF-4EC3-46B0-A1D6-032D60B6D4A8}"/>
              </a:ext>
            </a:extLst>
          </p:cNvPr>
          <p:cNvSpPr>
            <a:spLocks noGrp="1"/>
          </p:cNvSpPr>
          <p:nvPr>
            <p:ph type="dt" sz="half" idx="10"/>
          </p:nvPr>
        </p:nvSpPr>
        <p:spPr/>
        <p:txBody>
          <a:bodyPr/>
          <a:lstStyle/>
          <a:p>
            <a:fld id="{C30387C1-AC6E-42AF-8B56-BCE79D8438EF}" type="datetimeFigureOut">
              <a:rPr lang="ar-SA" smtClean="0"/>
              <a:t>13/04/42</a:t>
            </a:fld>
            <a:endParaRPr lang="ar-SA"/>
          </a:p>
        </p:txBody>
      </p:sp>
      <p:sp>
        <p:nvSpPr>
          <p:cNvPr id="4" name="عنصر نائب للتذييل 3">
            <a:extLst>
              <a:ext uri="{FF2B5EF4-FFF2-40B4-BE49-F238E27FC236}">
                <a16:creationId xmlns:a16="http://schemas.microsoft.com/office/drawing/2014/main" id="{9BB151A1-BC94-4F42-9BE7-DE63D34DA707}"/>
              </a:ext>
            </a:extLst>
          </p:cNvPr>
          <p:cNvSpPr>
            <a:spLocks noGrp="1"/>
          </p:cNvSpPr>
          <p:nvPr>
            <p:ph type="ftr" sz="quarter" idx="11"/>
          </p:nvPr>
        </p:nvSpPr>
        <p:spPr/>
        <p:txBody>
          <a:bodyPr/>
          <a:lstStyle/>
          <a:p>
            <a:endParaRPr lang="ar-SA"/>
          </a:p>
        </p:txBody>
      </p:sp>
      <p:sp>
        <p:nvSpPr>
          <p:cNvPr id="5" name="عنصر نائب لرقم الشريحة 4">
            <a:extLst>
              <a:ext uri="{FF2B5EF4-FFF2-40B4-BE49-F238E27FC236}">
                <a16:creationId xmlns:a16="http://schemas.microsoft.com/office/drawing/2014/main" id="{77E38868-72B2-49D1-AE29-4C718166C44E}"/>
              </a:ext>
            </a:extLst>
          </p:cNvPr>
          <p:cNvSpPr>
            <a:spLocks noGrp="1"/>
          </p:cNvSpPr>
          <p:nvPr>
            <p:ph type="sldNum" sz="quarter" idx="12"/>
          </p:nvPr>
        </p:nvSpPr>
        <p:spPr/>
        <p:txBody>
          <a:bodyPr/>
          <a:lstStyle/>
          <a:p>
            <a:fld id="{F5D71788-8FFC-469A-9EA8-938AE23EC2DC}" type="slidenum">
              <a:rPr lang="ar-SA" smtClean="0"/>
              <a:t>‹#›</a:t>
            </a:fld>
            <a:endParaRPr lang="ar-SA"/>
          </a:p>
        </p:txBody>
      </p:sp>
    </p:spTree>
    <p:extLst>
      <p:ext uri="{BB962C8B-B14F-4D97-AF65-F5344CB8AC3E}">
        <p14:creationId xmlns:p14="http://schemas.microsoft.com/office/powerpoint/2010/main" val="217080238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فارغ">
    <p:spTree>
      <p:nvGrpSpPr>
        <p:cNvPr id="1" name=""/>
        <p:cNvGrpSpPr/>
        <p:nvPr/>
      </p:nvGrpSpPr>
      <p:grpSpPr>
        <a:xfrm>
          <a:off x="0" y="0"/>
          <a:ext cx="0" cy="0"/>
          <a:chOff x="0" y="0"/>
          <a:chExt cx="0" cy="0"/>
        </a:xfrm>
      </p:grpSpPr>
      <p:sp>
        <p:nvSpPr>
          <p:cNvPr id="2" name="عنصر نائب للتاريخ 1">
            <a:extLst>
              <a:ext uri="{FF2B5EF4-FFF2-40B4-BE49-F238E27FC236}">
                <a16:creationId xmlns:a16="http://schemas.microsoft.com/office/drawing/2014/main" id="{2B3F82D8-A8C0-4C27-8588-0A71C5106521}"/>
              </a:ext>
            </a:extLst>
          </p:cNvPr>
          <p:cNvSpPr>
            <a:spLocks noGrp="1"/>
          </p:cNvSpPr>
          <p:nvPr>
            <p:ph type="dt" sz="half" idx="10"/>
          </p:nvPr>
        </p:nvSpPr>
        <p:spPr/>
        <p:txBody>
          <a:bodyPr/>
          <a:lstStyle/>
          <a:p>
            <a:fld id="{C30387C1-AC6E-42AF-8B56-BCE79D8438EF}" type="datetimeFigureOut">
              <a:rPr lang="ar-SA" smtClean="0"/>
              <a:t>13/04/42</a:t>
            </a:fld>
            <a:endParaRPr lang="ar-SA"/>
          </a:p>
        </p:txBody>
      </p:sp>
      <p:sp>
        <p:nvSpPr>
          <p:cNvPr id="3" name="عنصر نائب للتذييل 2">
            <a:extLst>
              <a:ext uri="{FF2B5EF4-FFF2-40B4-BE49-F238E27FC236}">
                <a16:creationId xmlns:a16="http://schemas.microsoft.com/office/drawing/2014/main" id="{B0BD2843-D859-4C6E-AE06-689222593D8D}"/>
              </a:ext>
            </a:extLst>
          </p:cNvPr>
          <p:cNvSpPr>
            <a:spLocks noGrp="1"/>
          </p:cNvSpPr>
          <p:nvPr>
            <p:ph type="ftr" sz="quarter" idx="11"/>
          </p:nvPr>
        </p:nvSpPr>
        <p:spPr/>
        <p:txBody>
          <a:bodyPr/>
          <a:lstStyle/>
          <a:p>
            <a:endParaRPr lang="ar-SA"/>
          </a:p>
        </p:txBody>
      </p:sp>
      <p:sp>
        <p:nvSpPr>
          <p:cNvPr id="4" name="عنصر نائب لرقم الشريحة 3">
            <a:extLst>
              <a:ext uri="{FF2B5EF4-FFF2-40B4-BE49-F238E27FC236}">
                <a16:creationId xmlns:a16="http://schemas.microsoft.com/office/drawing/2014/main" id="{AA5890C2-4FEF-4B5A-B0C0-97654CA21A46}"/>
              </a:ext>
            </a:extLst>
          </p:cNvPr>
          <p:cNvSpPr>
            <a:spLocks noGrp="1"/>
          </p:cNvSpPr>
          <p:nvPr>
            <p:ph type="sldNum" sz="quarter" idx="12"/>
          </p:nvPr>
        </p:nvSpPr>
        <p:spPr/>
        <p:txBody>
          <a:bodyPr/>
          <a:lstStyle/>
          <a:p>
            <a:fld id="{F5D71788-8FFC-469A-9EA8-938AE23EC2DC}" type="slidenum">
              <a:rPr lang="ar-SA" smtClean="0"/>
              <a:t>‹#›</a:t>
            </a:fld>
            <a:endParaRPr lang="ar-SA"/>
          </a:p>
        </p:txBody>
      </p:sp>
    </p:spTree>
    <p:extLst>
      <p:ext uri="{BB962C8B-B14F-4D97-AF65-F5344CB8AC3E}">
        <p14:creationId xmlns:p14="http://schemas.microsoft.com/office/powerpoint/2010/main" val="298803301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محتوى مع تسمية توضيحية">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3C7984EE-B94D-40AF-8F1D-8128C5721F44}"/>
              </a:ext>
            </a:extLst>
          </p:cNvPr>
          <p:cNvSpPr>
            <a:spLocks noGrp="1"/>
          </p:cNvSpPr>
          <p:nvPr>
            <p:ph type="title"/>
          </p:nvPr>
        </p:nvSpPr>
        <p:spPr>
          <a:xfrm>
            <a:off x="839788" y="457200"/>
            <a:ext cx="3932237" cy="1600200"/>
          </a:xfrm>
        </p:spPr>
        <p:txBody>
          <a:bodyPr anchor="b"/>
          <a:lstStyle>
            <a:lvl1pPr>
              <a:defRPr sz="3200"/>
            </a:lvl1pPr>
          </a:lstStyle>
          <a:p>
            <a:r>
              <a:rPr lang="ar-SA"/>
              <a:t>انقر لتحرير نمط عنوان الشكل الرئيسي</a:t>
            </a:r>
          </a:p>
        </p:txBody>
      </p:sp>
      <p:sp>
        <p:nvSpPr>
          <p:cNvPr id="3" name="عنصر نائب للمحتوى 2">
            <a:extLst>
              <a:ext uri="{FF2B5EF4-FFF2-40B4-BE49-F238E27FC236}">
                <a16:creationId xmlns:a16="http://schemas.microsoft.com/office/drawing/2014/main" id="{E19505C1-3457-47D2-82C8-D771EBCF673C}"/>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p>
        </p:txBody>
      </p:sp>
      <p:sp>
        <p:nvSpPr>
          <p:cNvPr id="4" name="عنصر نائب للنص 3">
            <a:extLst>
              <a:ext uri="{FF2B5EF4-FFF2-40B4-BE49-F238E27FC236}">
                <a16:creationId xmlns:a16="http://schemas.microsoft.com/office/drawing/2014/main" id="{3C0F66C7-5940-4EDE-B184-038D739EB34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ar-SA"/>
              <a:t>انقر لتحرير أنماط نص الشكل الرئيسي</a:t>
            </a:r>
          </a:p>
        </p:txBody>
      </p:sp>
      <p:sp>
        <p:nvSpPr>
          <p:cNvPr id="5" name="عنصر نائب للتاريخ 4">
            <a:extLst>
              <a:ext uri="{FF2B5EF4-FFF2-40B4-BE49-F238E27FC236}">
                <a16:creationId xmlns:a16="http://schemas.microsoft.com/office/drawing/2014/main" id="{06A0BD9C-5136-4A1F-8061-F8D47B231B1A}"/>
              </a:ext>
            </a:extLst>
          </p:cNvPr>
          <p:cNvSpPr>
            <a:spLocks noGrp="1"/>
          </p:cNvSpPr>
          <p:nvPr>
            <p:ph type="dt" sz="half" idx="10"/>
          </p:nvPr>
        </p:nvSpPr>
        <p:spPr/>
        <p:txBody>
          <a:bodyPr/>
          <a:lstStyle/>
          <a:p>
            <a:fld id="{C30387C1-AC6E-42AF-8B56-BCE79D8438EF}" type="datetimeFigureOut">
              <a:rPr lang="ar-SA" smtClean="0"/>
              <a:t>13/04/42</a:t>
            </a:fld>
            <a:endParaRPr lang="ar-SA"/>
          </a:p>
        </p:txBody>
      </p:sp>
      <p:sp>
        <p:nvSpPr>
          <p:cNvPr id="6" name="عنصر نائب للتذييل 5">
            <a:extLst>
              <a:ext uri="{FF2B5EF4-FFF2-40B4-BE49-F238E27FC236}">
                <a16:creationId xmlns:a16="http://schemas.microsoft.com/office/drawing/2014/main" id="{CCA8BADB-C0B4-43A1-923F-DCEC04FD8579}"/>
              </a:ext>
            </a:extLst>
          </p:cNvPr>
          <p:cNvSpPr>
            <a:spLocks noGrp="1"/>
          </p:cNvSpPr>
          <p:nvPr>
            <p:ph type="ftr" sz="quarter" idx="11"/>
          </p:nvPr>
        </p:nvSpPr>
        <p:spPr/>
        <p:txBody>
          <a:bodyPr/>
          <a:lstStyle/>
          <a:p>
            <a:endParaRPr lang="ar-SA"/>
          </a:p>
        </p:txBody>
      </p:sp>
      <p:sp>
        <p:nvSpPr>
          <p:cNvPr id="7" name="عنصر نائب لرقم الشريحة 6">
            <a:extLst>
              <a:ext uri="{FF2B5EF4-FFF2-40B4-BE49-F238E27FC236}">
                <a16:creationId xmlns:a16="http://schemas.microsoft.com/office/drawing/2014/main" id="{98C5ADB6-D144-48DF-A1BE-040D14E47ED6}"/>
              </a:ext>
            </a:extLst>
          </p:cNvPr>
          <p:cNvSpPr>
            <a:spLocks noGrp="1"/>
          </p:cNvSpPr>
          <p:nvPr>
            <p:ph type="sldNum" sz="quarter" idx="12"/>
          </p:nvPr>
        </p:nvSpPr>
        <p:spPr/>
        <p:txBody>
          <a:bodyPr/>
          <a:lstStyle/>
          <a:p>
            <a:fld id="{F5D71788-8FFC-469A-9EA8-938AE23EC2DC}" type="slidenum">
              <a:rPr lang="ar-SA" smtClean="0"/>
              <a:t>‹#›</a:t>
            </a:fld>
            <a:endParaRPr lang="ar-SA"/>
          </a:p>
        </p:txBody>
      </p:sp>
    </p:spTree>
    <p:extLst>
      <p:ext uri="{BB962C8B-B14F-4D97-AF65-F5344CB8AC3E}">
        <p14:creationId xmlns:p14="http://schemas.microsoft.com/office/powerpoint/2010/main" val="403345668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صورة مع تسمية توضيحية">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10078E12-A793-4C50-8738-82986261FFC1}"/>
              </a:ext>
            </a:extLst>
          </p:cNvPr>
          <p:cNvSpPr>
            <a:spLocks noGrp="1"/>
          </p:cNvSpPr>
          <p:nvPr>
            <p:ph type="title"/>
          </p:nvPr>
        </p:nvSpPr>
        <p:spPr>
          <a:xfrm>
            <a:off x="839788" y="457200"/>
            <a:ext cx="3932237" cy="1600200"/>
          </a:xfrm>
        </p:spPr>
        <p:txBody>
          <a:bodyPr anchor="b"/>
          <a:lstStyle>
            <a:lvl1pPr>
              <a:defRPr sz="3200"/>
            </a:lvl1pPr>
          </a:lstStyle>
          <a:p>
            <a:r>
              <a:rPr lang="ar-SA"/>
              <a:t>انقر لتحرير نمط عنوان الشكل الرئيسي</a:t>
            </a:r>
          </a:p>
        </p:txBody>
      </p:sp>
      <p:sp>
        <p:nvSpPr>
          <p:cNvPr id="3" name="عنصر نائب للصورة 2">
            <a:extLst>
              <a:ext uri="{FF2B5EF4-FFF2-40B4-BE49-F238E27FC236}">
                <a16:creationId xmlns:a16="http://schemas.microsoft.com/office/drawing/2014/main" id="{C1D8916B-DD0F-45CA-9957-EC8AF94F382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ar-SA"/>
          </a:p>
        </p:txBody>
      </p:sp>
      <p:sp>
        <p:nvSpPr>
          <p:cNvPr id="4" name="عنصر نائب للنص 3">
            <a:extLst>
              <a:ext uri="{FF2B5EF4-FFF2-40B4-BE49-F238E27FC236}">
                <a16:creationId xmlns:a16="http://schemas.microsoft.com/office/drawing/2014/main" id="{60006888-63E5-4FAF-B9E0-8F9595CCA5D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ar-SA"/>
              <a:t>انقر لتحرير أنماط نص الشكل الرئيسي</a:t>
            </a:r>
          </a:p>
        </p:txBody>
      </p:sp>
      <p:sp>
        <p:nvSpPr>
          <p:cNvPr id="5" name="عنصر نائب للتاريخ 4">
            <a:extLst>
              <a:ext uri="{FF2B5EF4-FFF2-40B4-BE49-F238E27FC236}">
                <a16:creationId xmlns:a16="http://schemas.microsoft.com/office/drawing/2014/main" id="{46ED8317-F0A8-429C-972C-1B14A3797617}"/>
              </a:ext>
            </a:extLst>
          </p:cNvPr>
          <p:cNvSpPr>
            <a:spLocks noGrp="1"/>
          </p:cNvSpPr>
          <p:nvPr>
            <p:ph type="dt" sz="half" idx="10"/>
          </p:nvPr>
        </p:nvSpPr>
        <p:spPr/>
        <p:txBody>
          <a:bodyPr/>
          <a:lstStyle/>
          <a:p>
            <a:fld id="{C30387C1-AC6E-42AF-8B56-BCE79D8438EF}" type="datetimeFigureOut">
              <a:rPr lang="ar-SA" smtClean="0"/>
              <a:t>13/04/42</a:t>
            </a:fld>
            <a:endParaRPr lang="ar-SA"/>
          </a:p>
        </p:txBody>
      </p:sp>
      <p:sp>
        <p:nvSpPr>
          <p:cNvPr id="6" name="عنصر نائب للتذييل 5">
            <a:extLst>
              <a:ext uri="{FF2B5EF4-FFF2-40B4-BE49-F238E27FC236}">
                <a16:creationId xmlns:a16="http://schemas.microsoft.com/office/drawing/2014/main" id="{F1EF817C-3DC8-4175-9A11-EED1652D6EE3}"/>
              </a:ext>
            </a:extLst>
          </p:cNvPr>
          <p:cNvSpPr>
            <a:spLocks noGrp="1"/>
          </p:cNvSpPr>
          <p:nvPr>
            <p:ph type="ftr" sz="quarter" idx="11"/>
          </p:nvPr>
        </p:nvSpPr>
        <p:spPr/>
        <p:txBody>
          <a:bodyPr/>
          <a:lstStyle/>
          <a:p>
            <a:endParaRPr lang="ar-SA"/>
          </a:p>
        </p:txBody>
      </p:sp>
      <p:sp>
        <p:nvSpPr>
          <p:cNvPr id="7" name="عنصر نائب لرقم الشريحة 6">
            <a:extLst>
              <a:ext uri="{FF2B5EF4-FFF2-40B4-BE49-F238E27FC236}">
                <a16:creationId xmlns:a16="http://schemas.microsoft.com/office/drawing/2014/main" id="{662346F0-DB1C-49BF-9372-163A4A0D13C8}"/>
              </a:ext>
            </a:extLst>
          </p:cNvPr>
          <p:cNvSpPr>
            <a:spLocks noGrp="1"/>
          </p:cNvSpPr>
          <p:nvPr>
            <p:ph type="sldNum" sz="quarter" idx="12"/>
          </p:nvPr>
        </p:nvSpPr>
        <p:spPr/>
        <p:txBody>
          <a:bodyPr/>
          <a:lstStyle/>
          <a:p>
            <a:fld id="{F5D71788-8FFC-469A-9EA8-938AE23EC2DC}" type="slidenum">
              <a:rPr lang="ar-SA" smtClean="0"/>
              <a:t>‹#›</a:t>
            </a:fld>
            <a:endParaRPr lang="ar-SA"/>
          </a:p>
        </p:txBody>
      </p:sp>
    </p:spTree>
    <p:extLst>
      <p:ext uri="{BB962C8B-B14F-4D97-AF65-F5344CB8AC3E}">
        <p14:creationId xmlns:p14="http://schemas.microsoft.com/office/powerpoint/2010/main" val="209368622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عنصر نائب للعنوان 1">
            <a:extLst>
              <a:ext uri="{FF2B5EF4-FFF2-40B4-BE49-F238E27FC236}">
                <a16:creationId xmlns:a16="http://schemas.microsoft.com/office/drawing/2014/main" id="{CA473EBF-CF17-46DD-9B0C-66A1B3CAA11E}"/>
              </a:ext>
            </a:extLst>
          </p:cNvPr>
          <p:cNvSpPr>
            <a:spLocks noGrp="1"/>
          </p:cNvSpPr>
          <p:nvPr>
            <p:ph type="title"/>
          </p:nvPr>
        </p:nvSpPr>
        <p:spPr>
          <a:xfrm>
            <a:off x="838200" y="365125"/>
            <a:ext cx="10515600" cy="1325563"/>
          </a:xfrm>
          <a:prstGeom prst="rect">
            <a:avLst/>
          </a:prstGeom>
        </p:spPr>
        <p:txBody>
          <a:bodyPr vert="horz" lIns="91440" tIns="45720" rIns="91440" bIns="45720" rtlCol="1" anchor="ctr">
            <a:normAutofit/>
          </a:bodyPr>
          <a:lstStyle/>
          <a:p>
            <a:r>
              <a:rPr lang="ar-SA"/>
              <a:t>انقر لتحرير نمط عنوان الشكل الرئيسي</a:t>
            </a:r>
          </a:p>
        </p:txBody>
      </p:sp>
      <p:sp>
        <p:nvSpPr>
          <p:cNvPr id="3" name="عنصر نائب للنص 2">
            <a:extLst>
              <a:ext uri="{FF2B5EF4-FFF2-40B4-BE49-F238E27FC236}">
                <a16:creationId xmlns:a16="http://schemas.microsoft.com/office/drawing/2014/main" id="{ADFF124E-4486-4BFB-BE45-BBB2FD4F894C}"/>
              </a:ext>
            </a:extLst>
          </p:cNvPr>
          <p:cNvSpPr>
            <a:spLocks noGrp="1"/>
          </p:cNvSpPr>
          <p:nvPr>
            <p:ph type="body" idx="1"/>
          </p:nvPr>
        </p:nvSpPr>
        <p:spPr>
          <a:xfrm>
            <a:off x="838200" y="1825625"/>
            <a:ext cx="10515600" cy="4351338"/>
          </a:xfrm>
          <a:prstGeom prst="rect">
            <a:avLst/>
          </a:prstGeom>
        </p:spPr>
        <p:txBody>
          <a:bodyPr vert="horz" lIns="91440" tIns="45720" rIns="91440" bIns="45720" rtlCol="1">
            <a:normAutofit/>
          </a:bodyPr>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p>
        </p:txBody>
      </p:sp>
      <p:sp>
        <p:nvSpPr>
          <p:cNvPr id="4" name="عنصر نائب للتاريخ 3">
            <a:extLst>
              <a:ext uri="{FF2B5EF4-FFF2-40B4-BE49-F238E27FC236}">
                <a16:creationId xmlns:a16="http://schemas.microsoft.com/office/drawing/2014/main" id="{90CDA203-9F62-4628-AB02-B795A06BA9F4}"/>
              </a:ext>
            </a:extLst>
          </p:cNvPr>
          <p:cNvSpPr>
            <a:spLocks noGrp="1"/>
          </p:cNvSpPr>
          <p:nvPr>
            <p:ph type="dt" sz="half" idx="2"/>
          </p:nvPr>
        </p:nvSpPr>
        <p:spPr>
          <a:xfrm>
            <a:off x="8610600" y="6356350"/>
            <a:ext cx="2743200" cy="365125"/>
          </a:xfrm>
          <a:prstGeom prst="rect">
            <a:avLst/>
          </a:prstGeom>
        </p:spPr>
        <p:txBody>
          <a:bodyPr vert="horz" lIns="91440" tIns="45720" rIns="91440" bIns="45720" rtlCol="1" anchor="ctr"/>
          <a:lstStyle>
            <a:lvl1pPr algn="r">
              <a:defRPr sz="1200">
                <a:solidFill>
                  <a:schemeClr val="tx1">
                    <a:tint val="75000"/>
                  </a:schemeClr>
                </a:solidFill>
              </a:defRPr>
            </a:lvl1pPr>
          </a:lstStyle>
          <a:p>
            <a:fld id="{C30387C1-AC6E-42AF-8B56-BCE79D8438EF}" type="datetimeFigureOut">
              <a:rPr lang="ar-SA" smtClean="0"/>
              <a:t>13/04/42</a:t>
            </a:fld>
            <a:endParaRPr lang="ar-SA"/>
          </a:p>
        </p:txBody>
      </p:sp>
      <p:sp>
        <p:nvSpPr>
          <p:cNvPr id="5" name="عنصر نائب للتذييل 4">
            <a:extLst>
              <a:ext uri="{FF2B5EF4-FFF2-40B4-BE49-F238E27FC236}">
                <a16:creationId xmlns:a16="http://schemas.microsoft.com/office/drawing/2014/main" id="{98C049C8-49BD-42D4-AC84-02DB1CDD4EA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1" anchor="ctr"/>
          <a:lstStyle>
            <a:lvl1pPr algn="ctr">
              <a:defRPr sz="1200">
                <a:solidFill>
                  <a:schemeClr val="tx1">
                    <a:tint val="75000"/>
                  </a:schemeClr>
                </a:solidFill>
              </a:defRPr>
            </a:lvl1pPr>
          </a:lstStyle>
          <a:p>
            <a:endParaRPr lang="ar-SA"/>
          </a:p>
        </p:txBody>
      </p:sp>
      <p:sp>
        <p:nvSpPr>
          <p:cNvPr id="6" name="عنصر نائب لرقم الشريحة 5">
            <a:extLst>
              <a:ext uri="{FF2B5EF4-FFF2-40B4-BE49-F238E27FC236}">
                <a16:creationId xmlns:a16="http://schemas.microsoft.com/office/drawing/2014/main" id="{3F4B605C-D24F-49C1-99FD-2F5F3F080293}"/>
              </a:ext>
            </a:extLst>
          </p:cNvPr>
          <p:cNvSpPr>
            <a:spLocks noGrp="1"/>
          </p:cNvSpPr>
          <p:nvPr>
            <p:ph type="sldNum" sz="quarter" idx="4"/>
          </p:nvPr>
        </p:nvSpPr>
        <p:spPr>
          <a:xfrm>
            <a:off x="838200" y="6356350"/>
            <a:ext cx="2743200" cy="365125"/>
          </a:xfrm>
          <a:prstGeom prst="rect">
            <a:avLst/>
          </a:prstGeom>
        </p:spPr>
        <p:txBody>
          <a:bodyPr vert="horz" lIns="91440" tIns="45720" rIns="91440" bIns="45720" rtlCol="1" anchor="ctr"/>
          <a:lstStyle>
            <a:lvl1pPr algn="l">
              <a:defRPr sz="1200">
                <a:solidFill>
                  <a:schemeClr val="tx1">
                    <a:tint val="75000"/>
                  </a:schemeClr>
                </a:solidFill>
              </a:defRPr>
            </a:lvl1pPr>
          </a:lstStyle>
          <a:p>
            <a:fld id="{F5D71788-8FFC-469A-9EA8-938AE23EC2DC}" type="slidenum">
              <a:rPr lang="ar-SA" smtClean="0"/>
              <a:t>‹#›</a:t>
            </a:fld>
            <a:endParaRPr lang="ar-SA"/>
          </a:p>
        </p:txBody>
      </p:sp>
    </p:spTree>
    <p:extLst>
      <p:ext uri="{BB962C8B-B14F-4D97-AF65-F5344CB8AC3E}">
        <p14:creationId xmlns:p14="http://schemas.microsoft.com/office/powerpoint/2010/main" val="228581514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r" defTabSz="914400" rtl="1"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r" defTabSz="914400" rtl="1"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r" defTabSz="914400" rtl="1"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r" defTabSz="914400" rtl="1"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ar-SA"/>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7.jpg"/><Relationship Id="rId1" Type="http://schemas.openxmlformats.org/officeDocument/2006/relationships/slideLayout" Target="../slideLayouts/slideLayout1.xml"/><Relationship Id="rId5" Type="http://schemas.openxmlformats.org/officeDocument/2006/relationships/image" Target="../media/image21.png"/><Relationship Id="rId4" Type="http://schemas.openxmlformats.org/officeDocument/2006/relationships/image" Target="../media/image20.png"/></Relationships>
</file>

<file path=ppt/slides/_rels/slide22.xml.rels><?xml version="1.0" encoding="UTF-8" standalone="yes"?>
<Relationships xmlns="http://schemas.openxmlformats.org/package/2006/relationships"><Relationship Id="rId3" Type="http://schemas.openxmlformats.org/officeDocument/2006/relationships/image" Target="../media/image23.tmp"/><Relationship Id="rId2" Type="http://schemas.openxmlformats.org/officeDocument/2006/relationships/image" Target="../media/image22.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hyperlink" Target="http://www.google.com.sa/url?sa=i&amp;rct=j&amp;q=&amp;esrc=s&amp;source=images&amp;cd=&amp;cad=rja&amp;uact=8&amp;docid=CHMXOZ1e0shR3M&amp;tbnid=8HuT_5vAJwveTM:&amp;ved=0CAUQjRw&amp;url=http://ralmutairi01.blogspot.com/2012_12_01_archive.html&amp;ei=Jl08U7eGEKiq0QXJ-4CIBQ&amp;psig=AFQjCNF2DipSqIL8Sar_eyIzdMClo2bKBg&amp;ust=1396551263039625" TargetMode="External"/><Relationship Id="rId1" Type="http://schemas.openxmlformats.org/officeDocument/2006/relationships/slideLayout" Target="../slideLayouts/slideLayout1.xml"/><Relationship Id="rId4" Type="http://schemas.openxmlformats.org/officeDocument/2006/relationships/image" Target="../media/image4.jpg"/></Relationships>
</file>

<file path=ppt/slides/_rels/slide4.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ounded Rectangle 3">
            <a:extLst>
              <a:ext uri="{FF2B5EF4-FFF2-40B4-BE49-F238E27FC236}">
                <a16:creationId xmlns:a16="http://schemas.microsoft.com/office/drawing/2014/main" id="{4268E26B-AE6A-44CE-AEB3-9461599278B4}"/>
              </a:ext>
            </a:extLst>
          </p:cNvPr>
          <p:cNvSpPr/>
          <p:nvPr/>
        </p:nvSpPr>
        <p:spPr>
          <a:xfrm>
            <a:off x="2181225" y="2214563"/>
            <a:ext cx="5062538" cy="608012"/>
          </a:xfrm>
          <a:prstGeom prst="roundRect">
            <a:avLst/>
          </a:prstGeom>
          <a:solidFill>
            <a:schemeClr val="bg1">
              <a:lumMod val="95000"/>
            </a:schemeClr>
          </a:solidFill>
          <a:ln>
            <a:solidFill>
              <a:schemeClr val="accent6">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ar-SA" sz="2400" b="1" dirty="0">
                <a:solidFill>
                  <a:schemeClr val="tx1"/>
                </a:solidFill>
                <a:latin typeface="Sakkal Majalla" panose="02000000000000000000" pitchFamily="2" charset="-78"/>
                <a:cs typeface="Sakkal Majalla" panose="02000000000000000000" pitchFamily="2" charset="-78"/>
              </a:rPr>
              <a:t>الثالث الثانوي  </a:t>
            </a:r>
            <a:endParaRPr lang="en-US" sz="2400" b="1" dirty="0">
              <a:solidFill>
                <a:schemeClr val="tx1"/>
              </a:solidFill>
              <a:latin typeface="Sakkal Majalla" panose="02000000000000000000" pitchFamily="2" charset="-78"/>
              <a:cs typeface="Sakkal Majalla" panose="02000000000000000000" pitchFamily="2" charset="-78"/>
            </a:endParaRPr>
          </a:p>
        </p:txBody>
      </p:sp>
      <p:sp>
        <p:nvSpPr>
          <p:cNvPr id="9" name="TextBox 4">
            <a:extLst>
              <a:ext uri="{FF2B5EF4-FFF2-40B4-BE49-F238E27FC236}">
                <a16:creationId xmlns:a16="http://schemas.microsoft.com/office/drawing/2014/main" id="{951C5C37-E062-41A1-AE7A-28AF646211B7}"/>
              </a:ext>
            </a:extLst>
          </p:cNvPr>
          <p:cNvSpPr txBox="1"/>
          <p:nvPr/>
        </p:nvSpPr>
        <p:spPr>
          <a:xfrm>
            <a:off x="7221538" y="2290763"/>
            <a:ext cx="1700212" cy="461962"/>
          </a:xfrm>
          <a:prstGeom prst="rect">
            <a:avLst/>
          </a:prstGeom>
          <a:noFill/>
        </p:spPr>
        <p:txBody>
          <a:bodyPr>
            <a:spAutoFit/>
          </a:bodyPr>
          <a:lstStyle/>
          <a:p>
            <a:pPr algn="ctr">
              <a:defRPr/>
            </a:pPr>
            <a:r>
              <a:rPr lang="ar-SA" sz="2400" b="1" dirty="0">
                <a:latin typeface="Sakkal Majalla" panose="02000000000000000000" pitchFamily="2" charset="-78"/>
                <a:cs typeface="Sakkal Majalla" panose="02000000000000000000" pitchFamily="2" charset="-78"/>
              </a:rPr>
              <a:t>الصف/ المرحلة</a:t>
            </a:r>
            <a:endParaRPr lang="en-US" sz="2400" b="1" dirty="0">
              <a:latin typeface="Sakkal Majalla" panose="02000000000000000000" pitchFamily="2" charset="-78"/>
              <a:cs typeface="Sakkal Majalla" panose="02000000000000000000" pitchFamily="2" charset="-78"/>
            </a:endParaRPr>
          </a:p>
        </p:txBody>
      </p:sp>
      <p:sp>
        <p:nvSpPr>
          <p:cNvPr id="11" name="TextBox 7">
            <a:extLst>
              <a:ext uri="{FF2B5EF4-FFF2-40B4-BE49-F238E27FC236}">
                <a16:creationId xmlns:a16="http://schemas.microsoft.com/office/drawing/2014/main" id="{53671F14-FA6A-47A0-81E0-E2FB7DDC0094}"/>
              </a:ext>
            </a:extLst>
          </p:cNvPr>
          <p:cNvSpPr txBox="1"/>
          <p:nvPr/>
        </p:nvSpPr>
        <p:spPr>
          <a:xfrm>
            <a:off x="7221538" y="3836988"/>
            <a:ext cx="1700212" cy="461962"/>
          </a:xfrm>
          <a:prstGeom prst="rect">
            <a:avLst/>
          </a:prstGeom>
          <a:noFill/>
        </p:spPr>
        <p:txBody>
          <a:bodyPr>
            <a:spAutoFit/>
          </a:bodyPr>
          <a:lstStyle/>
          <a:p>
            <a:pPr algn="ctr">
              <a:defRPr/>
            </a:pPr>
            <a:r>
              <a:rPr lang="ar-SA" sz="2400" b="1" dirty="0">
                <a:latin typeface="Sakkal Majalla" panose="02000000000000000000" pitchFamily="2" charset="-78"/>
                <a:cs typeface="Sakkal Majalla" panose="02000000000000000000" pitchFamily="2" charset="-78"/>
              </a:rPr>
              <a:t>المـــــــــــــــــــــــــــــــــــــــــادة</a:t>
            </a:r>
            <a:endParaRPr lang="en-US" sz="2400" b="1" dirty="0">
              <a:latin typeface="Sakkal Majalla" panose="02000000000000000000" pitchFamily="2" charset="-78"/>
              <a:cs typeface="Sakkal Majalla" panose="02000000000000000000" pitchFamily="2" charset="-78"/>
            </a:endParaRPr>
          </a:p>
        </p:txBody>
      </p:sp>
      <p:sp>
        <p:nvSpPr>
          <p:cNvPr id="13" name="TextBox 8">
            <a:extLst>
              <a:ext uri="{FF2B5EF4-FFF2-40B4-BE49-F238E27FC236}">
                <a16:creationId xmlns:a16="http://schemas.microsoft.com/office/drawing/2014/main" id="{3C7ABF40-FC78-4D69-9EFC-59010F846AB2}"/>
              </a:ext>
            </a:extLst>
          </p:cNvPr>
          <p:cNvSpPr txBox="1"/>
          <p:nvPr/>
        </p:nvSpPr>
        <p:spPr>
          <a:xfrm>
            <a:off x="7221538" y="4576763"/>
            <a:ext cx="1700212" cy="460375"/>
          </a:xfrm>
          <a:prstGeom prst="rect">
            <a:avLst/>
          </a:prstGeom>
          <a:noFill/>
        </p:spPr>
        <p:txBody>
          <a:bodyPr>
            <a:spAutoFit/>
          </a:bodyPr>
          <a:lstStyle/>
          <a:p>
            <a:pPr algn="ctr">
              <a:defRPr/>
            </a:pPr>
            <a:r>
              <a:rPr lang="ar-SA" sz="2400" b="1" dirty="0">
                <a:latin typeface="Sakkal Majalla" panose="02000000000000000000" pitchFamily="2" charset="-78"/>
                <a:cs typeface="Sakkal Majalla" panose="02000000000000000000" pitchFamily="2" charset="-78"/>
              </a:rPr>
              <a:t>موضوع الدرس</a:t>
            </a:r>
            <a:endParaRPr lang="en-US" sz="2400" b="1" dirty="0">
              <a:latin typeface="Sakkal Majalla" panose="02000000000000000000" pitchFamily="2" charset="-78"/>
              <a:cs typeface="Sakkal Majalla" panose="02000000000000000000" pitchFamily="2" charset="-78"/>
            </a:endParaRPr>
          </a:p>
        </p:txBody>
      </p:sp>
      <p:sp>
        <p:nvSpPr>
          <p:cNvPr id="15" name="TextBox 9">
            <a:extLst>
              <a:ext uri="{FF2B5EF4-FFF2-40B4-BE49-F238E27FC236}">
                <a16:creationId xmlns:a16="http://schemas.microsoft.com/office/drawing/2014/main" id="{C9CFECF2-DC0F-4FA6-ACEF-336D7587F426}"/>
              </a:ext>
            </a:extLst>
          </p:cNvPr>
          <p:cNvSpPr txBox="1"/>
          <p:nvPr/>
        </p:nvSpPr>
        <p:spPr>
          <a:xfrm>
            <a:off x="7221538" y="5376863"/>
            <a:ext cx="1700212" cy="461962"/>
          </a:xfrm>
          <a:prstGeom prst="rect">
            <a:avLst/>
          </a:prstGeom>
          <a:noFill/>
        </p:spPr>
        <p:txBody>
          <a:bodyPr>
            <a:spAutoFit/>
          </a:bodyPr>
          <a:lstStyle/>
          <a:p>
            <a:pPr algn="ctr">
              <a:defRPr/>
            </a:pPr>
            <a:r>
              <a:rPr lang="ar-SA" sz="2400" b="1" dirty="0">
                <a:latin typeface="Sakkal Majalla" panose="02000000000000000000" pitchFamily="2" charset="-78"/>
                <a:cs typeface="Sakkal Majalla" panose="02000000000000000000" pitchFamily="2" charset="-78"/>
              </a:rPr>
              <a:t>اسم المعلم</a:t>
            </a:r>
            <a:endParaRPr lang="en-US" sz="2400" b="1" dirty="0">
              <a:latin typeface="Sakkal Majalla" panose="02000000000000000000" pitchFamily="2" charset="-78"/>
              <a:cs typeface="Sakkal Majalla" panose="02000000000000000000" pitchFamily="2" charset="-78"/>
            </a:endParaRPr>
          </a:p>
        </p:txBody>
      </p:sp>
      <p:sp>
        <p:nvSpPr>
          <p:cNvPr id="17" name="Rounded Rectangle 20">
            <a:extLst>
              <a:ext uri="{FF2B5EF4-FFF2-40B4-BE49-F238E27FC236}">
                <a16:creationId xmlns:a16="http://schemas.microsoft.com/office/drawing/2014/main" id="{4EECC26D-8E73-40AC-B85D-3EE46FB89FE6}"/>
              </a:ext>
            </a:extLst>
          </p:cNvPr>
          <p:cNvSpPr/>
          <p:nvPr/>
        </p:nvSpPr>
        <p:spPr>
          <a:xfrm>
            <a:off x="2181225" y="3763963"/>
            <a:ext cx="5062538" cy="608012"/>
          </a:xfrm>
          <a:prstGeom prst="roundRect">
            <a:avLst/>
          </a:prstGeom>
          <a:solidFill>
            <a:schemeClr val="bg1">
              <a:lumMod val="95000"/>
            </a:schemeClr>
          </a:solidFill>
          <a:ln>
            <a:solidFill>
              <a:schemeClr val="accent6">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ar-SA" sz="2400" b="1" dirty="0">
                <a:solidFill>
                  <a:schemeClr val="tx1"/>
                </a:solidFill>
                <a:latin typeface="Sakkal Majalla" panose="02000000000000000000" pitchFamily="2" charset="-78"/>
                <a:cs typeface="Sakkal Majalla" panose="02000000000000000000" pitchFamily="2" charset="-78"/>
              </a:rPr>
              <a:t>كــــــــيــــــمــــــــيــــــــاء 3</a:t>
            </a:r>
            <a:endParaRPr lang="en-US" sz="2400" b="1" dirty="0">
              <a:solidFill>
                <a:schemeClr val="tx1"/>
              </a:solidFill>
              <a:latin typeface="Sakkal Majalla" panose="02000000000000000000" pitchFamily="2" charset="-78"/>
              <a:cs typeface="Sakkal Majalla" panose="02000000000000000000" pitchFamily="2" charset="-78"/>
            </a:endParaRPr>
          </a:p>
        </p:txBody>
      </p:sp>
      <p:sp>
        <p:nvSpPr>
          <p:cNvPr id="19" name="Rounded Rectangle 21">
            <a:extLst>
              <a:ext uri="{FF2B5EF4-FFF2-40B4-BE49-F238E27FC236}">
                <a16:creationId xmlns:a16="http://schemas.microsoft.com/office/drawing/2014/main" id="{EA6D929D-48F8-4DAF-A4FE-3BE268AF2D56}"/>
              </a:ext>
            </a:extLst>
          </p:cNvPr>
          <p:cNvSpPr/>
          <p:nvPr/>
        </p:nvSpPr>
        <p:spPr>
          <a:xfrm>
            <a:off x="2181225" y="4505325"/>
            <a:ext cx="5062538" cy="608013"/>
          </a:xfrm>
          <a:prstGeom prst="roundRect">
            <a:avLst/>
          </a:prstGeom>
          <a:solidFill>
            <a:schemeClr val="bg1">
              <a:lumMod val="95000"/>
            </a:schemeClr>
          </a:solidFill>
          <a:ln>
            <a:solidFill>
              <a:schemeClr val="accent6">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ar-SA" sz="2400" b="1" dirty="0">
                <a:solidFill>
                  <a:schemeClr val="tx1"/>
                </a:solidFill>
                <a:latin typeface="Sakkal Majalla" panose="02000000000000000000" pitchFamily="2" charset="-78"/>
                <a:cs typeface="Sakkal Majalla" panose="02000000000000000000" pitchFamily="2" charset="-78"/>
              </a:rPr>
              <a:t>تغيرات الحالة الفيزيائية </a:t>
            </a:r>
            <a:r>
              <a:rPr lang="ar-SA" sz="2400" b="1" dirty="0">
                <a:solidFill>
                  <a:srgbClr val="FF0000"/>
                </a:solidFill>
                <a:latin typeface="Sakkal Majalla" panose="02000000000000000000" pitchFamily="2" charset="-78"/>
                <a:cs typeface="Sakkal Majalla" panose="02000000000000000000" pitchFamily="2" charset="-78"/>
              </a:rPr>
              <a:t>الطاردة</a:t>
            </a:r>
            <a:r>
              <a:rPr lang="ar-SA" sz="2400" b="1" dirty="0">
                <a:solidFill>
                  <a:schemeClr val="tx1"/>
                </a:solidFill>
                <a:latin typeface="Sakkal Majalla" panose="02000000000000000000" pitchFamily="2" charset="-78"/>
                <a:cs typeface="Sakkal Majalla" panose="02000000000000000000" pitchFamily="2" charset="-78"/>
              </a:rPr>
              <a:t> للطاقة </a:t>
            </a:r>
            <a:endParaRPr lang="en-US" sz="2400" b="1" dirty="0">
              <a:solidFill>
                <a:schemeClr val="tx1"/>
              </a:solidFill>
              <a:latin typeface="Sakkal Majalla" panose="02000000000000000000" pitchFamily="2" charset="-78"/>
              <a:cs typeface="Sakkal Majalla" panose="02000000000000000000" pitchFamily="2" charset="-78"/>
            </a:endParaRPr>
          </a:p>
        </p:txBody>
      </p:sp>
      <p:sp>
        <p:nvSpPr>
          <p:cNvPr id="21" name="Rounded Rectangle 22">
            <a:extLst>
              <a:ext uri="{FF2B5EF4-FFF2-40B4-BE49-F238E27FC236}">
                <a16:creationId xmlns:a16="http://schemas.microsoft.com/office/drawing/2014/main" id="{95657EE6-EFE5-46B2-886D-D925F291048F}"/>
              </a:ext>
            </a:extLst>
          </p:cNvPr>
          <p:cNvSpPr/>
          <p:nvPr/>
        </p:nvSpPr>
        <p:spPr>
          <a:xfrm>
            <a:off x="2181225" y="5273675"/>
            <a:ext cx="5062538" cy="608013"/>
          </a:xfrm>
          <a:prstGeom prst="roundRect">
            <a:avLst/>
          </a:prstGeom>
          <a:solidFill>
            <a:schemeClr val="bg1">
              <a:lumMod val="95000"/>
            </a:schemeClr>
          </a:solidFill>
          <a:ln>
            <a:solidFill>
              <a:schemeClr val="accent6">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ar-SA" sz="2400" b="1" dirty="0">
                <a:solidFill>
                  <a:schemeClr val="tx1"/>
                </a:solidFill>
                <a:latin typeface="Sakkal Majalla" panose="02000000000000000000" pitchFamily="2" charset="-78"/>
                <a:cs typeface="Sakkal Majalla" panose="02000000000000000000" pitchFamily="2" charset="-78"/>
              </a:rPr>
              <a:t>مــــــــــاجــــــــــد الـــــــــحــــــــــــكـــــــــــمــــــي</a:t>
            </a:r>
            <a:endParaRPr lang="en-US" sz="2400" b="1" dirty="0">
              <a:solidFill>
                <a:schemeClr val="tx1"/>
              </a:solidFill>
              <a:latin typeface="Sakkal Majalla" panose="02000000000000000000" pitchFamily="2" charset="-78"/>
              <a:cs typeface="Sakkal Majalla" panose="02000000000000000000" pitchFamily="2" charset="-78"/>
            </a:endParaRPr>
          </a:p>
        </p:txBody>
      </p:sp>
      <p:sp>
        <p:nvSpPr>
          <p:cNvPr id="23" name="TextBox 23">
            <a:extLst>
              <a:ext uri="{FF2B5EF4-FFF2-40B4-BE49-F238E27FC236}">
                <a16:creationId xmlns:a16="http://schemas.microsoft.com/office/drawing/2014/main" id="{63B9E28D-2401-41AC-92E8-9BACF61DF3A0}"/>
              </a:ext>
            </a:extLst>
          </p:cNvPr>
          <p:cNvSpPr txBox="1"/>
          <p:nvPr/>
        </p:nvSpPr>
        <p:spPr>
          <a:xfrm>
            <a:off x="7221538" y="3062288"/>
            <a:ext cx="1700212" cy="461962"/>
          </a:xfrm>
          <a:prstGeom prst="rect">
            <a:avLst/>
          </a:prstGeom>
          <a:noFill/>
        </p:spPr>
        <p:txBody>
          <a:bodyPr>
            <a:spAutoFit/>
          </a:bodyPr>
          <a:lstStyle/>
          <a:p>
            <a:pPr algn="ctr">
              <a:defRPr/>
            </a:pPr>
            <a:r>
              <a:rPr lang="ar-SA" sz="2400" b="1" dirty="0">
                <a:latin typeface="Sakkal Majalla" panose="02000000000000000000" pitchFamily="2" charset="-78"/>
                <a:cs typeface="Sakkal Majalla" panose="02000000000000000000" pitchFamily="2" charset="-78"/>
              </a:rPr>
              <a:t>الفصل الدراسي</a:t>
            </a:r>
            <a:endParaRPr lang="en-US" sz="2400" b="1" dirty="0">
              <a:latin typeface="Sakkal Majalla" panose="02000000000000000000" pitchFamily="2" charset="-78"/>
              <a:cs typeface="Sakkal Majalla" panose="02000000000000000000" pitchFamily="2" charset="-78"/>
            </a:endParaRPr>
          </a:p>
        </p:txBody>
      </p:sp>
      <p:sp>
        <p:nvSpPr>
          <p:cNvPr id="25" name="Rounded Rectangle 24">
            <a:extLst>
              <a:ext uri="{FF2B5EF4-FFF2-40B4-BE49-F238E27FC236}">
                <a16:creationId xmlns:a16="http://schemas.microsoft.com/office/drawing/2014/main" id="{A7D01827-524E-41A7-B6F8-A9AA81C8CCBD}"/>
              </a:ext>
            </a:extLst>
          </p:cNvPr>
          <p:cNvSpPr/>
          <p:nvPr/>
        </p:nvSpPr>
        <p:spPr>
          <a:xfrm>
            <a:off x="2181225" y="2989263"/>
            <a:ext cx="5062538" cy="608012"/>
          </a:xfrm>
          <a:prstGeom prst="roundRect">
            <a:avLst/>
          </a:prstGeom>
          <a:solidFill>
            <a:schemeClr val="bg1">
              <a:lumMod val="95000"/>
            </a:schemeClr>
          </a:solidFill>
          <a:ln>
            <a:solidFill>
              <a:schemeClr val="accent6">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400" b="1" dirty="0">
                <a:solidFill>
                  <a:schemeClr val="tx1"/>
                </a:solidFill>
                <a:latin typeface="Sakkal Majalla" panose="02000000000000000000" pitchFamily="2" charset="-78"/>
                <a:cs typeface="Sakkal Majalla" panose="02000000000000000000" pitchFamily="2" charset="-78"/>
              </a:rPr>
              <a:t> </a:t>
            </a:r>
            <a:r>
              <a:rPr lang="ar-SA" sz="2400" b="1" dirty="0">
                <a:solidFill>
                  <a:schemeClr val="tx1"/>
                </a:solidFill>
                <a:latin typeface="Sakkal Majalla" panose="02000000000000000000" pitchFamily="2" charset="-78"/>
                <a:cs typeface="Sakkal Majalla" panose="02000000000000000000" pitchFamily="2" charset="-78"/>
              </a:rPr>
              <a:t>الأول</a:t>
            </a:r>
            <a:endParaRPr lang="en-US" sz="2400" b="1" dirty="0">
              <a:solidFill>
                <a:schemeClr val="tx1"/>
              </a:solidFill>
              <a:latin typeface="Sakkal Majalla" panose="02000000000000000000" pitchFamily="2" charset="-78"/>
              <a:cs typeface="Sakkal Majalla" panose="02000000000000000000" pitchFamily="2" charset="-78"/>
            </a:endParaRPr>
          </a:p>
        </p:txBody>
      </p:sp>
    </p:spTree>
    <p:extLst>
      <p:ext uri="{BB962C8B-B14F-4D97-AF65-F5344CB8AC3E}">
        <p14:creationId xmlns:p14="http://schemas.microsoft.com/office/powerpoint/2010/main" val="206063883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FB7C2AD4-C262-4CD6-BE19-6549FC922CA8}"/>
              </a:ext>
            </a:extLst>
          </p:cNvPr>
          <p:cNvSpPr txBox="1"/>
          <p:nvPr/>
        </p:nvSpPr>
        <p:spPr>
          <a:xfrm>
            <a:off x="3255169" y="1109663"/>
            <a:ext cx="5681662" cy="647700"/>
          </a:xfrm>
          <a:prstGeom prst="rect">
            <a:avLst/>
          </a:prstGeom>
          <a:noFill/>
        </p:spPr>
        <p:txBody>
          <a:bodyPr>
            <a:spAutoFit/>
          </a:bodyPr>
          <a:lstStyle/>
          <a:p>
            <a:pPr algn="ctr">
              <a:defRPr/>
            </a:pPr>
            <a:r>
              <a:rPr lang="ar-SA" sz="3600" b="1" dirty="0">
                <a:solidFill>
                  <a:schemeClr val="tx1"/>
                </a:solidFill>
                <a:latin typeface="Sakkal Majalla" panose="02000000000000000000" pitchFamily="2" charset="-78"/>
                <a:cs typeface="Sakkal Majalla" panose="02000000000000000000" pitchFamily="2" charset="-78"/>
              </a:rPr>
              <a:t>تغيرات الحالة الفيزيائية الطاردة للطاقة </a:t>
            </a:r>
            <a:endParaRPr lang="en-US" sz="3600" b="1" dirty="0">
              <a:solidFill>
                <a:schemeClr val="tx1"/>
              </a:solidFill>
              <a:latin typeface="Sakkal Majalla" panose="02000000000000000000" pitchFamily="2" charset="-78"/>
              <a:cs typeface="Sakkal Majalla" panose="02000000000000000000" pitchFamily="2" charset="-78"/>
            </a:endParaRPr>
          </a:p>
        </p:txBody>
      </p:sp>
      <p:sp>
        <p:nvSpPr>
          <p:cNvPr id="2" name="مستطيل 1">
            <a:extLst>
              <a:ext uri="{FF2B5EF4-FFF2-40B4-BE49-F238E27FC236}">
                <a16:creationId xmlns:a16="http://schemas.microsoft.com/office/drawing/2014/main" id="{3F7924F6-7C17-46BF-97FF-B1407D96672B}"/>
              </a:ext>
            </a:extLst>
          </p:cNvPr>
          <p:cNvSpPr/>
          <p:nvPr/>
        </p:nvSpPr>
        <p:spPr>
          <a:xfrm>
            <a:off x="7652655" y="3307019"/>
            <a:ext cx="4333239" cy="584775"/>
          </a:xfrm>
          <a:prstGeom prst="rect">
            <a:avLst/>
          </a:prstGeom>
          <a:noFill/>
        </p:spPr>
        <p:txBody>
          <a:bodyPr wrap="non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rtl="1"/>
            <a:r>
              <a:rPr lang="ar-SA" sz="3200" b="1" dirty="0">
                <a:solidFill>
                  <a:srgbClr val="0000CC"/>
                </a:solidFill>
                <a:latin typeface="ae_AlMateen" panose="02060803050605020204" pitchFamily="18" charset="-78"/>
              </a:rPr>
              <a:t>ما هو مخطط الحالة الفيزيائية ؟</a:t>
            </a:r>
            <a:endParaRPr lang="en-US" sz="3200" dirty="0">
              <a:solidFill>
                <a:srgbClr val="0000CC"/>
              </a:solidFill>
              <a:latin typeface="ae_AlMateen" panose="02060803050605020204" pitchFamily="18" charset="-78"/>
            </a:endParaRPr>
          </a:p>
        </p:txBody>
      </p:sp>
      <p:sp>
        <p:nvSpPr>
          <p:cNvPr id="10" name="مستطيل 9">
            <a:extLst>
              <a:ext uri="{FF2B5EF4-FFF2-40B4-BE49-F238E27FC236}">
                <a16:creationId xmlns:a16="http://schemas.microsoft.com/office/drawing/2014/main" id="{78F319A6-5362-419F-A279-940A25C74372}"/>
              </a:ext>
            </a:extLst>
          </p:cNvPr>
          <p:cNvSpPr/>
          <p:nvPr/>
        </p:nvSpPr>
        <p:spPr>
          <a:xfrm>
            <a:off x="7002006" y="4332593"/>
            <a:ext cx="4873552" cy="2031325"/>
          </a:xfrm>
          <a:prstGeom prst="rect">
            <a:avLst/>
          </a:prstGeom>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Low" rtl="1">
              <a:lnSpc>
                <a:spcPct val="150000"/>
              </a:lnSpc>
            </a:pPr>
            <a:r>
              <a:rPr lang="ar-SA" sz="2800" b="1" dirty="0">
                <a:latin typeface="ae_AlMateen" panose="02060803050605020204" pitchFamily="18" charset="-78"/>
              </a:rPr>
              <a:t>هو </a:t>
            </a:r>
            <a:r>
              <a:rPr lang="ar-SA" sz="2800" b="1" dirty="0">
                <a:solidFill>
                  <a:srgbClr val="FF0000"/>
                </a:solidFill>
                <a:latin typeface="ae_AlMateen" panose="02060803050605020204" pitchFamily="18" charset="-78"/>
              </a:rPr>
              <a:t>رسم بياني </a:t>
            </a:r>
            <a:r>
              <a:rPr lang="ar-SA" sz="2800" b="1" dirty="0">
                <a:solidFill>
                  <a:schemeClr val="tx2"/>
                </a:solidFill>
                <a:latin typeface="ae_AlMateen" panose="02060803050605020204" pitchFamily="18" charset="-78"/>
              </a:rPr>
              <a:t>للضغط</a:t>
            </a:r>
            <a:r>
              <a:rPr lang="ar-SA" sz="2800" b="1" dirty="0">
                <a:latin typeface="ae_AlMateen" panose="02060803050605020204" pitchFamily="18" charset="-78"/>
              </a:rPr>
              <a:t> مقابل </a:t>
            </a:r>
            <a:r>
              <a:rPr lang="ar-SA" sz="2800" b="1" dirty="0">
                <a:solidFill>
                  <a:schemeClr val="tx2"/>
                </a:solidFill>
                <a:latin typeface="ae_AlMateen" panose="02060803050605020204" pitchFamily="18" charset="-78"/>
              </a:rPr>
              <a:t>درجة الحرارة </a:t>
            </a:r>
            <a:r>
              <a:rPr lang="ar-SA" sz="2800" b="1" dirty="0">
                <a:latin typeface="ae_AlMateen" panose="02060803050605020204" pitchFamily="18" charset="-78"/>
              </a:rPr>
              <a:t>يوضح حالة المادة تحت ظروف مختلفة من درجة الحرارة والضغط .</a:t>
            </a:r>
            <a:endParaRPr lang="en-US" sz="2800" dirty="0">
              <a:latin typeface="ae_AlMateen" panose="02060803050605020204" pitchFamily="18" charset="-78"/>
            </a:endParaRPr>
          </a:p>
        </p:txBody>
      </p:sp>
      <p:sp>
        <p:nvSpPr>
          <p:cNvPr id="12" name="مستطيل 11">
            <a:extLst>
              <a:ext uri="{FF2B5EF4-FFF2-40B4-BE49-F238E27FC236}">
                <a16:creationId xmlns:a16="http://schemas.microsoft.com/office/drawing/2014/main" id="{55F55906-4361-46B6-A935-AB92C892C727}"/>
              </a:ext>
            </a:extLst>
          </p:cNvPr>
          <p:cNvSpPr/>
          <p:nvPr/>
        </p:nvSpPr>
        <p:spPr>
          <a:xfrm>
            <a:off x="8500012" y="2129756"/>
            <a:ext cx="3429144" cy="584775"/>
          </a:xfrm>
          <a:prstGeom prst="rect">
            <a:avLst/>
          </a:prstGeom>
          <a:solidFill>
            <a:schemeClr val="accent4">
              <a:lumMod val="20000"/>
              <a:lumOff val="80000"/>
            </a:schemeClr>
          </a:solidFill>
        </p:spPr>
        <p:txBody>
          <a:bodyPr wrap="non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rtl="1"/>
            <a:r>
              <a:rPr lang="ar-SA" sz="3200" b="1" dirty="0">
                <a:solidFill>
                  <a:srgbClr val="C00000"/>
                </a:solidFill>
                <a:latin typeface="ae_AlMateen" panose="02060803050605020204" pitchFamily="18" charset="-78"/>
              </a:rPr>
              <a:t>مخطط الحالة الفيزيائية  </a:t>
            </a:r>
            <a:endParaRPr lang="en-US" sz="3200" dirty="0">
              <a:solidFill>
                <a:srgbClr val="C00000"/>
              </a:solidFill>
              <a:latin typeface="ae_AlMateen" panose="02060803050605020204" pitchFamily="18" charset="-78"/>
            </a:endParaRPr>
          </a:p>
        </p:txBody>
      </p:sp>
      <p:pic>
        <p:nvPicPr>
          <p:cNvPr id="14" name="Picture 2">
            <a:extLst>
              <a:ext uri="{FF2B5EF4-FFF2-40B4-BE49-F238E27FC236}">
                <a16:creationId xmlns:a16="http://schemas.microsoft.com/office/drawing/2014/main" id="{36DD3FD9-1449-44CF-9A21-9E86BB8D916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1356" y="2291430"/>
            <a:ext cx="4200525" cy="4456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56103687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FB7C2AD4-C262-4CD6-BE19-6549FC922CA8}"/>
              </a:ext>
            </a:extLst>
          </p:cNvPr>
          <p:cNvSpPr txBox="1"/>
          <p:nvPr/>
        </p:nvSpPr>
        <p:spPr>
          <a:xfrm>
            <a:off x="3255169" y="1109663"/>
            <a:ext cx="5681662" cy="647700"/>
          </a:xfrm>
          <a:prstGeom prst="rect">
            <a:avLst/>
          </a:prstGeom>
          <a:noFill/>
        </p:spPr>
        <p:txBody>
          <a:bodyPr>
            <a:spAutoFit/>
          </a:bodyPr>
          <a:lstStyle/>
          <a:p>
            <a:pPr algn="ctr">
              <a:defRPr/>
            </a:pPr>
            <a:r>
              <a:rPr lang="ar-SA" sz="3600" b="1" dirty="0">
                <a:solidFill>
                  <a:schemeClr val="tx1"/>
                </a:solidFill>
                <a:latin typeface="Sakkal Majalla" panose="02000000000000000000" pitchFamily="2" charset="-78"/>
                <a:cs typeface="Sakkal Majalla" panose="02000000000000000000" pitchFamily="2" charset="-78"/>
              </a:rPr>
              <a:t>تغيرات الحالة الفيزيائية الطاردة للطاقة </a:t>
            </a:r>
            <a:endParaRPr lang="en-US" sz="3600" b="1" dirty="0">
              <a:solidFill>
                <a:schemeClr val="tx1"/>
              </a:solidFill>
              <a:latin typeface="Sakkal Majalla" panose="02000000000000000000" pitchFamily="2" charset="-78"/>
              <a:cs typeface="Sakkal Majalla" panose="02000000000000000000" pitchFamily="2" charset="-78"/>
            </a:endParaRPr>
          </a:p>
        </p:txBody>
      </p:sp>
      <p:sp>
        <p:nvSpPr>
          <p:cNvPr id="2" name="مستطيل 1">
            <a:extLst>
              <a:ext uri="{FF2B5EF4-FFF2-40B4-BE49-F238E27FC236}">
                <a16:creationId xmlns:a16="http://schemas.microsoft.com/office/drawing/2014/main" id="{B82CC051-1983-4E44-AEC0-C74CE3591C2C}"/>
              </a:ext>
            </a:extLst>
          </p:cNvPr>
          <p:cNvSpPr/>
          <p:nvPr/>
        </p:nvSpPr>
        <p:spPr>
          <a:xfrm>
            <a:off x="8585531" y="1730193"/>
            <a:ext cx="3429144" cy="584775"/>
          </a:xfrm>
          <a:prstGeom prst="rect">
            <a:avLst/>
          </a:prstGeom>
          <a:noFill/>
        </p:spPr>
        <p:txBody>
          <a:bodyPr wrap="non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rtl="1"/>
            <a:r>
              <a:rPr lang="ar-SA" sz="3200" b="1" dirty="0">
                <a:solidFill>
                  <a:srgbClr val="C00000"/>
                </a:solidFill>
                <a:latin typeface="ae_AlMateen" panose="02060803050605020204" pitchFamily="18" charset="-78"/>
              </a:rPr>
              <a:t>مخطط الحالة الفيزيائية  </a:t>
            </a:r>
            <a:endParaRPr lang="en-US" sz="3200" dirty="0">
              <a:solidFill>
                <a:srgbClr val="C00000"/>
              </a:solidFill>
              <a:latin typeface="ae_AlMateen" panose="02060803050605020204" pitchFamily="18" charset="-78"/>
            </a:endParaRPr>
          </a:p>
        </p:txBody>
      </p:sp>
      <p:sp>
        <p:nvSpPr>
          <p:cNvPr id="14" name="مستطيل 13">
            <a:extLst>
              <a:ext uri="{FF2B5EF4-FFF2-40B4-BE49-F238E27FC236}">
                <a16:creationId xmlns:a16="http://schemas.microsoft.com/office/drawing/2014/main" id="{889F3C86-4512-410E-B07C-4E917052DA42}"/>
              </a:ext>
            </a:extLst>
          </p:cNvPr>
          <p:cNvSpPr/>
          <p:nvPr/>
        </p:nvSpPr>
        <p:spPr>
          <a:xfrm>
            <a:off x="5537531" y="2465689"/>
            <a:ext cx="6096000" cy="658963"/>
          </a:xfrm>
          <a:prstGeom prst="rect">
            <a:avLst/>
          </a:prstGeom>
        </p:spPr>
        <p:txBody>
          <a:bodyPr>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rtl="1">
              <a:lnSpc>
                <a:spcPct val="150000"/>
              </a:lnSpc>
            </a:pPr>
            <a:r>
              <a:rPr lang="ar-SA" sz="2800" b="1" dirty="0">
                <a:solidFill>
                  <a:schemeClr val="tx2">
                    <a:lumMod val="50000"/>
                  </a:schemeClr>
                </a:solidFill>
                <a:latin typeface="ae_AlMateen" panose="02060803050605020204" pitchFamily="18" charset="-78"/>
                <a:sym typeface="Wingdings"/>
              </a:rPr>
              <a:t></a:t>
            </a:r>
            <a:r>
              <a:rPr lang="ar-SA" sz="2800" b="1" dirty="0">
                <a:solidFill>
                  <a:schemeClr val="tx2">
                    <a:lumMod val="50000"/>
                  </a:schemeClr>
                </a:solidFill>
                <a:latin typeface="ae_AlMateen" panose="02060803050605020204" pitchFamily="18" charset="-78"/>
              </a:rPr>
              <a:t>يتحكم متغيران معاً في حالة المادة هما: </a:t>
            </a:r>
          </a:p>
        </p:txBody>
      </p:sp>
      <p:sp>
        <p:nvSpPr>
          <p:cNvPr id="16" name="مستطيل 15">
            <a:extLst>
              <a:ext uri="{FF2B5EF4-FFF2-40B4-BE49-F238E27FC236}">
                <a16:creationId xmlns:a16="http://schemas.microsoft.com/office/drawing/2014/main" id="{9D65064C-CB6A-4BC4-B4FF-66E279F637EE}"/>
              </a:ext>
            </a:extLst>
          </p:cNvPr>
          <p:cNvSpPr/>
          <p:nvPr/>
        </p:nvSpPr>
        <p:spPr>
          <a:xfrm>
            <a:off x="7128461" y="4532186"/>
            <a:ext cx="4518717" cy="954107"/>
          </a:xfrm>
          <a:prstGeom prst="rect">
            <a:avLst/>
          </a:prstGeom>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rtl="1"/>
            <a:r>
              <a:rPr lang="ar-SA" sz="2800" b="1" dirty="0">
                <a:solidFill>
                  <a:schemeClr val="tx2">
                    <a:lumMod val="50000"/>
                  </a:schemeClr>
                </a:solidFill>
                <a:latin typeface="ae_AlMateen" panose="02060803050605020204" pitchFamily="18" charset="-78"/>
                <a:sym typeface="Wingdings"/>
              </a:rPr>
              <a:t></a:t>
            </a:r>
            <a:r>
              <a:rPr lang="ar-SA" sz="2800" b="1" dirty="0">
                <a:solidFill>
                  <a:schemeClr val="tx2">
                    <a:lumMod val="50000"/>
                  </a:schemeClr>
                </a:solidFill>
                <a:latin typeface="ae_AlMateen" panose="02060803050605020204" pitchFamily="18" charset="-78"/>
              </a:rPr>
              <a:t>لهذين المتغيرين تأثيرات عكسية على المادة حيث تعمل على : </a:t>
            </a:r>
            <a:endParaRPr lang="en-US" sz="2800" dirty="0">
              <a:solidFill>
                <a:schemeClr val="tx2">
                  <a:lumMod val="50000"/>
                </a:schemeClr>
              </a:solidFill>
              <a:latin typeface="ae_AlMateen" panose="02060803050605020204" pitchFamily="18" charset="-78"/>
            </a:endParaRPr>
          </a:p>
        </p:txBody>
      </p:sp>
      <p:sp>
        <p:nvSpPr>
          <p:cNvPr id="18" name="مستطيل 17">
            <a:extLst>
              <a:ext uri="{FF2B5EF4-FFF2-40B4-BE49-F238E27FC236}">
                <a16:creationId xmlns:a16="http://schemas.microsoft.com/office/drawing/2014/main" id="{7A2C95BE-937A-4A83-82C4-7C133095F111}"/>
              </a:ext>
            </a:extLst>
          </p:cNvPr>
          <p:cNvSpPr/>
          <p:nvPr/>
        </p:nvSpPr>
        <p:spPr>
          <a:xfrm>
            <a:off x="9230449" y="3120793"/>
            <a:ext cx="2403081" cy="658835"/>
          </a:xfrm>
          <a:prstGeom prst="rect">
            <a:avLst/>
          </a:prstGeom>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rtl="1">
              <a:lnSpc>
                <a:spcPct val="150000"/>
              </a:lnSpc>
            </a:pPr>
            <a:r>
              <a:rPr lang="ar-SA" sz="2800" b="1" dirty="0">
                <a:solidFill>
                  <a:srgbClr val="0000CC"/>
                </a:solidFill>
                <a:latin typeface="ae_AlMateen" panose="02060803050605020204" pitchFamily="18" charset="-78"/>
              </a:rPr>
              <a:t>1- الضغط .   </a:t>
            </a:r>
          </a:p>
        </p:txBody>
      </p:sp>
      <p:sp>
        <p:nvSpPr>
          <p:cNvPr id="20" name="مستطيل 19">
            <a:extLst>
              <a:ext uri="{FF2B5EF4-FFF2-40B4-BE49-F238E27FC236}">
                <a16:creationId xmlns:a16="http://schemas.microsoft.com/office/drawing/2014/main" id="{50DC12D9-39F0-4399-B49A-A42CF81762CF}"/>
              </a:ext>
            </a:extLst>
          </p:cNvPr>
          <p:cNvSpPr/>
          <p:nvPr/>
        </p:nvSpPr>
        <p:spPr>
          <a:xfrm>
            <a:off x="8793495" y="3789545"/>
            <a:ext cx="2840036" cy="660758"/>
          </a:xfrm>
          <a:prstGeom prst="rect">
            <a:avLst/>
          </a:prstGeom>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rtl="1">
              <a:lnSpc>
                <a:spcPct val="150000"/>
              </a:lnSpc>
            </a:pPr>
            <a:r>
              <a:rPr lang="ar-SA" sz="2800" b="1" dirty="0">
                <a:solidFill>
                  <a:srgbClr val="0000CC"/>
                </a:solidFill>
                <a:latin typeface="ae_AlMateen" panose="02060803050605020204" pitchFamily="18" charset="-78"/>
              </a:rPr>
              <a:t>2- درجة الحرارة .</a:t>
            </a:r>
            <a:endParaRPr lang="en-US" sz="2800" dirty="0">
              <a:solidFill>
                <a:srgbClr val="0000CC"/>
              </a:solidFill>
              <a:latin typeface="ae_AlMateen" panose="02060803050605020204" pitchFamily="18" charset="-78"/>
            </a:endParaRPr>
          </a:p>
        </p:txBody>
      </p:sp>
      <p:sp>
        <p:nvSpPr>
          <p:cNvPr id="22" name="مستطيل 21">
            <a:extLst>
              <a:ext uri="{FF2B5EF4-FFF2-40B4-BE49-F238E27FC236}">
                <a16:creationId xmlns:a16="http://schemas.microsoft.com/office/drawing/2014/main" id="{776EC78A-0C40-4832-884B-54AE5430CF0E}"/>
              </a:ext>
            </a:extLst>
          </p:cNvPr>
          <p:cNvSpPr/>
          <p:nvPr/>
        </p:nvSpPr>
        <p:spPr>
          <a:xfrm>
            <a:off x="5313315" y="5596730"/>
            <a:ext cx="6320216" cy="660758"/>
          </a:xfrm>
          <a:prstGeom prst="rect">
            <a:avLst/>
          </a:prstGeom>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rtl="1">
              <a:lnSpc>
                <a:spcPct val="150000"/>
              </a:lnSpc>
            </a:pPr>
            <a:r>
              <a:rPr lang="ar-SA" sz="2800" b="1" dirty="0">
                <a:latin typeface="ae_AlMateen" panose="02060803050605020204" pitchFamily="18" charset="-78"/>
              </a:rPr>
              <a:t>أ- </a:t>
            </a:r>
            <a:r>
              <a:rPr lang="ar-SA" sz="2800" b="1" dirty="0">
                <a:solidFill>
                  <a:srgbClr val="0000CC"/>
                </a:solidFill>
                <a:latin typeface="ae_AlMateen" panose="02060803050605020204" pitchFamily="18" charset="-78"/>
              </a:rPr>
              <a:t>زيادة درجة الحرارة </a:t>
            </a:r>
            <a:r>
              <a:rPr lang="ar-SA" sz="2800" b="1" dirty="0">
                <a:latin typeface="ae_AlMateen" panose="02060803050605020204" pitchFamily="18" charset="-78"/>
              </a:rPr>
              <a:t>(</a:t>
            </a:r>
            <a:r>
              <a:rPr lang="ar-SA" sz="2800" b="1" dirty="0">
                <a:solidFill>
                  <a:srgbClr val="C00000"/>
                </a:solidFill>
                <a:latin typeface="ae_AlMateen" panose="02060803050605020204" pitchFamily="18" charset="-78"/>
              </a:rPr>
              <a:t>ترفع معدل تبخر الماء </a:t>
            </a:r>
            <a:r>
              <a:rPr lang="ar-SA" sz="2800" b="1" dirty="0">
                <a:latin typeface="ae_AlMateen" panose="02060803050605020204" pitchFamily="18" charset="-78"/>
              </a:rPr>
              <a:t>) .</a:t>
            </a:r>
            <a:endParaRPr lang="en-US" sz="2800" dirty="0">
              <a:latin typeface="ae_AlMateen" panose="02060803050605020204" pitchFamily="18" charset="-78"/>
            </a:endParaRPr>
          </a:p>
        </p:txBody>
      </p:sp>
      <p:sp>
        <p:nvSpPr>
          <p:cNvPr id="24" name="مستطيل 23">
            <a:extLst>
              <a:ext uri="{FF2B5EF4-FFF2-40B4-BE49-F238E27FC236}">
                <a16:creationId xmlns:a16="http://schemas.microsoft.com/office/drawing/2014/main" id="{F9EA2DFF-AC75-485E-AEB6-7E61F3F5627A}"/>
              </a:ext>
            </a:extLst>
          </p:cNvPr>
          <p:cNvSpPr/>
          <p:nvPr/>
        </p:nvSpPr>
        <p:spPr>
          <a:xfrm>
            <a:off x="5313315" y="6197242"/>
            <a:ext cx="6320215" cy="660758"/>
          </a:xfrm>
          <a:prstGeom prst="rect">
            <a:avLst/>
          </a:prstGeom>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rtl="1">
              <a:lnSpc>
                <a:spcPct val="150000"/>
              </a:lnSpc>
            </a:pPr>
            <a:r>
              <a:rPr lang="ar-SA" sz="2800" b="1" dirty="0">
                <a:latin typeface="ae_AlMateen" panose="02060803050605020204" pitchFamily="18" charset="-78"/>
              </a:rPr>
              <a:t>ب- </a:t>
            </a:r>
            <a:r>
              <a:rPr lang="ar-SA" sz="2800" b="1" dirty="0">
                <a:solidFill>
                  <a:srgbClr val="0000CC"/>
                </a:solidFill>
                <a:latin typeface="ae_AlMateen" panose="02060803050605020204" pitchFamily="18" charset="-78"/>
              </a:rPr>
              <a:t>زيادة الضغط </a:t>
            </a:r>
            <a:r>
              <a:rPr lang="ar-SA" sz="2800" b="1" dirty="0">
                <a:latin typeface="ae_AlMateen" panose="02060803050605020204" pitchFamily="18" charset="-78"/>
              </a:rPr>
              <a:t>( </a:t>
            </a:r>
            <a:r>
              <a:rPr lang="ar-SA" sz="2800" b="1" dirty="0">
                <a:solidFill>
                  <a:srgbClr val="C00000"/>
                </a:solidFill>
                <a:latin typeface="ae_AlMateen" panose="02060803050605020204" pitchFamily="18" charset="-78"/>
              </a:rPr>
              <a:t>رفع معدل تكاثف البخار </a:t>
            </a:r>
            <a:r>
              <a:rPr lang="ar-SA" sz="2800" b="1" dirty="0">
                <a:latin typeface="ae_AlMateen" panose="02060803050605020204" pitchFamily="18" charset="-78"/>
              </a:rPr>
              <a:t>) .</a:t>
            </a:r>
            <a:endParaRPr lang="en-US" sz="2800" dirty="0">
              <a:latin typeface="ae_AlMateen" panose="02060803050605020204" pitchFamily="18" charset="-78"/>
            </a:endParaRPr>
          </a:p>
        </p:txBody>
      </p:sp>
      <p:pic>
        <p:nvPicPr>
          <p:cNvPr id="26" name="Picture 2">
            <a:extLst>
              <a:ext uri="{FF2B5EF4-FFF2-40B4-BE49-F238E27FC236}">
                <a16:creationId xmlns:a16="http://schemas.microsoft.com/office/drawing/2014/main" id="{17C13F1C-9EE2-4B7C-9A4F-5F753738E99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6875" y="2465689"/>
            <a:ext cx="4200525" cy="38822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40448774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FB7C2AD4-C262-4CD6-BE19-6549FC922CA8}"/>
              </a:ext>
            </a:extLst>
          </p:cNvPr>
          <p:cNvSpPr txBox="1"/>
          <p:nvPr/>
        </p:nvSpPr>
        <p:spPr>
          <a:xfrm>
            <a:off x="3255169" y="1109663"/>
            <a:ext cx="5681662" cy="647700"/>
          </a:xfrm>
          <a:prstGeom prst="rect">
            <a:avLst/>
          </a:prstGeom>
          <a:noFill/>
        </p:spPr>
        <p:txBody>
          <a:bodyPr>
            <a:spAutoFit/>
          </a:bodyPr>
          <a:lstStyle/>
          <a:p>
            <a:pPr algn="ctr">
              <a:defRPr/>
            </a:pPr>
            <a:r>
              <a:rPr lang="ar-SA" sz="3600" b="1" dirty="0">
                <a:solidFill>
                  <a:schemeClr val="tx1"/>
                </a:solidFill>
                <a:latin typeface="Sakkal Majalla" panose="02000000000000000000" pitchFamily="2" charset="-78"/>
                <a:cs typeface="Sakkal Majalla" panose="02000000000000000000" pitchFamily="2" charset="-78"/>
              </a:rPr>
              <a:t>تغيرات الحالة الفيزيائية الطاردة للطاقة </a:t>
            </a:r>
            <a:endParaRPr lang="en-US" sz="3600" b="1" dirty="0">
              <a:solidFill>
                <a:schemeClr val="tx1"/>
              </a:solidFill>
              <a:latin typeface="Sakkal Majalla" panose="02000000000000000000" pitchFamily="2" charset="-78"/>
              <a:cs typeface="Sakkal Majalla" panose="02000000000000000000" pitchFamily="2" charset="-78"/>
            </a:endParaRPr>
          </a:p>
        </p:txBody>
      </p:sp>
      <p:sp>
        <p:nvSpPr>
          <p:cNvPr id="2" name="مستطيل 1">
            <a:extLst>
              <a:ext uri="{FF2B5EF4-FFF2-40B4-BE49-F238E27FC236}">
                <a16:creationId xmlns:a16="http://schemas.microsoft.com/office/drawing/2014/main" id="{2AB26372-4DBD-4F36-B41B-3D3AF4EB0A79}"/>
              </a:ext>
            </a:extLst>
          </p:cNvPr>
          <p:cNvSpPr/>
          <p:nvPr/>
        </p:nvSpPr>
        <p:spPr>
          <a:xfrm>
            <a:off x="8585531" y="1757363"/>
            <a:ext cx="3429144" cy="584775"/>
          </a:xfrm>
          <a:prstGeom prst="rect">
            <a:avLst/>
          </a:prstGeom>
          <a:noFill/>
        </p:spPr>
        <p:txBody>
          <a:bodyPr wrap="non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rtl="1"/>
            <a:r>
              <a:rPr lang="ar-SA" sz="3200" b="1" dirty="0">
                <a:solidFill>
                  <a:srgbClr val="C00000"/>
                </a:solidFill>
                <a:latin typeface="ae_AlMateen" panose="02060803050605020204" pitchFamily="18" charset="-78"/>
              </a:rPr>
              <a:t>مخطط الحالة الفيزيائية  </a:t>
            </a:r>
            <a:endParaRPr lang="en-US" sz="3200" dirty="0">
              <a:solidFill>
                <a:srgbClr val="C00000"/>
              </a:solidFill>
              <a:latin typeface="ae_AlMateen" panose="02060803050605020204" pitchFamily="18" charset="-78"/>
            </a:endParaRPr>
          </a:p>
        </p:txBody>
      </p:sp>
      <p:sp>
        <p:nvSpPr>
          <p:cNvPr id="13" name="مستطيل 12">
            <a:extLst>
              <a:ext uri="{FF2B5EF4-FFF2-40B4-BE49-F238E27FC236}">
                <a16:creationId xmlns:a16="http://schemas.microsoft.com/office/drawing/2014/main" id="{06AB309D-9386-425B-A5D1-E6C676152606}"/>
              </a:ext>
            </a:extLst>
          </p:cNvPr>
          <p:cNvSpPr/>
          <p:nvPr/>
        </p:nvSpPr>
        <p:spPr>
          <a:xfrm>
            <a:off x="5537531" y="2301738"/>
            <a:ext cx="6096000" cy="658963"/>
          </a:xfrm>
          <a:prstGeom prst="rect">
            <a:avLst/>
          </a:prstGeom>
        </p:spPr>
        <p:txBody>
          <a:bodyPr>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rtl="1">
              <a:lnSpc>
                <a:spcPct val="150000"/>
              </a:lnSpc>
            </a:pPr>
            <a:r>
              <a:rPr lang="ar-SA" sz="2800" b="1" dirty="0">
                <a:solidFill>
                  <a:schemeClr val="tx2">
                    <a:lumMod val="50000"/>
                  </a:schemeClr>
                </a:solidFill>
                <a:latin typeface="ae_AlMateen" panose="02060803050605020204" pitchFamily="18" charset="-78"/>
                <a:sym typeface="Wingdings"/>
              </a:rPr>
              <a:t></a:t>
            </a:r>
            <a:r>
              <a:rPr lang="ar-SA" sz="2800" b="1" dirty="0">
                <a:solidFill>
                  <a:schemeClr val="tx2">
                    <a:lumMod val="50000"/>
                  </a:schemeClr>
                </a:solidFill>
                <a:latin typeface="ae_AlMateen" panose="02060803050605020204" pitchFamily="18" charset="-78"/>
              </a:rPr>
              <a:t>النقاط: </a:t>
            </a:r>
          </a:p>
        </p:txBody>
      </p:sp>
      <p:sp>
        <p:nvSpPr>
          <p:cNvPr id="15" name="مستطيل 14">
            <a:extLst>
              <a:ext uri="{FF2B5EF4-FFF2-40B4-BE49-F238E27FC236}">
                <a16:creationId xmlns:a16="http://schemas.microsoft.com/office/drawing/2014/main" id="{C903BD29-CF11-440F-AFE5-5411CACFC48B}"/>
              </a:ext>
            </a:extLst>
          </p:cNvPr>
          <p:cNvSpPr/>
          <p:nvPr/>
        </p:nvSpPr>
        <p:spPr>
          <a:xfrm>
            <a:off x="7674380" y="2886513"/>
            <a:ext cx="3959151" cy="738664"/>
          </a:xfrm>
          <a:prstGeom prst="rect">
            <a:avLst/>
          </a:prstGeom>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rtl="1">
              <a:lnSpc>
                <a:spcPct val="150000"/>
              </a:lnSpc>
            </a:pPr>
            <a:r>
              <a:rPr lang="en-US" sz="2800" b="1" dirty="0">
                <a:solidFill>
                  <a:srgbClr val="FF0000"/>
                </a:solidFill>
                <a:latin typeface="ae_AlMateen" panose="02060803050605020204" pitchFamily="18" charset="-78"/>
              </a:rPr>
              <a:t>A</a:t>
            </a:r>
            <a:r>
              <a:rPr lang="ar-SA" sz="2800" b="1" dirty="0">
                <a:solidFill>
                  <a:srgbClr val="0000CC"/>
                </a:solidFill>
                <a:latin typeface="ae_AlMateen" panose="02060803050605020204" pitchFamily="18" charset="-78"/>
              </a:rPr>
              <a:t>- النقطة الثلاثية للماء:</a:t>
            </a:r>
          </a:p>
        </p:txBody>
      </p:sp>
      <p:pic>
        <p:nvPicPr>
          <p:cNvPr id="17" name="Picture 2">
            <a:extLst>
              <a:ext uri="{FF2B5EF4-FFF2-40B4-BE49-F238E27FC236}">
                <a16:creationId xmlns:a16="http://schemas.microsoft.com/office/drawing/2014/main" id="{AE2FAA9D-9BE9-4E3C-9DF7-432F15ECFD5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8469" y="2730927"/>
            <a:ext cx="4200525" cy="37114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9" name="مستطيل 18">
            <a:extLst>
              <a:ext uri="{FF2B5EF4-FFF2-40B4-BE49-F238E27FC236}">
                <a16:creationId xmlns:a16="http://schemas.microsoft.com/office/drawing/2014/main" id="{00BBD7F5-F027-4606-A32C-DC219EA92D04}"/>
              </a:ext>
            </a:extLst>
          </p:cNvPr>
          <p:cNvSpPr/>
          <p:nvPr/>
        </p:nvSpPr>
        <p:spPr>
          <a:xfrm>
            <a:off x="7674380" y="4379914"/>
            <a:ext cx="3959151" cy="660758"/>
          </a:xfrm>
          <a:prstGeom prst="rect">
            <a:avLst/>
          </a:prstGeom>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rtl="1">
              <a:lnSpc>
                <a:spcPct val="150000"/>
              </a:lnSpc>
            </a:pPr>
            <a:r>
              <a:rPr lang="en-US" sz="2800" b="1" dirty="0">
                <a:solidFill>
                  <a:srgbClr val="FF0000"/>
                </a:solidFill>
                <a:latin typeface="ae_AlMateen" panose="02060803050605020204" pitchFamily="18" charset="-78"/>
              </a:rPr>
              <a:t>B</a:t>
            </a:r>
            <a:r>
              <a:rPr lang="ar-SA" sz="2800" b="1" dirty="0">
                <a:solidFill>
                  <a:srgbClr val="0000CC"/>
                </a:solidFill>
                <a:latin typeface="ae_AlMateen" panose="02060803050605020204" pitchFamily="18" charset="-78"/>
              </a:rPr>
              <a:t>- النقطة الحرجة:  </a:t>
            </a:r>
          </a:p>
        </p:txBody>
      </p:sp>
      <p:sp>
        <p:nvSpPr>
          <p:cNvPr id="21" name="مستطيل 20">
            <a:extLst>
              <a:ext uri="{FF2B5EF4-FFF2-40B4-BE49-F238E27FC236}">
                <a16:creationId xmlns:a16="http://schemas.microsoft.com/office/drawing/2014/main" id="{603D2D3E-514A-4800-BC8D-24F6CA67168A}"/>
              </a:ext>
            </a:extLst>
          </p:cNvPr>
          <p:cNvSpPr/>
          <p:nvPr/>
        </p:nvSpPr>
        <p:spPr>
          <a:xfrm>
            <a:off x="6895843" y="3585188"/>
            <a:ext cx="4518717" cy="830997"/>
          </a:xfrm>
          <a:prstGeom prst="rect">
            <a:avLst/>
          </a:prstGeom>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rtl="1"/>
            <a:r>
              <a:rPr lang="ar-SA" sz="2400" b="1" dirty="0">
                <a:solidFill>
                  <a:schemeClr val="tx2">
                    <a:lumMod val="50000"/>
                  </a:schemeClr>
                </a:solidFill>
                <a:latin typeface="ae_AlMateen" panose="02060803050605020204" pitchFamily="18" charset="-78"/>
                <a:sym typeface="Wingdings"/>
              </a:rPr>
              <a:t></a:t>
            </a:r>
            <a:r>
              <a:rPr lang="ar-SA" sz="2400" b="1" dirty="0">
                <a:solidFill>
                  <a:schemeClr val="tx2">
                    <a:lumMod val="50000"/>
                  </a:schemeClr>
                </a:solidFill>
                <a:latin typeface="ae_AlMateen" panose="02060803050605020204" pitchFamily="18" charset="-78"/>
              </a:rPr>
              <a:t>تمثل درجة الحرارة والضغط ، حيث يوجد عندها الماء في حالاته الثلاث معاً.</a:t>
            </a:r>
            <a:endParaRPr lang="en-US" sz="2400" dirty="0">
              <a:solidFill>
                <a:schemeClr val="tx2">
                  <a:lumMod val="50000"/>
                </a:schemeClr>
              </a:solidFill>
              <a:latin typeface="ae_AlMateen" panose="02060803050605020204" pitchFamily="18" charset="-78"/>
            </a:endParaRPr>
          </a:p>
        </p:txBody>
      </p:sp>
      <p:sp>
        <p:nvSpPr>
          <p:cNvPr id="23" name="مستطيل 22">
            <a:extLst>
              <a:ext uri="{FF2B5EF4-FFF2-40B4-BE49-F238E27FC236}">
                <a16:creationId xmlns:a16="http://schemas.microsoft.com/office/drawing/2014/main" id="{E9F60B56-2A79-4FAB-B9C6-AEAE6EA5A1AF}"/>
              </a:ext>
            </a:extLst>
          </p:cNvPr>
          <p:cNvSpPr/>
          <p:nvPr/>
        </p:nvSpPr>
        <p:spPr>
          <a:xfrm>
            <a:off x="5812882" y="5170922"/>
            <a:ext cx="5901678" cy="1569660"/>
          </a:xfrm>
          <a:prstGeom prst="rect">
            <a:avLst/>
          </a:prstGeom>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rtl="1"/>
            <a:r>
              <a:rPr lang="ar-SA" sz="2400" b="1" dirty="0">
                <a:solidFill>
                  <a:schemeClr val="tx2">
                    <a:lumMod val="50000"/>
                  </a:schemeClr>
                </a:solidFill>
                <a:latin typeface="ae_AlMateen" panose="02060803050605020204" pitchFamily="18" charset="-78"/>
                <a:sym typeface="Wingdings"/>
              </a:rPr>
              <a:t></a:t>
            </a:r>
            <a:r>
              <a:rPr lang="ar-SA" sz="2400" b="1" dirty="0">
                <a:solidFill>
                  <a:schemeClr val="tx2">
                    <a:lumMod val="50000"/>
                  </a:schemeClr>
                </a:solidFill>
                <a:latin typeface="ae_AlMateen" panose="02060803050605020204" pitchFamily="18" charset="-78"/>
              </a:rPr>
              <a:t>تمثل كلاً من الضغط ودرجة الحرارة التي لا يمكن للماء بعدها أن يكون في الحالة السائلة. وإذا وجد بخار الماء عند درجة الحرارة الحرجة فلا يمكن لزيادة الضغط أن تحول بخار الماء إلى سائل.</a:t>
            </a:r>
            <a:endParaRPr lang="en-US" sz="2400" dirty="0">
              <a:solidFill>
                <a:schemeClr val="tx2">
                  <a:lumMod val="50000"/>
                </a:schemeClr>
              </a:solidFill>
              <a:latin typeface="ae_AlMateen" panose="02060803050605020204" pitchFamily="18" charset="-78"/>
            </a:endParaRPr>
          </a:p>
        </p:txBody>
      </p:sp>
    </p:spTree>
    <p:extLst>
      <p:ext uri="{BB962C8B-B14F-4D97-AF65-F5344CB8AC3E}">
        <p14:creationId xmlns:p14="http://schemas.microsoft.com/office/powerpoint/2010/main" val="52803936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FB7C2AD4-C262-4CD6-BE19-6549FC922CA8}"/>
              </a:ext>
            </a:extLst>
          </p:cNvPr>
          <p:cNvSpPr txBox="1"/>
          <p:nvPr/>
        </p:nvSpPr>
        <p:spPr>
          <a:xfrm>
            <a:off x="3255169" y="1109663"/>
            <a:ext cx="5681662" cy="647700"/>
          </a:xfrm>
          <a:prstGeom prst="rect">
            <a:avLst/>
          </a:prstGeom>
          <a:noFill/>
        </p:spPr>
        <p:txBody>
          <a:bodyPr>
            <a:spAutoFit/>
          </a:bodyPr>
          <a:lstStyle/>
          <a:p>
            <a:pPr algn="ctr">
              <a:defRPr/>
            </a:pPr>
            <a:r>
              <a:rPr lang="ar-SA" sz="3600" b="1" dirty="0">
                <a:solidFill>
                  <a:schemeClr val="tx1"/>
                </a:solidFill>
                <a:latin typeface="Sakkal Majalla" panose="02000000000000000000" pitchFamily="2" charset="-78"/>
                <a:cs typeface="Sakkal Majalla" panose="02000000000000000000" pitchFamily="2" charset="-78"/>
              </a:rPr>
              <a:t>تغيرات الحالة الفيزيائية الطاردة للطاقة </a:t>
            </a:r>
            <a:endParaRPr lang="en-US" sz="3600" b="1" dirty="0">
              <a:solidFill>
                <a:schemeClr val="tx1"/>
              </a:solidFill>
              <a:latin typeface="Sakkal Majalla" panose="02000000000000000000" pitchFamily="2" charset="-78"/>
              <a:cs typeface="Sakkal Majalla" panose="02000000000000000000" pitchFamily="2" charset="-78"/>
            </a:endParaRPr>
          </a:p>
        </p:txBody>
      </p:sp>
      <p:pic>
        <p:nvPicPr>
          <p:cNvPr id="2" name="Picture 3">
            <a:extLst>
              <a:ext uri="{FF2B5EF4-FFF2-40B4-BE49-F238E27FC236}">
                <a16:creationId xmlns:a16="http://schemas.microsoft.com/office/drawing/2014/main" id="{C3B3FA8A-4775-46F1-8552-31E16E0C8B51}"/>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7899" r="3881"/>
          <a:stretch/>
        </p:blipFill>
        <p:spPr bwMode="auto">
          <a:xfrm>
            <a:off x="286246" y="2181225"/>
            <a:ext cx="4821432" cy="46767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0" name="مربع نص 17">
            <a:extLst>
              <a:ext uri="{FF2B5EF4-FFF2-40B4-BE49-F238E27FC236}">
                <a16:creationId xmlns:a16="http://schemas.microsoft.com/office/drawing/2014/main" id="{F7C00F5B-D98C-4905-AB62-A3BF0DB9D72C}"/>
              </a:ext>
            </a:extLst>
          </p:cNvPr>
          <p:cNvSpPr txBox="1"/>
          <p:nvPr/>
        </p:nvSpPr>
        <p:spPr>
          <a:xfrm>
            <a:off x="6517819" y="3111694"/>
            <a:ext cx="5150250" cy="954107"/>
          </a:xfrm>
          <a:prstGeom prst="rect">
            <a:avLst/>
          </a:prstGeom>
          <a:noFill/>
        </p:spPr>
        <p:txBody>
          <a:bodyPr wrap="square" rtlCol="1">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rtl="1"/>
            <a:r>
              <a:rPr lang="ar-SA" sz="2800" b="1" dirty="0">
                <a:latin typeface="ae_AlMateen" panose="02060803050605020204" pitchFamily="18" charset="-78"/>
                <a:sym typeface="Wingdings"/>
              </a:rPr>
              <a:t></a:t>
            </a:r>
            <a:r>
              <a:rPr lang="ar-SA" sz="2800" b="1" dirty="0">
                <a:latin typeface="ae_AlMateen" panose="02060803050605020204" pitchFamily="18" charset="-78"/>
              </a:rPr>
              <a:t>يوضح هذا الرسم مخطط الحالة الفيزيائية </a:t>
            </a:r>
            <a:r>
              <a:rPr lang="ar-SA" sz="2800" b="1" dirty="0">
                <a:solidFill>
                  <a:srgbClr val="FF0000"/>
                </a:solidFill>
                <a:latin typeface="ae_AlMateen" panose="02060803050605020204" pitchFamily="18" charset="-78"/>
              </a:rPr>
              <a:t>للماء</a:t>
            </a:r>
            <a:r>
              <a:rPr lang="ar-SA" sz="2800" b="1" dirty="0">
                <a:latin typeface="ae_AlMateen" panose="02060803050605020204" pitchFamily="18" charset="-78"/>
              </a:rPr>
              <a:t> عند درجات وضغوط مختلفة .</a:t>
            </a:r>
          </a:p>
        </p:txBody>
      </p:sp>
      <p:sp>
        <p:nvSpPr>
          <p:cNvPr id="12" name="مستطيل 11">
            <a:extLst>
              <a:ext uri="{FF2B5EF4-FFF2-40B4-BE49-F238E27FC236}">
                <a16:creationId xmlns:a16="http://schemas.microsoft.com/office/drawing/2014/main" id="{08EEFF87-2B9C-4C79-B46D-3AB0D3F87BE2}"/>
              </a:ext>
            </a:extLst>
          </p:cNvPr>
          <p:cNvSpPr/>
          <p:nvPr/>
        </p:nvSpPr>
        <p:spPr>
          <a:xfrm>
            <a:off x="6506666" y="1947333"/>
            <a:ext cx="5494337" cy="707886"/>
          </a:xfrm>
          <a:prstGeom prst="rect">
            <a:avLst/>
          </a:prstGeom>
          <a:noFill/>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rtl="1"/>
            <a:r>
              <a:rPr lang="ar-SA" sz="4000" b="1" dirty="0">
                <a:solidFill>
                  <a:srgbClr val="C00000"/>
                </a:solidFill>
                <a:latin typeface="ae_AlMateen" panose="02060803050605020204" pitchFamily="18" charset="-78"/>
              </a:rPr>
              <a:t>مخطط الحالة الفيزيائية </a:t>
            </a:r>
            <a:r>
              <a:rPr lang="ar-SA" sz="4000" b="1" dirty="0">
                <a:solidFill>
                  <a:srgbClr val="0000CC"/>
                </a:solidFill>
                <a:latin typeface="ae_AlMateen" panose="02060803050605020204" pitchFamily="18" charset="-78"/>
              </a:rPr>
              <a:t>للماء</a:t>
            </a:r>
            <a:r>
              <a:rPr lang="ar-SA" sz="4000" b="1" dirty="0">
                <a:solidFill>
                  <a:srgbClr val="C00000"/>
                </a:solidFill>
                <a:latin typeface="ae_AlMateen" panose="02060803050605020204" pitchFamily="18" charset="-78"/>
              </a:rPr>
              <a:t>  </a:t>
            </a:r>
            <a:endParaRPr lang="en-US" sz="4000" dirty="0">
              <a:solidFill>
                <a:srgbClr val="C00000"/>
              </a:solidFill>
              <a:latin typeface="ae_AlMateen" panose="02060803050605020204" pitchFamily="18" charset="-78"/>
            </a:endParaRPr>
          </a:p>
        </p:txBody>
      </p:sp>
      <p:sp>
        <p:nvSpPr>
          <p:cNvPr id="14" name="مربع نص 22">
            <a:extLst>
              <a:ext uri="{FF2B5EF4-FFF2-40B4-BE49-F238E27FC236}">
                <a16:creationId xmlns:a16="http://schemas.microsoft.com/office/drawing/2014/main" id="{D730A996-F525-4D20-9192-A2420C8CA024}"/>
              </a:ext>
            </a:extLst>
          </p:cNvPr>
          <p:cNvSpPr txBox="1"/>
          <p:nvPr/>
        </p:nvSpPr>
        <p:spPr>
          <a:xfrm>
            <a:off x="7083613" y="4560654"/>
            <a:ext cx="4600375" cy="954107"/>
          </a:xfrm>
          <a:prstGeom prst="rect">
            <a:avLst/>
          </a:prstGeom>
          <a:noFill/>
        </p:spPr>
        <p:txBody>
          <a:bodyPr wrap="square" rtlCol="1">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rtl="1"/>
            <a:r>
              <a:rPr lang="ar-SA" sz="2800" b="1" dirty="0">
                <a:latin typeface="ae_AlMateen" panose="02060803050605020204" pitchFamily="18" charset="-78"/>
                <a:sym typeface="Wingdings"/>
              </a:rPr>
              <a:t></a:t>
            </a:r>
            <a:r>
              <a:rPr lang="ar-SA" sz="2800" b="1" dirty="0">
                <a:latin typeface="ae_AlMateen" panose="02060803050605020204" pitchFamily="18" charset="-78"/>
              </a:rPr>
              <a:t>يمكن استخدامه لتخمين حالة </a:t>
            </a:r>
            <a:r>
              <a:rPr lang="ar-SA" sz="2800" b="1" dirty="0">
                <a:solidFill>
                  <a:srgbClr val="FF0000"/>
                </a:solidFill>
                <a:latin typeface="ae_AlMateen" panose="02060803050605020204" pitchFamily="18" charset="-78"/>
              </a:rPr>
              <a:t>الماء</a:t>
            </a:r>
            <a:r>
              <a:rPr lang="ar-SA" sz="2800" b="1" dirty="0">
                <a:latin typeface="ae_AlMateen" panose="02060803050605020204" pitchFamily="18" charset="-78"/>
              </a:rPr>
              <a:t> عند أي  درجة حرارة  وضغط.</a:t>
            </a:r>
          </a:p>
        </p:txBody>
      </p:sp>
    </p:spTree>
    <p:extLst>
      <p:ext uri="{BB962C8B-B14F-4D97-AF65-F5344CB8AC3E}">
        <p14:creationId xmlns:p14="http://schemas.microsoft.com/office/powerpoint/2010/main" val="348733295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FB7C2AD4-C262-4CD6-BE19-6549FC922CA8}"/>
              </a:ext>
            </a:extLst>
          </p:cNvPr>
          <p:cNvSpPr txBox="1"/>
          <p:nvPr/>
        </p:nvSpPr>
        <p:spPr>
          <a:xfrm>
            <a:off x="3255169" y="1109663"/>
            <a:ext cx="5681662" cy="647700"/>
          </a:xfrm>
          <a:prstGeom prst="rect">
            <a:avLst/>
          </a:prstGeom>
          <a:noFill/>
        </p:spPr>
        <p:txBody>
          <a:bodyPr>
            <a:spAutoFit/>
          </a:bodyPr>
          <a:lstStyle/>
          <a:p>
            <a:pPr algn="ctr">
              <a:defRPr/>
            </a:pPr>
            <a:r>
              <a:rPr lang="ar-SA" sz="3600" b="1" dirty="0">
                <a:solidFill>
                  <a:schemeClr val="tx1"/>
                </a:solidFill>
                <a:latin typeface="Sakkal Majalla" panose="02000000000000000000" pitchFamily="2" charset="-78"/>
                <a:cs typeface="Sakkal Majalla" panose="02000000000000000000" pitchFamily="2" charset="-78"/>
              </a:rPr>
              <a:t>تغيرات الحالة الفيزيائية الطاردة للطاقة </a:t>
            </a:r>
            <a:endParaRPr lang="en-US" sz="3600" b="1" dirty="0">
              <a:solidFill>
                <a:schemeClr val="tx1"/>
              </a:solidFill>
              <a:latin typeface="Sakkal Majalla" panose="02000000000000000000" pitchFamily="2" charset="-78"/>
              <a:cs typeface="Sakkal Majalla" panose="02000000000000000000" pitchFamily="2" charset="-78"/>
            </a:endParaRPr>
          </a:p>
        </p:txBody>
      </p:sp>
      <p:pic>
        <p:nvPicPr>
          <p:cNvPr id="2" name="Picture 2">
            <a:extLst>
              <a:ext uri="{FF2B5EF4-FFF2-40B4-BE49-F238E27FC236}">
                <a16:creationId xmlns:a16="http://schemas.microsoft.com/office/drawing/2014/main" id="{C86C7184-81E5-4053-A803-BE796B31803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5181" y="2903783"/>
            <a:ext cx="4314820" cy="3945116"/>
          </a:xfrm>
          <a:prstGeom prst="rect">
            <a:avLst/>
          </a:prstGeom>
          <a:solidFill>
            <a:schemeClr val="bg1"/>
          </a:solidFill>
          <a:ln>
            <a:noFill/>
          </a:ln>
          <a:effectLst/>
        </p:spPr>
      </p:pic>
      <p:sp>
        <p:nvSpPr>
          <p:cNvPr id="9" name="مستطيل 8">
            <a:extLst>
              <a:ext uri="{FF2B5EF4-FFF2-40B4-BE49-F238E27FC236}">
                <a16:creationId xmlns:a16="http://schemas.microsoft.com/office/drawing/2014/main" id="{AB70C33E-BEC3-4BD0-8CD8-25F91271D48E}"/>
              </a:ext>
            </a:extLst>
          </p:cNvPr>
          <p:cNvSpPr/>
          <p:nvPr/>
        </p:nvSpPr>
        <p:spPr>
          <a:xfrm>
            <a:off x="3367882" y="1854076"/>
            <a:ext cx="6835526" cy="523220"/>
          </a:xfrm>
          <a:prstGeom prst="rect">
            <a:avLst/>
          </a:prstGeom>
        </p:spPr>
        <p:txBody>
          <a:bodyPr wrap="non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rtl="1"/>
            <a:r>
              <a:rPr lang="ar-SA" sz="2800" b="1" dirty="0">
                <a:latin typeface="ae_AlMateen" panose="02060803050605020204" pitchFamily="18" charset="-78"/>
                <a:cs typeface="ae_AlMateen" panose="02060803050605020204" pitchFamily="18" charset="-78"/>
              </a:rPr>
              <a:t>ماذا تسمى النقطة </a:t>
            </a:r>
            <a:r>
              <a:rPr lang="en-US" sz="2800" b="1" dirty="0">
                <a:solidFill>
                  <a:srgbClr val="FF0000"/>
                </a:solidFill>
                <a:latin typeface="ae_AlMateen" panose="02060803050605020204" pitchFamily="18" charset="-78"/>
                <a:cs typeface="ae_AlMateen" panose="02060803050605020204" pitchFamily="18" charset="-78"/>
              </a:rPr>
              <a:t>A</a:t>
            </a:r>
            <a:r>
              <a:rPr lang="ar-SA" sz="2800" b="1" dirty="0">
                <a:latin typeface="ae_AlMateen" panose="02060803050605020204" pitchFamily="18" charset="-78"/>
                <a:cs typeface="ae_AlMateen" panose="02060803050605020204" pitchFamily="18" charset="-78"/>
              </a:rPr>
              <a:t> و </a:t>
            </a:r>
            <a:r>
              <a:rPr lang="en-US" sz="2800" b="1" dirty="0">
                <a:solidFill>
                  <a:srgbClr val="FF0000"/>
                </a:solidFill>
                <a:latin typeface="ae_AlMateen" panose="02060803050605020204" pitchFamily="18" charset="-78"/>
                <a:cs typeface="ae_AlMateen" panose="02060803050605020204" pitchFamily="18" charset="-78"/>
              </a:rPr>
              <a:t>B</a:t>
            </a:r>
            <a:r>
              <a:rPr lang="ar-SA" sz="2800" b="1" dirty="0">
                <a:latin typeface="ae_AlMateen" panose="02060803050605020204" pitchFamily="18" charset="-78"/>
                <a:cs typeface="ae_AlMateen" panose="02060803050605020204" pitchFamily="18" charset="-78"/>
              </a:rPr>
              <a:t> على المخطط ثم  فسر دلالاتها  ؟</a:t>
            </a:r>
            <a:endParaRPr lang="en-US" sz="2800" dirty="0">
              <a:latin typeface="ae_AlMateen" panose="02060803050605020204" pitchFamily="18" charset="-78"/>
              <a:cs typeface="ae_AlMateen" panose="02060803050605020204" pitchFamily="18" charset="-78"/>
            </a:endParaRPr>
          </a:p>
        </p:txBody>
      </p:sp>
      <p:sp>
        <p:nvSpPr>
          <p:cNvPr id="11" name="مستطيل مستدير الزوايا 20">
            <a:extLst>
              <a:ext uri="{FF2B5EF4-FFF2-40B4-BE49-F238E27FC236}">
                <a16:creationId xmlns:a16="http://schemas.microsoft.com/office/drawing/2014/main" id="{C54E9583-0BC2-4D6C-A50B-1A41B71F8A00}"/>
              </a:ext>
            </a:extLst>
          </p:cNvPr>
          <p:cNvSpPr/>
          <p:nvPr/>
        </p:nvSpPr>
        <p:spPr>
          <a:xfrm>
            <a:off x="10387987" y="1757363"/>
            <a:ext cx="1575982" cy="655092"/>
          </a:xfrm>
          <a:prstGeom prst="roundRect">
            <a:avLst/>
          </a:prstGeom>
          <a:solidFill>
            <a:srgbClr val="FFFFCC"/>
          </a:solidFill>
          <a:ln w="28575">
            <a:noFill/>
          </a:ln>
          <a:effectLst>
            <a:glow rad="228600">
              <a:schemeClr val="accent6">
                <a:satMod val="175000"/>
                <a:alpha val="40000"/>
              </a:schemeClr>
            </a:glow>
          </a:effectLst>
          <a:scene3d>
            <a:camera prst="perspectiveLeft"/>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1"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rtl="1"/>
            <a:r>
              <a:rPr lang="ar-SA" sz="4000" b="1" dirty="0">
                <a:solidFill>
                  <a:srgbClr val="C00000"/>
                </a:solidFill>
              </a:rPr>
              <a:t>تدريب</a:t>
            </a:r>
            <a:r>
              <a:rPr lang="en-US" sz="4000" b="1" dirty="0">
                <a:solidFill>
                  <a:srgbClr val="C00000"/>
                </a:solidFill>
              </a:rPr>
              <a:t>1</a:t>
            </a:r>
            <a:endParaRPr lang="ar-SA" sz="4000" b="1" dirty="0">
              <a:solidFill>
                <a:srgbClr val="C00000"/>
              </a:solidFill>
            </a:endParaRPr>
          </a:p>
        </p:txBody>
      </p:sp>
    </p:spTree>
    <p:extLst>
      <p:ext uri="{BB962C8B-B14F-4D97-AF65-F5344CB8AC3E}">
        <p14:creationId xmlns:p14="http://schemas.microsoft.com/office/powerpoint/2010/main" val="99244637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FB7C2AD4-C262-4CD6-BE19-6549FC922CA8}"/>
              </a:ext>
            </a:extLst>
          </p:cNvPr>
          <p:cNvSpPr txBox="1"/>
          <p:nvPr/>
        </p:nvSpPr>
        <p:spPr>
          <a:xfrm>
            <a:off x="3255169" y="1109663"/>
            <a:ext cx="5681662" cy="647700"/>
          </a:xfrm>
          <a:prstGeom prst="rect">
            <a:avLst/>
          </a:prstGeom>
          <a:noFill/>
        </p:spPr>
        <p:txBody>
          <a:bodyPr>
            <a:spAutoFit/>
          </a:bodyPr>
          <a:lstStyle/>
          <a:p>
            <a:pPr algn="ctr">
              <a:defRPr/>
            </a:pPr>
            <a:r>
              <a:rPr lang="ar-SA" sz="3600" b="1" dirty="0">
                <a:solidFill>
                  <a:schemeClr val="tx1"/>
                </a:solidFill>
                <a:latin typeface="Sakkal Majalla" panose="02000000000000000000" pitchFamily="2" charset="-78"/>
                <a:cs typeface="Sakkal Majalla" panose="02000000000000000000" pitchFamily="2" charset="-78"/>
              </a:rPr>
              <a:t>تغيرات الحالة الفيزيائية الطاردة للطاقة </a:t>
            </a:r>
            <a:endParaRPr lang="en-US" sz="3600" b="1" dirty="0">
              <a:solidFill>
                <a:schemeClr val="tx1"/>
              </a:solidFill>
              <a:latin typeface="Sakkal Majalla" panose="02000000000000000000" pitchFamily="2" charset="-78"/>
              <a:cs typeface="Sakkal Majalla" panose="02000000000000000000" pitchFamily="2" charset="-78"/>
            </a:endParaRPr>
          </a:p>
        </p:txBody>
      </p:sp>
      <p:pic>
        <p:nvPicPr>
          <p:cNvPr id="2" name="Picture 2">
            <a:extLst>
              <a:ext uri="{FF2B5EF4-FFF2-40B4-BE49-F238E27FC236}">
                <a16:creationId xmlns:a16="http://schemas.microsoft.com/office/drawing/2014/main" id="{C86C7184-81E5-4053-A803-BE796B31803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5181" y="2903783"/>
            <a:ext cx="4314820" cy="3945116"/>
          </a:xfrm>
          <a:prstGeom prst="rect">
            <a:avLst/>
          </a:prstGeom>
          <a:solidFill>
            <a:schemeClr val="bg1"/>
          </a:solidFill>
          <a:ln>
            <a:noFill/>
          </a:ln>
          <a:effectLst/>
        </p:spPr>
      </p:pic>
      <p:sp>
        <p:nvSpPr>
          <p:cNvPr id="9" name="مستطيل 8">
            <a:extLst>
              <a:ext uri="{FF2B5EF4-FFF2-40B4-BE49-F238E27FC236}">
                <a16:creationId xmlns:a16="http://schemas.microsoft.com/office/drawing/2014/main" id="{AB70C33E-BEC3-4BD0-8CD8-25F91271D48E}"/>
              </a:ext>
            </a:extLst>
          </p:cNvPr>
          <p:cNvSpPr/>
          <p:nvPr/>
        </p:nvSpPr>
        <p:spPr>
          <a:xfrm>
            <a:off x="3367882" y="1854076"/>
            <a:ext cx="6835526" cy="523220"/>
          </a:xfrm>
          <a:prstGeom prst="rect">
            <a:avLst/>
          </a:prstGeom>
        </p:spPr>
        <p:txBody>
          <a:bodyPr wrap="non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rtl="1"/>
            <a:r>
              <a:rPr lang="ar-SA" sz="2800" b="1" dirty="0">
                <a:latin typeface="ae_AlMateen" panose="02060803050605020204" pitchFamily="18" charset="-78"/>
                <a:cs typeface="ae_AlMateen" panose="02060803050605020204" pitchFamily="18" charset="-78"/>
              </a:rPr>
              <a:t>ماذا تسمى النقطة </a:t>
            </a:r>
            <a:r>
              <a:rPr lang="en-US" sz="2800" b="1" dirty="0">
                <a:solidFill>
                  <a:srgbClr val="FF0000"/>
                </a:solidFill>
                <a:latin typeface="ae_AlMateen" panose="02060803050605020204" pitchFamily="18" charset="-78"/>
                <a:cs typeface="ae_AlMateen" panose="02060803050605020204" pitchFamily="18" charset="-78"/>
              </a:rPr>
              <a:t>A</a:t>
            </a:r>
            <a:r>
              <a:rPr lang="ar-SA" sz="2800" b="1" dirty="0">
                <a:latin typeface="ae_AlMateen" panose="02060803050605020204" pitchFamily="18" charset="-78"/>
                <a:cs typeface="ae_AlMateen" panose="02060803050605020204" pitchFamily="18" charset="-78"/>
              </a:rPr>
              <a:t> و </a:t>
            </a:r>
            <a:r>
              <a:rPr lang="en-US" sz="2800" b="1" dirty="0">
                <a:solidFill>
                  <a:srgbClr val="FF0000"/>
                </a:solidFill>
                <a:latin typeface="ae_AlMateen" panose="02060803050605020204" pitchFamily="18" charset="-78"/>
                <a:cs typeface="ae_AlMateen" panose="02060803050605020204" pitchFamily="18" charset="-78"/>
              </a:rPr>
              <a:t>B</a:t>
            </a:r>
            <a:r>
              <a:rPr lang="ar-SA" sz="2800" b="1" dirty="0">
                <a:latin typeface="ae_AlMateen" panose="02060803050605020204" pitchFamily="18" charset="-78"/>
                <a:cs typeface="ae_AlMateen" panose="02060803050605020204" pitchFamily="18" charset="-78"/>
              </a:rPr>
              <a:t> على المخطط ثم  فسر دلالاتها  ؟</a:t>
            </a:r>
            <a:endParaRPr lang="en-US" sz="2800" dirty="0">
              <a:latin typeface="ae_AlMateen" panose="02060803050605020204" pitchFamily="18" charset="-78"/>
              <a:cs typeface="ae_AlMateen" panose="02060803050605020204" pitchFamily="18" charset="-78"/>
            </a:endParaRPr>
          </a:p>
        </p:txBody>
      </p:sp>
      <p:sp>
        <p:nvSpPr>
          <p:cNvPr id="11" name="مستطيل مستدير الزوايا 20">
            <a:extLst>
              <a:ext uri="{FF2B5EF4-FFF2-40B4-BE49-F238E27FC236}">
                <a16:creationId xmlns:a16="http://schemas.microsoft.com/office/drawing/2014/main" id="{C54E9583-0BC2-4D6C-A50B-1A41B71F8A00}"/>
              </a:ext>
            </a:extLst>
          </p:cNvPr>
          <p:cNvSpPr/>
          <p:nvPr/>
        </p:nvSpPr>
        <p:spPr>
          <a:xfrm>
            <a:off x="10387987" y="1757363"/>
            <a:ext cx="1575982" cy="655092"/>
          </a:xfrm>
          <a:prstGeom prst="roundRect">
            <a:avLst/>
          </a:prstGeom>
          <a:solidFill>
            <a:srgbClr val="FFFFCC"/>
          </a:solidFill>
          <a:ln w="28575">
            <a:noFill/>
          </a:ln>
          <a:effectLst>
            <a:glow rad="228600">
              <a:schemeClr val="accent6">
                <a:satMod val="175000"/>
                <a:alpha val="40000"/>
              </a:schemeClr>
            </a:glow>
          </a:effectLst>
          <a:scene3d>
            <a:camera prst="perspectiveLeft"/>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1"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rtl="1"/>
            <a:r>
              <a:rPr lang="ar-SA" sz="4000" b="1" dirty="0">
                <a:solidFill>
                  <a:srgbClr val="C00000"/>
                </a:solidFill>
              </a:rPr>
              <a:t>تدريب</a:t>
            </a:r>
            <a:r>
              <a:rPr lang="en-US" sz="4000" b="1" dirty="0">
                <a:solidFill>
                  <a:srgbClr val="C00000"/>
                </a:solidFill>
              </a:rPr>
              <a:t>1</a:t>
            </a:r>
            <a:endParaRPr lang="ar-SA" sz="4000" b="1" dirty="0">
              <a:solidFill>
                <a:srgbClr val="C00000"/>
              </a:solidFill>
            </a:endParaRPr>
          </a:p>
        </p:txBody>
      </p:sp>
      <p:sp>
        <p:nvSpPr>
          <p:cNvPr id="4" name="مربع نص 33">
            <a:extLst>
              <a:ext uri="{FF2B5EF4-FFF2-40B4-BE49-F238E27FC236}">
                <a16:creationId xmlns:a16="http://schemas.microsoft.com/office/drawing/2014/main" id="{23010FCE-8AEC-49F0-B873-D322F2BC30FE}"/>
              </a:ext>
            </a:extLst>
          </p:cNvPr>
          <p:cNvSpPr txBox="1"/>
          <p:nvPr/>
        </p:nvSpPr>
        <p:spPr>
          <a:xfrm>
            <a:off x="5128432" y="3207840"/>
            <a:ext cx="5905500" cy="523220"/>
          </a:xfrm>
          <a:prstGeom prst="rect">
            <a:avLst/>
          </a:prstGeom>
          <a:noFill/>
        </p:spPr>
        <p:txBody>
          <a:bodyPr wrap="square" rtlCol="1">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Low" rtl="1"/>
            <a:r>
              <a:rPr lang="ar-SA" sz="2800" b="1" dirty="0">
                <a:solidFill>
                  <a:schemeClr val="tx2">
                    <a:lumMod val="50000"/>
                  </a:schemeClr>
                </a:solidFill>
                <a:sym typeface="Wingdings"/>
              </a:rPr>
              <a:t></a:t>
            </a:r>
            <a:r>
              <a:rPr lang="ar-SA" sz="2800" b="1" dirty="0">
                <a:solidFill>
                  <a:schemeClr val="tx2">
                    <a:lumMod val="50000"/>
                  </a:schemeClr>
                </a:solidFill>
              </a:rPr>
              <a:t>تسمى النقطة </a:t>
            </a:r>
            <a:r>
              <a:rPr lang="ar-SA" sz="2800" b="1" dirty="0">
                <a:solidFill>
                  <a:srgbClr val="FF0000"/>
                </a:solidFill>
              </a:rPr>
              <a:t>(</a:t>
            </a:r>
            <a:r>
              <a:rPr lang="en-US" sz="2800" b="1" dirty="0">
                <a:solidFill>
                  <a:srgbClr val="FF0000"/>
                </a:solidFill>
              </a:rPr>
              <a:t>A</a:t>
            </a:r>
            <a:r>
              <a:rPr lang="ar-SA" sz="2800" b="1" dirty="0">
                <a:solidFill>
                  <a:srgbClr val="FF0000"/>
                </a:solidFill>
              </a:rPr>
              <a:t>) </a:t>
            </a:r>
            <a:r>
              <a:rPr lang="ar-SA" sz="2800" b="1" dirty="0">
                <a:solidFill>
                  <a:schemeClr val="tx2">
                    <a:lumMod val="50000"/>
                  </a:schemeClr>
                </a:solidFill>
              </a:rPr>
              <a:t>النقطة </a:t>
            </a:r>
            <a:r>
              <a:rPr lang="ar-SA" sz="2800" b="1" dirty="0">
                <a:solidFill>
                  <a:srgbClr val="FF0000"/>
                </a:solidFill>
              </a:rPr>
              <a:t>الثلاثية</a:t>
            </a:r>
          </a:p>
        </p:txBody>
      </p:sp>
      <p:sp>
        <p:nvSpPr>
          <p:cNvPr id="5" name="مربع نص 34">
            <a:extLst>
              <a:ext uri="{FF2B5EF4-FFF2-40B4-BE49-F238E27FC236}">
                <a16:creationId xmlns:a16="http://schemas.microsoft.com/office/drawing/2014/main" id="{184B67F2-BE83-4D67-8F5A-10C0FEAA02D0}"/>
              </a:ext>
            </a:extLst>
          </p:cNvPr>
          <p:cNvSpPr txBox="1"/>
          <p:nvPr/>
        </p:nvSpPr>
        <p:spPr>
          <a:xfrm>
            <a:off x="5196668" y="5006333"/>
            <a:ext cx="5905500" cy="523220"/>
          </a:xfrm>
          <a:prstGeom prst="rect">
            <a:avLst/>
          </a:prstGeom>
          <a:noFill/>
        </p:spPr>
        <p:txBody>
          <a:bodyPr wrap="square" rtlCol="1">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Low" rtl="1"/>
            <a:r>
              <a:rPr lang="ar-SA" sz="2800" b="1" dirty="0">
                <a:solidFill>
                  <a:schemeClr val="tx2">
                    <a:lumMod val="50000"/>
                  </a:schemeClr>
                </a:solidFill>
                <a:sym typeface="Wingdings"/>
              </a:rPr>
              <a:t></a:t>
            </a:r>
            <a:r>
              <a:rPr lang="ar-SA" sz="2800" b="1" dirty="0">
                <a:solidFill>
                  <a:schemeClr val="tx2">
                    <a:lumMod val="50000"/>
                  </a:schemeClr>
                </a:solidFill>
              </a:rPr>
              <a:t>وتسمى النقطة </a:t>
            </a:r>
            <a:r>
              <a:rPr lang="ar-SA" sz="2800" b="1" dirty="0">
                <a:solidFill>
                  <a:srgbClr val="FF0000"/>
                </a:solidFill>
              </a:rPr>
              <a:t>(</a:t>
            </a:r>
            <a:r>
              <a:rPr lang="en-US" sz="2800" b="1" dirty="0">
                <a:solidFill>
                  <a:srgbClr val="FF0000"/>
                </a:solidFill>
              </a:rPr>
              <a:t>B</a:t>
            </a:r>
            <a:r>
              <a:rPr lang="ar-SA" sz="2800" b="1" dirty="0">
                <a:solidFill>
                  <a:srgbClr val="FF0000"/>
                </a:solidFill>
              </a:rPr>
              <a:t>) </a:t>
            </a:r>
            <a:r>
              <a:rPr lang="ar-SA" sz="2800" b="1" dirty="0">
                <a:solidFill>
                  <a:schemeClr val="tx2">
                    <a:lumMod val="50000"/>
                  </a:schemeClr>
                </a:solidFill>
              </a:rPr>
              <a:t>النقطة </a:t>
            </a:r>
            <a:r>
              <a:rPr lang="ar-SA" sz="2800" b="1" dirty="0">
                <a:solidFill>
                  <a:srgbClr val="FF0000"/>
                </a:solidFill>
              </a:rPr>
              <a:t>الحرجة</a:t>
            </a:r>
          </a:p>
        </p:txBody>
      </p:sp>
      <p:sp>
        <p:nvSpPr>
          <p:cNvPr id="16" name="مربع نص 35">
            <a:extLst>
              <a:ext uri="{FF2B5EF4-FFF2-40B4-BE49-F238E27FC236}">
                <a16:creationId xmlns:a16="http://schemas.microsoft.com/office/drawing/2014/main" id="{7AE58D10-0ECB-489D-9513-35ED486A2392}"/>
              </a:ext>
            </a:extLst>
          </p:cNvPr>
          <p:cNvSpPr txBox="1"/>
          <p:nvPr/>
        </p:nvSpPr>
        <p:spPr>
          <a:xfrm>
            <a:off x="7042529" y="3849296"/>
            <a:ext cx="3991401" cy="830997"/>
          </a:xfrm>
          <a:prstGeom prst="rect">
            <a:avLst/>
          </a:prstGeom>
          <a:noFill/>
        </p:spPr>
        <p:txBody>
          <a:bodyPr wrap="square" rtlCol="1">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Low" rtl="1"/>
            <a:r>
              <a:rPr lang="ar-SA" sz="2400" b="1" dirty="0">
                <a:solidFill>
                  <a:srgbClr val="0000CC"/>
                </a:solidFill>
              </a:rPr>
              <a:t>وتمثل درجة الحرارة والضغط. حيث يوجد الماء في حالاته الثلاث معاً</a:t>
            </a:r>
          </a:p>
        </p:txBody>
      </p:sp>
      <p:sp>
        <p:nvSpPr>
          <p:cNvPr id="18" name="مربع نص 36">
            <a:extLst>
              <a:ext uri="{FF2B5EF4-FFF2-40B4-BE49-F238E27FC236}">
                <a16:creationId xmlns:a16="http://schemas.microsoft.com/office/drawing/2014/main" id="{D424DFD2-A54E-463F-9C44-5A06079AD11A}"/>
              </a:ext>
            </a:extLst>
          </p:cNvPr>
          <p:cNvSpPr txBox="1"/>
          <p:nvPr/>
        </p:nvSpPr>
        <p:spPr>
          <a:xfrm>
            <a:off x="7050377" y="5688733"/>
            <a:ext cx="4051790" cy="1200329"/>
          </a:xfrm>
          <a:prstGeom prst="rect">
            <a:avLst/>
          </a:prstGeom>
          <a:noFill/>
        </p:spPr>
        <p:txBody>
          <a:bodyPr wrap="square" rtlCol="1">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Low" rtl="1"/>
            <a:r>
              <a:rPr lang="ar-SA" sz="2400" b="1" dirty="0">
                <a:solidFill>
                  <a:srgbClr val="0000CC"/>
                </a:solidFill>
              </a:rPr>
              <a:t>وهي النقطة التي تمثل كلاً من الضغط ودرجة الحرارة التي لا يمكن للماء بعدها أن يكون في الحالة السائلة.</a:t>
            </a:r>
          </a:p>
        </p:txBody>
      </p:sp>
      <p:sp>
        <p:nvSpPr>
          <p:cNvPr id="20" name="مربع نص 1">
            <a:extLst>
              <a:ext uri="{FF2B5EF4-FFF2-40B4-BE49-F238E27FC236}">
                <a16:creationId xmlns:a16="http://schemas.microsoft.com/office/drawing/2014/main" id="{F476D2DF-F6CB-4ED9-B834-9832A63AE322}"/>
              </a:ext>
            </a:extLst>
          </p:cNvPr>
          <p:cNvSpPr txBox="1"/>
          <p:nvPr/>
        </p:nvSpPr>
        <p:spPr>
          <a:xfrm>
            <a:off x="6469324" y="2556793"/>
            <a:ext cx="696036" cy="523220"/>
          </a:xfrm>
          <a:prstGeom prst="rect">
            <a:avLst/>
          </a:prstGeom>
          <a:noFill/>
        </p:spPr>
        <p:txBody>
          <a:bodyPr wrap="square" rtlCol="1">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ar-SA" sz="2800" b="1" dirty="0">
                <a:solidFill>
                  <a:srgbClr val="FF0000"/>
                </a:solidFill>
              </a:rPr>
              <a:t>الحل</a:t>
            </a:r>
          </a:p>
        </p:txBody>
      </p:sp>
    </p:spTree>
    <p:extLst>
      <p:ext uri="{BB962C8B-B14F-4D97-AF65-F5344CB8AC3E}">
        <p14:creationId xmlns:p14="http://schemas.microsoft.com/office/powerpoint/2010/main" val="87602321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FB7C2AD4-C262-4CD6-BE19-6549FC922CA8}"/>
              </a:ext>
            </a:extLst>
          </p:cNvPr>
          <p:cNvSpPr txBox="1"/>
          <p:nvPr/>
        </p:nvSpPr>
        <p:spPr>
          <a:xfrm>
            <a:off x="3255169" y="1109663"/>
            <a:ext cx="5681662" cy="647700"/>
          </a:xfrm>
          <a:prstGeom prst="rect">
            <a:avLst/>
          </a:prstGeom>
          <a:noFill/>
        </p:spPr>
        <p:txBody>
          <a:bodyPr>
            <a:spAutoFit/>
          </a:bodyPr>
          <a:lstStyle/>
          <a:p>
            <a:pPr algn="ctr">
              <a:defRPr/>
            </a:pPr>
            <a:r>
              <a:rPr lang="ar-SA" sz="3600" b="1" dirty="0">
                <a:solidFill>
                  <a:schemeClr val="tx1"/>
                </a:solidFill>
                <a:latin typeface="Sakkal Majalla" panose="02000000000000000000" pitchFamily="2" charset="-78"/>
                <a:cs typeface="Sakkal Majalla" panose="02000000000000000000" pitchFamily="2" charset="-78"/>
              </a:rPr>
              <a:t>تغيرات الحالة الفيزيائية الطاردة للطاقة </a:t>
            </a:r>
            <a:endParaRPr lang="en-US" sz="3600" b="1" dirty="0">
              <a:solidFill>
                <a:schemeClr val="tx1"/>
              </a:solidFill>
              <a:latin typeface="Sakkal Majalla" panose="02000000000000000000" pitchFamily="2" charset="-78"/>
              <a:cs typeface="Sakkal Majalla" panose="02000000000000000000" pitchFamily="2" charset="-78"/>
            </a:endParaRPr>
          </a:p>
        </p:txBody>
      </p:sp>
      <p:pic>
        <p:nvPicPr>
          <p:cNvPr id="36" name="Picture 2">
            <a:extLst>
              <a:ext uri="{FF2B5EF4-FFF2-40B4-BE49-F238E27FC236}">
                <a16:creationId xmlns:a16="http://schemas.microsoft.com/office/drawing/2014/main" id="{0F783F5E-7BBF-4978-81C4-63445B09A62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7407" y="2667467"/>
            <a:ext cx="4314820" cy="3945116"/>
          </a:xfrm>
          <a:prstGeom prst="rect">
            <a:avLst/>
          </a:prstGeom>
          <a:solidFill>
            <a:schemeClr val="bg1"/>
          </a:solidFill>
          <a:ln>
            <a:noFill/>
          </a:ln>
          <a:effectLst/>
        </p:spPr>
      </p:pic>
      <p:sp>
        <p:nvSpPr>
          <p:cNvPr id="38" name="مستطيل 37">
            <a:extLst>
              <a:ext uri="{FF2B5EF4-FFF2-40B4-BE49-F238E27FC236}">
                <a16:creationId xmlns:a16="http://schemas.microsoft.com/office/drawing/2014/main" id="{9DBC03DC-BE18-466F-8D94-8C73AAC404ED}"/>
              </a:ext>
            </a:extLst>
          </p:cNvPr>
          <p:cNvSpPr/>
          <p:nvPr/>
        </p:nvSpPr>
        <p:spPr>
          <a:xfrm>
            <a:off x="4714301" y="1757363"/>
            <a:ext cx="5603407" cy="954107"/>
          </a:xfrm>
          <a:prstGeom prst="rect">
            <a:avLst/>
          </a:prstGeom>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rtl="1"/>
            <a:r>
              <a:rPr lang="ar-SA" sz="2800" b="1" dirty="0">
                <a:latin typeface="ae_AlMateen" panose="02060803050605020204" pitchFamily="18" charset="-78"/>
                <a:cs typeface="ae_AlMateen" panose="02060803050605020204" pitchFamily="18" charset="-78"/>
              </a:rPr>
              <a:t>يمكن للتغيرات الستة( تجمد ، انصهار ، تبخر ، تكاثف ، تسامي ، ترسيب) كلها أن تحدث عند:</a:t>
            </a:r>
            <a:endParaRPr lang="en-US" sz="2800" dirty="0">
              <a:latin typeface="ae_AlMateen" panose="02060803050605020204" pitchFamily="18" charset="-78"/>
              <a:cs typeface="ae_AlMateen" panose="02060803050605020204" pitchFamily="18" charset="-78"/>
            </a:endParaRPr>
          </a:p>
        </p:txBody>
      </p:sp>
      <p:sp>
        <p:nvSpPr>
          <p:cNvPr id="40" name="مستطيل مستدير الزوايا 20">
            <a:extLst>
              <a:ext uri="{FF2B5EF4-FFF2-40B4-BE49-F238E27FC236}">
                <a16:creationId xmlns:a16="http://schemas.microsoft.com/office/drawing/2014/main" id="{0D75395E-CB55-47CC-8947-9DBF3A11F782}"/>
              </a:ext>
            </a:extLst>
          </p:cNvPr>
          <p:cNvSpPr/>
          <p:nvPr/>
        </p:nvSpPr>
        <p:spPr>
          <a:xfrm>
            <a:off x="10502287" y="1851722"/>
            <a:ext cx="1575982" cy="655092"/>
          </a:xfrm>
          <a:prstGeom prst="roundRect">
            <a:avLst/>
          </a:prstGeom>
          <a:solidFill>
            <a:srgbClr val="FFFFCC"/>
          </a:solidFill>
          <a:ln w="28575">
            <a:noFill/>
          </a:ln>
          <a:effectLst>
            <a:glow rad="228600">
              <a:schemeClr val="accent6">
                <a:satMod val="175000"/>
                <a:alpha val="40000"/>
              </a:schemeClr>
            </a:glow>
          </a:effectLst>
          <a:scene3d>
            <a:camera prst="perspectiveLeft"/>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1"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rtl="1"/>
            <a:r>
              <a:rPr lang="ar-SA" sz="4000" b="1" dirty="0">
                <a:solidFill>
                  <a:srgbClr val="C00000"/>
                </a:solidFill>
              </a:rPr>
              <a:t>تدريب</a:t>
            </a:r>
            <a:r>
              <a:rPr lang="en-US" sz="4000" b="1" dirty="0">
                <a:solidFill>
                  <a:srgbClr val="C00000"/>
                </a:solidFill>
              </a:rPr>
              <a:t>2</a:t>
            </a:r>
            <a:endParaRPr lang="ar-SA" sz="4000" b="1" dirty="0">
              <a:solidFill>
                <a:srgbClr val="C00000"/>
              </a:solidFill>
            </a:endParaRPr>
          </a:p>
        </p:txBody>
      </p:sp>
      <p:sp>
        <p:nvSpPr>
          <p:cNvPr id="42" name="مربع نص 34">
            <a:extLst>
              <a:ext uri="{FF2B5EF4-FFF2-40B4-BE49-F238E27FC236}">
                <a16:creationId xmlns:a16="http://schemas.microsoft.com/office/drawing/2014/main" id="{9952F921-20A7-42FB-99D8-6BD70E2E0947}"/>
              </a:ext>
            </a:extLst>
          </p:cNvPr>
          <p:cNvSpPr txBox="1"/>
          <p:nvPr/>
        </p:nvSpPr>
        <p:spPr>
          <a:xfrm>
            <a:off x="6312127" y="3508822"/>
            <a:ext cx="3535056" cy="523220"/>
          </a:xfrm>
          <a:prstGeom prst="rect">
            <a:avLst/>
          </a:prstGeom>
          <a:noFill/>
        </p:spPr>
        <p:txBody>
          <a:bodyPr wrap="square" rtlCol="1">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Low" rtl="1"/>
            <a:r>
              <a:rPr lang="ar-SA" sz="2800" b="1" dirty="0">
                <a:solidFill>
                  <a:schemeClr val="tx2">
                    <a:lumMod val="50000"/>
                  </a:schemeClr>
                </a:solidFill>
                <a:sym typeface="Wingdings"/>
              </a:rPr>
              <a:t></a:t>
            </a:r>
            <a:r>
              <a:rPr lang="ar-SA" sz="2800" b="1" dirty="0">
                <a:solidFill>
                  <a:schemeClr val="tx2">
                    <a:lumMod val="50000"/>
                  </a:schemeClr>
                </a:solidFill>
              </a:rPr>
              <a:t> النقطة </a:t>
            </a:r>
            <a:r>
              <a:rPr lang="ar-SA" sz="2800" b="1" dirty="0">
                <a:solidFill>
                  <a:srgbClr val="0000CC"/>
                </a:solidFill>
              </a:rPr>
              <a:t>(</a:t>
            </a:r>
            <a:r>
              <a:rPr lang="en-US" sz="2800" b="1" dirty="0">
                <a:solidFill>
                  <a:srgbClr val="0000CC"/>
                </a:solidFill>
              </a:rPr>
              <a:t>A</a:t>
            </a:r>
            <a:r>
              <a:rPr lang="ar-SA" sz="2800" b="1" dirty="0">
                <a:solidFill>
                  <a:srgbClr val="0000CC"/>
                </a:solidFill>
              </a:rPr>
              <a:t>) </a:t>
            </a:r>
            <a:r>
              <a:rPr lang="ar-SA" sz="2800" b="1" dirty="0">
                <a:solidFill>
                  <a:schemeClr val="tx2">
                    <a:lumMod val="50000"/>
                  </a:schemeClr>
                </a:solidFill>
              </a:rPr>
              <a:t>النقطة </a:t>
            </a:r>
            <a:r>
              <a:rPr lang="ar-SA" sz="2800" b="1" dirty="0">
                <a:solidFill>
                  <a:schemeClr val="bg2">
                    <a:lumMod val="10000"/>
                  </a:schemeClr>
                </a:solidFill>
              </a:rPr>
              <a:t>الثلاثية</a:t>
            </a:r>
          </a:p>
        </p:txBody>
      </p:sp>
      <p:sp>
        <p:nvSpPr>
          <p:cNvPr id="44" name="مربع نص 35">
            <a:extLst>
              <a:ext uri="{FF2B5EF4-FFF2-40B4-BE49-F238E27FC236}">
                <a16:creationId xmlns:a16="http://schemas.microsoft.com/office/drawing/2014/main" id="{1A59DE59-136D-47FB-8417-1411E87ADBAE}"/>
              </a:ext>
            </a:extLst>
          </p:cNvPr>
          <p:cNvSpPr txBox="1"/>
          <p:nvPr/>
        </p:nvSpPr>
        <p:spPr>
          <a:xfrm>
            <a:off x="5685553" y="4383151"/>
            <a:ext cx="4114229" cy="523220"/>
          </a:xfrm>
          <a:prstGeom prst="rect">
            <a:avLst/>
          </a:prstGeom>
          <a:noFill/>
        </p:spPr>
        <p:txBody>
          <a:bodyPr wrap="square" rtlCol="1">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Low" rtl="1"/>
            <a:r>
              <a:rPr lang="ar-SA" sz="2800" b="1" dirty="0">
                <a:solidFill>
                  <a:schemeClr val="tx2">
                    <a:lumMod val="50000"/>
                  </a:schemeClr>
                </a:solidFill>
                <a:sym typeface="Wingdings"/>
              </a:rPr>
              <a:t></a:t>
            </a:r>
            <a:r>
              <a:rPr lang="ar-SA" sz="2800" b="1" dirty="0">
                <a:solidFill>
                  <a:schemeClr val="tx2">
                    <a:lumMod val="50000"/>
                  </a:schemeClr>
                </a:solidFill>
              </a:rPr>
              <a:t> النقطة </a:t>
            </a:r>
            <a:r>
              <a:rPr lang="ar-SA" sz="2800" b="1" dirty="0">
                <a:solidFill>
                  <a:srgbClr val="0000CC"/>
                </a:solidFill>
              </a:rPr>
              <a:t>(</a:t>
            </a:r>
            <a:r>
              <a:rPr lang="en-US" sz="2800" b="1" dirty="0">
                <a:solidFill>
                  <a:srgbClr val="0000CC"/>
                </a:solidFill>
              </a:rPr>
              <a:t>B</a:t>
            </a:r>
            <a:r>
              <a:rPr lang="ar-SA" sz="2800" b="1" dirty="0">
                <a:solidFill>
                  <a:srgbClr val="0000CC"/>
                </a:solidFill>
              </a:rPr>
              <a:t>) </a:t>
            </a:r>
            <a:r>
              <a:rPr lang="ar-SA" sz="2800" b="1" dirty="0">
                <a:solidFill>
                  <a:schemeClr val="tx2">
                    <a:lumMod val="50000"/>
                  </a:schemeClr>
                </a:solidFill>
              </a:rPr>
              <a:t>النقطة </a:t>
            </a:r>
            <a:r>
              <a:rPr lang="ar-SA" sz="2800" b="1" dirty="0">
                <a:solidFill>
                  <a:schemeClr val="bg2">
                    <a:lumMod val="10000"/>
                  </a:schemeClr>
                </a:solidFill>
              </a:rPr>
              <a:t>الحرجة</a:t>
            </a:r>
          </a:p>
        </p:txBody>
      </p:sp>
      <p:sp>
        <p:nvSpPr>
          <p:cNvPr id="46" name="مربع نص 36">
            <a:extLst>
              <a:ext uri="{FF2B5EF4-FFF2-40B4-BE49-F238E27FC236}">
                <a16:creationId xmlns:a16="http://schemas.microsoft.com/office/drawing/2014/main" id="{48DFC624-A4C5-465E-B915-4D8F76F49E68}"/>
              </a:ext>
            </a:extLst>
          </p:cNvPr>
          <p:cNvSpPr txBox="1"/>
          <p:nvPr/>
        </p:nvSpPr>
        <p:spPr>
          <a:xfrm>
            <a:off x="6936345" y="5217951"/>
            <a:ext cx="2838413" cy="523220"/>
          </a:xfrm>
          <a:prstGeom prst="rect">
            <a:avLst/>
          </a:prstGeom>
          <a:noFill/>
        </p:spPr>
        <p:txBody>
          <a:bodyPr wrap="square" rtlCol="1">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Low" rtl="1"/>
            <a:r>
              <a:rPr lang="ar-SA" sz="2800" b="1" dirty="0">
                <a:solidFill>
                  <a:schemeClr val="tx2">
                    <a:lumMod val="50000"/>
                  </a:schemeClr>
                </a:solidFill>
                <a:sym typeface="Wingdings"/>
              </a:rPr>
              <a:t></a:t>
            </a:r>
            <a:r>
              <a:rPr lang="ar-SA" sz="2800" b="1" dirty="0">
                <a:solidFill>
                  <a:schemeClr val="tx2">
                    <a:lumMod val="50000"/>
                  </a:schemeClr>
                </a:solidFill>
              </a:rPr>
              <a:t> المنحنى </a:t>
            </a:r>
            <a:r>
              <a:rPr lang="ar-SA" sz="2800" b="1" dirty="0">
                <a:solidFill>
                  <a:srgbClr val="FF0000"/>
                </a:solidFill>
              </a:rPr>
              <a:t>الأحمر</a:t>
            </a:r>
          </a:p>
        </p:txBody>
      </p:sp>
      <p:sp>
        <p:nvSpPr>
          <p:cNvPr id="48" name="مربع نص 37">
            <a:extLst>
              <a:ext uri="{FF2B5EF4-FFF2-40B4-BE49-F238E27FC236}">
                <a16:creationId xmlns:a16="http://schemas.microsoft.com/office/drawing/2014/main" id="{9422E7D6-07CE-42F0-8EE2-4BABEDBC7934}"/>
              </a:ext>
            </a:extLst>
          </p:cNvPr>
          <p:cNvSpPr txBox="1"/>
          <p:nvPr/>
        </p:nvSpPr>
        <p:spPr>
          <a:xfrm>
            <a:off x="6945169" y="6080047"/>
            <a:ext cx="2838413" cy="523220"/>
          </a:xfrm>
          <a:prstGeom prst="rect">
            <a:avLst/>
          </a:prstGeom>
          <a:noFill/>
        </p:spPr>
        <p:txBody>
          <a:bodyPr wrap="square" rtlCol="1">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Low" rtl="1"/>
            <a:r>
              <a:rPr lang="ar-SA" sz="2800" b="1" dirty="0">
                <a:solidFill>
                  <a:schemeClr val="tx2">
                    <a:lumMod val="50000"/>
                  </a:schemeClr>
                </a:solidFill>
                <a:sym typeface="Wingdings"/>
              </a:rPr>
              <a:t></a:t>
            </a:r>
            <a:r>
              <a:rPr lang="ar-SA" sz="2800" b="1" dirty="0">
                <a:solidFill>
                  <a:schemeClr val="tx2">
                    <a:lumMod val="50000"/>
                  </a:schemeClr>
                </a:solidFill>
              </a:rPr>
              <a:t> المنحنى </a:t>
            </a:r>
            <a:r>
              <a:rPr lang="ar-SA" sz="2800" b="1" dirty="0">
                <a:solidFill>
                  <a:srgbClr val="0000CC"/>
                </a:solidFill>
              </a:rPr>
              <a:t>الأزرق</a:t>
            </a:r>
          </a:p>
        </p:txBody>
      </p:sp>
      <p:sp>
        <p:nvSpPr>
          <p:cNvPr id="50" name="مستطيل مستدير الزوايا 1">
            <a:extLst>
              <a:ext uri="{FF2B5EF4-FFF2-40B4-BE49-F238E27FC236}">
                <a16:creationId xmlns:a16="http://schemas.microsoft.com/office/drawing/2014/main" id="{83EBE3C0-7C43-4DB9-89AE-586B366E5E9F}"/>
              </a:ext>
            </a:extLst>
          </p:cNvPr>
          <p:cNvSpPr/>
          <p:nvPr/>
        </p:nvSpPr>
        <p:spPr>
          <a:xfrm>
            <a:off x="9799782" y="3454230"/>
            <a:ext cx="671333" cy="523220"/>
          </a:xfrm>
          <a:prstGeom prst="roundRect">
            <a:avLst/>
          </a:prstGeom>
          <a:noFill/>
          <a:ln w="28575">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ar-SA"/>
          </a:p>
        </p:txBody>
      </p:sp>
      <p:sp>
        <p:nvSpPr>
          <p:cNvPr id="52" name="مستطيل مستدير الزوايا 38">
            <a:extLst>
              <a:ext uri="{FF2B5EF4-FFF2-40B4-BE49-F238E27FC236}">
                <a16:creationId xmlns:a16="http://schemas.microsoft.com/office/drawing/2014/main" id="{C6ECEC7A-278E-4E63-975F-EFC159A7E12D}"/>
              </a:ext>
            </a:extLst>
          </p:cNvPr>
          <p:cNvSpPr/>
          <p:nvPr/>
        </p:nvSpPr>
        <p:spPr>
          <a:xfrm>
            <a:off x="9802054" y="4329974"/>
            <a:ext cx="671333" cy="523220"/>
          </a:xfrm>
          <a:prstGeom prst="roundRect">
            <a:avLst/>
          </a:prstGeom>
          <a:noFill/>
          <a:ln w="28575">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ar-SA"/>
          </a:p>
        </p:txBody>
      </p:sp>
      <p:sp>
        <p:nvSpPr>
          <p:cNvPr id="54" name="مستطيل مستدير الزوايا 39">
            <a:extLst>
              <a:ext uri="{FF2B5EF4-FFF2-40B4-BE49-F238E27FC236}">
                <a16:creationId xmlns:a16="http://schemas.microsoft.com/office/drawing/2014/main" id="{95DA0BDC-A63B-4639-9CCA-55D13EFF9E6F}"/>
              </a:ext>
            </a:extLst>
          </p:cNvPr>
          <p:cNvSpPr/>
          <p:nvPr/>
        </p:nvSpPr>
        <p:spPr>
          <a:xfrm>
            <a:off x="9804326" y="5205718"/>
            <a:ext cx="671333" cy="523220"/>
          </a:xfrm>
          <a:prstGeom prst="roundRect">
            <a:avLst/>
          </a:prstGeom>
          <a:noFill/>
          <a:ln w="28575">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ar-SA"/>
          </a:p>
        </p:txBody>
      </p:sp>
      <p:sp>
        <p:nvSpPr>
          <p:cNvPr id="56" name="مستطيل مستدير الزوايا 40">
            <a:extLst>
              <a:ext uri="{FF2B5EF4-FFF2-40B4-BE49-F238E27FC236}">
                <a16:creationId xmlns:a16="http://schemas.microsoft.com/office/drawing/2014/main" id="{E8834ECD-9CD8-42E7-AC6F-369D683C81D7}"/>
              </a:ext>
            </a:extLst>
          </p:cNvPr>
          <p:cNvSpPr/>
          <p:nvPr/>
        </p:nvSpPr>
        <p:spPr>
          <a:xfrm>
            <a:off x="9806598" y="6081462"/>
            <a:ext cx="671333" cy="523220"/>
          </a:xfrm>
          <a:prstGeom prst="roundRect">
            <a:avLst/>
          </a:prstGeom>
          <a:noFill/>
          <a:ln w="28575">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ar-SA"/>
          </a:p>
        </p:txBody>
      </p:sp>
    </p:spTree>
    <p:extLst>
      <p:ext uri="{BB962C8B-B14F-4D97-AF65-F5344CB8AC3E}">
        <p14:creationId xmlns:p14="http://schemas.microsoft.com/office/powerpoint/2010/main" val="269241477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FB7C2AD4-C262-4CD6-BE19-6549FC922CA8}"/>
              </a:ext>
            </a:extLst>
          </p:cNvPr>
          <p:cNvSpPr txBox="1"/>
          <p:nvPr/>
        </p:nvSpPr>
        <p:spPr>
          <a:xfrm>
            <a:off x="3255169" y="1109663"/>
            <a:ext cx="5681662" cy="647700"/>
          </a:xfrm>
          <a:prstGeom prst="rect">
            <a:avLst/>
          </a:prstGeom>
          <a:noFill/>
        </p:spPr>
        <p:txBody>
          <a:bodyPr>
            <a:spAutoFit/>
          </a:bodyPr>
          <a:lstStyle/>
          <a:p>
            <a:pPr algn="ctr">
              <a:defRPr/>
            </a:pPr>
            <a:r>
              <a:rPr lang="ar-SA" sz="3600" b="1" dirty="0">
                <a:solidFill>
                  <a:schemeClr val="tx1"/>
                </a:solidFill>
                <a:latin typeface="Sakkal Majalla" panose="02000000000000000000" pitchFamily="2" charset="-78"/>
                <a:cs typeface="Sakkal Majalla" panose="02000000000000000000" pitchFamily="2" charset="-78"/>
              </a:rPr>
              <a:t>تغيرات الحالة الفيزيائية الطاردة للطاقة </a:t>
            </a:r>
            <a:endParaRPr lang="en-US" sz="3600" b="1" dirty="0">
              <a:solidFill>
                <a:schemeClr val="tx1"/>
              </a:solidFill>
              <a:latin typeface="Sakkal Majalla" panose="02000000000000000000" pitchFamily="2" charset="-78"/>
              <a:cs typeface="Sakkal Majalla" panose="02000000000000000000" pitchFamily="2" charset="-78"/>
            </a:endParaRPr>
          </a:p>
        </p:txBody>
      </p:sp>
      <p:pic>
        <p:nvPicPr>
          <p:cNvPr id="2" name="Picture 2">
            <a:extLst>
              <a:ext uri="{FF2B5EF4-FFF2-40B4-BE49-F238E27FC236}">
                <a16:creationId xmlns:a16="http://schemas.microsoft.com/office/drawing/2014/main" id="{C5C68792-A18F-47D8-97DD-54AD8AF48CC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51242" t="11719" r="4492" b="9180"/>
          <a:stretch>
            <a:fillRect/>
          </a:stretch>
        </p:blipFill>
        <p:spPr bwMode="auto">
          <a:xfrm>
            <a:off x="341546" y="2200275"/>
            <a:ext cx="4353032" cy="4622148"/>
          </a:xfrm>
          <a:prstGeom prst="rect">
            <a:avLst/>
          </a:prstGeom>
          <a:solidFill>
            <a:schemeClr val="bg1"/>
          </a:solidFill>
          <a:ln>
            <a:noFill/>
          </a:ln>
        </p:spPr>
      </p:pic>
      <p:sp>
        <p:nvSpPr>
          <p:cNvPr id="11" name="مستطيل 10">
            <a:extLst>
              <a:ext uri="{FF2B5EF4-FFF2-40B4-BE49-F238E27FC236}">
                <a16:creationId xmlns:a16="http://schemas.microsoft.com/office/drawing/2014/main" id="{945F32EF-E301-46FD-BDD3-9E9FC84E2444}"/>
              </a:ext>
            </a:extLst>
          </p:cNvPr>
          <p:cNvSpPr/>
          <p:nvPr/>
        </p:nvSpPr>
        <p:spPr>
          <a:xfrm>
            <a:off x="6697663" y="1851459"/>
            <a:ext cx="5494337" cy="707886"/>
          </a:xfrm>
          <a:prstGeom prst="rect">
            <a:avLst/>
          </a:prstGeom>
          <a:noFill/>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rtl="1"/>
            <a:r>
              <a:rPr lang="ar-SA" sz="4000" b="1" dirty="0">
                <a:solidFill>
                  <a:srgbClr val="C00000"/>
                </a:solidFill>
                <a:latin typeface="ae_AlMateen" panose="02060803050605020204" pitchFamily="18" charset="-78"/>
              </a:rPr>
              <a:t>مخطط الحالة الفيزيائية </a:t>
            </a:r>
            <a:r>
              <a:rPr lang="ar-SA" sz="4000" b="1" dirty="0">
                <a:solidFill>
                  <a:schemeClr val="tx2">
                    <a:lumMod val="50000"/>
                  </a:schemeClr>
                </a:solidFill>
                <a:latin typeface="ae_AlMateen" panose="02060803050605020204" pitchFamily="18" charset="-78"/>
              </a:rPr>
              <a:t>للكربون</a:t>
            </a:r>
            <a:r>
              <a:rPr lang="ar-SA" sz="4000" b="1" dirty="0">
                <a:solidFill>
                  <a:srgbClr val="C00000"/>
                </a:solidFill>
                <a:latin typeface="ae_AlMateen" panose="02060803050605020204" pitchFamily="18" charset="-78"/>
              </a:rPr>
              <a:t>  </a:t>
            </a:r>
            <a:endParaRPr lang="en-US" sz="4000" dirty="0">
              <a:solidFill>
                <a:srgbClr val="C00000"/>
              </a:solidFill>
              <a:latin typeface="ae_AlMateen" panose="02060803050605020204" pitchFamily="18" charset="-78"/>
            </a:endParaRPr>
          </a:p>
        </p:txBody>
      </p:sp>
      <p:sp>
        <p:nvSpPr>
          <p:cNvPr id="13" name="مربع نص 22">
            <a:extLst>
              <a:ext uri="{FF2B5EF4-FFF2-40B4-BE49-F238E27FC236}">
                <a16:creationId xmlns:a16="http://schemas.microsoft.com/office/drawing/2014/main" id="{62F11533-1831-4D35-8FEF-5BF42562B28D}"/>
              </a:ext>
            </a:extLst>
          </p:cNvPr>
          <p:cNvSpPr txBox="1"/>
          <p:nvPr/>
        </p:nvSpPr>
        <p:spPr>
          <a:xfrm>
            <a:off x="6177839" y="3211572"/>
            <a:ext cx="5670074" cy="830997"/>
          </a:xfrm>
          <a:prstGeom prst="rect">
            <a:avLst/>
          </a:prstGeom>
          <a:noFill/>
        </p:spPr>
        <p:txBody>
          <a:bodyPr wrap="square" rtlCol="1">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Low" rtl="1"/>
            <a:r>
              <a:rPr lang="ar-SA" sz="2400" b="1" dirty="0">
                <a:solidFill>
                  <a:srgbClr val="0000CC"/>
                </a:solidFill>
                <a:sym typeface="Wingdings"/>
              </a:rPr>
              <a:t></a:t>
            </a:r>
            <a:r>
              <a:rPr lang="ar-SA" sz="2400" b="1" dirty="0">
                <a:solidFill>
                  <a:srgbClr val="0000CC"/>
                </a:solidFill>
              </a:rPr>
              <a:t>لاحظ احتواء الرسم على متآصلين للكربون في منطقة الحالة الصلبة:</a:t>
            </a:r>
          </a:p>
        </p:txBody>
      </p:sp>
      <p:sp>
        <p:nvSpPr>
          <p:cNvPr id="15" name="مربع نص 32">
            <a:extLst>
              <a:ext uri="{FF2B5EF4-FFF2-40B4-BE49-F238E27FC236}">
                <a16:creationId xmlns:a16="http://schemas.microsoft.com/office/drawing/2014/main" id="{330FFC6E-E4AE-433B-A777-3E2A1AE3C28C}"/>
              </a:ext>
            </a:extLst>
          </p:cNvPr>
          <p:cNvSpPr txBox="1"/>
          <p:nvPr/>
        </p:nvSpPr>
        <p:spPr>
          <a:xfrm>
            <a:off x="6177839" y="4276116"/>
            <a:ext cx="5670074" cy="830997"/>
          </a:xfrm>
          <a:prstGeom prst="rect">
            <a:avLst/>
          </a:prstGeom>
          <a:noFill/>
        </p:spPr>
        <p:txBody>
          <a:bodyPr wrap="square" rtlCol="1">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Low" rtl="1"/>
            <a:r>
              <a:rPr lang="ar-SA" sz="2400" b="1" dirty="0">
                <a:solidFill>
                  <a:srgbClr val="0000CC"/>
                </a:solidFill>
                <a:sym typeface="Wingdings"/>
              </a:rPr>
              <a:t></a:t>
            </a:r>
            <a:r>
              <a:rPr lang="ar-SA" sz="2400" b="1" dirty="0">
                <a:solidFill>
                  <a:srgbClr val="FF0000"/>
                </a:solidFill>
              </a:rPr>
              <a:t>الجرافيت</a:t>
            </a:r>
            <a:r>
              <a:rPr lang="ar-SA" sz="2400" b="1" dirty="0">
                <a:solidFill>
                  <a:srgbClr val="0000CC"/>
                </a:solidFill>
              </a:rPr>
              <a:t> وهو الحالة المستقرة للكربون عند درجة الحرارة والضغط العاديين والمحددة بالمنطقة الحمراء.</a:t>
            </a:r>
          </a:p>
        </p:txBody>
      </p:sp>
      <p:sp>
        <p:nvSpPr>
          <p:cNvPr id="17" name="مربع نص 33">
            <a:extLst>
              <a:ext uri="{FF2B5EF4-FFF2-40B4-BE49-F238E27FC236}">
                <a16:creationId xmlns:a16="http://schemas.microsoft.com/office/drawing/2014/main" id="{A06378C0-8C8A-4E20-83D2-A3FA04DA7D18}"/>
              </a:ext>
            </a:extLst>
          </p:cNvPr>
          <p:cNvSpPr txBox="1"/>
          <p:nvPr/>
        </p:nvSpPr>
        <p:spPr>
          <a:xfrm>
            <a:off x="6193759" y="5288340"/>
            <a:ext cx="5670074" cy="1569660"/>
          </a:xfrm>
          <a:prstGeom prst="rect">
            <a:avLst/>
          </a:prstGeom>
          <a:noFill/>
        </p:spPr>
        <p:txBody>
          <a:bodyPr wrap="square" rtlCol="1">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Low" rtl="1"/>
            <a:r>
              <a:rPr lang="ar-SA" sz="2400" b="1" dirty="0">
                <a:solidFill>
                  <a:srgbClr val="0000CC"/>
                </a:solidFill>
                <a:sym typeface="Wingdings"/>
              </a:rPr>
              <a:t></a:t>
            </a:r>
            <a:r>
              <a:rPr lang="ar-SA" sz="2400" b="1" dirty="0">
                <a:solidFill>
                  <a:srgbClr val="FF0000"/>
                </a:solidFill>
              </a:rPr>
              <a:t>الألماس </a:t>
            </a:r>
            <a:r>
              <a:rPr lang="ar-SA" sz="2400" b="1" dirty="0">
                <a:solidFill>
                  <a:srgbClr val="0000CC"/>
                </a:solidFill>
              </a:rPr>
              <a:t> وهو الأكثر استقراراً عند درجات الحرارة والضغط العاليين، والألماس الموجود عند درجة حرارة الغرفة وضغطها يتكون في الأصل عند درجة حرارة وضغط عاليين. </a:t>
            </a:r>
          </a:p>
        </p:txBody>
      </p:sp>
    </p:spTree>
    <p:extLst>
      <p:ext uri="{BB962C8B-B14F-4D97-AF65-F5344CB8AC3E}">
        <p14:creationId xmlns:p14="http://schemas.microsoft.com/office/powerpoint/2010/main" val="266922571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FB7C2AD4-C262-4CD6-BE19-6549FC922CA8}"/>
              </a:ext>
            </a:extLst>
          </p:cNvPr>
          <p:cNvSpPr txBox="1"/>
          <p:nvPr/>
        </p:nvSpPr>
        <p:spPr>
          <a:xfrm>
            <a:off x="3255169" y="1109663"/>
            <a:ext cx="5681662" cy="647700"/>
          </a:xfrm>
          <a:prstGeom prst="rect">
            <a:avLst/>
          </a:prstGeom>
          <a:noFill/>
        </p:spPr>
        <p:txBody>
          <a:bodyPr>
            <a:spAutoFit/>
          </a:bodyPr>
          <a:lstStyle/>
          <a:p>
            <a:pPr algn="ctr">
              <a:defRPr/>
            </a:pPr>
            <a:r>
              <a:rPr lang="ar-SA" sz="3600" b="1" dirty="0">
                <a:solidFill>
                  <a:schemeClr val="tx1"/>
                </a:solidFill>
                <a:latin typeface="Sakkal Majalla" panose="02000000000000000000" pitchFamily="2" charset="-78"/>
                <a:cs typeface="Sakkal Majalla" panose="02000000000000000000" pitchFamily="2" charset="-78"/>
              </a:rPr>
              <a:t>تغيرات الحالة الفيزيائية الطاردة للطاقة </a:t>
            </a:r>
            <a:endParaRPr lang="en-US" sz="3600" b="1" dirty="0">
              <a:solidFill>
                <a:schemeClr val="tx1"/>
              </a:solidFill>
              <a:latin typeface="Sakkal Majalla" panose="02000000000000000000" pitchFamily="2" charset="-78"/>
              <a:cs typeface="Sakkal Majalla" panose="02000000000000000000" pitchFamily="2" charset="-78"/>
            </a:endParaRPr>
          </a:p>
        </p:txBody>
      </p:sp>
      <p:sp>
        <p:nvSpPr>
          <p:cNvPr id="16" name="مستطيل 15">
            <a:extLst>
              <a:ext uri="{FF2B5EF4-FFF2-40B4-BE49-F238E27FC236}">
                <a16:creationId xmlns:a16="http://schemas.microsoft.com/office/drawing/2014/main" id="{9F44A612-308B-4DF5-B68E-0B58146777AB}"/>
              </a:ext>
            </a:extLst>
          </p:cNvPr>
          <p:cNvSpPr/>
          <p:nvPr/>
        </p:nvSpPr>
        <p:spPr>
          <a:xfrm>
            <a:off x="7120185" y="2072258"/>
            <a:ext cx="5284137" cy="1323439"/>
          </a:xfrm>
          <a:prstGeom prst="rect">
            <a:avLst/>
          </a:prstGeom>
          <a:noFill/>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rtl="1"/>
            <a:r>
              <a:rPr lang="ar-SA" sz="4000" b="1" dirty="0">
                <a:solidFill>
                  <a:schemeClr val="tx2">
                    <a:lumMod val="50000"/>
                  </a:schemeClr>
                </a:solidFill>
                <a:latin typeface="ae_AlMateen" panose="02060803050605020204" pitchFamily="18" charset="-78"/>
              </a:rPr>
              <a:t>مخطط الحالة الفيزيائية </a:t>
            </a:r>
          </a:p>
          <a:p>
            <a:pPr algn="ctr" rtl="1"/>
            <a:r>
              <a:rPr lang="ar-SA" sz="4000" b="1" dirty="0">
                <a:solidFill>
                  <a:srgbClr val="C00000"/>
                </a:solidFill>
                <a:latin typeface="ae_AlMateen" panose="02060803050605020204" pitchFamily="18" charset="-78"/>
              </a:rPr>
              <a:t>لثاني أكسيد الكربون</a:t>
            </a:r>
            <a:endParaRPr lang="en-US" sz="4000" dirty="0">
              <a:solidFill>
                <a:srgbClr val="C00000"/>
              </a:solidFill>
              <a:latin typeface="ae_AlMateen" panose="02060803050605020204" pitchFamily="18" charset="-78"/>
            </a:endParaRPr>
          </a:p>
        </p:txBody>
      </p:sp>
      <p:pic>
        <p:nvPicPr>
          <p:cNvPr id="18" name="Picture 2">
            <a:extLst>
              <a:ext uri="{FF2B5EF4-FFF2-40B4-BE49-F238E27FC236}">
                <a16:creationId xmlns:a16="http://schemas.microsoft.com/office/drawing/2014/main" id="{8B495446-A2A5-4ED4-8007-26F79A73306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11719" t="11719" r="46387" b="9180"/>
          <a:stretch>
            <a:fillRect/>
          </a:stretch>
        </p:blipFill>
        <p:spPr bwMode="auto">
          <a:xfrm>
            <a:off x="501418" y="2116538"/>
            <a:ext cx="4223407" cy="4477302"/>
          </a:xfrm>
          <a:prstGeom prst="rect">
            <a:avLst/>
          </a:prstGeom>
          <a:solidFill>
            <a:schemeClr val="bg1"/>
          </a:solidFill>
          <a:ln>
            <a:noFill/>
          </a:ln>
        </p:spPr>
      </p:pic>
      <p:sp>
        <p:nvSpPr>
          <p:cNvPr id="20" name="مربع نص 22">
            <a:extLst>
              <a:ext uri="{FF2B5EF4-FFF2-40B4-BE49-F238E27FC236}">
                <a16:creationId xmlns:a16="http://schemas.microsoft.com/office/drawing/2014/main" id="{326B6FAC-F333-4E23-A38A-7CE14D5C8E2E}"/>
              </a:ext>
            </a:extLst>
          </p:cNvPr>
          <p:cNvSpPr txBox="1"/>
          <p:nvPr/>
        </p:nvSpPr>
        <p:spPr>
          <a:xfrm>
            <a:off x="7120184" y="4011407"/>
            <a:ext cx="4846257" cy="1384995"/>
          </a:xfrm>
          <a:prstGeom prst="rect">
            <a:avLst/>
          </a:prstGeom>
          <a:noFill/>
        </p:spPr>
        <p:txBody>
          <a:bodyPr wrap="square" rtlCol="1">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rtl="1">
              <a:lnSpc>
                <a:spcPct val="150000"/>
              </a:lnSpc>
            </a:pPr>
            <a:r>
              <a:rPr lang="ar-SA" sz="2800" b="1" dirty="0">
                <a:solidFill>
                  <a:srgbClr val="0000CC"/>
                </a:solidFill>
                <a:sym typeface="Wingdings"/>
              </a:rPr>
              <a:t></a:t>
            </a:r>
            <a:r>
              <a:rPr lang="ar-SA" sz="2800" b="1" dirty="0">
                <a:solidFill>
                  <a:srgbClr val="0000CC"/>
                </a:solidFill>
              </a:rPr>
              <a:t>يوضح مخطط الحالة الفيزيائية سبب تسامي ثاني أكسيد الكربون .</a:t>
            </a:r>
          </a:p>
        </p:txBody>
      </p:sp>
    </p:spTree>
    <p:extLst>
      <p:ext uri="{BB962C8B-B14F-4D97-AF65-F5344CB8AC3E}">
        <p14:creationId xmlns:p14="http://schemas.microsoft.com/office/powerpoint/2010/main" val="417834905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FB7C2AD4-C262-4CD6-BE19-6549FC922CA8}"/>
              </a:ext>
            </a:extLst>
          </p:cNvPr>
          <p:cNvSpPr txBox="1"/>
          <p:nvPr/>
        </p:nvSpPr>
        <p:spPr>
          <a:xfrm>
            <a:off x="3255169" y="1109663"/>
            <a:ext cx="5681662" cy="647700"/>
          </a:xfrm>
          <a:prstGeom prst="rect">
            <a:avLst/>
          </a:prstGeom>
          <a:noFill/>
        </p:spPr>
        <p:txBody>
          <a:bodyPr>
            <a:spAutoFit/>
          </a:bodyPr>
          <a:lstStyle/>
          <a:p>
            <a:pPr algn="ctr">
              <a:defRPr/>
            </a:pPr>
            <a:r>
              <a:rPr lang="ar-SA" sz="3600" b="1" dirty="0">
                <a:solidFill>
                  <a:schemeClr val="tx1"/>
                </a:solidFill>
                <a:latin typeface="Sakkal Majalla" panose="02000000000000000000" pitchFamily="2" charset="-78"/>
                <a:cs typeface="Sakkal Majalla" panose="02000000000000000000" pitchFamily="2" charset="-78"/>
              </a:rPr>
              <a:t>تغيرات الحالة الفيزيائية الطاردة للطاقة </a:t>
            </a:r>
            <a:endParaRPr lang="en-US" sz="3600" b="1" dirty="0">
              <a:solidFill>
                <a:schemeClr val="tx1"/>
              </a:solidFill>
              <a:latin typeface="Sakkal Majalla" panose="02000000000000000000" pitchFamily="2" charset="-78"/>
              <a:cs typeface="Sakkal Majalla" panose="02000000000000000000" pitchFamily="2" charset="-78"/>
            </a:endParaRPr>
          </a:p>
        </p:txBody>
      </p:sp>
      <p:sp>
        <p:nvSpPr>
          <p:cNvPr id="2" name="TextBox 19">
            <a:extLst>
              <a:ext uri="{FF2B5EF4-FFF2-40B4-BE49-F238E27FC236}">
                <a16:creationId xmlns:a16="http://schemas.microsoft.com/office/drawing/2014/main" id="{374D0D74-2CAB-467D-844B-74EF6076A4DD}"/>
              </a:ext>
            </a:extLst>
          </p:cNvPr>
          <p:cNvSpPr txBox="1"/>
          <p:nvPr/>
        </p:nvSpPr>
        <p:spPr>
          <a:xfrm>
            <a:off x="8936831" y="2063647"/>
            <a:ext cx="1918684" cy="646331"/>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ar-SA" sz="3600" b="1" dirty="0">
                <a:solidFill>
                  <a:srgbClr val="C00000"/>
                </a:solidFill>
                <a:latin typeface="Sakkal Majalla" panose="02000000000000000000" pitchFamily="2" charset="-78"/>
                <a:cs typeface="Sakkal Majalla" panose="02000000000000000000" pitchFamily="2" charset="-78"/>
              </a:rPr>
              <a:t>تقويم:</a:t>
            </a:r>
            <a:endParaRPr lang="en-US" sz="3600" b="1" dirty="0">
              <a:solidFill>
                <a:srgbClr val="C00000"/>
              </a:solidFill>
              <a:latin typeface="Sakkal Majalla" panose="02000000000000000000" pitchFamily="2" charset="-78"/>
              <a:cs typeface="Sakkal Majalla" panose="02000000000000000000" pitchFamily="2" charset="-78"/>
            </a:endParaRPr>
          </a:p>
        </p:txBody>
      </p:sp>
      <p:sp>
        <p:nvSpPr>
          <p:cNvPr id="16" name="مربع نص 1">
            <a:extLst>
              <a:ext uri="{FF2B5EF4-FFF2-40B4-BE49-F238E27FC236}">
                <a16:creationId xmlns:a16="http://schemas.microsoft.com/office/drawing/2014/main" id="{B4E5B69A-8D16-4CF9-8DAB-ED1E54FC6FBD}"/>
              </a:ext>
            </a:extLst>
          </p:cNvPr>
          <p:cNvSpPr txBox="1"/>
          <p:nvPr/>
        </p:nvSpPr>
        <p:spPr>
          <a:xfrm>
            <a:off x="2329850" y="2167797"/>
            <a:ext cx="7378700" cy="584775"/>
          </a:xfrm>
          <a:prstGeom prst="rect">
            <a:avLst/>
          </a:prstGeom>
          <a:noFill/>
        </p:spPr>
        <p:txBody>
          <a:bodyPr wrap="square" rtlCol="1">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rtl="1"/>
            <a:r>
              <a:rPr lang="ar-SA" sz="3200" b="1" dirty="0">
                <a:solidFill>
                  <a:schemeClr val="tx2">
                    <a:lumMod val="50000"/>
                  </a:schemeClr>
                </a:solidFill>
              </a:rPr>
              <a:t>ما العملية التي يتم من خلالها تحرر الطاقة :</a:t>
            </a:r>
          </a:p>
        </p:txBody>
      </p:sp>
      <p:sp>
        <p:nvSpPr>
          <p:cNvPr id="18" name="مستطيل مستدير الزوايا 35">
            <a:extLst>
              <a:ext uri="{FF2B5EF4-FFF2-40B4-BE49-F238E27FC236}">
                <a16:creationId xmlns:a16="http://schemas.microsoft.com/office/drawing/2014/main" id="{67ACCA83-37A5-4953-AEFB-7017A43E3FAF}"/>
              </a:ext>
            </a:extLst>
          </p:cNvPr>
          <p:cNvSpPr/>
          <p:nvPr/>
        </p:nvSpPr>
        <p:spPr>
          <a:xfrm>
            <a:off x="8559975" y="3443953"/>
            <a:ext cx="753711" cy="620493"/>
          </a:xfrm>
          <a:prstGeom prst="roundRect">
            <a:avLst/>
          </a:prstGeom>
          <a:noFill/>
          <a:ln>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ar-SA"/>
          </a:p>
        </p:txBody>
      </p:sp>
      <p:sp>
        <p:nvSpPr>
          <p:cNvPr id="20" name="مربع نص 36">
            <a:extLst>
              <a:ext uri="{FF2B5EF4-FFF2-40B4-BE49-F238E27FC236}">
                <a16:creationId xmlns:a16="http://schemas.microsoft.com/office/drawing/2014/main" id="{E327F5DE-43F1-4055-A5AF-21A02B07FF92}"/>
              </a:ext>
            </a:extLst>
          </p:cNvPr>
          <p:cNvSpPr txBox="1"/>
          <p:nvPr/>
        </p:nvSpPr>
        <p:spPr>
          <a:xfrm>
            <a:off x="6175564" y="3411773"/>
            <a:ext cx="2306602" cy="646331"/>
          </a:xfrm>
          <a:prstGeom prst="rect">
            <a:avLst/>
          </a:prstGeom>
          <a:noFill/>
        </p:spPr>
        <p:txBody>
          <a:bodyPr wrap="square" rtlCol="1">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rtl="1"/>
            <a:r>
              <a:rPr lang="ar-SA" sz="3600" b="1" dirty="0">
                <a:solidFill>
                  <a:schemeClr val="tx2">
                    <a:lumMod val="50000"/>
                  </a:schemeClr>
                </a:solidFill>
              </a:rPr>
              <a:t>الانصهار</a:t>
            </a:r>
          </a:p>
        </p:txBody>
      </p:sp>
      <p:sp>
        <p:nvSpPr>
          <p:cNvPr id="22" name="مستطيل مستدير الزوايا 37">
            <a:extLst>
              <a:ext uri="{FF2B5EF4-FFF2-40B4-BE49-F238E27FC236}">
                <a16:creationId xmlns:a16="http://schemas.microsoft.com/office/drawing/2014/main" id="{CBCDECDF-6E23-43E5-A268-1A5556C5F6CF}"/>
              </a:ext>
            </a:extLst>
          </p:cNvPr>
          <p:cNvSpPr/>
          <p:nvPr/>
        </p:nvSpPr>
        <p:spPr>
          <a:xfrm>
            <a:off x="8562247" y="4265105"/>
            <a:ext cx="753711" cy="620493"/>
          </a:xfrm>
          <a:prstGeom prst="roundRect">
            <a:avLst/>
          </a:prstGeom>
          <a:noFill/>
          <a:ln>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ar-SA"/>
          </a:p>
        </p:txBody>
      </p:sp>
      <p:sp>
        <p:nvSpPr>
          <p:cNvPr id="24" name="مربع نص 38">
            <a:extLst>
              <a:ext uri="{FF2B5EF4-FFF2-40B4-BE49-F238E27FC236}">
                <a16:creationId xmlns:a16="http://schemas.microsoft.com/office/drawing/2014/main" id="{92C17F82-BE15-405C-A52F-65C6722FF40B}"/>
              </a:ext>
            </a:extLst>
          </p:cNvPr>
          <p:cNvSpPr txBox="1"/>
          <p:nvPr/>
        </p:nvSpPr>
        <p:spPr>
          <a:xfrm>
            <a:off x="6175564" y="4232925"/>
            <a:ext cx="2308873" cy="646331"/>
          </a:xfrm>
          <a:prstGeom prst="rect">
            <a:avLst/>
          </a:prstGeom>
          <a:noFill/>
        </p:spPr>
        <p:txBody>
          <a:bodyPr wrap="square" rtlCol="1">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rtl="1"/>
            <a:r>
              <a:rPr lang="ar-SA" sz="3600" b="1" dirty="0">
                <a:solidFill>
                  <a:schemeClr val="tx2">
                    <a:lumMod val="50000"/>
                  </a:schemeClr>
                </a:solidFill>
              </a:rPr>
              <a:t>التجمد</a:t>
            </a:r>
          </a:p>
        </p:txBody>
      </p:sp>
      <p:sp>
        <p:nvSpPr>
          <p:cNvPr id="26" name="مستطيل مستدير الزوايا 39">
            <a:extLst>
              <a:ext uri="{FF2B5EF4-FFF2-40B4-BE49-F238E27FC236}">
                <a16:creationId xmlns:a16="http://schemas.microsoft.com/office/drawing/2014/main" id="{D403A098-8E9B-4AB8-A54C-93A9A2FB0EF2}"/>
              </a:ext>
            </a:extLst>
          </p:cNvPr>
          <p:cNvSpPr/>
          <p:nvPr/>
        </p:nvSpPr>
        <p:spPr>
          <a:xfrm>
            <a:off x="8564519" y="5086257"/>
            <a:ext cx="753711" cy="620493"/>
          </a:xfrm>
          <a:prstGeom prst="roundRect">
            <a:avLst/>
          </a:prstGeom>
          <a:noFill/>
          <a:ln>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ar-SA"/>
          </a:p>
        </p:txBody>
      </p:sp>
      <p:sp>
        <p:nvSpPr>
          <p:cNvPr id="28" name="مربع نص 40">
            <a:extLst>
              <a:ext uri="{FF2B5EF4-FFF2-40B4-BE49-F238E27FC236}">
                <a16:creationId xmlns:a16="http://schemas.microsoft.com/office/drawing/2014/main" id="{EA43E6BD-E1C3-4559-96A4-56B8D19AF579}"/>
              </a:ext>
            </a:extLst>
          </p:cNvPr>
          <p:cNvSpPr txBox="1"/>
          <p:nvPr/>
        </p:nvSpPr>
        <p:spPr>
          <a:xfrm>
            <a:off x="6462166" y="5054077"/>
            <a:ext cx="2024543" cy="646331"/>
          </a:xfrm>
          <a:prstGeom prst="rect">
            <a:avLst/>
          </a:prstGeom>
          <a:noFill/>
        </p:spPr>
        <p:txBody>
          <a:bodyPr wrap="square" rtlCol="1">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rtl="1"/>
            <a:r>
              <a:rPr lang="ar-SA" sz="3600" b="1" dirty="0">
                <a:solidFill>
                  <a:schemeClr val="tx2">
                    <a:lumMod val="50000"/>
                  </a:schemeClr>
                </a:solidFill>
              </a:rPr>
              <a:t>الترسب</a:t>
            </a:r>
          </a:p>
        </p:txBody>
      </p:sp>
      <p:sp>
        <p:nvSpPr>
          <p:cNvPr id="30" name="مستطيل مستدير الزوايا 41">
            <a:extLst>
              <a:ext uri="{FF2B5EF4-FFF2-40B4-BE49-F238E27FC236}">
                <a16:creationId xmlns:a16="http://schemas.microsoft.com/office/drawing/2014/main" id="{4E041BBB-0A9C-4B13-8327-C2CA6A5AC9AE}"/>
              </a:ext>
            </a:extLst>
          </p:cNvPr>
          <p:cNvSpPr/>
          <p:nvPr/>
        </p:nvSpPr>
        <p:spPr>
          <a:xfrm>
            <a:off x="8566791" y="5907409"/>
            <a:ext cx="753711" cy="620493"/>
          </a:xfrm>
          <a:prstGeom prst="roundRect">
            <a:avLst/>
          </a:prstGeom>
          <a:noFill/>
          <a:ln>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ar-SA"/>
          </a:p>
        </p:txBody>
      </p:sp>
      <p:sp>
        <p:nvSpPr>
          <p:cNvPr id="32" name="مربع نص 42">
            <a:extLst>
              <a:ext uri="{FF2B5EF4-FFF2-40B4-BE49-F238E27FC236}">
                <a16:creationId xmlns:a16="http://schemas.microsoft.com/office/drawing/2014/main" id="{EB169EAA-5543-42A9-90E6-922C638FAA26}"/>
              </a:ext>
            </a:extLst>
          </p:cNvPr>
          <p:cNvSpPr txBox="1"/>
          <p:nvPr/>
        </p:nvSpPr>
        <p:spPr>
          <a:xfrm>
            <a:off x="6462166" y="5875229"/>
            <a:ext cx="2026815" cy="646331"/>
          </a:xfrm>
          <a:prstGeom prst="rect">
            <a:avLst/>
          </a:prstGeom>
          <a:noFill/>
        </p:spPr>
        <p:txBody>
          <a:bodyPr wrap="square" rtlCol="1">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rtl="1"/>
            <a:r>
              <a:rPr lang="ar-SA" sz="3600" b="1" dirty="0">
                <a:solidFill>
                  <a:schemeClr val="tx2">
                    <a:lumMod val="50000"/>
                  </a:schemeClr>
                </a:solidFill>
              </a:rPr>
              <a:t>التسامي</a:t>
            </a:r>
          </a:p>
        </p:txBody>
      </p:sp>
    </p:spTree>
    <p:extLst>
      <p:ext uri="{BB962C8B-B14F-4D97-AF65-F5344CB8AC3E}">
        <p14:creationId xmlns:p14="http://schemas.microsoft.com/office/powerpoint/2010/main" val="106123780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FB7C2AD4-C262-4CD6-BE19-6549FC922CA8}"/>
              </a:ext>
            </a:extLst>
          </p:cNvPr>
          <p:cNvSpPr txBox="1"/>
          <p:nvPr/>
        </p:nvSpPr>
        <p:spPr>
          <a:xfrm>
            <a:off x="3255169" y="1109663"/>
            <a:ext cx="5681662" cy="647700"/>
          </a:xfrm>
          <a:prstGeom prst="rect">
            <a:avLst/>
          </a:prstGeom>
          <a:noFill/>
        </p:spPr>
        <p:txBody>
          <a:bodyPr>
            <a:spAutoFit/>
          </a:bodyPr>
          <a:lstStyle/>
          <a:p>
            <a:pPr algn="ctr">
              <a:defRPr/>
            </a:pPr>
            <a:r>
              <a:rPr lang="ar-SA" sz="3600" b="1" dirty="0">
                <a:solidFill>
                  <a:schemeClr val="tx1"/>
                </a:solidFill>
                <a:latin typeface="Sakkal Majalla" panose="02000000000000000000" pitchFamily="2" charset="-78"/>
                <a:cs typeface="Sakkal Majalla" panose="02000000000000000000" pitchFamily="2" charset="-78"/>
              </a:rPr>
              <a:t>تغيرات الحالة الفيزيائية الطاردة للطاقة </a:t>
            </a:r>
            <a:endParaRPr lang="en-US" sz="3600" b="1" dirty="0">
              <a:solidFill>
                <a:schemeClr val="tx1"/>
              </a:solidFill>
              <a:latin typeface="Sakkal Majalla" panose="02000000000000000000" pitchFamily="2" charset="-78"/>
              <a:cs typeface="Sakkal Majalla" panose="02000000000000000000" pitchFamily="2" charset="-78"/>
            </a:endParaRPr>
          </a:p>
        </p:txBody>
      </p:sp>
      <p:sp>
        <p:nvSpPr>
          <p:cNvPr id="5" name="TextBox 19">
            <a:extLst>
              <a:ext uri="{FF2B5EF4-FFF2-40B4-BE49-F238E27FC236}">
                <a16:creationId xmlns:a16="http://schemas.microsoft.com/office/drawing/2014/main" id="{C305FEB5-B889-4074-A0F7-244E48AF57FD}"/>
              </a:ext>
            </a:extLst>
          </p:cNvPr>
          <p:cNvSpPr txBox="1"/>
          <p:nvPr/>
        </p:nvSpPr>
        <p:spPr>
          <a:xfrm>
            <a:off x="8084964" y="2013514"/>
            <a:ext cx="3081415" cy="646331"/>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ar-SA" sz="3600" b="1" dirty="0">
                <a:solidFill>
                  <a:srgbClr val="C00000"/>
                </a:solidFill>
                <a:latin typeface="Sakkal Majalla" panose="02000000000000000000" pitchFamily="2" charset="-78"/>
                <a:cs typeface="Sakkal Majalla" panose="02000000000000000000" pitchFamily="2" charset="-78"/>
              </a:rPr>
              <a:t>سنتعلم اليوم كيف:</a:t>
            </a:r>
            <a:endParaRPr lang="en-US" sz="3600" b="1" dirty="0">
              <a:solidFill>
                <a:srgbClr val="C00000"/>
              </a:solidFill>
              <a:latin typeface="Sakkal Majalla" panose="02000000000000000000" pitchFamily="2" charset="-78"/>
              <a:cs typeface="Sakkal Majalla" panose="02000000000000000000" pitchFamily="2" charset="-78"/>
            </a:endParaRPr>
          </a:p>
        </p:txBody>
      </p:sp>
      <p:pic>
        <p:nvPicPr>
          <p:cNvPr id="14" name="Picture 1">
            <a:extLst>
              <a:ext uri="{FF2B5EF4-FFF2-40B4-BE49-F238E27FC236}">
                <a16:creationId xmlns:a16="http://schemas.microsoft.com/office/drawing/2014/main" id="{764A06A4-CBC7-4008-8108-2CB2FF3E9DD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166379" y="1966347"/>
            <a:ext cx="740664" cy="740664"/>
          </a:xfrm>
          <a:prstGeom prst="rect">
            <a:avLst/>
          </a:prstGeom>
        </p:spPr>
      </p:pic>
      <p:sp>
        <p:nvSpPr>
          <p:cNvPr id="16" name="مربع نص 20">
            <a:extLst>
              <a:ext uri="{FF2B5EF4-FFF2-40B4-BE49-F238E27FC236}">
                <a16:creationId xmlns:a16="http://schemas.microsoft.com/office/drawing/2014/main" id="{3366E83F-6503-4211-8E6F-AF955848EE19}"/>
              </a:ext>
            </a:extLst>
          </p:cNvPr>
          <p:cNvSpPr txBox="1"/>
          <p:nvPr/>
        </p:nvSpPr>
        <p:spPr>
          <a:xfrm>
            <a:off x="2856707" y="2904867"/>
            <a:ext cx="8653331" cy="739754"/>
          </a:xfrm>
          <a:prstGeom prst="rect">
            <a:avLst/>
          </a:prstGeom>
          <a:noFill/>
        </p:spPr>
        <p:txBody>
          <a:bodyPr wrap="none" rtlCol="1">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514350" indent="-514350" algn="r" rtl="1">
              <a:lnSpc>
                <a:spcPct val="150000"/>
              </a:lnSpc>
              <a:buFont typeface="+mj-lt"/>
              <a:buAutoNum type="arabicPeriod"/>
            </a:pPr>
            <a:r>
              <a:rPr lang="ar-SA" sz="3200" b="1" dirty="0">
                <a:solidFill>
                  <a:srgbClr val="0000CC"/>
                </a:solidFill>
                <a:effectLst>
                  <a:outerShdw blurRad="38100" dist="38100" dir="2700000" algn="tl">
                    <a:srgbClr val="000000">
                      <a:alpha val="43137"/>
                    </a:srgbClr>
                  </a:outerShdw>
                </a:effectLst>
                <a:latin typeface="Sakkal Majalla" panose="02000000000000000000" pitchFamily="2" charset="-78"/>
              </a:rPr>
              <a:t>تُفَسّر</a:t>
            </a:r>
            <a:r>
              <a:rPr lang="ar-SA" sz="3000" b="1" dirty="0">
                <a:latin typeface="ae_AlMateen" panose="02060803050605020204" pitchFamily="18" charset="-78"/>
                <a:cs typeface="ae_AlMateen" panose="02060803050605020204" pitchFamily="18" charset="-78"/>
              </a:rPr>
              <a:t> </a:t>
            </a:r>
            <a:r>
              <a:rPr lang="ar-SA" sz="3000" b="1" dirty="0">
                <a:solidFill>
                  <a:schemeClr val="bg2">
                    <a:lumMod val="10000"/>
                  </a:schemeClr>
                </a:solidFill>
                <a:latin typeface="ae_AlMateen" panose="02060803050605020204" pitchFamily="18" charset="-78"/>
                <a:cs typeface="ae_AlMateen" panose="02060803050605020204" pitchFamily="18" charset="-78"/>
              </a:rPr>
              <a:t>كيف يؤدي انتزاع الطاقة الى تغير الحالة الفيزيائية للمادة . </a:t>
            </a:r>
            <a:endParaRPr lang="en-US" sz="3000" b="1" dirty="0">
              <a:solidFill>
                <a:schemeClr val="bg2">
                  <a:lumMod val="10000"/>
                </a:schemeClr>
              </a:solidFill>
              <a:latin typeface="ae_AlMateen" panose="02060803050605020204" pitchFamily="18" charset="-78"/>
              <a:cs typeface="ae_AlMateen" panose="02060803050605020204" pitchFamily="18" charset="-78"/>
            </a:endParaRPr>
          </a:p>
        </p:txBody>
      </p:sp>
      <p:sp>
        <p:nvSpPr>
          <p:cNvPr id="18" name="مربع نص 21">
            <a:extLst>
              <a:ext uri="{FF2B5EF4-FFF2-40B4-BE49-F238E27FC236}">
                <a16:creationId xmlns:a16="http://schemas.microsoft.com/office/drawing/2014/main" id="{D8B468FA-35F0-496D-8226-3A1AFB992C2A}"/>
              </a:ext>
            </a:extLst>
          </p:cNvPr>
          <p:cNvSpPr txBox="1"/>
          <p:nvPr/>
        </p:nvSpPr>
        <p:spPr>
          <a:xfrm>
            <a:off x="5708450" y="3760646"/>
            <a:ext cx="5801588" cy="739754"/>
          </a:xfrm>
          <a:prstGeom prst="rect">
            <a:avLst/>
          </a:prstGeom>
          <a:noFill/>
        </p:spPr>
        <p:txBody>
          <a:bodyPr wrap="none" rtlCol="1">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rtl="1">
              <a:lnSpc>
                <a:spcPct val="150000"/>
              </a:lnSpc>
            </a:pPr>
            <a:r>
              <a:rPr lang="ar-SA" sz="3200" b="1" dirty="0">
                <a:solidFill>
                  <a:srgbClr val="0000CC"/>
                </a:solidFill>
                <a:effectLst>
                  <a:outerShdw blurRad="38100" dist="38100" dir="2700000" algn="tl">
                    <a:srgbClr val="000000">
                      <a:alpha val="43137"/>
                    </a:srgbClr>
                  </a:outerShdw>
                </a:effectLst>
                <a:latin typeface="Sakkal Majalla" panose="02000000000000000000" pitchFamily="2" charset="-78"/>
              </a:rPr>
              <a:t>2. تُفَسّر</a:t>
            </a:r>
            <a:r>
              <a:rPr lang="ar-SA" sz="3000" b="1" dirty="0">
                <a:latin typeface="ae_AlMateen" panose="02060803050605020204" pitchFamily="18" charset="-78"/>
                <a:cs typeface="ae_AlMateen" panose="02060803050605020204" pitchFamily="18" charset="-78"/>
              </a:rPr>
              <a:t> </a:t>
            </a:r>
            <a:r>
              <a:rPr lang="ar-SA" sz="3000" b="1" dirty="0">
                <a:solidFill>
                  <a:schemeClr val="bg2">
                    <a:lumMod val="10000"/>
                  </a:schemeClr>
                </a:solidFill>
                <a:latin typeface="ae_AlMateen" panose="02060803050605020204" pitchFamily="18" charset="-78"/>
                <a:cs typeface="ae_AlMateen" panose="02060803050605020204" pitchFamily="18" charset="-78"/>
              </a:rPr>
              <a:t>مفهوم التجمد و التكاثف و الترسب .</a:t>
            </a:r>
            <a:endParaRPr lang="ar-SA" sz="3000" dirty="0">
              <a:solidFill>
                <a:schemeClr val="bg2">
                  <a:lumMod val="10000"/>
                </a:schemeClr>
              </a:solidFill>
              <a:latin typeface="ae_AlMateen" panose="02060803050605020204" pitchFamily="18" charset="-78"/>
              <a:cs typeface="ae_AlMateen" panose="02060803050605020204" pitchFamily="18" charset="-78"/>
            </a:endParaRPr>
          </a:p>
        </p:txBody>
      </p:sp>
      <p:sp>
        <p:nvSpPr>
          <p:cNvPr id="20" name="مربع نص 22">
            <a:extLst>
              <a:ext uri="{FF2B5EF4-FFF2-40B4-BE49-F238E27FC236}">
                <a16:creationId xmlns:a16="http://schemas.microsoft.com/office/drawing/2014/main" id="{7079A4B4-D5B5-4A67-9843-DD43830C9849}"/>
              </a:ext>
            </a:extLst>
          </p:cNvPr>
          <p:cNvSpPr txBox="1"/>
          <p:nvPr/>
        </p:nvSpPr>
        <p:spPr>
          <a:xfrm>
            <a:off x="7099855" y="4628148"/>
            <a:ext cx="4410183" cy="739754"/>
          </a:xfrm>
          <a:prstGeom prst="rect">
            <a:avLst/>
          </a:prstGeom>
          <a:noFill/>
        </p:spPr>
        <p:txBody>
          <a:bodyPr wrap="none" rtlCol="1">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rtl="1">
              <a:lnSpc>
                <a:spcPct val="150000"/>
              </a:lnSpc>
            </a:pPr>
            <a:r>
              <a:rPr lang="ar-SA" sz="3200" b="1" dirty="0">
                <a:solidFill>
                  <a:srgbClr val="0000CC"/>
                </a:solidFill>
                <a:effectLst>
                  <a:outerShdw blurRad="38100" dist="38100" dir="2700000" algn="tl">
                    <a:srgbClr val="000000">
                      <a:alpha val="43137"/>
                    </a:srgbClr>
                  </a:outerShdw>
                </a:effectLst>
                <a:latin typeface="Sakkal Majalla" panose="02000000000000000000" pitchFamily="2" charset="-78"/>
              </a:rPr>
              <a:t>3. تُفَسّر</a:t>
            </a:r>
            <a:r>
              <a:rPr lang="ar-SA" sz="3000" b="1" dirty="0">
                <a:latin typeface="ae_AlMateen" panose="02060803050605020204" pitchFamily="18" charset="-78"/>
                <a:cs typeface="ae_AlMateen" panose="02060803050605020204" pitchFamily="18" charset="-78"/>
              </a:rPr>
              <a:t> </a:t>
            </a:r>
            <a:r>
              <a:rPr lang="ar-SA" sz="3000" b="1" dirty="0">
                <a:solidFill>
                  <a:schemeClr val="bg2">
                    <a:lumMod val="10000"/>
                  </a:schemeClr>
                </a:solidFill>
                <a:latin typeface="ae_AlMateen" panose="02060803050605020204" pitchFamily="18" charset="-78"/>
                <a:cs typeface="ae_AlMateen" panose="02060803050605020204" pitchFamily="18" charset="-78"/>
              </a:rPr>
              <a:t>مخطط الحالة الفيزيائية .</a:t>
            </a:r>
            <a:endParaRPr lang="ar-SA" sz="3000" dirty="0">
              <a:solidFill>
                <a:schemeClr val="bg2">
                  <a:lumMod val="10000"/>
                </a:schemeClr>
              </a:solidFill>
              <a:latin typeface="ae_AlMateen" panose="02060803050605020204" pitchFamily="18" charset="-78"/>
              <a:cs typeface="ae_AlMateen" panose="02060803050605020204" pitchFamily="18" charset="-78"/>
            </a:endParaRPr>
          </a:p>
        </p:txBody>
      </p:sp>
    </p:spTree>
    <p:extLst>
      <p:ext uri="{BB962C8B-B14F-4D97-AF65-F5344CB8AC3E}">
        <p14:creationId xmlns:p14="http://schemas.microsoft.com/office/powerpoint/2010/main" val="398510644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FB7C2AD4-C262-4CD6-BE19-6549FC922CA8}"/>
              </a:ext>
            </a:extLst>
          </p:cNvPr>
          <p:cNvSpPr txBox="1"/>
          <p:nvPr/>
        </p:nvSpPr>
        <p:spPr>
          <a:xfrm>
            <a:off x="3255169" y="1109663"/>
            <a:ext cx="5681662" cy="647700"/>
          </a:xfrm>
          <a:prstGeom prst="rect">
            <a:avLst/>
          </a:prstGeom>
          <a:noFill/>
        </p:spPr>
        <p:txBody>
          <a:bodyPr>
            <a:spAutoFit/>
          </a:bodyPr>
          <a:lstStyle/>
          <a:p>
            <a:pPr algn="ctr">
              <a:defRPr/>
            </a:pPr>
            <a:r>
              <a:rPr lang="ar-SA" sz="3600" b="1" dirty="0">
                <a:solidFill>
                  <a:schemeClr val="tx1"/>
                </a:solidFill>
                <a:latin typeface="Sakkal Majalla" panose="02000000000000000000" pitchFamily="2" charset="-78"/>
                <a:cs typeface="Sakkal Majalla" panose="02000000000000000000" pitchFamily="2" charset="-78"/>
              </a:rPr>
              <a:t>تغيرات الحالة الفيزيائية الطاردة للطاقة </a:t>
            </a:r>
            <a:endParaRPr lang="en-US" sz="3600" b="1" dirty="0">
              <a:solidFill>
                <a:schemeClr val="tx1"/>
              </a:solidFill>
              <a:latin typeface="Sakkal Majalla" panose="02000000000000000000" pitchFamily="2" charset="-78"/>
              <a:cs typeface="Sakkal Majalla" panose="02000000000000000000" pitchFamily="2" charset="-78"/>
            </a:endParaRPr>
          </a:p>
        </p:txBody>
      </p:sp>
      <p:sp>
        <p:nvSpPr>
          <p:cNvPr id="2" name="TextBox 19">
            <a:extLst>
              <a:ext uri="{FF2B5EF4-FFF2-40B4-BE49-F238E27FC236}">
                <a16:creationId xmlns:a16="http://schemas.microsoft.com/office/drawing/2014/main" id="{1FCA3581-7492-4247-9147-739F26EE163C}"/>
              </a:ext>
            </a:extLst>
          </p:cNvPr>
          <p:cNvSpPr txBox="1"/>
          <p:nvPr/>
        </p:nvSpPr>
        <p:spPr>
          <a:xfrm>
            <a:off x="8665527" y="2113520"/>
            <a:ext cx="1918684" cy="646331"/>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ar-SA" sz="3600" b="1" dirty="0">
                <a:solidFill>
                  <a:srgbClr val="C00000"/>
                </a:solidFill>
                <a:latin typeface="Sakkal Majalla" panose="02000000000000000000" pitchFamily="2" charset="-78"/>
                <a:cs typeface="Sakkal Majalla" panose="02000000000000000000" pitchFamily="2" charset="-78"/>
              </a:rPr>
              <a:t>تقويم:</a:t>
            </a:r>
            <a:endParaRPr lang="en-US" sz="3600" b="1" dirty="0">
              <a:solidFill>
                <a:srgbClr val="C00000"/>
              </a:solidFill>
              <a:latin typeface="Sakkal Majalla" panose="02000000000000000000" pitchFamily="2" charset="-78"/>
              <a:cs typeface="Sakkal Majalla" panose="02000000000000000000" pitchFamily="2" charset="-78"/>
            </a:endParaRPr>
          </a:p>
        </p:txBody>
      </p:sp>
      <p:pic>
        <p:nvPicPr>
          <p:cNvPr id="17" name="Picture 20">
            <a:extLst>
              <a:ext uri="{FF2B5EF4-FFF2-40B4-BE49-F238E27FC236}">
                <a16:creationId xmlns:a16="http://schemas.microsoft.com/office/drawing/2014/main" id="{07FC8E39-4723-4564-BD51-5B81808587C0}"/>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584392" y="2070925"/>
            <a:ext cx="768263" cy="731520"/>
          </a:xfrm>
          <a:prstGeom prst="rect">
            <a:avLst/>
          </a:prstGeom>
        </p:spPr>
      </p:pic>
      <p:sp>
        <p:nvSpPr>
          <p:cNvPr id="19" name="مربع نص 1">
            <a:extLst>
              <a:ext uri="{FF2B5EF4-FFF2-40B4-BE49-F238E27FC236}">
                <a16:creationId xmlns:a16="http://schemas.microsoft.com/office/drawing/2014/main" id="{A373B019-0B3D-424C-9E10-B3C4FBB37861}"/>
              </a:ext>
            </a:extLst>
          </p:cNvPr>
          <p:cNvSpPr txBox="1"/>
          <p:nvPr/>
        </p:nvSpPr>
        <p:spPr>
          <a:xfrm>
            <a:off x="2058546" y="2217670"/>
            <a:ext cx="7378700" cy="584775"/>
          </a:xfrm>
          <a:prstGeom prst="rect">
            <a:avLst/>
          </a:prstGeom>
          <a:noFill/>
        </p:spPr>
        <p:txBody>
          <a:bodyPr wrap="square" rtlCol="1">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rtl="1"/>
            <a:r>
              <a:rPr lang="ar-SA" sz="3200" b="1" dirty="0">
                <a:solidFill>
                  <a:schemeClr val="tx2">
                    <a:lumMod val="50000"/>
                  </a:schemeClr>
                </a:solidFill>
              </a:rPr>
              <a:t>يشكل بخار الماء الغيوم في الهواء بواسطة:</a:t>
            </a:r>
          </a:p>
        </p:txBody>
      </p:sp>
      <p:sp>
        <p:nvSpPr>
          <p:cNvPr id="21" name="مستطيل مستدير الزوايا 35">
            <a:extLst>
              <a:ext uri="{FF2B5EF4-FFF2-40B4-BE49-F238E27FC236}">
                <a16:creationId xmlns:a16="http://schemas.microsoft.com/office/drawing/2014/main" id="{B2D91B19-2229-43C6-831F-736F580F3727}"/>
              </a:ext>
            </a:extLst>
          </p:cNvPr>
          <p:cNvSpPr/>
          <p:nvPr/>
        </p:nvSpPr>
        <p:spPr>
          <a:xfrm>
            <a:off x="8288671" y="3493826"/>
            <a:ext cx="753711" cy="620493"/>
          </a:xfrm>
          <a:prstGeom prst="roundRect">
            <a:avLst/>
          </a:prstGeom>
          <a:noFill/>
          <a:ln>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ar-SA"/>
          </a:p>
        </p:txBody>
      </p:sp>
      <p:sp>
        <p:nvSpPr>
          <p:cNvPr id="23" name="مربع نص 36">
            <a:extLst>
              <a:ext uri="{FF2B5EF4-FFF2-40B4-BE49-F238E27FC236}">
                <a16:creationId xmlns:a16="http://schemas.microsoft.com/office/drawing/2014/main" id="{030D0E7A-CBFD-42E2-A03D-E9B92F3016D8}"/>
              </a:ext>
            </a:extLst>
          </p:cNvPr>
          <p:cNvSpPr txBox="1"/>
          <p:nvPr/>
        </p:nvSpPr>
        <p:spPr>
          <a:xfrm>
            <a:off x="5904260" y="3461646"/>
            <a:ext cx="2306602" cy="646331"/>
          </a:xfrm>
          <a:prstGeom prst="rect">
            <a:avLst/>
          </a:prstGeom>
          <a:noFill/>
        </p:spPr>
        <p:txBody>
          <a:bodyPr wrap="square" rtlCol="1">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rtl="1"/>
            <a:r>
              <a:rPr lang="ar-SA" sz="3600" b="1" dirty="0">
                <a:solidFill>
                  <a:schemeClr val="tx2">
                    <a:lumMod val="50000"/>
                  </a:schemeClr>
                </a:solidFill>
              </a:rPr>
              <a:t>الانصهار</a:t>
            </a:r>
          </a:p>
        </p:txBody>
      </p:sp>
      <p:sp>
        <p:nvSpPr>
          <p:cNvPr id="25" name="مستطيل مستدير الزوايا 37">
            <a:extLst>
              <a:ext uri="{FF2B5EF4-FFF2-40B4-BE49-F238E27FC236}">
                <a16:creationId xmlns:a16="http://schemas.microsoft.com/office/drawing/2014/main" id="{1CFF5320-8957-4146-A0EB-5EFE9D847060}"/>
              </a:ext>
            </a:extLst>
          </p:cNvPr>
          <p:cNvSpPr/>
          <p:nvPr/>
        </p:nvSpPr>
        <p:spPr>
          <a:xfrm>
            <a:off x="8290943" y="4314978"/>
            <a:ext cx="753711" cy="620493"/>
          </a:xfrm>
          <a:prstGeom prst="roundRect">
            <a:avLst/>
          </a:prstGeom>
          <a:noFill/>
          <a:ln>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ar-SA"/>
          </a:p>
        </p:txBody>
      </p:sp>
      <p:sp>
        <p:nvSpPr>
          <p:cNvPr id="27" name="مربع نص 38">
            <a:extLst>
              <a:ext uri="{FF2B5EF4-FFF2-40B4-BE49-F238E27FC236}">
                <a16:creationId xmlns:a16="http://schemas.microsoft.com/office/drawing/2014/main" id="{15ABAE68-4090-491E-947B-EFB5E09DA86C}"/>
              </a:ext>
            </a:extLst>
          </p:cNvPr>
          <p:cNvSpPr txBox="1"/>
          <p:nvPr/>
        </p:nvSpPr>
        <p:spPr>
          <a:xfrm>
            <a:off x="5904260" y="4282798"/>
            <a:ext cx="2308873" cy="646331"/>
          </a:xfrm>
          <a:prstGeom prst="rect">
            <a:avLst/>
          </a:prstGeom>
          <a:noFill/>
        </p:spPr>
        <p:txBody>
          <a:bodyPr wrap="square" rtlCol="1">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rtl="1"/>
            <a:r>
              <a:rPr lang="ar-SA" sz="3600" b="1" dirty="0">
                <a:solidFill>
                  <a:schemeClr val="tx2">
                    <a:lumMod val="50000"/>
                  </a:schemeClr>
                </a:solidFill>
              </a:rPr>
              <a:t>التبخر</a:t>
            </a:r>
          </a:p>
        </p:txBody>
      </p:sp>
      <p:sp>
        <p:nvSpPr>
          <p:cNvPr id="29" name="مستطيل مستدير الزوايا 39">
            <a:extLst>
              <a:ext uri="{FF2B5EF4-FFF2-40B4-BE49-F238E27FC236}">
                <a16:creationId xmlns:a16="http://schemas.microsoft.com/office/drawing/2014/main" id="{16E0186F-6162-47B5-B3F4-4D6EDF91965B}"/>
              </a:ext>
            </a:extLst>
          </p:cNvPr>
          <p:cNvSpPr/>
          <p:nvPr/>
        </p:nvSpPr>
        <p:spPr>
          <a:xfrm>
            <a:off x="8293215" y="5136130"/>
            <a:ext cx="753711" cy="620493"/>
          </a:xfrm>
          <a:prstGeom prst="roundRect">
            <a:avLst/>
          </a:prstGeom>
          <a:noFill/>
          <a:ln>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ar-SA"/>
          </a:p>
        </p:txBody>
      </p:sp>
      <p:sp>
        <p:nvSpPr>
          <p:cNvPr id="31" name="مربع نص 40">
            <a:extLst>
              <a:ext uri="{FF2B5EF4-FFF2-40B4-BE49-F238E27FC236}">
                <a16:creationId xmlns:a16="http://schemas.microsoft.com/office/drawing/2014/main" id="{F8C38B53-ABC5-4BC5-B988-399E6E6D73EE}"/>
              </a:ext>
            </a:extLst>
          </p:cNvPr>
          <p:cNvSpPr txBox="1"/>
          <p:nvPr/>
        </p:nvSpPr>
        <p:spPr>
          <a:xfrm>
            <a:off x="6190862" y="5103950"/>
            <a:ext cx="2024543" cy="646331"/>
          </a:xfrm>
          <a:prstGeom prst="rect">
            <a:avLst/>
          </a:prstGeom>
          <a:noFill/>
        </p:spPr>
        <p:txBody>
          <a:bodyPr wrap="square" rtlCol="1">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rtl="1"/>
            <a:r>
              <a:rPr lang="ar-SA" sz="3600" b="1" dirty="0">
                <a:solidFill>
                  <a:schemeClr val="tx2">
                    <a:lumMod val="50000"/>
                  </a:schemeClr>
                </a:solidFill>
              </a:rPr>
              <a:t>التكثف</a:t>
            </a:r>
          </a:p>
        </p:txBody>
      </p:sp>
      <p:sp>
        <p:nvSpPr>
          <p:cNvPr id="33" name="مستطيل مستدير الزوايا 41">
            <a:extLst>
              <a:ext uri="{FF2B5EF4-FFF2-40B4-BE49-F238E27FC236}">
                <a16:creationId xmlns:a16="http://schemas.microsoft.com/office/drawing/2014/main" id="{F87633E1-54D4-4CD9-920B-229DF9165958}"/>
              </a:ext>
            </a:extLst>
          </p:cNvPr>
          <p:cNvSpPr/>
          <p:nvPr/>
        </p:nvSpPr>
        <p:spPr>
          <a:xfrm>
            <a:off x="8295487" y="5957282"/>
            <a:ext cx="753711" cy="620493"/>
          </a:xfrm>
          <a:prstGeom prst="roundRect">
            <a:avLst/>
          </a:prstGeom>
          <a:noFill/>
          <a:ln>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ar-SA"/>
          </a:p>
        </p:txBody>
      </p:sp>
      <p:sp>
        <p:nvSpPr>
          <p:cNvPr id="35" name="مربع نص 42">
            <a:extLst>
              <a:ext uri="{FF2B5EF4-FFF2-40B4-BE49-F238E27FC236}">
                <a16:creationId xmlns:a16="http://schemas.microsoft.com/office/drawing/2014/main" id="{57F04570-F307-441D-A1F2-A12AE87F929D}"/>
              </a:ext>
            </a:extLst>
          </p:cNvPr>
          <p:cNvSpPr txBox="1"/>
          <p:nvPr/>
        </p:nvSpPr>
        <p:spPr>
          <a:xfrm>
            <a:off x="6190862" y="5925102"/>
            <a:ext cx="2026815" cy="646331"/>
          </a:xfrm>
          <a:prstGeom prst="rect">
            <a:avLst/>
          </a:prstGeom>
          <a:noFill/>
        </p:spPr>
        <p:txBody>
          <a:bodyPr wrap="square" rtlCol="1">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rtl="1"/>
            <a:r>
              <a:rPr lang="ar-SA" sz="3600" b="1" dirty="0">
                <a:solidFill>
                  <a:schemeClr val="tx2">
                    <a:lumMod val="50000"/>
                  </a:schemeClr>
                </a:solidFill>
              </a:rPr>
              <a:t>التسامي</a:t>
            </a:r>
          </a:p>
        </p:txBody>
      </p:sp>
    </p:spTree>
    <p:extLst>
      <p:ext uri="{BB962C8B-B14F-4D97-AF65-F5344CB8AC3E}">
        <p14:creationId xmlns:p14="http://schemas.microsoft.com/office/powerpoint/2010/main" val="150910192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FB7C2AD4-C262-4CD6-BE19-6549FC922CA8}"/>
              </a:ext>
            </a:extLst>
          </p:cNvPr>
          <p:cNvSpPr txBox="1"/>
          <p:nvPr/>
        </p:nvSpPr>
        <p:spPr>
          <a:xfrm>
            <a:off x="2719388" y="1071563"/>
            <a:ext cx="5681662" cy="647700"/>
          </a:xfrm>
          <a:prstGeom prst="rect">
            <a:avLst/>
          </a:prstGeom>
          <a:noFill/>
        </p:spPr>
        <p:txBody>
          <a:bodyPr>
            <a:spAutoFit/>
          </a:bodyPr>
          <a:lstStyle/>
          <a:p>
            <a:pPr algn="r">
              <a:defRPr/>
            </a:pPr>
            <a:r>
              <a:rPr lang="ar-SA" sz="3600" dirty="0">
                <a:solidFill>
                  <a:schemeClr val="bg2">
                    <a:lumMod val="50000"/>
                  </a:schemeClr>
                </a:solidFill>
                <a:cs typeface="Sakkal Majalla" panose="02000000000000000000" pitchFamily="2" charset="-78"/>
              </a:rPr>
              <a:t>موضوع الدرس يكتب هنا</a:t>
            </a:r>
            <a:endParaRPr lang="en-US" sz="3600" dirty="0">
              <a:solidFill>
                <a:schemeClr val="bg2">
                  <a:lumMod val="50000"/>
                </a:schemeClr>
              </a:solidFill>
              <a:cs typeface="Sakkal Majalla" panose="02000000000000000000" pitchFamily="2" charset="-78"/>
            </a:endParaRPr>
          </a:p>
        </p:txBody>
      </p:sp>
      <p:sp>
        <p:nvSpPr>
          <p:cNvPr id="4" name="مستطيل مستدير الزوايا 1">
            <a:extLst>
              <a:ext uri="{FF2B5EF4-FFF2-40B4-BE49-F238E27FC236}">
                <a16:creationId xmlns:a16="http://schemas.microsoft.com/office/drawing/2014/main" id="{DEA01092-2843-4908-9BCD-EA8A6707329F}"/>
              </a:ext>
            </a:extLst>
          </p:cNvPr>
          <p:cNvSpPr/>
          <p:nvPr/>
        </p:nvSpPr>
        <p:spPr>
          <a:xfrm>
            <a:off x="8537855" y="2647568"/>
            <a:ext cx="3598495" cy="1122563"/>
          </a:xfrm>
          <a:prstGeom prst="roundRect">
            <a:avLst/>
          </a:prstGeom>
          <a:effectLst>
            <a:glow rad="101600">
              <a:schemeClr val="accent6">
                <a:satMod val="175000"/>
                <a:alpha val="40000"/>
              </a:schemeClr>
            </a:glow>
          </a:effectLst>
        </p:spPr>
        <p:style>
          <a:lnRef idx="2">
            <a:schemeClr val="accent6"/>
          </a:lnRef>
          <a:fillRef idx="1">
            <a:schemeClr val="lt1"/>
          </a:fillRef>
          <a:effectRef idx="0">
            <a:schemeClr val="accent6"/>
          </a:effectRef>
          <a:fontRef idx="minor">
            <a:schemeClr val="dk1"/>
          </a:fontRef>
        </p:style>
        <p:txBody>
          <a:bodyPr rtlCol="1" anchor="ctr"/>
          <a:lstStyle/>
          <a:p>
            <a:pPr algn="ctr"/>
            <a:r>
              <a:rPr lang="ar-SA" sz="2400" b="1" dirty="0">
                <a:solidFill>
                  <a:srgbClr val="FF0000"/>
                </a:solidFill>
                <a:effectLst>
                  <a:outerShdw blurRad="38100" dist="38100" dir="2700000" algn="tl">
                    <a:srgbClr val="000000">
                      <a:alpha val="43137"/>
                    </a:srgbClr>
                  </a:outerShdw>
                </a:effectLst>
              </a:rPr>
              <a:t>درجة التجمد </a:t>
            </a:r>
          </a:p>
          <a:p>
            <a:pPr algn="ctr"/>
            <a:r>
              <a:rPr lang="ar-SA" sz="2400" b="1" dirty="0"/>
              <a:t>هي درجة الحرارة التي يتحول عندها السائل إلى صلب بلوري.</a:t>
            </a:r>
          </a:p>
        </p:txBody>
      </p:sp>
      <p:sp>
        <p:nvSpPr>
          <p:cNvPr id="5" name="مستطيل مستدير الزوايا 17">
            <a:extLst>
              <a:ext uri="{FF2B5EF4-FFF2-40B4-BE49-F238E27FC236}">
                <a16:creationId xmlns:a16="http://schemas.microsoft.com/office/drawing/2014/main" id="{5DDFF579-D290-47B1-BDE6-B7486EEFD96F}"/>
              </a:ext>
            </a:extLst>
          </p:cNvPr>
          <p:cNvSpPr/>
          <p:nvPr/>
        </p:nvSpPr>
        <p:spPr>
          <a:xfrm>
            <a:off x="4846565" y="3015860"/>
            <a:ext cx="3285982" cy="1374543"/>
          </a:xfrm>
          <a:prstGeom prst="roundRect">
            <a:avLst/>
          </a:prstGeom>
          <a:effectLst>
            <a:glow rad="101600">
              <a:schemeClr val="accent6">
                <a:satMod val="175000"/>
                <a:alpha val="40000"/>
              </a:schemeClr>
            </a:glow>
          </a:effectLst>
        </p:spPr>
        <p:style>
          <a:lnRef idx="2">
            <a:schemeClr val="accent6"/>
          </a:lnRef>
          <a:fillRef idx="1">
            <a:schemeClr val="lt1"/>
          </a:fillRef>
          <a:effectRef idx="0">
            <a:schemeClr val="accent6"/>
          </a:effectRef>
          <a:fontRef idx="minor">
            <a:schemeClr val="dk1"/>
          </a:fontRef>
        </p:style>
        <p:txBody>
          <a:bodyPr rtlCol="1" anchor="ctr"/>
          <a:lstStyle/>
          <a:p>
            <a:pPr algn="ctr"/>
            <a:r>
              <a:rPr lang="ar-SA" sz="2000" b="1" dirty="0">
                <a:solidFill>
                  <a:srgbClr val="FF0000"/>
                </a:solidFill>
                <a:effectLst>
                  <a:outerShdw blurRad="38100" dist="38100" dir="2700000" algn="tl">
                    <a:srgbClr val="000000">
                      <a:alpha val="43137"/>
                    </a:srgbClr>
                  </a:outerShdw>
                </a:effectLst>
              </a:rPr>
              <a:t>الترسب</a:t>
            </a:r>
          </a:p>
          <a:p>
            <a:pPr algn="ctr"/>
            <a:r>
              <a:rPr lang="ar-SA" sz="2000" b="1" dirty="0"/>
              <a:t>هي عملية تحول المادة من الحالة الغازية إلى الحالة الصلبة دون المرور بالحالة السائلة.</a:t>
            </a:r>
          </a:p>
        </p:txBody>
      </p:sp>
      <p:sp>
        <p:nvSpPr>
          <p:cNvPr id="6" name="مستطيل مستدير الزوايا 18">
            <a:extLst>
              <a:ext uri="{FF2B5EF4-FFF2-40B4-BE49-F238E27FC236}">
                <a16:creationId xmlns:a16="http://schemas.microsoft.com/office/drawing/2014/main" id="{BD321448-2503-4A09-B45A-E1FD8544B8E3}"/>
              </a:ext>
            </a:extLst>
          </p:cNvPr>
          <p:cNvSpPr/>
          <p:nvPr/>
        </p:nvSpPr>
        <p:spPr>
          <a:xfrm>
            <a:off x="327282" y="2361856"/>
            <a:ext cx="3721100" cy="2028547"/>
          </a:xfrm>
          <a:prstGeom prst="roundRect">
            <a:avLst/>
          </a:prstGeom>
          <a:effectLst>
            <a:glow rad="101600">
              <a:schemeClr val="accent6">
                <a:satMod val="175000"/>
                <a:alpha val="40000"/>
              </a:schemeClr>
            </a:glow>
          </a:effectLst>
        </p:spPr>
        <p:style>
          <a:lnRef idx="2">
            <a:schemeClr val="accent6"/>
          </a:lnRef>
          <a:fillRef idx="1">
            <a:schemeClr val="lt1"/>
          </a:fillRef>
          <a:effectRef idx="0">
            <a:schemeClr val="accent6"/>
          </a:effectRef>
          <a:fontRef idx="minor">
            <a:schemeClr val="dk1"/>
          </a:fontRef>
        </p:style>
        <p:txBody>
          <a:bodyPr rtlCol="1" anchor="ctr"/>
          <a:lstStyle/>
          <a:p>
            <a:pPr algn="ctr"/>
            <a:r>
              <a:rPr lang="ar-SA" sz="2000" b="1" dirty="0">
                <a:solidFill>
                  <a:srgbClr val="FF0000"/>
                </a:solidFill>
                <a:effectLst>
                  <a:outerShdw blurRad="38100" dist="38100" dir="2700000" algn="tl">
                    <a:srgbClr val="000000">
                      <a:alpha val="43137"/>
                    </a:srgbClr>
                  </a:outerShdw>
                </a:effectLst>
              </a:rPr>
              <a:t>مخطط الحالة الفيزيائية</a:t>
            </a:r>
          </a:p>
          <a:p>
            <a:pPr algn="justLow" rtl="1">
              <a:lnSpc>
                <a:spcPct val="150000"/>
              </a:lnSpc>
            </a:pPr>
            <a:r>
              <a:rPr lang="ar-SA" sz="2000" b="1" dirty="0"/>
              <a:t>هو رسم بياني للضغط مقابل درجة الحرارة يوضح حالة المادة تحت ظروف مختلفة من درجة الحرارة والضغط .</a:t>
            </a:r>
            <a:endParaRPr lang="en-US" sz="2000" b="1" dirty="0"/>
          </a:p>
        </p:txBody>
      </p:sp>
      <p:sp>
        <p:nvSpPr>
          <p:cNvPr id="7" name="مستطيل مستدير الزوايا 2">
            <a:extLst>
              <a:ext uri="{FF2B5EF4-FFF2-40B4-BE49-F238E27FC236}">
                <a16:creationId xmlns:a16="http://schemas.microsoft.com/office/drawing/2014/main" id="{112D24EE-ADA8-41B5-9015-5EEAFB9F673D}"/>
              </a:ext>
            </a:extLst>
          </p:cNvPr>
          <p:cNvSpPr/>
          <p:nvPr/>
        </p:nvSpPr>
        <p:spPr>
          <a:xfrm>
            <a:off x="4157176" y="1244746"/>
            <a:ext cx="4509075" cy="1143000"/>
          </a:xfrm>
          <a:prstGeom prst="roundRect">
            <a:avLst/>
          </a:prstGeom>
          <a:effectLst>
            <a:glow rad="228600">
              <a:schemeClr val="accent6">
                <a:satMod val="175000"/>
                <a:alpha val="40000"/>
              </a:schemeClr>
            </a:glow>
          </a:effectLst>
        </p:spPr>
        <p:style>
          <a:lnRef idx="2">
            <a:schemeClr val="accent6"/>
          </a:lnRef>
          <a:fillRef idx="1">
            <a:schemeClr val="lt1"/>
          </a:fillRef>
          <a:effectRef idx="0">
            <a:schemeClr val="accent6"/>
          </a:effectRef>
          <a:fontRef idx="minor">
            <a:schemeClr val="dk1"/>
          </a:fontRef>
        </p:style>
        <p:txBody>
          <a:bodyPr rtlCol="1" anchor="ctr"/>
          <a:lstStyle/>
          <a:p>
            <a:pPr algn="ctr"/>
            <a:r>
              <a:rPr lang="ar-SA" sz="2400" b="1" dirty="0">
                <a:solidFill>
                  <a:schemeClr val="tx1"/>
                </a:solidFill>
              </a:rPr>
              <a:t>تغيرات الحالة الفيزيائية الطاردة للطاقة</a:t>
            </a:r>
          </a:p>
        </p:txBody>
      </p:sp>
      <p:cxnSp>
        <p:nvCxnSpPr>
          <p:cNvPr id="8" name="رابط كسهم مستقيم 7">
            <a:extLst>
              <a:ext uri="{FF2B5EF4-FFF2-40B4-BE49-F238E27FC236}">
                <a16:creationId xmlns:a16="http://schemas.microsoft.com/office/drawing/2014/main" id="{1123543E-D26E-499F-B47F-BC9808A99184}"/>
              </a:ext>
            </a:extLst>
          </p:cNvPr>
          <p:cNvCxnSpPr>
            <a:stCxn id="7" idx="2"/>
          </p:cNvCxnSpPr>
          <p:nvPr/>
        </p:nvCxnSpPr>
        <p:spPr>
          <a:xfrm flipH="1">
            <a:off x="6411713" y="2387746"/>
            <a:ext cx="1" cy="616436"/>
          </a:xfrm>
          <a:prstGeom prst="straightConnector1">
            <a:avLst/>
          </a:prstGeom>
          <a:ln>
            <a:tailEnd type="triangle"/>
          </a:ln>
          <a:effectLst>
            <a:outerShdw blurRad="50800" dist="38100" algn="l" rotWithShape="0">
              <a:prstClr val="black">
                <a:alpha val="40000"/>
              </a:prstClr>
            </a:outerShdw>
          </a:effectLst>
        </p:spPr>
        <p:style>
          <a:lnRef idx="1">
            <a:schemeClr val="dk1"/>
          </a:lnRef>
          <a:fillRef idx="0">
            <a:schemeClr val="dk1"/>
          </a:fillRef>
          <a:effectRef idx="0">
            <a:schemeClr val="dk1"/>
          </a:effectRef>
          <a:fontRef idx="minor">
            <a:schemeClr val="tx1"/>
          </a:fontRef>
        </p:style>
      </p:cxnSp>
      <p:cxnSp>
        <p:nvCxnSpPr>
          <p:cNvPr id="9" name="رابط بشكل مرفق 12">
            <a:extLst>
              <a:ext uri="{FF2B5EF4-FFF2-40B4-BE49-F238E27FC236}">
                <a16:creationId xmlns:a16="http://schemas.microsoft.com/office/drawing/2014/main" id="{D27FB8FE-0DBA-4AC1-AD3B-6C1CB484E7DB}"/>
              </a:ext>
            </a:extLst>
          </p:cNvPr>
          <p:cNvCxnSpPr>
            <a:stCxn id="7" idx="1"/>
            <a:endCxn id="6" idx="0"/>
          </p:cNvCxnSpPr>
          <p:nvPr/>
        </p:nvCxnSpPr>
        <p:spPr>
          <a:xfrm rot="10800000" flipV="1">
            <a:off x="2187832" y="1816246"/>
            <a:ext cx="1969344" cy="545610"/>
          </a:xfrm>
          <a:prstGeom prst="bentConnector2">
            <a:avLst/>
          </a:prstGeom>
          <a:ln>
            <a:tailEnd type="triangle"/>
          </a:ln>
          <a:effectLst>
            <a:outerShdw blurRad="50800" dist="38100" algn="l" rotWithShape="0">
              <a:prstClr val="black">
                <a:alpha val="40000"/>
              </a:prstClr>
            </a:outerShdw>
          </a:effectLst>
        </p:spPr>
        <p:style>
          <a:lnRef idx="1">
            <a:schemeClr val="dk1"/>
          </a:lnRef>
          <a:fillRef idx="0">
            <a:schemeClr val="dk1"/>
          </a:fillRef>
          <a:effectRef idx="0">
            <a:schemeClr val="dk1"/>
          </a:effectRef>
          <a:fontRef idx="minor">
            <a:schemeClr val="tx1"/>
          </a:fontRef>
        </p:style>
      </p:cxnSp>
      <p:pic>
        <p:nvPicPr>
          <p:cNvPr id="10" name="صورة 9">
            <a:extLst>
              <a:ext uri="{FF2B5EF4-FFF2-40B4-BE49-F238E27FC236}">
                <a16:creationId xmlns:a16="http://schemas.microsoft.com/office/drawing/2014/main" id="{31066F8B-05B6-4A6F-95BF-A02F09D6852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827340" y="4390403"/>
            <a:ext cx="3117939" cy="1945323"/>
          </a:xfrm>
          <a:prstGeom prst="rect">
            <a:avLst/>
          </a:prstGeom>
          <a:ln>
            <a:noFill/>
          </a:ln>
          <a:effectLst>
            <a:softEdge rad="112500"/>
          </a:effectLst>
        </p:spPr>
      </p:pic>
      <p:pic>
        <p:nvPicPr>
          <p:cNvPr id="11" name="صورة 10">
            <a:extLst>
              <a:ext uri="{FF2B5EF4-FFF2-40B4-BE49-F238E27FC236}">
                <a16:creationId xmlns:a16="http://schemas.microsoft.com/office/drawing/2014/main" id="{ADF01FEC-8BA9-48B8-8871-933DCB4724C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070518" y="4604843"/>
            <a:ext cx="2791574" cy="2118038"/>
          </a:xfrm>
          <a:prstGeom prst="rect">
            <a:avLst/>
          </a:prstGeom>
          <a:ln>
            <a:noFill/>
          </a:ln>
          <a:effectLst>
            <a:softEdge rad="112500"/>
          </a:effectLst>
        </p:spPr>
      </p:pic>
      <p:pic>
        <p:nvPicPr>
          <p:cNvPr id="12" name="Picture 19">
            <a:extLst>
              <a:ext uri="{FF2B5EF4-FFF2-40B4-BE49-F238E27FC236}">
                <a16:creationId xmlns:a16="http://schemas.microsoft.com/office/drawing/2014/main" id="{36496768-9D24-4561-AC22-D0FDB71287C1}"/>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319334" y="1749814"/>
            <a:ext cx="742686" cy="742686"/>
          </a:xfrm>
          <a:prstGeom prst="rect">
            <a:avLst/>
          </a:prstGeom>
        </p:spPr>
      </p:pic>
      <p:sp>
        <p:nvSpPr>
          <p:cNvPr id="13" name="TextBox 20">
            <a:extLst>
              <a:ext uri="{FF2B5EF4-FFF2-40B4-BE49-F238E27FC236}">
                <a16:creationId xmlns:a16="http://schemas.microsoft.com/office/drawing/2014/main" id="{46F54D70-27E8-4C6F-B013-2E77623722AD}"/>
              </a:ext>
            </a:extLst>
          </p:cNvPr>
          <p:cNvSpPr txBox="1"/>
          <p:nvPr/>
        </p:nvSpPr>
        <p:spPr>
          <a:xfrm>
            <a:off x="9219122" y="1814212"/>
            <a:ext cx="1918684" cy="523220"/>
          </a:xfrm>
          <a:prstGeom prst="rect">
            <a:avLst/>
          </a:prstGeom>
          <a:noFill/>
        </p:spPr>
        <p:txBody>
          <a:bodyPr wrap="square" rtlCol="0">
            <a:spAutoFit/>
          </a:bodyPr>
          <a:lstStyle/>
          <a:p>
            <a:pPr algn="r"/>
            <a:r>
              <a:rPr lang="ar-SA" sz="2800" b="1" dirty="0">
                <a:solidFill>
                  <a:srgbClr val="C00000"/>
                </a:solidFill>
                <a:latin typeface="Sakkal Majalla" panose="02000000000000000000" pitchFamily="2" charset="-78"/>
                <a:cs typeface="Sakkal Majalla" panose="02000000000000000000" pitchFamily="2" charset="-78"/>
              </a:rPr>
              <a:t>تعلمنا اليوم:</a:t>
            </a:r>
            <a:endParaRPr lang="en-US" sz="2800" b="1" dirty="0">
              <a:solidFill>
                <a:srgbClr val="C00000"/>
              </a:solidFill>
              <a:latin typeface="Sakkal Majalla" panose="02000000000000000000" pitchFamily="2" charset="-78"/>
              <a:cs typeface="Sakkal Majalla" panose="02000000000000000000" pitchFamily="2" charset="-78"/>
            </a:endParaRPr>
          </a:p>
        </p:txBody>
      </p:sp>
      <p:pic>
        <p:nvPicPr>
          <p:cNvPr id="14" name="Picture 3">
            <a:extLst>
              <a:ext uri="{FF2B5EF4-FFF2-40B4-BE49-F238E27FC236}">
                <a16:creationId xmlns:a16="http://schemas.microsoft.com/office/drawing/2014/main" id="{CA82220B-C946-4851-A7D4-59DABC8B0533}"/>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04178" y="4522063"/>
            <a:ext cx="3945270" cy="19841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8555094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5"/>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1"/>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9"/>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6"/>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9">
            <a:extLst>
              <a:ext uri="{FF2B5EF4-FFF2-40B4-BE49-F238E27FC236}">
                <a16:creationId xmlns:a16="http://schemas.microsoft.com/office/drawing/2014/main" id="{E74F5A55-5693-41B2-9077-B6D98CFC4F20}"/>
              </a:ext>
            </a:extLst>
          </p:cNvPr>
          <p:cNvSpPr txBox="1"/>
          <p:nvPr/>
        </p:nvSpPr>
        <p:spPr>
          <a:xfrm>
            <a:off x="8608834" y="1869300"/>
            <a:ext cx="2660084" cy="646331"/>
          </a:xfrm>
          <a:prstGeom prst="rect">
            <a:avLst/>
          </a:prstGeom>
          <a:noFill/>
        </p:spPr>
        <p:txBody>
          <a:bodyPr wrap="square" rtlCol="0">
            <a:spAutoFit/>
          </a:bodyPr>
          <a:lstStyle/>
          <a:p>
            <a:pPr algn="r"/>
            <a:r>
              <a:rPr lang="ar-SA" sz="3600" b="1" dirty="0">
                <a:solidFill>
                  <a:srgbClr val="C00000"/>
                </a:solidFill>
                <a:latin typeface="Sakkal Majalla" panose="02000000000000000000" pitchFamily="2" charset="-78"/>
              </a:rPr>
              <a:t>المــــراجـــــــــع:</a:t>
            </a:r>
            <a:endParaRPr lang="en-US" sz="3600" b="1" dirty="0">
              <a:solidFill>
                <a:srgbClr val="C00000"/>
              </a:solidFill>
              <a:latin typeface="Sakkal Majalla" panose="02000000000000000000" pitchFamily="2" charset="-78"/>
            </a:endParaRPr>
          </a:p>
        </p:txBody>
      </p:sp>
      <p:pic>
        <p:nvPicPr>
          <p:cNvPr id="6" name="Picture 20">
            <a:extLst>
              <a:ext uri="{FF2B5EF4-FFF2-40B4-BE49-F238E27FC236}">
                <a16:creationId xmlns:a16="http://schemas.microsoft.com/office/drawing/2014/main" id="{B672A4F0-906B-49BD-A8C8-0CC15EE1F9A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296698" y="1822133"/>
            <a:ext cx="740664" cy="740664"/>
          </a:xfrm>
          <a:prstGeom prst="rect">
            <a:avLst/>
          </a:prstGeom>
        </p:spPr>
      </p:pic>
      <p:sp>
        <p:nvSpPr>
          <p:cNvPr id="8" name="مستطيل 7">
            <a:extLst>
              <a:ext uri="{FF2B5EF4-FFF2-40B4-BE49-F238E27FC236}">
                <a16:creationId xmlns:a16="http://schemas.microsoft.com/office/drawing/2014/main" id="{592F7DB0-8B0C-4D13-B0AF-9CCCDB155D0B}"/>
              </a:ext>
            </a:extLst>
          </p:cNvPr>
          <p:cNvSpPr/>
          <p:nvPr/>
        </p:nvSpPr>
        <p:spPr>
          <a:xfrm>
            <a:off x="2719388" y="3295803"/>
            <a:ext cx="8880092" cy="267965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3600" b="1" dirty="0">
                <a:solidFill>
                  <a:schemeClr val="bg2">
                    <a:lumMod val="10000"/>
                  </a:schemeClr>
                </a:solidFill>
              </a:rPr>
              <a:t>كتاب </a:t>
            </a:r>
            <a:r>
              <a:rPr lang="ar-SA" sz="3600" b="1" dirty="0">
                <a:solidFill>
                  <a:srgbClr val="FF0000"/>
                </a:solidFill>
              </a:rPr>
              <a:t>كيمياء3</a:t>
            </a:r>
            <a:r>
              <a:rPr lang="ar-SA" sz="3600" b="1" dirty="0">
                <a:solidFill>
                  <a:schemeClr val="bg2">
                    <a:lumMod val="10000"/>
                  </a:schemeClr>
                </a:solidFill>
              </a:rPr>
              <a:t> التعليم الثانوي نظام المقررات</a:t>
            </a:r>
          </a:p>
          <a:p>
            <a:pPr algn="ctr"/>
            <a:r>
              <a:rPr lang="ar-SA" sz="3600" b="1" dirty="0">
                <a:solidFill>
                  <a:schemeClr val="bg2">
                    <a:lumMod val="10000"/>
                  </a:schemeClr>
                </a:solidFill>
              </a:rPr>
              <a:t> (مسار العلوم الطبيعية)</a:t>
            </a:r>
          </a:p>
          <a:p>
            <a:pPr algn="ctr"/>
            <a:r>
              <a:rPr lang="ar-SA" sz="3600" b="1" dirty="0">
                <a:solidFill>
                  <a:schemeClr val="bg2">
                    <a:lumMod val="10000"/>
                  </a:schemeClr>
                </a:solidFill>
              </a:rPr>
              <a:t>طبعة 1442 – 2020م</a:t>
            </a:r>
          </a:p>
          <a:p>
            <a:pPr algn="ctr"/>
            <a:r>
              <a:rPr lang="ar-SA" sz="3600" b="1" dirty="0">
                <a:solidFill>
                  <a:schemeClr val="bg2">
                    <a:lumMod val="10000"/>
                  </a:schemeClr>
                </a:solidFill>
              </a:rPr>
              <a:t>الفصل الدراسي الأول</a:t>
            </a:r>
          </a:p>
        </p:txBody>
      </p:sp>
      <p:pic>
        <p:nvPicPr>
          <p:cNvPr id="10" name="صورة 9" descr="صورة تحتوي على لقطة شاشة&#10;&#10;تم إنشاء الوصف تلقائياً">
            <a:extLst>
              <a:ext uri="{FF2B5EF4-FFF2-40B4-BE49-F238E27FC236}">
                <a16:creationId xmlns:a16="http://schemas.microsoft.com/office/drawing/2014/main" id="{3932B043-151C-46C0-AA1B-F2CB55F650BD}"/>
              </a:ext>
            </a:extLst>
          </p:cNvPr>
          <p:cNvPicPr>
            <a:picLocks noChangeAspect="1"/>
          </p:cNvPicPr>
          <p:nvPr/>
        </p:nvPicPr>
        <p:blipFill rotWithShape="1">
          <a:blip r:embed="rId3">
            <a:extLst>
              <a:ext uri="{28A0092B-C50C-407E-A947-70E740481C1C}">
                <a14:useLocalDpi xmlns:a14="http://schemas.microsoft.com/office/drawing/2010/main" val="0"/>
              </a:ext>
            </a:extLst>
          </a:blip>
          <a:srcRect l="27101" t="23977" r="28433" b="18469"/>
          <a:stretch/>
        </p:blipFill>
        <p:spPr>
          <a:xfrm>
            <a:off x="403379" y="2576732"/>
            <a:ext cx="2778369" cy="4281268"/>
          </a:xfrm>
          <a:prstGeom prst="rect">
            <a:avLst/>
          </a:prstGeom>
        </p:spPr>
      </p:pic>
      <p:sp>
        <p:nvSpPr>
          <p:cNvPr id="4" name="TextBox 2">
            <a:extLst>
              <a:ext uri="{FF2B5EF4-FFF2-40B4-BE49-F238E27FC236}">
                <a16:creationId xmlns:a16="http://schemas.microsoft.com/office/drawing/2014/main" id="{983A21EB-8EDF-40E4-85E9-BE4CA89AD0AE}"/>
              </a:ext>
            </a:extLst>
          </p:cNvPr>
          <p:cNvSpPr txBox="1"/>
          <p:nvPr/>
        </p:nvSpPr>
        <p:spPr>
          <a:xfrm>
            <a:off x="3255169" y="1109663"/>
            <a:ext cx="5681662" cy="647700"/>
          </a:xfrm>
          <a:prstGeom prst="rect">
            <a:avLst/>
          </a:prstGeom>
          <a:noFill/>
        </p:spPr>
        <p:txBody>
          <a:bodyPr>
            <a:spAutoFit/>
          </a:bodyPr>
          <a:lstStyle/>
          <a:p>
            <a:pPr algn="ctr">
              <a:defRPr/>
            </a:pPr>
            <a:r>
              <a:rPr lang="ar-SA" sz="3600" b="1" dirty="0">
                <a:solidFill>
                  <a:schemeClr val="tx1"/>
                </a:solidFill>
                <a:latin typeface="Sakkal Majalla" panose="02000000000000000000" pitchFamily="2" charset="-78"/>
                <a:cs typeface="Sakkal Majalla" panose="02000000000000000000" pitchFamily="2" charset="-78"/>
              </a:rPr>
              <a:t>تغيرات الحالة الفيزيائية الطاردة للطاقة </a:t>
            </a:r>
            <a:endParaRPr lang="en-US" sz="3600" b="1" dirty="0">
              <a:solidFill>
                <a:schemeClr val="tx1"/>
              </a:solidFill>
              <a:latin typeface="Sakkal Majalla" panose="02000000000000000000" pitchFamily="2" charset="-78"/>
              <a:cs typeface="Sakkal Majalla" panose="02000000000000000000" pitchFamily="2" charset="-78"/>
            </a:endParaRPr>
          </a:p>
        </p:txBody>
      </p:sp>
    </p:spTree>
    <p:extLst>
      <p:ext uri="{BB962C8B-B14F-4D97-AF65-F5344CB8AC3E}">
        <p14:creationId xmlns:p14="http://schemas.microsoft.com/office/powerpoint/2010/main" val="310378255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FB7C2AD4-C262-4CD6-BE19-6549FC922CA8}"/>
              </a:ext>
            </a:extLst>
          </p:cNvPr>
          <p:cNvSpPr txBox="1"/>
          <p:nvPr/>
        </p:nvSpPr>
        <p:spPr>
          <a:xfrm>
            <a:off x="3255169" y="1109663"/>
            <a:ext cx="5681662" cy="647700"/>
          </a:xfrm>
          <a:prstGeom prst="rect">
            <a:avLst/>
          </a:prstGeom>
          <a:noFill/>
        </p:spPr>
        <p:txBody>
          <a:bodyPr>
            <a:spAutoFit/>
          </a:bodyPr>
          <a:lstStyle/>
          <a:p>
            <a:pPr algn="ctr">
              <a:defRPr/>
            </a:pPr>
            <a:r>
              <a:rPr lang="ar-SA" sz="3600" b="1" dirty="0">
                <a:solidFill>
                  <a:schemeClr val="tx1"/>
                </a:solidFill>
                <a:latin typeface="Sakkal Majalla" panose="02000000000000000000" pitchFamily="2" charset="-78"/>
                <a:cs typeface="Sakkal Majalla" panose="02000000000000000000" pitchFamily="2" charset="-78"/>
              </a:rPr>
              <a:t>تغيرات الحالة الفيزيائية الطاردة للطاقة </a:t>
            </a:r>
            <a:endParaRPr lang="en-US" sz="3600" b="1" dirty="0">
              <a:solidFill>
                <a:schemeClr val="tx1"/>
              </a:solidFill>
              <a:latin typeface="Sakkal Majalla" panose="02000000000000000000" pitchFamily="2" charset="-78"/>
              <a:cs typeface="Sakkal Majalla" panose="02000000000000000000" pitchFamily="2" charset="-78"/>
            </a:endParaRPr>
          </a:p>
        </p:txBody>
      </p:sp>
      <p:sp>
        <p:nvSpPr>
          <p:cNvPr id="2" name="مربع نص 14">
            <a:extLst>
              <a:ext uri="{FF2B5EF4-FFF2-40B4-BE49-F238E27FC236}">
                <a16:creationId xmlns:a16="http://schemas.microsoft.com/office/drawing/2014/main" id="{DEE1BB3D-64F7-4682-9780-10340F6A9CF6}"/>
              </a:ext>
            </a:extLst>
          </p:cNvPr>
          <p:cNvSpPr txBox="1"/>
          <p:nvPr/>
        </p:nvSpPr>
        <p:spPr>
          <a:xfrm>
            <a:off x="9636011" y="2084367"/>
            <a:ext cx="2104712" cy="646331"/>
          </a:xfrm>
          <a:prstGeom prst="rect">
            <a:avLst/>
          </a:prstGeom>
          <a:noFill/>
        </p:spPr>
        <p:txBody>
          <a:bodyPr wrap="square" rtlCol="1">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285750" indent="-285750" algn="r" rtl="1">
              <a:buFont typeface="Wingdings" panose="05000000000000000000" pitchFamily="2" charset="2"/>
              <a:buChar char="q"/>
            </a:pPr>
            <a:r>
              <a:rPr lang="ar-SA" sz="3600" b="1" dirty="0">
                <a:solidFill>
                  <a:srgbClr val="C00000"/>
                </a:solidFill>
              </a:rPr>
              <a:t>التهيئة</a:t>
            </a:r>
            <a:r>
              <a:rPr lang="ar-SA" sz="2800" b="1" dirty="0">
                <a:solidFill>
                  <a:srgbClr val="C00000"/>
                </a:solidFill>
              </a:rPr>
              <a:t> </a:t>
            </a:r>
          </a:p>
        </p:txBody>
      </p:sp>
      <p:sp>
        <p:nvSpPr>
          <p:cNvPr id="11" name="مربع نص 17">
            <a:extLst>
              <a:ext uri="{FF2B5EF4-FFF2-40B4-BE49-F238E27FC236}">
                <a16:creationId xmlns:a16="http://schemas.microsoft.com/office/drawing/2014/main" id="{E65AC8E4-1B61-464B-B8CB-E8A2CFD1C19A}"/>
              </a:ext>
            </a:extLst>
          </p:cNvPr>
          <p:cNvSpPr txBox="1"/>
          <p:nvPr/>
        </p:nvSpPr>
        <p:spPr>
          <a:xfrm>
            <a:off x="6642868" y="3038535"/>
            <a:ext cx="4900602" cy="2062103"/>
          </a:xfrm>
          <a:prstGeom prst="rect">
            <a:avLst/>
          </a:prstGeom>
          <a:noFill/>
        </p:spPr>
        <p:txBody>
          <a:bodyPr wrap="square" rtlCol="1">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rtl="1"/>
            <a:r>
              <a:rPr lang="ar-SA" sz="3200" b="1" dirty="0">
                <a:solidFill>
                  <a:schemeClr val="bg2">
                    <a:lumMod val="10000"/>
                  </a:schemeClr>
                </a:solidFill>
                <a:latin typeface="ae_AlMateen" panose="02060803050605020204" pitchFamily="18" charset="-78"/>
              </a:rPr>
              <a:t>هل استيقظت صباحاً فلاحظت صقيعاً على نافذة منزلك ؟</a:t>
            </a:r>
          </a:p>
          <a:p>
            <a:pPr algn="ctr" rtl="1"/>
            <a:r>
              <a:rPr lang="ar-SA" sz="3200" b="1" dirty="0">
                <a:solidFill>
                  <a:srgbClr val="FF0000"/>
                </a:solidFill>
                <a:latin typeface="ae_AlMateen" panose="02060803050605020204" pitchFamily="18" charset="-78"/>
              </a:rPr>
              <a:t>أو</a:t>
            </a:r>
            <a:r>
              <a:rPr lang="ar-SA" sz="3200" b="1" dirty="0">
                <a:solidFill>
                  <a:srgbClr val="0070C0"/>
                </a:solidFill>
                <a:latin typeface="ae_AlMateen" panose="02060803050605020204" pitchFamily="18" charset="-78"/>
              </a:rPr>
              <a:t> </a:t>
            </a:r>
          </a:p>
          <a:p>
            <a:pPr algn="ctr" rtl="1"/>
            <a:r>
              <a:rPr lang="ar-SA" sz="3200" b="1" dirty="0">
                <a:solidFill>
                  <a:srgbClr val="0000CC"/>
                </a:solidFill>
                <a:latin typeface="ae_AlMateen" panose="02060803050605020204" pitchFamily="18" charset="-78"/>
              </a:rPr>
              <a:t>نقاطاً تغطي زجاجة سيارتك </a:t>
            </a:r>
            <a:r>
              <a:rPr lang="ar-SA" sz="3200" b="1" dirty="0">
                <a:solidFill>
                  <a:srgbClr val="00B0F0"/>
                </a:solidFill>
                <a:latin typeface="ae_AlMateen" panose="02060803050605020204" pitchFamily="18" charset="-78"/>
              </a:rPr>
              <a:t>؟</a:t>
            </a:r>
          </a:p>
        </p:txBody>
      </p:sp>
      <p:pic>
        <p:nvPicPr>
          <p:cNvPr id="13" name="Picture 6">
            <a:hlinkClick r:id="rId2"/>
            <a:extLst>
              <a:ext uri="{FF2B5EF4-FFF2-40B4-BE49-F238E27FC236}">
                <a16:creationId xmlns:a16="http://schemas.microsoft.com/office/drawing/2014/main" id="{A5F229AB-8B78-47D5-8E6A-8A4B95E94A4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51326" y="2486024"/>
            <a:ext cx="3098406" cy="2186593"/>
          </a:xfrm>
          <a:prstGeom prst="rect">
            <a:avLst/>
          </a:prstGeom>
          <a:noFill/>
          <a:ln w="28575">
            <a:noFill/>
          </a:ln>
          <a:extLst>
            <a:ext uri="{909E8E84-426E-40DD-AFC4-6F175D3DCCD1}">
              <a14:hiddenFill xmlns:a14="http://schemas.microsoft.com/office/drawing/2010/main">
                <a:solidFill>
                  <a:srgbClr val="FFFFFF"/>
                </a:solidFill>
              </a14:hiddenFill>
            </a:ext>
          </a:extLst>
        </p:spPr>
      </p:pic>
      <p:pic>
        <p:nvPicPr>
          <p:cNvPr id="15" name="صورة 14">
            <a:extLst>
              <a:ext uri="{FF2B5EF4-FFF2-40B4-BE49-F238E27FC236}">
                <a16:creationId xmlns:a16="http://schemas.microsoft.com/office/drawing/2014/main" id="{FD127AF2-A943-4C6D-A09B-2FAF172E0C8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51326" y="5001977"/>
            <a:ext cx="3098406" cy="1773626"/>
          </a:xfrm>
          <a:prstGeom prst="rect">
            <a:avLst/>
          </a:prstGeom>
        </p:spPr>
      </p:pic>
      <p:sp>
        <p:nvSpPr>
          <p:cNvPr id="17" name="مربع نص 22">
            <a:extLst>
              <a:ext uri="{FF2B5EF4-FFF2-40B4-BE49-F238E27FC236}">
                <a16:creationId xmlns:a16="http://schemas.microsoft.com/office/drawing/2014/main" id="{7112AF6C-ED26-49F2-8EEC-4CF2D51570F0}"/>
              </a:ext>
            </a:extLst>
          </p:cNvPr>
          <p:cNvSpPr txBox="1"/>
          <p:nvPr/>
        </p:nvSpPr>
        <p:spPr>
          <a:xfrm>
            <a:off x="7692693" y="5844280"/>
            <a:ext cx="3534943" cy="584775"/>
          </a:xfrm>
          <a:prstGeom prst="rect">
            <a:avLst/>
          </a:prstGeom>
          <a:noFill/>
        </p:spPr>
        <p:txBody>
          <a:bodyPr wrap="none" rtlCol="1">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rtl="1"/>
            <a:r>
              <a:rPr lang="ar-SA" sz="3200" b="1" dirty="0">
                <a:solidFill>
                  <a:srgbClr val="0000CC"/>
                </a:solidFill>
                <a:latin typeface="ae_AlMateen" panose="02060803050605020204" pitchFamily="18" charset="-78"/>
              </a:rPr>
              <a:t>ماذا تسمي هذه </a:t>
            </a:r>
            <a:r>
              <a:rPr lang="ar-SA" sz="3200" b="1" dirty="0">
                <a:solidFill>
                  <a:srgbClr val="FF0000"/>
                </a:solidFill>
                <a:latin typeface="ae_AlMateen" panose="02060803050605020204" pitchFamily="18" charset="-78"/>
              </a:rPr>
              <a:t>الظاهرة</a:t>
            </a:r>
            <a:r>
              <a:rPr lang="ar-SA" sz="3200" b="1" dirty="0">
                <a:solidFill>
                  <a:srgbClr val="0000CC"/>
                </a:solidFill>
                <a:latin typeface="ae_AlMateen" panose="02060803050605020204" pitchFamily="18" charset="-78"/>
              </a:rPr>
              <a:t> ؟</a:t>
            </a:r>
          </a:p>
        </p:txBody>
      </p:sp>
    </p:spTree>
    <p:extLst>
      <p:ext uri="{BB962C8B-B14F-4D97-AF65-F5344CB8AC3E}">
        <p14:creationId xmlns:p14="http://schemas.microsoft.com/office/powerpoint/2010/main" val="3147201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FB7C2AD4-C262-4CD6-BE19-6549FC922CA8}"/>
              </a:ext>
            </a:extLst>
          </p:cNvPr>
          <p:cNvSpPr txBox="1"/>
          <p:nvPr/>
        </p:nvSpPr>
        <p:spPr>
          <a:xfrm>
            <a:off x="3255169" y="1109663"/>
            <a:ext cx="5681662" cy="647700"/>
          </a:xfrm>
          <a:prstGeom prst="rect">
            <a:avLst/>
          </a:prstGeom>
          <a:noFill/>
        </p:spPr>
        <p:txBody>
          <a:bodyPr>
            <a:spAutoFit/>
          </a:bodyPr>
          <a:lstStyle/>
          <a:p>
            <a:pPr algn="ctr">
              <a:defRPr/>
            </a:pPr>
            <a:r>
              <a:rPr lang="ar-SA" sz="3600" b="1" dirty="0">
                <a:solidFill>
                  <a:schemeClr val="tx1"/>
                </a:solidFill>
                <a:latin typeface="Sakkal Majalla" panose="02000000000000000000" pitchFamily="2" charset="-78"/>
                <a:cs typeface="Sakkal Majalla" panose="02000000000000000000" pitchFamily="2" charset="-78"/>
              </a:rPr>
              <a:t>تغيرات الحالة الفيزيائية الطاردة للطاقة </a:t>
            </a:r>
            <a:endParaRPr lang="en-US" sz="3600" b="1" dirty="0">
              <a:solidFill>
                <a:schemeClr val="tx1"/>
              </a:solidFill>
              <a:latin typeface="Sakkal Majalla" panose="02000000000000000000" pitchFamily="2" charset="-78"/>
              <a:cs typeface="Sakkal Majalla" panose="02000000000000000000" pitchFamily="2" charset="-78"/>
            </a:endParaRPr>
          </a:p>
        </p:txBody>
      </p:sp>
      <p:pic>
        <p:nvPicPr>
          <p:cNvPr id="10" name="صورة 9">
            <a:extLst>
              <a:ext uri="{FF2B5EF4-FFF2-40B4-BE49-F238E27FC236}">
                <a16:creationId xmlns:a16="http://schemas.microsoft.com/office/drawing/2014/main" id="{BE519504-F654-4B6A-A8A1-BFF9E1783F7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3727" y="2263732"/>
            <a:ext cx="3764762" cy="2269176"/>
          </a:xfrm>
          <a:prstGeom prst="rect">
            <a:avLst/>
          </a:prstGeom>
        </p:spPr>
      </p:pic>
      <p:pic>
        <p:nvPicPr>
          <p:cNvPr id="12" name="صورة 11">
            <a:extLst>
              <a:ext uri="{FF2B5EF4-FFF2-40B4-BE49-F238E27FC236}">
                <a16:creationId xmlns:a16="http://schemas.microsoft.com/office/drawing/2014/main" id="{3DCF1706-DE44-46B7-BDB9-C3B0DEAD13B7}"/>
              </a:ext>
            </a:extLst>
          </p:cNvPr>
          <p:cNvPicPr>
            <a:picLocks noChangeAspect="1"/>
          </p:cNvPicPr>
          <p:nvPr/>
        </p:nvPicPr>
        <p:blipFill rotWithShape="1">
          <a:blip r:embed="rId3">
            <a:extLst>
              <a:ext uri="{28A0092B-C50C-407E-A947-70E740481C1C}">
                <a14:useLocalDpi xmlns:a14="http://schemas.microsoft.com/office/drawing/2010/main" val="0"/>
              </a:ext>
            </a:extLst>
          </a:blip>
          <a:srcRect b="5980"/>
          <a:stretch/>
        </p:blipFill>
        <p:spPr>
          <a:xfrm>
            <a:off x="424257" y="4710011"/>
            <a:ext cx="3563702" cy="2147989"/>
          </a:xfrm>
          <a:prstGeom prst="rect">
            <a:avLst/>
          </a:prstGeom>
        </p:spPr>
      </p:pic>
      <p:sp>
        <p:nvSpPr>
          <p:cNvPr id="14" name="مستطيل 13">
            <a:extLst>
              <a:ext uri="{FF2B5EF4-FFF2-40B4-BE49-F238E27FC236}">
                <a16:creationId xmlns:a16="http://schemas.microsoft.com/office/drawing/2014/main" id="{F8630603-0E22-4D1A-90C8-FE07D971909A}"/>
              </a:ext>
            </a:extLst>
          </p:cNvPr>
          <p:cNvSpPr/>
          <p:nvPr/>
        </p:nvSpPr>
        <p:spPr>
          <a:xfrm>
            <a:off x="6368061" y="3744308"/>
            <a:ext cx="4846315" cy="1480662"/>
          </a:xfrm>
          <a:prstGeom prst="rect">
            <a:avLst/>
          </a:prstGeom>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rtl="1">
              <a:lnSpc>
                <a:spcPct val="150000"/>
              </a:lnSpc>
            </a:pPr>
            <a:r>
              <a:rPr lang="ar-SA" sz="3200" b="1" dirty="0">
                <a:solidFill>
                  <a:schemeClr val="bg2">
                    <a:lumMod val="10000"/>
                  </a:schemeClr>
                </a:solidFill>
                <a:latin typeface="ae_AlMateen" panose="02060803050605020204" pitchFamily="18" charset="-78"/>
              </a:rPr>
              <a:t>هي درجة </a:t>
            </a:r>
            <a:r>
              <a:rPr lang="ar-SA" sz="3200" b="1" dirty="0">
                <a:solidFill>
                  <a:srgbClr val="FF0000"/>
                </a:solidFill>
                <a:latin typeface="ae_AlMateen" panose="02060803050605020204" pitchFamily="18" charset="-78"/>
              </a:rPr>
              <a:t>الحرارة</a:t>
            </a:r>
            <a:r>
              <a:rPr lang="ar-SA" sz="3200" b="1" dirty="0">
                <a:latin typeface="ae_AlMateen" panose="02060803050605020204" pitchFamily="18" charset="-78"/>
              </a:rPr>
              <a:t> </a:t>
            </a:r>
            <a:r>
              <a:rPr lang="ar-SA" sz="3200" b="1" dirty="0">
                <a:solidFill>
                  <a:schemeClr val="bg2">
                    <a:lumMod val="10000"/>
                  </a:schemeClr>
                </a:solidFill>
                <a:latin typeface="ae_AlMateen" panose="02060803050605020204" pitchFamily="18" charset="-78"/>
              </a:rPr>
              <a:t>التي يتحول عندها </a:t>
            </a:r>
            <a:r>
              <a:rPr lang="ar-SA" sz="3200" b="1" dirty="0">
                <a:solidFill>
                  <a:srgbClr val="FF0000"/>
                </a:solidFill>
                <a:latin typeface="ae_AlMateen" panose="02060803050605020204" pitchFamily="18" charset="-78"/>
              </a:rPr>
              <a:t>السائل</a:t>
            </a:r>
            <a:r>
              <a:rPr lang="ar-SA" sz="3200" b="1" dirty="0">
                <a:solidFill>
                  <a:schemeClr val="bg2">
                    <a:lumMod val="10000"/>
                  </a:schemeClr>
                </a:solidFill>
                <a:latin typeface="ae_AlMateen" panose="02060803050605020204" pitchFamily="18" charset="-78"/>
              </a:rPr>
              <a:t> إلى </a:t>
            </a:r>
            <a:r>
              <a:rPr lang="ar-SA" sz="3200" b="1" dirty="0">
                <a:solidFill>
                  <a:srgbClr val="FF0000"/>
                </a:solidFill>
                <a:latin typeface="ae_AlMateen" panose="02060803050605020204" pitchFamily="18" charset="-78"/>
              </a:rPr>
              <a:t>صلب</a:t>
            </a:r>
            <a:r>
              <a:rPr lang="ar-SA" sz="3200" b="1" dirty="0">
                <a:latin typeface="ae_AlMateen" panose="02060803050605020204" pitchFamily="18" charset="-78"/>
              </a:rPr>
              <a:t> </a:t>
            </a:r>
            <a:r>
              <a:rPr lang="ar-SA" sz="3200" b="1" dirty="0">
                <a:solidFill>
                  <a:schemeClr val="bg2">
                    <a:lumMod val="10000"/>
                  </a:schemeClr>
                </a:solidFill>
                <a:latin typeface="ae_AlMateen" panose="02060803050605020204" pitchFamily="18" charset="-78"/>
              </a:rPr>
              <a:t>بلوري</a:t>
            </a:r>
            <a:r>
              <a:rPr lang="ar-SA" sz="3200" b="1" dirty="0">
                <a:latin typeface="ae_AlMateen" panose="02060803050605020204" pitchFamily="18" charset="-78"/>
              </a:rPr>
              <a:t>.</a:t>
            </a:r>
            <a:endParaRPr lang="en-US" sz="3200" dirty="0">
              <a:latin typeface="ae_AlMateen" panose="02060803050605020204" pitchFamily="18" charset="-78"/>
            </a:endParaRPr>
          </a:p>
        </p:txBody>
      </p:sp>
      <p:sp>
        <p:nvSpPr>
          <p:cNvPr id="18" name="مستطيل 17">
            <a:extLst>
              <a:ext uri="{FF2B5EF4-FFF2-40B4-BE49-F238E27FC236}">
                <a16:creationId xmlns:a16="http://schemas.microsoft.com/office/drawing/2014/main" id="{1A779B51-23DC-4D40-90DD-30D51D18ED3D}"/>
              </a:ext>
            </a:extLst>
          </p:cNvPr>
          <p:cNvSpPr/>
          <p:nvPr/>
        </p:nvSpPr>
        <p:spPr>
          <a:xfrm>
            <a:off x="9651966" y="1798314"/>
            <a:ext cx="1858341" cy="762196"/>
          </a:xfrm>
          <a:prstGeom prst="rect">
            <a:avLst/>
          </a:prstGeom>
          <a:solidFill>
            <a:srgbClr val="FFFFCC"/>
          </a:solidFill>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rtl="1">
              <a:lnSpc>
                <a:spcPct val="150000"/>
              </a:lnSpc>
            </a:pPr>
            <a:r>
              <a:rPr lang="ar-SA" sz="3200" b="1" dirty="0">
                <a:solidFill>
                  <a:srgbClr val="002060"/>
                </a:solidFill>
                <a:latin typeface="ae_AlMateen" panose="02060803050605020204" pitchFamily="18" charset="-78"/>
                <a:cs typeface="ae_AlMateen" panose="02060803050605020204" pitchFamily="18" charset="-78"/>
              </a:rPr>
              <a:t>1- التجمد</a:t>
            </a:r>
          </a:p>
        </p:txBody>
      </p:sp>
    </p:spTree>
    <p:extLst>
      <p:ext uri="{BB962C8B-B14F-4D97-AF65-F5344CB8AC3E}">
        <p14:creationId xmlns:p14="http://schemas.microsoft.com/office/powerpoint/2010/main" val="428080984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FB7C2AD4-C262-4CD6-BE19-6549FC922CA8}"/>
              </a:ext>
            </a:extLst>
          </p:cNvPr>
          <p:cNvSpPr txBox="1"/>
          <p:nvPr/>
        </p:nvSpPr>
        <p:spPr>
          <a:xfrm>
            <a:off x="3255169" y="1109663"/>
            <a:ext cx="5681662" cy="647700"/>
          </a:xfrm>
          <a:prstGeom prst="rect">
            <a:avLst/>
          </a:prstGeom>
          <a:noFill/>
        </p:spPr>
        <p:txBody>
          <a:bodyPr>
            <a:spAutoFit/>
          </a:bodyPr>
          <a:lstStyle/>
          <a:p>
            <a:pPr algn="ctr">
              <a:defRPr/>
            </a:pPr>
            <a:r>
              <a:rPr lang="ar-SA" sz="3600" b="1" dirty="0">
                <a:solidFill>
                  <a:schemeClr val="tx1"/>
                </a:solidFill>
                <a:latin typeface="Sakkal Majalla" panose="02000000000000000000" pitchFamily="2" charset="-78"/>
                <a:cs typeface="Sakkal Majalla" panose="02000000000000000000" pitchFamily="2" charset="-78"/>
              </a:rPr>
              <a:t>تغيرات الحالة الفيزيائية الطاردة للطاقة </a:t>
            </a:r>
            <a:endParaRPr lang="en-US" sz="3600" b="1" dirty="0">
              <a:solidFill>
                <a:schemeClr val="tx1"/>
              </a:solidFill>
              <a:latin typeface="Sakkal Majalla" panose="02000000000000000000" pitchFamily="2" charset="-78"/>
              <a:cs typeface="Sakkal Majalla" panose="02000000000000000000" pitchFamily="2" charset="-78"/>
            </a:endParaRPr>
          </a:p>
        </p:txBody>
      </p:sp>
      <p:pic>
        <p:nvPicPr>
          <p:cNvPr id="2" name="صورة 1">
            <a:extLst>
              <a:ext uri="{FF2B5EF4-FFF2-40B4-BE49-F238E27FC236}">
                <a16:creationId xmlns:a16="http://schemas.microsoft.com/office/drawing/2014/main" id="{8C6AC061-14C5-491A-A96C-CBC163BB75F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73176" y="2256243"/>
            <a:ext cx="4093928" cy="1991648"/>
          </a:xfrm>
          <a:prstGeom prst="rect">
            <a:avLst/>
          </a:prstGeom>
        </p:spPr>
      </p:pic>
      <p:sp>
        <p:nvSpPr>
          <p:cNvPr id="17" name="مستطيل 16">
            <a:extLst>
              <a:ext uri="{FF2B5EF4-FFF2-40B4-BE49-F238E27FC236}">
                <a16:creationId xmlns:a16="http://schemas.microsoft.com/office/drawing/2014/main" id="{4C370B68-2FD1-4708-B862-2CDDDF7AA38D}"/>
              </a:ext>
            </a:extLst>
          </p:cNvPr>
          <p:cNvSpPr/>
          <p:nvPr/>
        </p:nvSpPr>
        <p:spPr>
          <a:xfrm>
            <a:off x="7421781" y="2845838"/>
            <a:ext cx="4088526" cy="840230"/>
          </a:xfrm>
          <a:prstGeom prst="rect">
            <a:avLst/>
          </a:prstGeom>
          <a:noFill/>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rtl="1">
              <a:lnSpc>
                <a:spcPct val="150000"/>
              </a:lnSpc>
            </a:pPr>
            <a:r>
              <a:rPr lang="ar-SA" sz="3600" b="1" dirty="0">
                <a:cs typeface="ae_AlMateen" panose="02060803050605020204" pitchFamily="18" charset="-78"/>
              </a:rPr>
              <a:t>كيف تحدث عملية </a:t>
            </a:r>
            <a:r>
              <a:rPr lang="ar-SA" sz="3600" b="1" dirty="0">
                <a:solidFill>
                  <a:srgbClr val="FF0000"/>
                </a:solidFill>
                <a:cs typeface="ae_AlMateen" panose="02060803050605020204" pitchFamily="18" charset="-78"/>
              </a:rPr>
              <a:t>التجمد</a:t>
            </a:r>
            <a:r>
              <a:rPr lang="ar-SA" sz="3600" b="1" dirty="0">
                <a:cs typeface="ae_AlMateen" panose="02060803050605020204" pitchFamily="18" charset="-78"/>
              </a:rPr>
              <a:t> ؟</a:t>
            </a:r>
            <a:endParaRPr lang="en-US" sz="3600" dirty="0">
              <a:cs typeface="ae_AlMateen" panose="02060803050605020204" pitchFamily="18" charset="-78"/>
            </a:endParaRPr>
          </a:p>
        </p:txBody>
      </p:sp>
      <p:sp>
        <p:nvSpPr>
          <p:cNvPr id="19" name="مستطيل 18">
            <a:extLst>
              <a:ext uri="{FF2B5EF4-FFF2-40B4-BE49-F238E27FC236}">
                <a16:creationId xmlns:a16="http://schemas.microsoft.com/office/drawing/2014/main" id="{375C119F-7D3D-4F31-92AA-15AD8B2D5D7B}"/>
              </a:ext>
            </a:extLst>
          </p:cNvPr>
          <p:cNvSpPr/>
          <p:nvPr/>
        </p:nvSpPr>
        <p:spPr>
          <a:xfrm>
            <a:off x="9651966" y="1798314"/>
            <a:ext cx="1858341" cy="762196"/>
          </a:xfrm>
          <a:prstGeom prst="rect">
            <a:avLst/>
          </a:prstGeom>
          <a:solidFill>
            <a:srgbClr val="FFFFCC"/>
          </a:solidFill>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rtl="1">
              <a:lnSpc>
                <a:spcPct val="150000"/>
              </a:lnSpc>
            </a:pPr>
            <a:r>
              <a:rPr lang="ar-SA" sz="3200" b="1" dirty="0">
                <a:solidFill>
                  <a:srgbClr val="002060"/>
                </a:solidFill>
                <a:latin typeface="ae_AlMateen" panose="02060803050605020204" pitchFamily="18" charset="-78"/>
                <a:cs typeface="ae_AlMateen" panose="02060803050605020204" pitchFamily="18" charset="-78"/>
              </a:rPr>
              <a:t>1- التجمد</a:t>
            </a:r>
          </a:p>
        </p:txBody>
      </p:sp>
      <p:sp>
        <p:nvSpPr>
          <p:cNvPr id="21" name="مستطيل 20">
            <a:extLst>
              <a:ext uri="{FF2B5EF4-FFF2-40B4-BE49-F238E27FC236}">
                <a16:creationId xmlns:a16="http://schemas.microsoft.com/office/drawing/2014/main" id="{CC3141F2-6D5C-4E98-A7A6-AF412C1AE5F1}"/>
              </a:ext>
            </a:extLst>
          </p:cNvPr>
          <p:cNvSpPr/>
          <p:nvPr/>
        </p:nvSpPr>
        <p:spPr>
          <a:xfrm>
            <a:off x="6439450" y="3873193"/>
            <a:ext cx="5398983" cy="2862322"/>
          </a:xfrm>
          <a:prstGeom prst="rect">
            <a:avLst/>
          </a:prstGeom>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rtl="1">
              <a:lnSpc>
                <a:spcPct val="150000"/>
              </a:lnSpc>
            </a:pPr>
            <a:r>
              <a:rPr lang="ar-SA" sz="2400" b="1" dirty="0">
                <a:solidFill>
                  <a:srgbClr val="0000CC"/>
                </a:solidFill>
                <a:latin typeface="ae_AlMateen" panose="02060803050605020204" pitchFamily="18" charset="-78"/>
              </a:rPr>
              <a:t>خلال عملية </a:t>
            </a:r>
            <a:r>
              <a:rPr lang="ar-SA" sz="2400" b="1" dirty="0">
                <a:solidFill>
                  <a:srgbClr val="FF0000"/>
                </a:solidFill>
                <a:latin typeface="ae_AlMateen" panose="02060803050605020204" pitchFamily="18" charset="-78"/>
              </a:rPr>
              <a:t>التبريد</a:t>
            </a:r>
            <a:r>
              <a:rPr lang="ar-SA" sz="2400" b="1" dirty="0">
                <a:solidFill>
                  <a:srgbClr val="0000CC"/>
                </a:solidFill>
                <a:latin typeface="ae_AlMateen" panose="02060803050605020204" pitchFamily="18" charset="-78"/>
              </a:rPr>
              <a:t> يفقد الماء الحرارة ، فتفقد جسيمات الماء </a:t>
            </a:r>
            <a:r>
              <a:rPr lang="ar-SA" sz="2400" b="1" dirty="0">
                <a:solidFill>
                  <a:srgbClr val="FF0000"/>
                </a:solidFill>
                <a:latin typeface="ae_AlMateen" panose="02060803050605020204" pitchFamily="18" charset="-78"/>
              </a:rPr>
              <a:t>طاقتها الحركية </a:t>
            </a:r>
            <a:r>
              <a:rPr lang="ar-SA" sz="2400" b="1" dirty="0">
                <a:solidFill>
                  <a:srgbClr val="0000CC"/>
                </a:solidFill>
                <a:latin typeface="ae_AlMateen" panose="02060803050605020204" pitchFamily="18" charset="-78"/>
              </a:rPr>
              <a:t>وتقل سرعتها ويصبح انزلاق بعضها حول بعض أقل. وعندما تُفقد طاقة حركية كافية تُبقى </a:t>
            </a:r>
            <a:r>
              <a:rPr lang="ar-SA" sz="2400" b="1" dirty="0">
                <a:solidFill>
                  <a:srgbClr val="FF0000"/>
                </a:solidFill>
                <a:latin typeface="ae_AlMateen" panose="02060803050605020204" pitchFamily="18" charset="-78"/>
              </a:rPr>
              <a:t>الروابط الهيدروجينية </a:t>
            </a:r>
            <a:r>
              <a:rPr lang="ar-SA" sz="2400" b="1" dirty="0">
                <a:solidFill>
                  <a:srgbClr val="0000CC"/>
                </a:solidFill>
                <a:latin typeface="ae_AlMateen" panose="02060803050605020204" pitchFamily="18" charset="-78"/>
              </a:rPr>
              <a:t>التي بين جسيمات الماء الجسيمات ثابته مواقعها ومتجمدة  .</a:t>
            </a:r>
            <a:endParaRPr lang="en-US" sz="2400" dirty="0">
              <a:solidFill>
                <a:srgbClr val="0000CC"/>
              </a:solidFill>
              <a:latin typeface="ae_AlMateen" panose="02060803050605020204" pitchFamily="18" charset="-78"/>
            </a:endParaRPr>
          </a:p>
        </p:txBody>
      </p:sp>
      <p:pic>
        <p:nvPicPr>
          <p:cNvPr id="23" name="Picture 2" descr="صورة ذات صلة">
            <a:extLst>
              <a:ext uri="{FF2B5EF4-FFF2-40B4-BE49-F238E27FC236}">
                <a16:creationId xmlns:a16="http://schemas.microsoft.com/office/drawing/2014/main" id="{DF088090-15F9-4304-9DB1-B3C4506C6777}"/>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5696" t="41005" r="67100" b="27394"/>
          <a:stretch/>
        </p:blipFill>
        <p:spPr bwMode="auto">
          <a:xfrm>
            <a:off x="144016" y="5301251"/>
            <a:ext cx="1661431" cy="1158491"/>
          </a:xfrm>
          <a:prstGeom prst="rect">
            <a:avLst/>
          </a:prstGeom>
          <a:noFill/>
          <a:extLst>
            <a:ext uri="{909E8E84-426E-40DD-AFC4-6F175D3DCCD1}">
              <a14:hiddenFill xmlns:a14="http://schemas.microsoft.com/office/drawing/2010/main">
                <a:solidFill>
                  <a:srgbClr val="FFFFFF"/>
                </a:solidFill>
              </a14:hiddenFill>
            </a:ext>
          </a:extLst>
        </p:spPr>
      </p:pic>
      <p:pic>
        <p:nvPicPr>
          <p:cNvPr id="25" name="Picture 4" descr="صورة ذات صلة">
            <a:extLst>
              <a:ext uri="{FF2B5EF4-FFF2-40B4-BE49-F238E27FC236}">
                <a16:creationId xmlns:a16="http://schemas.microsoft.com/office/drawing/2014/main" id="{4C23E9DF-141D-461A-B8FD-E1D9DDDD82B3}"/>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70106" t="41511" r="4965" b="28080"/>
          <a:stretch/>
        </p:blipFill>
        <p:spPr bwMode="auto">
          <a:xfrm>
            <a:off x="3621072" y="5147197"/>
            <a:ext cx="1691375" cy="1207829"/>
          </a:xfrm>
          <a:prstGeom prst="rect">
            <a:avLst/>
          </a:prstGeom>
          <a:noFill/>
          <a:extLst>
            <a:ext uri="{909E8E84-426E-40DD-AFC4-6F175D3DCCD1}">
              <a14:hiddenFill xmlns:a14="http://schemas.microsoft.com/office/drawing/2010/main">
                <a:solidFill>
                  <a:srgbClr val="FFFFFF"/>
                </a:solidFill>
              </a14:hiddenFill>
            </a:ext>
          </a:extLst>
        </p:spPr>
      </p:pic>
      <p:sp>
        <p:nvSpPr>
          <p:cNvPr id="27" name="سهم إلى اليمين 1">
            <a:extLst>
              <a:ext uri="{FF2B5EF4-FFF2-40B4-BE49-F238E27FC236}">
                <a16:creationId xmlns:a16="http://schemas.microsoft.com/office/drawing/2014/main" id="{DF4A9929-3B79-452A-B2D6-D01AB74BAC37}"/>
              </a:ext>
            </a:extLst>
          </p:cNvPr>
          <p:cNvSpPr/>
          <p:nvPr/>
        </p:nvSpPr>
        <p:spPr>
          <a:xfrm>
            <a:off x="2119344" y="5547623"/>
            <a:ext cx="1269242" cy="436308"/>
          </a:xfrm>
          <a:prstGeom prst="rightArrow">
            <a:avLst/>
          </a:prstGeom>
          <a:noFill/>
          <a:ln>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ar-SA"/>
          </a:p>
        </p:txBody>
      </p:sp>
      <p:sp>
        <p:nvSpPr>
          <p:cNvPr id="29" name="مستطيل 28">
            <a:extLst>
              <a:ext uri="{FF2B5EF4-FFF2-40B4-BE49-F238E27FC236}">
                <a16:creationId xmlns:a16="http://schemas.microsoft.com/office/drawing/2014/main" id="{AE2CB87B-FAC5-4915-A095-DC407FE38004}"/>
              </a:ext>
            </a:extLst>
          </p:cNvPr>
          <p:cNvSpPr/>
          <p:nvPr/>
        </p:nvSpPr>
        <p:spPr>
          <a:xfrm>
            <a:off x="2032138" y="5191521"/>
            <a:ext cx="1091966" cy="369332"/>
          </a:xfrm>
          <a:prstGeom prst="rect">
            <a:avLst/>
          </a:prstGeom>
        </p:spPr>
        <p:txBody>
          <a:bodyPr wrap="non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ar-SA" b="1" dirty="0">
                <a:solidFill>
                  <a:schemeClr val="bg2">
                    <a:lumMod val="10000"/>
                  </a:schemeClr>
                </a:solidFill>
              </a:rPr>
              <a:t>تفقد </a:t>
            </a:r>
            <a:r>
              <a:rPr lang="ar-SA" b="1" dirty="0">
                <a:solidFill>
                  <a:srgbClr val="FF0000"/>
                </a:solidFill>
              </a:rPr>
              <a:t>الحرارة</a:t>
            </a:r>
          </a:p>
        </p:txBody>
      </p:sp>
      <p:sp>
        <p:nvSpPr>
          <p:cNvPr id="31" name="مستطيل 30">
            <a:extLst>
              <a:ext uri="{FF2B5EF4-FFF2-40B4-BE49-F238E27FC236}">
                <a16:creationId xmlns:a16="http://schemas.microsoft.com/office/drawing/2014/main" id="{E0FA9143-7A54-4F1E-A73E-A3187E9372A6}"/>
              </a:ext>
            </a:extLst>
          </p:cNvPr>
          <p:cNvSpPr/>
          <p:nvPr/>
        </p:nvSpPr>
        <p:spPr>
          <a:xfrm>
            <a:off x="2117787" y="5944751"/>
            <a:ext cx="986167" cy="369332"/>
          </a:xfrm>
          <a:prstGeom prst="rect">
            <a:avLst/>
          </a:prstGeom>
        </p:spPr>
        <p:txBody>
          <a:bodyPr wrap="non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ar-SA" b="1" dirty="0">
                <a:solidFill>
                  <a:schemeClr val="bg2">
                    <a:lumMod val="10000"/>
                  </a:schemeClr>
                </a:solidFill>
              </a:rPr>
              <a:t>تفقد </a:t>
            </a:r>
            <a:r>
              <a:rPr lang="ar-SA" b="1" dirty="0">
                <a:solidFill>
                  <a:srgbClr val="0000CC"/>
                </a:solidFill>
              </a:rPr>
              <a:t>الطاقة</a:t>
            </a:r>
          </a:p>
        </p:txBody>
      </p:sp>
      <p:sp>
        <p:nvSpPr>
          <p:cNvPr id="33" name="مستطيل 32">
            <a:extLst>
              <a:ext uri="{FF2B5EF4-FFF2-40B4-BE49-F238E27FC236}">
                <a16:creationId xmlns:a16="http://schemas.microsoft.com/office/drawing/2014/main" id="{D7D53317-531E-4214-9C78-EB31109FE0C7}"/>
              </a:ext>
            </a:extLst>
          </p:cNvPr>
          <p:cNvSpPr/>
          <p:nvPr/>
        </p:nvSpPr>
        <p:spPr>
          <a:xfrm>
            <a:off x="534320" y="6498825"/>
            <a:ext cx="546945" cy="369332"/>
          </a:xfrm>
          <a:prstGeom prst="rect">
            <a:avLst/>
          </a:prstGeom>
        </p:spPr>
        <p:txBody>
          <a:bodyPr wrap="non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ar-SA" b="1" dirty="0">
                <a:solidFill>
                  <a:schemeClr val="bg2">
                    <a:lumMod val="10000"/>
                  </a:schemeClr>
                </a:solidFill>
              </a:rPr>
              <a:t>سائل</a:t>
            </a:r>
          </a:p>
        </p:txBody>
      </p:sp>
      <p:sp>
        <p:nvSpPr>
          <p:cNvPr id="35" name="مستطيل 34">
            <a:extLst>
              <a:ext uri="{FF2B5EF4-FFF2-40B4-BE49-F238E27FC236}">
                <a16:creationId xmlns:a16="http://schemas.microsoft.com/office/drawing/2014/main" id="{979A2B7A-F9C7-4C68-8037-3A2281813D55}"/>
              </a:ext>
            </a:extLst>
          </p:cNvPr>
          <p:cNvSpPr/>
          <p:nvPr/>
        </p:nvSpPr>
        <p:spPr>
          <a:xfrm>
            <a:off x="4085579" y="6420984"/>
            <a:ext cx="567784" cy="369332"/>
          </a:xfrm>
          <a:prstGeom prst="rect">
            <a:avLst/>
          </a:prstGeom>
        </p:spPr>
        <p:txBody>
          <a:bodyPr wrap="non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ar-SA" b="1" dirty="0">
                <a:solidFill>
                  <a:schemeClr val="bg2">
                    <a:lumMod val="10000"/>
                  </a:schemeClr>
                </a:solidFill>
              </a:rPr>
              <a:t>صلب</a:t>
            </a:r>
          </a:p>
        </p:txBody>
      </p:sp>
    </p:spTree>
    <p:extLst>
      <p:ext uri="{BB962C8B-B14F-4D97-AF65-F5344CB8AC3E}">
        <p14:creationId xmlns:p14="http://schemas.microsoft.com/office/powerpoint/2010/main" val="32438129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FB7C2AD4-C262-4CD6-BE19-6549FC922CA8}"/>
              </a:ext>
            </a:extLst>
          </p:cNvPr>
          <p:cNvSpPr txBox="1"/>
          <p:nvPr/>
        </p:nvSpPr>
        <p:spPr>
          <a:xfrm>
            <a:off x="3255169" y="1109663"/>
            <a:ext cx="5681662" cy="647700"/>
          </a:xfrm>
          <a:prstGeom prst="rect">
            <a:avLst/>
          </a:prstGeom>
          <a:noFill/>
        </p:spPr>
        <p:txBody>
          <a:bodyPr>
            <a:spAutoFit/>
          </a:bodyPr>
          <a:lstStyle/>
          <a:p>
            <a:pPr algn="ctr">
              <a:defRPr/>
            </a:pPr>
            <a:r>
              <a:rPr lang="ar-SA" sz="3600" b="1" dirty="0">
                <a:solidFill>
                  <a:schemeClr val="tx1"/>
                </a:solidFill>
                <a:latin typeface="Sakkal Majalla" panose="02000000000000000000" pitchFamily="2" charset="-78"/>
                <a:cs typeface="Sakkal Majalla" panose="02000000000000000000" pitchFamily="2" charset="-78"/>
              </a:rPr>
              <a:t>تغيرات الحالة الفيزيائية الطاردة للطاقة </a:t>
            </a:r>
            <a:endParaRPr lang="en-US" sz="3600" b="1" dirty="0">
              <a:solidFill>
                <a:schemeClr val="tx1"/>
              </a:solidFill>
              <a:latin typeface="Sakkal Majalla" panose="02000000000000000000" pitchFamily="2" charset="-78"/>
              <a:cs typeface="Sakkal Majalla" panose="02000000000000000000" pitchFamily="2" charset="-78"/>
            </a:endParaRPr>
          </a:p>
        </p:txBody>
      </p:sp>
      <p:pic>
        <p:nvPicPr>
          <p:cNvPr id="2" name="Picture 8">
            <a:extLst>
              <a:ext uri="{FF2B5EF4-FFF2-40B4-BE49-F238E27FC236}">
                <a16:creationId xmlns:a16="http://schemas.microsoft.com/office/drawing/2014/main" id="{0F7F9DB2-59CB-4371-B694-5253AD8A4DC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5049" y="2238374"/>
            <a:ext cx="4432026" cy="4529057"/>
          </a:xfrm>
          <a:prstGeom prst="rect">
            <a:avLst/>
          </a:prstGeom>
          <a:noFill/>
          <a:extLst>
            <a:ext uri="{909E8E84-426E-40DD-AFC4-6F175D3DCCD1}">
              <a14:hiddenFill xmlns:a14="http://schemas.microsoft.com/office/drawing/2010/main">
                <a:solidFill>
                  <a:srgbClr val="FFFFFF"/>
                </a:solidFill>
              </a14:hiddenFill>
            </a:ext>
          </a:extLst>
        </p:spPr>
      </p:pic>
      <p:sp>
        <p:nvSpPr>
          <p:cNvPr id="11" name="مستطيل 10">
            <a:extLst>
              <a:ext uri="{FF2B5EF4-FFF2-40B4-BE49-F238E27FC236}">
                <a16:creationId xmlns:a16="http://schemas.microsoft.com/office/drawing/2014/main" id="{D106F9CA-DA6E-4919-87BE-BA0ABD521081}"/>
              </a:ext>
            </a:extLst>
          </p:cNvPr>
          <p:cNvSpPr/>
          <p:nvPr/>
        </p:nvSpPr>
        <p:spPr>
          <a:xfrm>
            <a:off x="7425132" y="3251145"/>
            <a:ext cx="4355514" cy="1480662"/>
          </a:xfrm>
          <a:prstGeom prst="rect">
            <a:avLst/>
          </a:prstGeom>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rtl="1">
              <a:lnSpc>
                <a:spcPct val="150000"/>
              </a:lnSpc>
            </a:pPr>
            <a:r>
              <a:rPr lang="ar-SA" sz="3200" b="1" dirty="0">
                <a:latin typeface="ae_AlMateen" panose="02060803050605020204" pitchFamily="18" charset="-78"/>
              </a:rPr>
              <a:t>هو العملية التي يتحول من خلالها </a:t>
            </a:r>
            <a:r>
              <a:rPr lang="ar-SA" sz="3200" b="1" dirty="0">
                <a:solidFill>
                  <a:srgbClr val="FF0000"/>
                </a:solidFill>
                <a:latin typeface="ae_AlMateen" panose="02060803050605020204" pitchFamily="18" charset="-78"/>
              </a:rPr>
              <a:t>غاز</a:t>
            </a:r>
            <a:r>
              <a:rPr lang="ar-SA" sz="3200" b="1" dirty="0">
                <a:latin typeface="ae_AlMateen" panose="02060803050605020204" pitchFamily="18" charset="-78"/>
              </a:rPr>
              <a:t> أو </a:t>
            </a:r>
            <a:r>
              <a:rPr lang="ar-SA" sz="3200" b="1" dirty="0">
                <a:solidFill>
                  <a:srgbClr val="FF0000"/>
                </a:solidFill>
                <a:latin typeface="ae_AlMateen" panose="02060803050605020204" pitchFamily="18" charset="-78"/>
              </a:rPr>
              <a:t>بخار</a:t>
            </a:r>
            <a:r>
              <a:rPr lang="ar-SA" sz="3200" b="1" dirty="0">
                <a:latin typeface="ae_AlMateen" panose="02060803050605020204" pitchFamily="18" charset="-78"/>
              </a:rPr>
              <a:t> إلى </a:t>
            </a:r>
            <a:r>
              <a:rPr lang="ar-SA" sz="3200" b="1" dirty="0">
                <a:solidFill>
                  <a:srgbClr val="FF0000"/>
                </a:solidFill>
                <a:latin typeface="ae_AlMateen" panose="02060803050605020204" pitchFamily="18" charset="-78"/>
              </a:rPr>
              <a:t>سائل </a:t>
            </a:r>
            <a:r>
              <a:rPr lang="ar-SA" sz="3200" b="1" dirty="0">
                <a:latin typeface="ae_AlMateen" panose="02060803050605020204" pitchFamily="18" charset="-78"/>
              </a:rPr>
              <a:t>.</a:t>
            </a:r>
            <a:endParaRPr lang="en-US" sz="3200" dirty="0">
              <a:latin typeface="ae_AlMateen" panose="02060803050605020204" pitchFamily="18" charset="-78"/>
            </a:endParaRPr>
          </a:p>
        </p:txBody>
      </p:sp>
      <p:sp>
        <p:nvSpPr>
          <p:cNvPr id="13" name="مستطيل 12">
            <a:extLst>
              <a:ext uri="{FF2B5EF4-FFF2-40B4-BE49-F238E27FC236}">
                <a16:creationId xmlns:a16="http://schemas.microsoft.com/office/drawing/2014/main" id="{76F8C66F-DAC9-4AAE-97D7-C3F7F1C271D9}"/>
              </a:ext>
            </a:extLst>
          </p:cNvPr>
          <p:cNvSpPr/>
          <p:nvPr/>
        </p:nvSpPr>
        <p:spPr>
          <a:xfrm>
            <a:off x="10097903" y="1832458"/>
            <a:ext cx="1972641" cy="830997"/>
          </a:xfrm>
          <a:prstGeom prst="rect">
            <a:avLst/>
          </a:prstGeom>
          <a:solidFill>
            <a:srgbClr val="FFFFCC"/>
          </a:solidFill>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rtl="1">
              <a:lnSpc>
                <a:spcPct val="150000"/>
              </a:lnSpc>
            </a:pPr>
            <a:r>
              <a:rPr lang="ar-SA" sz="3200" b="1" dirty="0">
                <a:solidFill>
                  <a:srgbClr val="C00000"/>
                </a:solidFill>
                <a:latin typeface="ae_AlMateen" panose="02060803050605020204" pitchFamily="18" charset="-78"/>
              </a:rPr>
              <a:t>2- </a:t>
            </a:r>
            <a:r>
              <a:rPr lang="ar-SA" sz="3200" b="1" dirty="0">
                <a:solidFill>
                  <a:srgbClr val="002060"/>
                </a:solidFill>
                <a:latin typeface="ae_AlMateen" panose="02060803050605020204" pitchFamily="18" charset="-78"/>
              </a:rPr>
              <a:t>التكاثف</a:t>
            </a:r>
          </a:p>
        </p:txBody>
      </p:sp>
      <p:sp>
        <p:nvSpPr>
          <p:cNvPr id="15" name="مربع نص 14">
            <a:extLst>
              <a:ext uri="{FF2B5EF4-FFF2-40B4-BE49-F238E27FC236}">
                <a16:creationId xmlns:a16="http://schemas.microsoft.com/office/drawing/2014/main" id="{6FF17833-E452-45A0-AC74-B14BF5BDBE2A}"/>
              </a:ext>
            </a:extLst>
          </p:cNvPr>
          <p:cNvSpPr txBox="1"/>
          <p:nvPr/>
        </p:nvSpPr>
        <p:spPr>
          <a:xfrm>
            <a:off x="8515350" y="5635109"/>
            <a:ext cx="2705100" cy="646331"/>
          </a:xfrm>
          <a:prstGeom prst="rect">
            <a:avLst/>
          </a:prstGeom>
          <a:noFill/>
        </p:spPr>
        <p:txBody>
          <a:bodyPr wrap="square">
            <a:spAutoFit/>
          </a:bodyPr>
          <a:lstStyle/>
          <a:p>
            <a:r>
              <a:rPr lang="ar-SA" sz="3600" dirty="0">
                <a:solidFill>
                  <a:srgbClr val="FF0000"/>
                </a:solidFill>
              </a:rPr>
              <a:t>قطرات الندى</a:t>
            </a:r>
          </a:p>
        </p:txBody>
      </p:sp>
    </p:spTree>
    <p:extLst>
      <p:ext uri="{BB962C8B-B14F-4D97-AF65-F5344CB8AC3E}">
        <p14:creationId xmlns:p14="http://schemas.microsoft.com/office/powerpoint/2010/main" val="333783764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FB7C2AD4-C262-4CD6-BE19-6549FC922CA8}"/>
              </a:ext>
            </a:extLst>
          </p:cNvPr>
          <p:cNvSpPr txBox="1"/>
          <p:nvPr/>
        </p:nvSpPr>
        <p:spPr>
          <a:xfrm>
            <a:off x="3255169" y="1109663"/>
            <a:ext cx="5681662" cy="647700"/>
          </a:xfrm>
          <a:prstGeom prst="rect">
            <a:avLst/>
          </a:prstGeom>
          <a:noFill/>
        </p:spPr>
        <p:txBody>
          <a:bodyPr>
            <a:spAutoFit/>
          </a:bodyPr>
          <a:lstStyle/>
          <a:p>
            <a:pPr algn="ctr">
              <a:defRPr/>
            </a:pPr>
            <a:r>
              <a:rPr lang="ar-SA" sz="3600" b="1" dirty="0">
                <a:solidFill>
                  <a:schemeClr val="tx1"/>
                </a:solidFill>
                <a:latin typeface="Sakkal Majalla" panose="02000000000000000000" pitchFamily="2" charset="-78"/>
                <a:cs typeface="Sakkal Majalla" panose="02000000000000000000" pitchFamily="2" charset="-78"/>
              </a:rPr>
              <a:t>تغيرات الحالة الفيزيائية الطاردة للطاقة </a:t>
            </a:r>
            <a:endParaRPr lang="en-US" sz="3600" b="1" dirty="0">
              <a:solidFill>
                <a:schemeClr val="tx1"/>
              </a:solidFill>
              <a:latin typeface="Sakkal Majalla" panose="02000000000000000000" pitchFamily="2" charset="-78"/>
              <a:cs typeface="Sakkal Majalla" panose="02000000000000000000" pitchFamily="2" charset="-78"/>
            </a:endParaRPr>
          </a:p>
        </p:txBody>
      </p:sp>
      <p:sp>
        <p:nvSpPr>
          <p:cNvPr id="2" name="مستطيل 1">
            <a:extLst>
              <a:ext uri="{FF2B5EF4-FFF2-40B4-BE49-F238E27FC236}">
                <a16:creationId xmlns:a16="http://schemas.microsoft.com/office/drawing/2014/main" id="{FA54E137-2858-4DC1-8D56-56E29F7F7B65}"/>
              </a:ext>
            </a:extLst>
          </p:cNvPr>
          <p:cNvSpPr/>
          <p:nvPr/>
        </p:nvSpPr>
        <p:spPr>
          <a:xfrm>
            <a:off x="6986655" y="2798894"/>
            <a:ext cx="5083889" cy="1015663"/>
          </a:xfrm>
          <a:prstGeom prst="rect">
            <a:avLst/>
          </a:prstGeom>
          <a:noFill/>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rtl="1">
              <a:lnSpc>
                <a:spcPct val="150000"/>
              </a:lnSpc>
            </a:pPr>
            <a:r>
              <a:rPr lang="ar-SA" sz="4000" b="1" dirty="0">
                <a:latin typeface="ae_AlMateen" panose="02060803050605020204" pitchFamily="18" charset="-78"/>
              </a:rPr>
              <a:t>كيف تحدث عملية </a:t>
            </a:r>
            <a:r>
              <a:rPr lang="ar-SA" sz="4000" b="1" dirty="0">
                <a:solidFill>
                  <a:srgbClr val="FF0000"/>
                </a:solidFill>
                <a:latin typeface="ae_AlMateen" panose="02060803050605020204" pitchFamily="18" charset="-78"/>
              </a:rPr>
              <a:t>التكاثف </a:t>
            </a:r>
            <a:r>
              <a:rPr lang="ar-SA" sz="4000" b="1" dirty="0">
                <a:latin typeface="ae_AlMateen" panose="02060803050605020204" pitchFamily="18" charset="-78"/>
              </a:rPr>
              <a:t>؟</a:t>
            </a:r>
            <a:endParaRPr lang="en-US" sz="4000" dirty="0">
              <a:latin typeface="ae_AlMateen" panose="02060803050605020204" pitchFamily="18" charset="-78"/>
            </a:endParaRPr>
          </a:p>
        </p:txBody>
      </p:sp>
      <p:sp>
        <p:nvSpPr>
          <p:cNvPr id="11" name="مستطيل 10">
            <a:extLst>
              <a:ext uri="{FF2B5EF4-FFF2-40B4-BE49-F238E27FC236}">
                <a16:creationId xmlns:a16="http://schemas.microsoft.com/office/drawing/2014/main" id="{3BB339B0-A315-48C0-95CB-438F1E1BE6B8}"/>
              </a:ext>
            </a:extLst>
          </p:cNvPr>
          <p:cNvSpPr/>
          <p:nvPr/>
        </p:nvSpPr>
        <p:spPr>
          <a:xfrm>
            <a:off x="10097903" y="1832458"/>
            <a:ext cx="1972641" cy="830997"/>
          </a:xfrm>
          <a:prstGeom prst="rect">
            <a:avLst/>
          </a:prstGeom>
          <a:solidFill>
            <a:srgbClr val="FFFFCC"/>
          </a:solidFill>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rtl="1">
              <a:lnSpc>
                <a:spcPct val="150000"/>
              </a:lnSpc>
            </a:pPr>
            <a:r>
              <a:rPr lang="ar-SA" sz="3200" b="1" dirty="0">
                <a:solidFill>
                  <a:srgbClr val="C00000"/>
                </a:solidFill>
                <a:latin typeface="ae_AlMateen" panose="02060803050605020204" pitchFamily="18" charset="-78"/>
              </a:rPr>
              <a:t>2- </a:t>
            </a:r>
            <a:r>
              <a:rPr lang="ar-SA" sz="3200" b="1" dirty="0">
                <a:solidFill>
                  <a:srgbClr val="002060"/>
                </a:solidFill>
                <a:latin typeface="ae_AlMateen" panose="02060803050605020204" pitchFamily="18" charset="-78"/>
              </a:rPr>
              <a:t>التكاثف</a:t>
            </a:r>
          </a:p>
        </p:txBody>
      </p:sp>
      <p:pic>
        <p:nvPicPr>
          <p:cNvPr id="13" name="Picture 2" descr="صورة ذات صلة">
            <a:extLst>
              <a:ext uri="{FF2B5EF4-FFF2-40B4-BE49-F238E27FC236}">
                <a16:creationId xmlns:a16="http://schemas.microsoft.com/office/drawing/2014/main" id="{4F3AB40E-EAE3-4B12-91E5-EE291EF58E9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6225" y="4714875"/>
            <a:ext cx="3946683" cy="2195513"/>
          </a:xfrm>
          <a:prstGeom prst="rect">
            <a:avLst/>
          </a:prstGeom>
          <a:noFill/>
          <a:extLst>
            <a:ext uri="{909E8E84-426E-40DD-AFC4-6F175D3DCCD1}">
              <a14:hiddenFill xmlns:a14="http://schemas.microsoft.com/office/drawing/2010/main">
                <a:solidFill>
                  <a:srgbClr val="FFFFFF"/>
                </a:solidFill>
              </a14:hiddenFill>
            </a:ext>
          </a:extLst>
        </p:spPr>
      </p:pic>
      <p:sp>
        <p:nvSpPr>
          <p:cNvPr id="15" name="مستطيل 14">
            <a:extLst>
              <a:ext uri="{FF2B5EF4-FFF2-40B4-BE49-F238E27FC236}">
                <a16:creationId xmlns:a16="http://schemas.microsoft.com/office/drawing/2014/main" id="{C3FA17F6-B69E-457C-957C-A5D9C2F6598E}"/>
              </a:ext>
            </a:extLst>
          </p:cNvPr>
          <p:cNvSpPr/>
          <p:nvPr/>
        </p:nvSpPr>
        <p:spPr>
          <a:xfrm>
            <a:off x="6684441" y="3972278"/>
            <a:ext cx="5398983" cy="2795573"/>
          </a:xfrm>
          <a:prstGeom prst="rect">
            <a:avLst/>
          </a:prstGeom>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rtl="1">
              <a:lnSpc>
                <a:spcPct val="150000"/>
              </a:lnSpc>
            </a:pPr>
            <a:r>
              <a:rPr lang="ar-SA" sz="2400" b="1" dirty="0">
                <a:solidFill>
                  <a:srgbClr val="0000CC"/>
                </a:solidFill>
                <a:latin typeface="ae_AlMateen" panose="02060803050605020204" pitchFamily="18" charset="-78"/>
              </a:rPr>
              <a:t>تفقد جسيمات بخار الماء </a:t>
            </a:r>
            <a:r>
              <a:rPr lang="ar-SA" sz="2400" b="1" dirty="0">
                <a:solidFill>
                  <a:srgbClr val="FF0000"/>
                </a:solidFill>
                <a:latin typeface="ae_AlMateen" panose="02060803050605020204" pitchFamily="18" charset="-78"/>
              </a:rPr>
              <a:t>الطاقة </a:t>
            </a:r>
            <a:r>
              <a:rPr lang="ar-SA" sz="2400" b="1" dirty="0">
                <a:solidFill>
                  <a:srgbClr val="0000CC"/>
                </a:solidFill>
                <a:latin typeface="ae_AlMateen" panose="02060803050605020204" pitchFamily="18" charset="-78"/>
              </a:rPr>
              <a:t>فإن سرعتها تقل وتصبح  قدرتها على تكوين </a:t>
            </a:r>
            <a:r>
              <a:rPr lang="ar-SA" sz="2400" b="1" dirty="0">
                <a:solidFill>
                  <a:srgbClr val="FF0000"/>
                </a:solidFill>
                <a:latin typeface="ae_AlMateen" panose="02060803050605020204" pitchFamily="18" charset="-78"/>
              </a:rPr>
              <a:t>روابط هيدروجينية </a:t>
            </a:r>
            <a:r>
              <a:rPr lang="ar-SA" sz="2400" b="1" dirty="0">
                <a:solidFill>
                  <a:srgbClr val="0000CC"/>
                </a:solidFill>
                <a:latin typeface="ae_AlMateen" panose="02060803050605020204" pitchFamily="18" charset="-78"/>
              </a:rPr>
              <a:t>بين بعضها مع بعض أكبر. وينتج عن تكون الروابط الهيدروجينية طاقة حرارية ، مما يعني تغير حالة البخار إلى الحالة السائلة، وهي عكس عملية التبخر.</a:t>
            </a:r>
            <a:endParaRPr lang="en-US" sz="2400" dirty="0">
              <a:solidFill>
                <a:srgbClr val="0000CC"/>
              </a:solidFill>
              <a:latin typeface="ae_AlMateen" panose="02060803050605020204" pitchFamily="18" charset="-78"/>
            </a:endParaRPr>
          </a:p>
        </p:txBody>
      </p:sp>
      <p:pic>
        <p:nvPicPr>
          <p:cNvPr id="17" name="Picture 4" descr="نتيجة بحث الصور عن ‪Condensation process‬‏">
            <a:extLst>
              <a:ext uri="{FF2B5EF4-FFF2-40B4-BE49-F238E27FC236}">
                <a16:creationId xmlns:a16="http://schemas.microsoft.com/office/drawing/2014/main" id="{E88249EB-C7C3-40AA-BCF0-0785E8C1D34D}"/>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93203" y="2491424"/>
            <a:ext cx="3032081" cy="18751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0361220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FB7C2AD4-C262-4CD6-BE19-6549FC922CA8}"/>
              </a:ext>
            </a:extLst>
          </p:cNvPr>
          <p:cNvSpPr txBox="1"/>
          <p:nvPr/>
        </p:nvSpPr>
        <p:spPr>
          <a:xfrm>
            <a:off x="3255169" y="1109663"/>
            <a:ext cx="5681662" cy="647700"/>
          </a:xfrm>
          <a:prstGeom prst="rect">
            <a:avLst/>
          </a:prstGeom>
          <a:noFill/>
        </p:spPr>
        <p:txBody>
          <a:bodyPr>
            <a:spAutoFit/>
          </a:bodyPr>
          <a:lstStyle/>
          <a:p>
            <a:pPr algn="ctr">
              <a:defRPr/>
            </a:pPr>
            <a:r>
              <a:rPr lang="ar-SA" sz="3600" b="1" dirty="0">
                <a:solidFill>
                  <a:schemeClr val="tx1"/>
                </a:solidFill>
                <a:latin typeface="Sakkal Majalla" panose="02000000000000000000" pitchFamily="2" charset="-78"/>
                <a:cs typeface="Sakkal Majalla" panose="02000000000000000000" pitchFamily="2" charset="-78"/>
              </a:rPr>
              <a:t>تغيرات الحالة الفيزيائية الطاردة للطاقة </a:t>
            </a:r>
            <a:endParaRPr lang="en-US" sz="3600" b="1" dirty="0">
              <a:solidFill>
                <a:schemeClr val="tx1"/>
              </a:solidFill>
              <a:latin typeface="Sakkal Majalla" panose="02000000000000000000" pitchFamily="2" charset="-78"/>
              <a:cs typeface="Sakkal Majalla" panose="02000000000000000000" pitchFamily="2" charset="-78"/>
            </a:endParaRPr>
          </a:p>
        </p:txBody>
      </p:sp>
      <p:sp>
        <p:nvSpPr>
          <p:cNvPr id="2" name="مستطيل 1">
            <a:extLst>
              <a:ext uri="{FF2B5EF4-FFF2-40B4-BE49-F238E27FC236}">
                <a16:creationId xmlns:a16="http://schemas.microsoft.com/office/drawing/2014/main" id="{976E8DC3-A0DB-4871-8483-7FB876723424}"/>
              </a:ext>
            </a:extLst>
          </p:cNvPr>
          <p:cNvSpPr/>
          <p:nvPr/>
        </p:nvSpPr>
        <p:spPr>
          <a:xfrm>
            <a:off x="9862705" y="2198652"/>
            <a:ext cx="1972641" cy="762196"/>
          </a:xfrm>
          <a:prstGeom prst="rect">
            <a:avLst/>
          </a:prstGeom>
          <a:solidFill>
            <a:srgbClr val="FFFFCC"/>
          </a:solidFill>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rtl="1">
              <a:lnSpc>
                <a:spcPct val="150000"/>
              </a:lnSpc>
            </a:pPr>
            <a:r>
              <a:rPr lang="ar-SA" sz="3200" b="1" dirty="0">
                <a:solidFill>
                  <a:srgbClr val="002060"/>
                </a:solidFill>
                <a:latin typeface="ae_AlMateen" panose="02060803050605020204" pitchFamily="18" charset="-78"/>
              </a:rPr>
              <a:t>3- الترسب</a:t>
            </a:r>
          </a:p>
        </p:txBody>
      </p:sp>
      <p:sp>
        <p:nvSpPr>
          <p:cNvPr id="9" name="مستطيل 8">
            <a:extLst>
              <a:ext uri="{FF2B5EF4-FFF2-40B4-BE49-F238E27FC236}">
                <a16:creationId xmlns:a16="http://schemas.microsoft.com/office/drawing/2014/main" id="{1D1D9E87-6D59-483C-B987-879279374D5A}"/>
              </a:ext>
            </a:extLst>
          </p:cNvPr>
          <p:cNvSpPr/>
          <p:nvPr/>
        </p:nvSpPr>
        <p:spPr>
          <a:xfrm>
            <a:off x="7247820" y="3363068"/>
            <a:ext cx="4587526" cy="1953420"/>
          </a:xfrm>
          <a:prstGeom prst="rect">
            <a:avLst/>
          </a:prstGeom>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rtl="1">
              <a:lnSpc>
                <a:spcPct val="150000"/>
              </a:lnSpc>
            </a:pPr>
            <a:r>
              <a:rPr lang="ar-SA" sz="2800" b="1" dirty="0">
                <a:latin typeface="ae_AlMateen" panose="02060803050605020204" pitchFamily="18" charset="-78"/>
              </a:rPr>
              <a:t>هو عملية تحول </a:t>
            </a:r>
            <a:r>
              <a:rPr lang="ar-SA" sz="2800" b="1" dirty="0">
                <a:solidFill>
                  <a:srgbClr val="FF0000"/>
                </a:solidFill>
                <a:latin typeface="ae_AlMateen" panose="02060803050605020204" pitchFamily="18" charset="-78"/>
              </a:rPr>
              <a:t>المادة من الحالة الغازية </a:t>
            </a:r>
            <a:r>
              <a:rPr lang="ar-SA" sz="2800" b="1" dirty="0">
                <a:latin typeface="ae_AlMateen" panose="02060803050605020204" pitchFamily="18" charset="-78"/>
              </a:rPr>
              <a:t>إلى </a:t>
            </a:r>
            <a:r>
              <a:rPr lang="ar-SA" sz="2800" b="1" dirty="0">
                <a:solidFill>
                  <a:srgbClr val="FF0000"/>
                </a:solidFill>
                <a:latin typeface="ae_AlMateen" panose="02060803050605020204" pitchFamily="18" charset="-78"/>
              </a:rPr>
              <a:t>الحالة الصلبة </a:t>
            </a:r>
            <a:r>
              <a:rPr lang="ar-SA" sz="2800" b="1" dirty="0">
                <a:latin typeface="ae_AlMateen" panose="02060803050605020204" pitchFamily="18" charset="-78"/>
              </a:rPr>
              <a:t>دون المرور بالحالة السائلة. </a:t>
            </a:r>
            <a:r>
              <a:rPr lang="ar-SA" sz="2800" b="1" dirty="0">
                <a:solidFill>
                  <a:srgbClr val="0000CC"/>
                </a:solidFill>
                <a:latin typeface="ae_AlMateen" panose="02060803050605020204" pitchFamily="18" charset="-78"/>
              </a:rPr>
              <a:t>عكس التسامي </a:t>
            </a:r>
            <a:endParaRPr lang="en-US" sz="2800" dirty="0">
              <a:solidFill>
                <a:srgbClr val="0000CC"/>
              </a:solidFill>
              <a:latin typeface="ae_AlMateen" panose="02060803050605020204" pitchFamily="18" charset="-78"/>
            </a:endParaRPr>
          </a:p>
        </p:txBody>
      </p:sp>
      <p:pic>
        <p:nvPicPr>
          <p:cNvPr id="11" name="Picture 2">
            <a:extLst>
              <a:ext uri="{FF2B5EF4-FFF2-40B4-BE49-F238E27FC236}">
                <a16:creationId xmlns:a16="http://schemas.microsoft.com/office/drawing/2014/main" id="{C1F1E016-5961-4A1F-8332-5173DF2EFCA7}"/>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589" r="26498"/>
          <a:stretch/>
        </p:blipFill>
        <p:spPr bwMode="auto">
          <a:xfrm>
            <a:off x="394754" y="2960848"/>
            <a:ext cx="4436129" cy="33748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5689376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FB7C2AD4-C262-4CD6-BE19-6549FC922CA8}"/>
              </a:ext>
            </a:extLst>
          </p:cNvPr>
          <p:cNvSpPr txBox="1"/>
          <p:nvPr/>
        </p:nvSpPr>
        <p:spPr>
          <a:xfrm>
            <a:off x="3255169" y="1109663"/>
            <a:ext cx="5681662" cy="647700"/>
          </a:xfrm>
          <a:prstGeom prst="rect">
            <a:avLst/>
          </a:prstGeom>
          <a:noFill/>
        </p:spPr>
        <p:txBody>
          <a:bodyPr>
            <a:spAutoFit/>
          </a:bodyPr>
          <a:lstStyle/>
          <a:p>
            <a:pPr algn="ctr">
              <a:defRPr/>
            </a:pPr>
            <a:r>
              <a:rPr lang="ar-SA" sz="3600" b="1" dirty="0">
                <a:solidFill>
                  <a:schemeClr val="tx1"/>
                </a:solidFill>
                <a:latin typeface="Sakkal Majalla" panose="02000000000000000000" pitchFamily="2" charset="-78"/>
                <a:cs typeface="Sakkal Majalla" panose="02000000000000000000" pitchFamily="2" charset="-78"/>
              </a:rPr>
              <a:t>تغيرات الحالة الفيزيائية الطاردة للطاقة </a:t>
            </a:r>
            <a:endParaRPr lang="en-US" sz="3600" b="1" dirty="0">
              <a:solidFill>
                <a:schemeClr val="tx1"/>
              </a:solidFill>
              <a:latin typeface="Sakkal Majalla" panose="02000000000000000000" pitchFamily="2" charset="-78"/>
              <a:cs typeface="Sakkal Majalla" panose="02000000000000000000" pitchFamily="2" charset="-78"/>
            </a:endParaRPr>
          </a:p>
        </p:txBody>
      </p:sp>
      <p:pic>
        <p:nvPicPr>
          <p:cNvPr id="2" name="صورة 1">
            <a:extLst>
              <a:ext uri="{FF2B5EF4-FFF2-40B4-BE49-F238E27FC236}">
                <a16:creationId xmlns:a16="http://schemas.microsoft.com/office/drawing/2014/main" id="{9B0231BF-8CEA-4522-B07D-DC264474DAB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75704" y="2666804"/>
            <a:ext cx="5240340" cy="3416701"/>
          </a:xfrm>
          <a:prstGeom prst="rect">
            <a:avLst/>
          </a:prstGeom>
        </p:spPr>
      </p:pic>
      <p:sp>
        <p:nvSpPr>
          <p:cNvPr id="9" name="مستطيل 8">
            <a:extLst>
              <a:ext uri="{FF2B5EF4-FFF2-40B4-BE49-F238E27FC236}">
                <a16:creationId xmlns:a16="http://schemas.microsoft.com/office/drawing/2014/main" id="{E5E49E9B-3BCD-4DEE-920B-90665AC9F812}"/>
              </a:ext>
            </a:extLst>
          </p:cNvPr>
          <p:cNvSpPr/>
          <p:nvPr/>
        </p:nvSpPr>
        <p:spPr>
          <a:xfrm>
            <a:off x="7490359" y="3890957"/>
            <a:ext cx="4325937" cy="923330"/>
          </a:xfrm>
          <a:prstGeom prst="rect">
            <a:avLst/>
          </a:prstGeom>
          <a:noFill/>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rtl="1">
              <a:lnSpc>
                <a:spcPct val="150000"/>
              </a:lnSpc>
            </a:pPr>
            <a:r>
              <a:rPr lang="ar-SA" sz="3600" b="1" dirty="0">
                <a:latin typeface="ae_AlMateen" panose="02060803050605020204" pitchFamily="18" charset="-78"/>
              </a:rPr>
              <a:t>كيف تحدث عملية </a:t>
            </a:r>
            <a:r>
              <a:rPr lang="ar-SA" sz="3600" b="1" dirty="0">
                <a:solidFill>
                  <a:srgbClr val="FF0000"/>
                </a:solidFill>
                <a:latin typeface="ae_AlMateen" panose="02060803050605020204" pitchFamily="18" charset="-78"/>
              </a:rPr>
              <a:t>الترسب </a:t>
            </a:r>
            <a:r>
              <a:rPr lang="ar-SA" sz="3600" b="1" dirty="0">
                <a:latin typeface="ae_AlMateen" panose="02060803050605020204" pitchFamily="18" charset="-78"/>
              </a:rPr>
              <a:t>؟</a:t>
            </a:r>
            <a:endParaRPr lang="en-US" sz="3600" dirty="0">
              <a:latin typeface="ae_AlMateen" panose="02060803050605020204" pitchFamily="18" charset="-78"/>
            </a:endParaRPr>
          </a:p>
        </p:txBody>
      </p:sp>
      <p:sp>
        <p:nvSpPr>
          <p:cNvPr id="11" name="مستطيل 10">
            <a:extLst>
              <a:ext uri="{FF2B5EF4-FFF2-40B4-BE49-F238E27FC236}">
                <a16:creationId xmlns:a16="http://schemas.microsoft.com/office/drawing/2014/main" id="{EF8B74E2-BD95-4C45-8E89-7662C584F5E0}"/>
              </a:ext>
            </a:extLst>
          </p:cNvPr>
          <p:cNvSpPr/>
          <p:nvPr/>
        </p:nvSpPr>
        <p:spPr>
          <a:xfrm>
            <a:off x="9843655" y="2285706"/>
            <a:ext cx="1972641" cy="762196"/>
          </a:xfrm>
          <a:prstGeom prst="rect">
            <a:avLst/>
          </a:prstGeom>
          <a:solidFill>
            <a:srgbClr val="FFFFCC"/>
          </a:solidFill>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rtl="1">
              <a:lnSpc>
                <a:spcPct val="150000"/>
              </a:lnSpc>
            </a:pPr>
            <a:r>
              <a:rPr lang="ar-SA" sz="3200" b="1" dirty="0">
                <a:solidFill>
                  <a:srgbClr val="002060"/>
                </a:solidFill>
                <a:latin typeface="ae_AlMateen" panose="02060803050605020204" pitchFamily="18" charset="-78"/>
              </a:rPr>
              <a:t>3- الترسب</a:t>
            </a:r>
          </a:p>
        </p:txBody>
      </p:sp>
    </p:spTree>
    <p:extLst>
      <p:ext uri="{BB962C8B-B14F-4D97-AF65-F5344CB8AC3E}">
        <p14:creationId xmlns:p14="http://schemas.microsoft.com/office/powerpoint/2010/main" val="3559379029"/>
      </p:ext>
    </p:extLst>
  </p:cSld>
  <p:clrMapOvr>
    <a:masterClrMapping/>
  </p:clrMapOvr>
</p:sld>
</file>

<file path=ppt/theme/theme1.xml><?xml version="1.0" encoding="utf-8"?>
<a:theme xmlns:a="http://schemas.openxmlformats.org/drawingml/2006/main" name="نسق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767</TotalTime>
  <Words>814</Words>
  <Application>Microsoft Office PowerPoint</Application>
  <PresentationFormat>شاشة عريضة</PresentationFormat>
  <Paragraphs>125</Paragraphs>
  <Slides>22</Slides>
  <Notes>0</Notes>
  <HiddenSlides>0</HiddenSlides>
  <MMClips>0</MMClips>
  <ScaleCrop>false</ScaleCrop>
  <HeadingPairs>
    <vt:vector size="6" baseType="variant">
      <vt:variant>
        <vt:lpstr>الخطوط المستخدمة</vt:lpstr>
      </vt:variant>
      <vt:variant>
        <vt:i4>6</vt:i4>
      </vt:variant>
      <vt:variant>
        <vt:lpstr>نسق</vt:lpstr>
      </vt:variant>
      <vt:variant>
        <vt:i4>1</vt:i4>
      </vt:variant>
      <vt:variant>
        <vt:lpstr>عناوين الشرائح</vt:lpstr>
      </vt:variant>
      <vt:variant>
        <vt:i4>22</vt:i4>
      </vt:variant>
    </vt:vector>
  </HeadingPairs>
  <TitlesOfParts>
    <vt:vector size="29" baseType="lpstr">
      <vt:lpstr>ae_AlMateen</vt:lpstr>
      <vt:lpstr>Arial</vt:lpstr>
      <vt:lpstr>Calibri</vt:lpstr>
      <vt:lpstr>Calibri Light</vt:lpstr>
      <vt:lpstr>Sakkal Majalla</vt:lpstr>
      <vt:lpstr>Wingdings</vt:lpstr>
      <vt:lpstr>نسق Office</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عرض تقديمي في PowerPoint</dc:title>
  <dc:creator>سلطان المطيري</dc:creator>
  <cp:lastModifiedBy>majed Al-hakami</cp:lastModifiedBy>
  <cp:revision>6</cp:revision>
  <dcterms:created xsi:type="dcterms:W3CDTF">2020-09-01T14:46:23Z</dcterms:created>
  <dcterms:modified xsi:type="dcterms:W3CDTF">2020-11-27T21:25:30Z</dcterms:modified>
</cp:coreProperties>
</file>