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2" r:id="rId26"/>
    <p:sldId id="283" r:id="rId27"/>
    <p:sldId id="290" r:id="rId28"/>
    <p:sldId id="284" r:id="rId29"/>
    <p:sldId id="288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59837-A437-4CBE-95E8-F903668E9561}" v="20" dt="2020-12-15T09:27:5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B5659837-A437-4CBE-95E8-F903668E9561}"/>
    <pc:docChg chg="custSel addSld delSld modSld sldOrd">
      <pc:chgData name="majed Al-hakami" userId="c15e6e485a5a4051" providerId="LiveId" clId="{B5659837-A437-4CBE-95E8-F903668E9561}" dt="2020-12-15T09:28:23.266" v="96" actId="20577"/>
      <pc:docMkLst>
        <pc:docMk/>
      </pc:docMkLst>
      <pc:sldChg chg="del">
        <pc:chgData name="majed Al-hakami" userId="c15e6e485a5a4051" providerId="LiveId" clId="{B5659837-A437-4CBE-95E8-F903668E9561}" dt="2020-12-14T09:47:07.851" v="9" actId="47"/>
        <pc:sldMkLst>
          <pc:docMk/>
          <pc:sldMk cId="2447272190" sldId="256"/>
        </pc:sldMkLst>
      </pc:sldChg>
      <pc:sldChg chg="modSp mod">
        <pc:chgData name="majed Al-hakami" userId="c15e6e485a5a4051" providerId="LiveId" clId="{B5659837-A437-4CBE-95E8-F903668E9561}" dt="2020-12-14T22:17:38.723" v="13" actId="1076"/>
        <pc:sldMkLst>
          <pc:docMk/>
          <pc:sldMk cId="1625306809" sldId="264"/>
        </pc:sldMkLst>
        <pc:spChg chg="mod">
          <ac:chgData name="majed Al-hakami" userId="c15e6e485a5a4051" providerId="LiveId" clId="{B5659837-A437-4CBE-95E8-F903668E9561}" dt="2020-12-14T22:17:38.723" v="13" actId="1076"/>
          <ac:spMkLst>
            <pc:docMk/>
            <pc:sldMk cId="1625306809" sldId="264"/>
            <ac:spMk id="6" creationId="{5E7064FD-8F9B-446A-805A-349828976FE1}"/>
          </ac:spMkLst>
        </pc:spChg>
      </pc:sldChg>
      <pc:sldChg chg="modSp">
        <pc:chgData name="majed Al-hakami" userId="c15e6e485a5a4051" providerId="LiveId" clId="{B5659837-A437-4CBE-95E8-F903668E9561}" dt="2020-12-15T09:27:51.433" v="89" actId="20577"/>
        <pc:sldMkLst>
          <pc:docMk/>
          <pc:sldMk cId="2082321695" sldId="268"/>
        </pc:sldMkLst>
        <pc:spChg chg="mod">
          <ac:chgData name="majed Al-hakami" userId="c15e6e485a5a4051" providerId="LiveId" clId="{B5659837-A437-4CBE-95E8-F903668E9561}" dt="2020-12-15T09:27:51.433" v="89" actId="20577"/>
          <ac:spMkLst>
            <pc:docMk/>
            <pc:sldMk cId="2082321695" sldId="268"/>
            <ac:spMk id="6" creationId="{5FB9CD47-0A2E-4827-BF48-2EDE9CF3F483}"/>
          </ac:spMkLst>
        </pc:spChg>
        <pc:spChg chg="mod">
          <ac:chgData name="majed Al-hakami" userId="c15e6e485a5a4051" providerId="LiveId" clId="{B5659837-A437-4CBE-95E8-F903668E9561}" dt="2020-12-14T22:20:37.909" v="14" actId="20577"/>
          <ac:spMkLst>
            <pc:docMk/>
            <pc:sldMk cId="2082321695" sldId="268"/>
            <ac:spMk id="7" creationId="{642F2BA6-39C0-4E54-9FB8-EDD8FC295D04}"/>
          </ac:spMkLst>
        </pc:spChg>
      </pc:sldChg>
      <pc:sldChg chg="modSp mod">
        <pc:chgData name="majed Al-hakami" userId="c15e6e485a5a4051" providerId="LiveId" clId="{B5659837-A437-4CBE-95E8-F903668E9561}" dt="2020-12-15T08:58:23.322" v="16" actId="1076"/>
        <pc:sldMkLst>
          <pc:docMk/>
          <pc:sldMk cId="1643421967" sldId="269"/>
        </pc:sldMkLst>
        <pc:spChg chg="mod">
          <ac:chgData name="majed Al-hakami" userId="c15e6e485a5a4051" providerId="LiveId" clId="{B5659837-A437-4CBE-95E8-F903668E9561}" dt="2020-12-15T08:58:23.322" v="16" actId="1076"/>
          <ac:spMkLst>
            <pc:docMk/>
            <pc:sldMk cId="1643421967" sldId="269"/>
            <ac:spMk id="18" creationId="{EE3C8E32-3F9E-4856-8D40-A6C16EE63F8A}"/>
          </ac:spMkLst>
        </pc:spChg>
      </pc:sldChg>
      <pc:sldChg chg="del">
        <pc:chgData name="majed Al-hakami" userId="c15e6e485a5a4051" providerId="LiveId" clId="{B5659837-A437-4CBE-95E8-F903668E9561}" dt="2020-12-12T19:19:44.665" v="0" actId="47"/>
        <pc:sldMkLst>
          <pc:docMk/>
          <pc:sldMk cId="2627414144" sldId="273"/>
        </pc:sldMkLst>
      </pc:sldChg>
      <pc:sldChg chg="modSp mod">
        <pc:chgData name="majed Al-hakami" userId="c15e6e485a5a4051" providerId="LiveId" clId="{B5659837-A437-4CBE-95E8-F903668E9561}" dt="2020-12-15T09:24:59.149" v="88" actId="403"/>
        <pc:sldMkLst>
          <pc:docMk/>
          <pc:sldMk cId="419673675" sldId="275"/>
        </pc:sldMkLst>
        <pc:spChg chg="mod">
          <ac:chgData name="majed Al-hakami" userId="c15e6e485a5a4051" providerId="LiveId" clId="{B5659837-A437-4CBE-95E8-F903668E9561}" dt="2020-12-15T09:24:51.329" v="87" actId="208"/>
          <ac:spMkLst>
            <pc:docMk/>
            <pc:sldMk cId="419673675" sldId="275"/>
            <ac:spMk id="22" creationId="{85D8E5B2-377F-4268-8855-50C53F2DB3B7}"/>
          </ac:spMkLst>
        </pc:spChg>
        <pc:spChg chg="mod">
          <ac:chgData name="majed Al-hakami" userId="c15e6e485a5a4051" providerId="LiveId" clId="{B5659837-A437-4CBE-95E8-F903668E9561}" dt="2020-12-15T09:24:59.149" v="88" actId="403"/>
          <ac:spMkLst>
            <pc:docMk/>
            <pc:sldMk cId="419673675" sldId="275"/>
            <ac:spMk id="23" creationId="{F87A9B22-CD57-4BA7-AA45-6D261030CAF8}"/>
          </ac:spMkLst>
        </pc:spChg>
      </pc:sldChg>
      <pc:sldChg chg="modAnim">
        <pc:chgData name="majed Al-hakami" userId="c15e6e485a5a4051" providerId="LiveId" clId="{B5659837-A437-4CBE-95E8-F903668E9561}" dt="2020-12-14T22:22:21.270" v="15"/>
        <pc:sldMkLst>
          <pc:docMk/>
          <pc:sldMk cId="3872909325" sldId="278"/>
        </pc:sldMkLst>
      </pc:sldChg>
      <pc:sldChg chg="addSp delSp modSp mod">
        <pc:chgData name="majed Al-hakami" userId="c15e6e485a5a4051" providerId="LiveId" clId="{B5659837-A437-4CBE-95E8-F903668E9561}" dt="2020-12-15T09:24:02.834" v="82" actId="1076"/>
        <pc:sldMkLst>
          <pc:docMk/>
          <pc:sldMk cId="702547012" sldId="282"/>
        </pc:sldMkLst>
        <pc:spChg chg="mod">
          <ac:chgData name="majed Al-hakami" userId="c15e6e485a5a4051" providerId="LiveId" clId="{B5659837-A437-4CBE-95E8-F903668E9561}" dt="2020-12-15T09:24:02.834" v="82" actId="1076"/>
          <ac:spMkLst>
            <pc:docMk/>
            <pc:sldMk cId="702547012" sldId="282"/>
            <ac:spMk id="4" creationId="{6536F521-33BC-4766-97DD-4F7FAF561B20}"/>
          </ac:spMkLst>
        </pc:spChg>
        <pc:spChg chg="del">
          <ac:chgData name="majed Al-hakami" userId="c15e6e485a5a4051" providerId="LiveId" clId="{B5659837-A437-4CBE-95E8-F903668E9561}" dt="2020-12-15T09:23:56.388" v="79" actId="478"/>
          <ac:spMkLst>
            <pc:docMk/>
            <pc:sldMk cId="702547012" sldId="282"/>
            <ac:spMk id="14" creationId="{FC58D04C-7400-4460-A28E-64581AE7FC6C}"/>
          </ac:spMkLst>
        </pc:spChg>
        <pc:spChg chg="add mod">
          <ac:chgData name="majed Al-hakami" userId="c15e6e485a5a4051" providerId="LiveId" clId="{B5659837-A437-4CBE-95E8-F903668E9561}" dt="2020-12-15T09:24:00.652" v="81" actId="20577"/>
          <ac:spMkLst>
            <pc:docMk/>
            <pc:sldMk cId="702547012" sldId="282"/>
            <ac:spMk id="16" creationId="{0CF6AC06-E09C-4609-87C8-6144C49D7890}"/>
          </ac:spMkLst>
        </pc:spChg>
        <pc:picChg chg="del">
          <ac:chgData name="majed Al-hakami" userId="c15e6e485a5a4051" providerId="LiveId" clId="{B5659837-A437-4CBE-95E8-F903668E9561}" dt="2020-12-15T09:23:56.388" v="79" actId="478"/>
          <ac:picMkLst>
            <pc:docMk/>
            <pc:sldMk cId="702547012" sldId="282"/>
            <ac:picMk id="15" creationId="{33766FB4-E522-4E49-BA86-4AA0473948A2}"/>
          </ac:picMkLst>
        </pc:picChg>
      </pc:sldChg>
      <pc:sldChg chg="addSp delSp modSp mod">
        <pc:chgData name="majed Al-hakami" userId="c15e6e485a5a4051" providerId="LiveId" clId="{B5659837-A437-4CBE-95E8-F903668E9561}" dt="2020-12-15T09:24:10.306" v="85" actId="20577"/>
        <pc:sldMkLst>
          <pc:docMk/>
          <pc:sldMk cId="1526430108" sldId="283"/>
        </pc:sldMkLst>
        <pc:spChg chg="del">
          <ac:chgData name="majed Al-hakami" userId="c15e6e485a5a4051" providerId="LiveId" clId="{B5659837-A437-4CBE-95E8-F903668E9561}" dt="2020-12-15T09:24:07.230" v="83" actId="478"/>
          <ac:spMkLst>
            <pc:docMk/>
            <pc:sldMk cId="1526430108" sldId="283"/>
            <ac:spMk id="14" creationId="{8798A622-3240-4DE1-9E03-84446D6F2F8F}"/>
          </ac:spMkLst>
        </pc:spChg>
        <pc:spChg chg="add mod">
          <ac:chgData name="majed Al-hakami" userId="c15e6e485a5a4051" providerId="LiveId" clId="{B5659837-A437-4CBE-95E8-F903668E9561}" dt="2020-12-15T09:24:10.306" v="85" actId="20577"/>
          <ac:spMkLst>
            <pc:docMk/>
            <pc:sldMk cId="1526430108" sldId="283"/>
            <ac:spMk id="16" creationId="{0A3DB497-3AB4-401F-A6AF-17980021B76B}"/>
          </ac:spMkLst>
        </pc:spChg>
        <pc:picChg chg="del">
          <ac:chgData name="majed Al-hakami" userId="c15e6e485a5a4051" providerId="LiveId" clId="{B5659837-A437-4CBE-95E8-F903668E9561}" dt="2020-12-15T09:24:07.230" v="83" actId="478"/>
          <ac:picMkLst>
            <pc:docMk/>
            <pc:sldMk cId="1526430108" sldId="283"/>
            <ac:picMk id="15" creationId="{FF0C871E-3DE5-4D31-B61E-C2FC32F65C3D}"/>
          </ac:picMkLst>
        </pc:picChg>
      </pc:sldChg>
      <pc:sldChg chg="modSp mod">
        <pc:chgData name="majed Al-hakami" userId="c15e6e485a5a4051" providerId="LiveId" clId="{B5659837-A437-4CBE-95E8-F903668E9561}" dt="2020-12-12T19:21:09.212" v="8" actId="1076"/>
        <pc:sldMkLst>
          <pc:docMk/>
          <pc:sldMk cId="3071371658" sldId="284"/>
        </pc:sldMkLst>
        <pc:spChg chg="mod">
          <ac:chgData name="majed Al-hakami" userId="c15e6e485a5a4051" providerId="LiveId" clId="{B5659837-A437-4CBE-95E8-F903668E9561}" dt="2020-12-12T19:21:09.212" v="8" actId="1076"/>
          <ac:spMkLst>
            <pc:docMk/>
            <pc:sldMk cId="3071371658" sldId="284"/>
            <ac:spMk id="7" creationId="{9851E2E4-FB3C-4FF0-A479-E8E0325A64F2}"/>
          </ac:spMkLst>
        </pc:spChg>
      </pc:sldChg>
      <pc:sldChg chg="modSp mod">
        <pc:chgData name="majed Al-hakami" userId="c15e6e485a5a4051" providerId="LiveId" clId="{B5659837-A437-4CBE-95E8-F903668E9561}" dt="2020-12-15T09:28:23.266" v="96" actId="20577"/>
        <pc:sldMkLst>
          <pc:docMk/>
          <pc:sldMk cId="3103782558" sldId="288"/>
        </pc:sldMkLst>
        <pc:spChg chg="mod">
          <ac:chgData name="majed Al-hakami" userId="c15e6e485a5a4051" providerId="LiveId" clId="{B5659837-A437-4CBE-95E8-F903668E9561}" dt="2020-12-15T09:28:23.266" v="96" actId="20577"/>
          <ac:spMkLst>
            <pc:docMk/>
            <pc:sldMk cId="3103782558" sldId="288"/>
            <ac:spMk id="8" creationId="{592F7DB0-8B0C-4D13-B0AF-9CCCDB155D0B}"/>
          </ac:spMkLst>
        </pc:spChg>
      </pc:sldChg>
      <pc:sldChg chg="add modAnim">
        <pc:chgData name="majed Al-hakami" userId="c15e6e485a5a4051" providerId="LiveId" clId="{B5659837-A437-4CBE-95E8-F903668E9561}" dt="2020-12-14T22:17:15.121" v="12"/>
        <pc:sldMkLst>
          <pc:docMk/>
          <pc:sldMk cId="3778577576" sldId="289"/>
        </pc:sldMkLst>
      </pc:sldChg>
      <pc:sldChg chg="addSp delSp modSp add mod ord">
        <pc:chgData name="majed Al-hakami" userId="c15e6e485a5a4051" providerId="LiveId" clId="{B5659837-A437-4CBE-95E8-F903668E9561}" dt="2020-12-15T09:23:35.378" v="78" actId="478"/>
        <pc:sldMkLst>
          <pc:docMk/>
          <pc:sldMk cId="3657966766" sldId="290"/>
        </pc:sldMkLst>
        <pc:spChg chg="mod">
          <ac:chgData name="majed Al-hakami" userId="c15e6e485a5a4051" providerId="LiveId" clId="{B5659837-A437-4CBE-95E8-F903668E9561}" dt="2020-12-15T09:15:37.487" v="39" actId="207"/>
          <ac:spMkLst>
            <pc:docMk/>
            <pc:sldMk cId="3657966766" sldId="290"/>
            <ac:spMk id="4" creationId="{D733901E-A2DE-49B5-A015-F354BA93D0DF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6" creationId="{44C0C6D3-A131-4E19-B81C-00F33F0E7C0B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7" creationId="{69C7E37A-A3D6-4854-AA34-A8EFF9C6C337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8" creationId="{4150DF8E-E578-4A1F-9046-6BD31DA9FD48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9" creationId="{8CAF8BE3-ED85-4A92-B368-F60F2F0854E8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10" creationId="{0C92C3EC-6539-45CD-9013-1EA8994ADCC1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11" creationId="{F562476D-8F20-4C67-8DB2-CD2DF88F7097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12" creationId="{406BA81D-0648-4C2B-958B-E5488B03B81F}"/>
          </ac:spMkLst>
        </pc:spChg>
        <pc:spChg chg="del">
          <ac:chgData name="majed Al-hakami" userId="c15e6e485a5a4051" providerId="LiveId" clId="{B5659837-A437-4CBE-95E8-F903668E9561}" dt="2020-12-15T09:14:44.528" v="31" actId="478"/>
          <ac:spMkLst>
            <pc:docMk/>
            <pc:sldMk cId="3657966766" sldId="290"/>
            <ac:spMk id="13" creationId="{09FFF81F-AD0D-4096-84CD-07B1F132C9D3}"/>
          </ac:spMkLst>
        </pc:spChg>
        <pc:spChg chg="mod">
          <ac:chgData name="majed Al-hakami" userId="c15e6e485a5a4051" providerId="LiveId" clId="{B5659837-A437-4CBE-95E8-F903668E9561}" dt="2020-12-15T09:14:20.644" v="25" actId="14100"/>
          <ac:spMkLst>
            <pc:docMk/>
            <pc:sldMk cId="3657966766" sldId="290"/>
            <ac:spMk id="14" creationId="{8798A622-3240-4DE1-9E03-84446D6F2F8F}"/>
          </ac:spMkLst>
        </pc:spChg>
        <pc:spChg chg="add del mod">
          <ac:chgData name="majed Al-hakami" userId="c15e6e485a5a4051" providerId="LiveId" clId="{B5659837-A437-4CBE-95E8-F903668E9561}" dt="2020-12-15T09:23:35.378" v="78" actId="478"/>
          <ac:spMkLst>
            <pc:docMk/>
            <pc:sldMk cId="3657966766" sldId="290"/>
            <ac:spMk id="16" creationId="{3F71C4D7-4FE0-4F23-984F-54B5CD712E05}"/>
          </ac:spMkLst>
        </pc:spChg>
        <pc:picChg chg="add mod modCrop">
          <ac:chgData name="majed Al-hakami" userId="c15e6e485a5a4051" providerId="LiveId" clId="{B5659837-A437-4CBE-95E8-F903668E9561}" dt="2020-12-15T09:22:46.909" v="77" actId="732"/>
          <ac:picMkLst>
            <pc:docMk/>
            <pc:sldMk cId="3657966766" sldId="290"/>
            <ac:picMk id="18" creationId="{BCAEB1B6-3DF5-4CC4-B11B-22C3A0A800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27/04/42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docid=A1-UU5E0cRd2LM&amp;tbnid=NwzlC0Lj6aR4QM:&amp;ved=&amp;url=http://www.kentchemistry.com/links/GasLaws/Pressure.htm&amp;ei=TuMUU7nmFof2oATv2oLwDA&amp;psig=AFQjCNGCFXfk7t8W2kcS8xdUcI2RqNTqBw&amp;ust=139396421650643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3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0000CC"/>
                </a:solidFill>
                <a:latin typeface="Sakkal Majalla" panose="02000000000000000000" pitchFamily="2" charset="-78"/>
                <a:cs typeface="+mj-cs"/>
              </a:rPr>
              <a:t>ضغط الغاز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ص16</a:t>
            </a:r>
            <a:r>
              <a:rPr lang="ar-SA" sz="2800" b="1" dirty="0">
                <a:solidFill>
                  <a:schemeClr val="tx1"/>
                </a:solidFill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BEE519C-0DDC-4362-8A01-E91CD0C390B1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  <p:pic>
        <p:nvPicPr>
          <p:cNvPr id="6" name="Picture 2" descr="صورة ذات صلة">
            <a:extLst>
              <a:ext uri="{FF2B5EF4-FFF2-40B4-BE49-F238E27FC236}">
                <a16:creationId xmlns:a16="http://schemas.microsoft.com/office/drawing/2014/main" id="{8F7B073D-8A34-48F5-80AB-5FD1612A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6" y="2644926"/>
            <a:ext cx="5124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2FDFB17-8DDC-486E-AF94-AEBCA405841E}"/>
              </a:ext>
            </a:extLst>
          </p:cNvPr>
          <p:cNvSpPr/>
          <p:nvPr/>
        </p:nvSpPr>
        <p:spPr>
          <a:xfrm>
            <a:off x="6504820" y="2807550"/>
            <a:ext cx="534033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عند سطح الأرض(مستوى سطح البحر)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06CECD3-4D1D-4EC2-A3C8-23CEEAA22F9D}"/>
              </a:ext>
            </a:extLst>
          </p:cNvPr>
          <p:cNvSpPr/>
          <p:nvPr/>
        </p:nvSpPr>
        <p:spPr>
          <a:xfrm>
            <a:off x="6148013" y="3699172"/>
            <a:ext cx="5638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جسيمات الهواء تكون كثيرة وقريبة من سطح الأرض(</a:t>
            </a:r>
            <a:r>
              <a:rPr lang="ar-SA" sz="2800" b="1" dirty="0">
                <a:solidFill>
                  <a:srgbClr val="FF0000"/>
                </a:solidFill>
              </a:rPr>
              <a:t> تأثير الجاذبية الأرضية العالي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ar-SA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96CD254-C59A-416B-808C-2C7A4CFE31E4}"/>
              </a:ext>
            </a:extLst>
          </p:cNvPr>
          <p:cNvSpPr/>
          <p:nvPr/>
        </p:nvSpPr>
        <p:spPr>
          <a:xfrm>
            <a:off x="6553645" y="4897937"/>
            <a:ext cx="534033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بعيد عن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سطح الأرض (المرتفعات العالية)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9731C6-34B5-4A49-A873-40DEC011A77C}"/>
              </a:ext>
            </a:extLst>
          </p:cNvPr>
          <p:cNvSpPr/>
          <p:nvPr/>
        </p:nvSpPr>
        <p:spPr>
          <a:xfrm>
            <a:off x="6589033" y="5657378"/>
            <a:ext cx="49904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تقل جسيمات الهواء كلما ارتفعنا إلى أعلى</a:t>
            </a:r>
          </a:p>
          <a:p>
            <a:pPr algn="ctr"/>
            <a:r>
              <a:rPr lang="ar-SA" sz="2800" b="1" dirty="0">
                <a:solidFill>
                  <a:srgbClr val="0000CC"/>
                </a:solidFill>
              </a:rPr>
              <a:t> (</a:t>
            </a:r>
            <a:r>
              <a:rPr lang="ar-SA" sz="2800" b="1" dirty="0">
                <a:solidFill>
                  <a:srgbClr val="FF0000"/>
                </a:solidFill>
              </a:rPr>
              <a:t> تأثير الجاذبية الأرضية الضعيف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7255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FB9CD47-0A2E-4827-BF48-2EDE9CF3F483}"/>
              </a:ext>
            </a:extLst>
          </p:cNvPr>
          <p:cNvSpPr/>
          <p:nvPr/>
        </p:nvSpPr>
        <p:spPr>
          <a:xfrm>
            <a:off x="6528223" y="3180186"/>
            <a:ext cx="5340332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sym typeface="Wingdings"/>
              </a:rPr>
              <a:t>كم يبلغ الضغط الجوي عند سطح البحر؟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42F2BA6-39C0-4E54-9FB8-EDD8FC295D04}"/>
              </a:ext>
            </a:extLst>
          </p:cNvPr>
          <p:cNvSpPr/>
          <p:nvPr/>
        </p:nvSpPr>
        <p:spPr>
          <a:xfrm>
            <a:off x="8657292" y="4661684"/>
            <a:ext cx="2804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كيلوجراماً لكل سنتمتر مربع تقريباً</a:t>
            </a:r>
            <a:endParaRPr lang="ar-SA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4" descr="نتيجة بحث الصور عن ‪air pressure‬‏">
            <a:extLst>
              <a:ext uri="{FF2B5EF4-FFF2-40B4-BE49-F238E27FC236}">
                <a16:creationId xmlns:a16="http://schemas.microsoft.com/office/drawing/2014/main" id="{2C4B278D-C345-4A49-9AEC-40933EB8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3" y="2545623"/>
            <a:ext cx="5606569" cy="37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D83E1F7-79E7-496C-B3C8-351DFF12D533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3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3042996-186B-4065-89A7-5971C55919FC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4CBDC5B-E93D-4F0E-868A-EF0209C46A04}"/>
              </a:ext>
            </a:extLst>
          </p:cNvPr>
          <p:cNvGrpSpPr/>
          <p:nvPr/>
        </p:nvGrpSpPr>
        <p:grpSpPr>
          <a:xfrm>
            <a:off x="0" y="2489200"/>
            <a:ext cx="3144082" cy="4196116"/>
            <a:chOff x="100766" y="779555"/>
            <a:chExt cx="2887058" cy="5038284"/>
          </a:xfrm>
        </p:grpSpPr>
        <p:pic>
          <p:nvPicPr>
            <p:cNvPr id="7" name="Picture 4" descr="http://www.kentchemistry.com/links/GasLaws/aircolumn.jpg">
              <a:hlinkClick r:id="rId2"/>
              <a:extLst>
                <a:ext uri="{FF2B5EF4-FFF2-40B4-BE49-F238E27FC236}">
                  <a16:creationId xmlns:a16="http://schemas.microsoft.com/office/drawing/2014/main" id="{989C8F69-17D1-4C4C-BF56-50FF6FCE9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22" y="2492896"/>
              <a:ext cx="2567202" cy="332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E114B263-6652-4EBC-B903-3B6C3339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58" y="779555"/>
              <a:ext cx="2352150" cy="1569325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3018B20-1A29-46EF-BEFD-AFC5B5533024}"/>
                </a:ext>
              </a:extLst>
            </p:cNvPr>
            <p:cNvSpPr txBox="1"/>
            <p:nvPr/>
          </p:nvSpPr>
          <p:spPr>
            <a:xfrm>
              <a:off x="100766" y="3901865"/>
              <a:ext cx="123783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ar-SA" sz="2400" dirty="0">
                  <a:solidFill>
                    <a:srgbClr val="00B050"/>
                  </a:solidFill>
                  <a:latin typeface="ae_AlMateen" panose="02060803050605020204" pitchFamily="18" charset="-78"/>
                  <a:cs typeface="ae_AlMateen" panose="02060803050605020204" pitchFamily="18" charset="-78"/>
                </a:rPr>
                <a:t>عمود هواء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F6360F-37C3-4C67-B7C6-67E31FAB1A76}"/>
              </a:ext>
            </a:extLst>
          </p:cNvPr>
          <p:cNvSpPr txBox="1"/>
          <p:nvPr/>
        </p:nvSpPr>
        <p:spPr>
          <a:xfrm>
            <a:off x="6678608" y="2812541"/>
            <a:ext cx="483925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400" b="1" dirty="0"/>
              <a:t>نحن في الهواء الذي يحيط بنا معرضون لضغطه الهائل الذي يعادل </a:t>
            </a:r>
            <a:r>
              <a:rPr lang="ar-SA" sz="2400" b="1" dirty="0">
                <a:solidFill>
                  <a:srgbClr val="FF0000"/>
                </a:solidFill>
              </a:rPr>
              <a:t>حوالي 1,033 كيلو جرام على السنتيمتر المربع</a:t>
            </a:r>
            <a:r>
              <a:rPr lang="ar-SA" sz="2400" b="1" dirty="0"/>
              <a:t> أي إن ضغط الهواء على جسم الإنسان العادي الحجم يقارب 12000 كيلو جرام .</a:t>
            </a: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</a:rPr>
              <a:t>فلماذا لا يسحقنا هذا الضغط الذي يعادل وزن فيلين كاملي النمو ؟ </a:t>
            </a:r>
          </a:p>
        </p:txBody>
      </p:sp>
    </p:spTree>
    <p:extLst>
      <p:ext uri="{BB962C8B-B14F-4D97-AF65-F5344CB8AC3E}">
        <p14:creationId xmlns:p14="http://schemas.microsoft.com/office/powerpoint/2010/main" val="135012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7D76B71-B801-4A2A-8627-0CBEA1FB5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4930" r="2196" b="6799"/>
          <a:stretch/>
        </p:blipFill>
        <p:spPr bwMode="auto">
          <a:xfrm>
            <a:off x="148736" y="2608579"/>
            <a:ext cx="5549900" cy="35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0879E56-665A-4522-ACF4-1006B5472B91}"/>
              </a:ext>
            </a:extLst>
          </p:cNvPr>
          <p:cNvSpPr/>
          <p:nvPr/>
        </p:nvSpPr>
        <p:spPr>
          <a:xfrm>
            <a:off x="8177032" y="3892749"/>
            <a:ext cx="357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اختلاف </a:t>
            </a:r>
            <a:r>
              <a:rPr lang="ar-SA" sz="3200" b="1" dirty="0">
                <a:solidFill>
                  <a:srgbClr val="FF0000"/>
                </a:solidFill>
              </a:rPr>
              <a:t>ضغط الهواء </a:t>
            </a:r>
            <a:r>
              <a:rPr lang="ar-SA" sz="3200" b="1" dirty="0"/>
              <a:t>على سطح الأرض . </a:t>
            </a:r>
            <a:endParaRPr lang="en-US" sz="32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A65DCC0-647B-445A-9864-6B3FAD99776A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8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7">
            <a:extLst>
              <a:ext uri="{FF2B5EF4-FFF2-40B4-BE49-F238E27FC236}">
                <a16:creationId xmlns:a16="http://schemas.microsoft.com/office/drawing/2014/main" id="{6C33903F-0BCC-465C-8B0B-DF7A705280F5}"/>
              </a:ext>
            </a:extLst>
          </p:cNvPr>
          <p:cNvSpPr/>
          <p:nvPr/>
        </p:nvSpPr>
        <p:spPr>
          <a:xfrm>
            <a:off x="10395270" y="193131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FD5C5D2-B2BF-4C70-BCB3-F328FA223027}"/>
              </a:ext>
            </a:extLst>
          </p:cNvPr>
          <p:cNvSpPr txBox="1"/>
          <p:nvPr/>
        </p:nvSpPr>
        <p:spPr>
          <a:xfrm>
            <a:off x="1110159" y="1931310"/>
            <a:ext cx="89537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ضغط الهواء في الأماكن المرتفعة ....... من ضغط الهواء عند سطح  البحر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07E703-D36A-48F9-BFBF-E5BF3846306D}"/>
              </a:ext>
            </a:extLst>
          </p:cNvPr>
          <p:cNvSpPr txBox="1"/>
          <p:nvPr/>
        </p:nvSpPr>
        <p:spPr>
          <a:xfrm>
            <a:off x="8303287" y="3091372"/>
            <a:ext cx="996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أقل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7BFEF2-0BB0-4DDB-B0D9-882A6ECB8EBF}"/>
              </a:ext>
            </a:extLst>
          </p:cNvPr>
          <p:cNvSpPr txBox="1"/>
          <p:nvPr/>
        </p:nvSpPr>
        <p:spPr>
          <a:xfrm>
            <a:off x="8196375" y="4076300"/>
            <a:ext cx="996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أعلى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B2C416D-4A89-4379-ADC1-7C90794947DD}"/>
              </a:ext>
            </a:extLst>
          </p:cNvPr>
          <p:cNvSpPr txBox="1"/>
          <p:nvPr/>
        </p:nvSpPr>
        <p:spPr>
          <a:xfrm>
            <a:off x="7893851" y="5006636"/>
            <a:ext cx="1328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يساوى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D22D7DC-1DEB-4027-BD1F-6863278D0A99}"/>
              </a:ext>
            </a:extLst>
          </p:cNvPr>
          <p:cNvSpPr txBox="1"/>
          <p:nvPr/>
        </p:nvSpPr>
        <p:spPr>
          <a:xfrm>
            <a:off x="7923419" y="6114396"/>
            <a:ext cx="1328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لا يتغير</a:t>
            </a:r>
          </a:p>
        </p:txBody>
      </p:sp>
      <p:sp>
        <p:nvSpPr>
          <p:cNvPr id="11" name="مستطيل مستدير الزوايا 4">
            <a:extLst>
              <a:ext uri="{FF2B5EF4-FFF2-40B4-BE49-F238E27FC236}">
                <a16:creationId xmlns:a16="http://schemas.microsoft.com/office/drawing/2014/main" id="{3A1C74B0-3B24-425C-8256-1F429C0D0F0B}"/>
              </a:ext>
            </a:extLst>
          </p:cNvPr>
          <p:cNvSpPr/>
          <p:nvPr/>
        </p:nvSpPr>
        <p:spPr>
          <a:xfrm>
            <a:off x="9190397" y="3091372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3">
            <a:extLst>
              <a:ext uri="{FF2B5EF4-FFF2-40B4-BE49-F238E27FC236}">
                <a16:creationId xmlns:a16="http://schemas.microsoft.com/office/drawing/2014/main" id="{30EE5628-D854-4BE4-84E9-F3903ACD3C58}"/>
              </a:ext>
            </a:extLst>
          </p:cNvPr>
          <p:cNvSpPr/>
          <p:nvPr/>
        </p:nvSpPr>
        <p:spPr>
          <a:xfrm>
            <a:off x="9219965" y="4103596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4">
            <a:extLst>
              <a:ext uri="{FF2B5EF4-FFF2-40B4-BE49-F238E27FC236}">
                <a16:creationId xmlns:a16="http://schemas.microsoft.com/office/drawing/2014/main" id="{44563D60-34DA-4634-8800-72E54D840E26}"/>
              </a:ext>
            </a:extLst>
          </p:cNvPr>
          <p:cNvSpPr/>
          <p:nvPr/>
        </p:nvSpPr>
        <p:spPr>
          <a:xfrm>
            <a:off x="9249533" y="5115820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35">
            <a:extLst>
              <a:ext uri="{FF2B5EF4-FFF2-40B4-BE49-F238E27FC236}">
                <a16:creationId xmlns:a16="http://schemas.microsoft.com/office/drawing/2014/main" id="{0A95C22F-2856-4306-820C-94E8DC7DF4C1}"/>
              </a:ext>
            </a:extLst>
          </p:cNvPr>
          <p:cNvSpPr/>
          <p:nvPr/>
        </p:nvSpPr>
        <p:spPr>
          <a:xfrm>
            <a:off x="9279101" y="6128044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749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A1A532-7CFD-45B6-9C64-4BA9DBAEB914}"/>
              </a:ext>
            </a:extLst>
          </p:cNvPr>
          <p:cNvSpPr txBox="1"/>
          <p:nvPr/>
        </p:nvSpPr>
        <p:spPr>
          <a:xfrm>
            <a:off x="8180454" y="1866862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1C000B-AD8B-4B21-9C01-E118A5A49BF0}"/>
              </a:ext>
            </a:extLst>
          </p:cNvPr>
          <p:cNvSpPr txBox="1"/>
          <p:nvPr/>
        </p:nvSpPr>
        <p:spPr>
          <a:xfrm>
            <a:off x="9054611" y="2913370"/>
            <a:ext cx="264367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تجربة </a:t>
            </a:r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</a:rPr>
              <a:t>تورشلي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532AA75-ADFA-42DF-A093-AF07A20EF6EA}"/>
              </a:ext>
            </a:extLst>
          </p:cNvPr>
          <p:cNvSpPr txBox="1"/>
          <p:nvPr/>
        </p:nvSpPr>
        <p:spPr>
          <a:xfrm>
            <a:off x="9251510" y="3684038"/>
            <a:ext cx="25026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ما فكرة التجربة ؟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40ACB25-B2F7-4640-A3A0-1AE676F2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" y="2092960"/>
            <a:ext cx="2762250" cy="47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3C8E32-3F9E-4856-8D40-A6C16EE63F8A}"/>
              </a:ext>
            </a:extLst>
          </p:cNvPr>
          <p:cNvSpPr txBox="1"/>
          <p:nvPr/>
        </p:nvSpPr>
        <p:spPr>
          <a:xfrm>
            <a:off x="403752" y="4119256"/>
            <a:ext cx="1666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760 mm</a:t>
            </a:r>
            <a:endParaRPr lang="ar-SA" sz="2400" b="1" dirty="0">
              <a:solidFill>
                <a:srgbClr val="0000CC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1A7E57A-2651-44F6-A364-54BD4F3F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1413" r="7824" b="38363"/>
          <a:stretch/>
        </p:blipFill>
        <p:spPr>
          <a:xfrm>
            <a:off x="2298994" y="3518893"/>
            <a:ext cx="2333768" cy="6003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350051-4BAA-41F4-987A-BDBB2508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r="30998" b="78471"/>
          <a:stretch/>
        </p:blipFill>
        <p:spPr>
          <a:xfrm>
            <a:off x="2116231" y="2141237"/>
            <a:ext cx="1854856" cy="50893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08A1744-CFDF-4CA2-9988-2A4FF732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1482"/>
          <a:stretch/>
        </p:blipFill>
        <p:spPr>
          <a:xfrm>
            <a:off x="2827596" y="4429019"/>
            <a:ext cx="2068597" cy="5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A1A532-7CFD-45B6-9C64-4BA9DBAEB914}"/>
              </a:ext>
            </a:extLst>
          </p:cNvPr>
          <p:cNvSpPr txBox="1"/>
          <p:nvPr/>
        </p:nvSpPr>
        <p:spPr>
          <a:xfrm>
            <a:off x="8180454" y="1866862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40ACB25-B2F7-4640-A3A0-1AE676F2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" y="2092960"/>
            <a:ext cx="2762250" cy="47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3C8E32-3F9E-4856-8D40-A6C16EE63F8A}"/>
              </a:ext>
            </a:extLst>
          </p:cNvPr>
          <p:cNvSpPr txBox="1"/>
          <p:nvPr/>
        </p:nvSpPr>
        <p:spPr>
          <a:xfrm>
            <a:off x="405081" y="3997036"/>
            <a:ext cx="1666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760 mm</a:t>
            </a:r>
            <a:endParaRPr lang="ar-SA" sz="2400" b="1" dirty="0">
              <a:solidFill>
                <a:srgbClr val="0000CC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1A7E57A-2651-44F6-A364-54BD4F3F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1413" r="7824" b="38363"/>
          <a:stretch/>
        </p:blipFill>
        <p:spPr>
          <a:xfrm>
            <a:off x="2298994" y="3518893"/>
            <a:ext cx="2333768" cy="6003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350051-4BAA-41F4-987A-BDBB2508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r="30998" b="78471"/>
          <a:stretch/>
        </p:blipFill>
        <p:spPr>
          <a:xfrm>
            <a:off x="2116231" y="2141237"/>
            <a:ext cx="1854856" cy="50893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08A1744-CFDF-4CA2-9988-2A4FF732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1482"/>
          <a:stretch/>
        </p:blipFill>
        <p:spPr>
          <a:xfrm>
            <a:off x="2827596" y="4429019"/>
            <a:ext cx="2068597" cy="54970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2703B28-97CD-4D40-891C-8EAA3DE10A96}"/>
              </a:ext>
            </a:extLst>
          </p:cNvPr>
          <p:cNvSpPr txBox="1"/>
          <p:nvPr/>
        </p:nvSpPr>
        <p:spPr>
          <a:xfrm>
            <a:off x="8844699" y="2513193"/>
            <a:ext cx="264367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تجربة </a:t>
            </a:r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</a:rPr>
              <a:t>تورشلي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E9CF4FB-5870-44B1-8EB9-2E75BD7A2601}"/>
              </a:ext>
            </a:extLst>
          </p:cNvPr>
          <p:cNvSpPr txBox="1"/>
          <p:nvPr/>
        </p:nvSpPr>
        <p:spPr>
          <a:xfrm>
            <a:off x="8709113" y="3283861"/>
            <a:ext cx="27815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نتائج هذه التجربة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B709343-6C82-41CF-9D9B-05E4E6E71639}"/>
              </a:ext>
            </a:extLst>
          </p:cNvPr>
          <p:cNvSpPr txBox="1"/>
          <p:nvPr/>
        </p:nvSpPr>
        <p:spPr>
          <a:xfrm>
            <a:off x="8700429" y="3986655"/>
            <a:ext cx="27879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وجود ضغط الهواء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E517054-4C93-411A-9EA5-2EADF5C251A9}"/>
              </a:ext>
            </a:extLst>
          </p:cNvPr>
          <p:cNvSpPr txBox="1"/>
          <p:nvPr/>
        </p:nvSpPr>
        <p:spPr>
          <a:xfrm>
            <a:off x="7419739" y="4783189"/>
            <a:ext cx="406863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كثافة الزئبق أكبر من كثافة الماء </a:t>
            </a:r>
            <a:r>
              <a:rPr lang="en-US" sz="3200" b="1" dirty="0">
                <a:solidFill>
                  <a:srgbClr val="0000CC"/>
                </a:solidFill>
              </a:rPr>
              <a:t>14</a:t>
            </a:r>
            <a:r>
              <a:rPr lang="ar-SA" sz="3200" b="1" dirty="0">
                <a:solidFill>
                  <a:srgbClr val="0000CC"/>
                </a:solidFill>
              </a:rPr>
              <a:t> مرة تقريباً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E3AD3B8-2E59-4DCC-8C84-D0EB7B9CC932}"/>
              </a:ext>
            </a:extLst>
          </p:cNvPr>
          <p:cNvSpPr txBox="1"/>
          <p:nvPr/>
        </p:nvSpPr>
        <p:spPr>
          <a:xfrm>
            <a:off x="7042493" y="5850005"/>
            <a:ext cx="444815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</a:rPr>
              <a:t>عرّف الضغط الجوي(هو وزن عمود من الزئبق طوله </a:t>
            </a:r>
            <a:r>
              <a:rPr lang="en-US" sz="3200" b="1" dirty="0">
                <a:solidFill>
                  <a:srgbClr val="FF0000"/>
                </a:solidFill>
              </a:rPr>
              <a:t>76cm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A1A532-7CFD-45B6-9C64-4BA9DBAEB914}"/>
              </a:ext>
            </a:extLst>
          </p:cNvPr>
          <p:cNvSpPr txBox="1"/>
          <p:nvPr/>
        </p:nvSpPr>
        <p:spPr>
          <a:xfrm>
            <a:off x="8180454" y="1866862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40ACB25-B2F7-4640-A3A0-1AE676F2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" y="2092960"/>
            <a:ext cx="2762250" cy="47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3C8E32-3F9E-4856-8D40-A6C16EE63F8A}"/>
              </a:ext>
            </a:extLst>
          </p:cNvPr>
          <p:cNvSpPr txBox="1"/>
          <p:nvPr/>
        </p:nvSpPr>
        <p:spPr>
          <a:xfrm>
            <a:off x="405081" y="3997036"/>
            <a:ext cx="1666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760 mm</a:t>
            </a:r>
            <a:endParaRPr lang="ar-SA" sz="2400" b="1" dirty="0">
              <a:solidFill>
                <a:srgbClr val="0000CC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1A7E57A-2651-44F6-A364-54BD4F3F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1413" r="7824" b="38363"/>
          <a:stretch/>
        </p:blipFill>
        <p:spPr>
          <a:xfrm>
            <a:off x="2298994" y="3518893"/>
            <a:ext cx="2333768" cy="6003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350051-4BAA-41F4-987A-BDBB2508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r="30998" b="78471"/>
          <a:stretch/>
        </p:blipFill>
        <p:spPr>
          <a:xfrm>
            <a:off x="2116231" y="2141237"/>
            <a:ext cx="1854856" cy="50893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08A1744-CFDF-4CA2-9988-2A4FF732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1482"/>
          <a:stretch/>
        </p:blipFill>
        <p:spPr>
          <a:xfrm>
            <a:off x="2827596" y="4429019"/>
            <a:ext cx="2068597" cy="54970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DFCEB8-AA37-422A-AF23-133964B8F620}"/>
              </a:ext>
            </a:extLst>
          </p:cNvPr>
          <p:cNvSpPr txBox="1"/>
          <p:nvPr/>
        </p:nvSpPr>
        <p:spPr>
          <a:xfrm>
            <a:off x="9080877" y="2624933"/>
            <a:ext cx="264367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تجربة </a:t>
            </a:r>
            <a:r>
              <a:rPr lang="ar-SA" sz="3600" b="1" dirty="0" err="1">
                <a:solidFill>
                  <a:schemeClr val="bg2">
                    <a:lumMod val="10000"/>
                  </a:schemeClr>
                </a:solidFill>
              </a:rPr>
              <a:t>تورشلي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71DA74E-6696-4155-8DEC-CFD16D352F52}"/>
              </a:ext>
            </a:extLst>
          </p:cNvPr>
          <p:cNvSpPr txBox="1"/>
          <p:nvPr/>
        </p:nvSpPr>
        <p:spPr>
          <a:xfrm>
            <a:off x="7669301" y="3309113"/>
            <a:ext cx="405752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</a:rPr>
              <a:t>اسم الجهاز الذي صممه </a:t>
            </a:r>
            <a:r>
              <a:rPr lang="ar-SA" sz="2800" b="1" dirty="0" err="1">
                <a:solidFill>
                  <a:srgbClr val="C00000"/>
                </a:solidFill>
              </a:rPr>
              <a:t>تورشلي</a:t>
            </a:r>
            <a:r>
              <a:rPr lang="ar-SA" sz="2800" b="1" dirty="0">
                <a:solidFill>
                  <a:srgbClr val="C00000"/>
                </a:solidFill>
              </a:rPr>
              <a:t>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D8E5B2-377F-4268-8855-50C53F2DB3B7}"/>
              </a:ext>
            </a:extLst>
          </p:cNvPr>
          <p:cNvSpPr txBox="1"/>
          <p:nvPr/>
        </p:nvSpPr>
        <p:spPr>
          <a:xfrm>
            <a:off x="10240656" y="4020934"/>
            <a:ext cx="1402948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البارومتر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87A9B22-CD57-4BA7-AA45-6D261030CAF8}"/>
              </a:ext>
            </a:extLst>
          </p:cNvPr>
          <p:cNvSpPr txBox="1"/>
          <p:nvPr/>
        </p:nvSpPr>
        <p:spPr>
          <a:xfrm>
            <a:off x="8755467" y="4639638"/>
            <a:ext cx="296908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sym typeface="Wingdings"/>
              </a:rPr>
              <a:t>يقيس الضغط الجوي </a:t>
            </a:r>
            <a:endParaRPr lang="ar-SA" sz="32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D81BEC8-F58E-4AE6-B132-2A743E702A39}"/>
              </a:ext>
            </a:extLst>
          </p:cNvPr>
          <p:cNvSpPr txBox="1"/>
          <p:nvPr/>
        </p:nvSpPr>
        <p:spPr>
          <a:xfrm>
            <a:off x="7210433" y="5283366"/>
            <a:ext cx="45436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sym typeface="Wingdings"/>
              </a:rPr>
              <a:t>ارتفاع مستوى الزئبق في البارومتر عند سطح البحر يساوي... تقريباً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300E113-5ED8-44D7-9834-8C2CDE96E41C}"/>
              </a:ext>
            </a:extLst>
          </p:cNvPr>
          <p:cNvSpPr/>
          <p:nvPr/>
        </p:nvSpPr>
        <p:spPr>
          <a:xfrm>
            <a:off x="8492650" y="6339265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3200" b="1" dirty="0">
                <a:solidFill>
                  <a:srgbClr val="FF0000"/>
                </a:solidFill>
                <a:sym typeface="Wingdings"/>
              </a:rPr>
              <a:t>760mm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BA1A532-7CFD-45B6-9C64-4BA9DBAEB914}"/>
              </a:ext>
            </a:extLst>
          </p:cNvPr>
          <p:cNvSpPr txBox="1"/>
          <p:nvPr/>
        </p:nvSpPr>
        <p:spPr>
          <a:xfrm>
            <a:off x="8180454" y="1866862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D40ACB25-B2F7-4640-A3A0-1AE676F2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8" y="2092960"/>
            <a:ext cx="2762250" cy="47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3C8E32-3F9E-4856-8D40-A6C16EE63F8A}"/>
              </a:ext>
            </a:extLst>
          </p:cNvPr>
          <p:cNvSpPr txBox="1"/>
          <p:nvPr/>
        </p:nvSpPr>
        <p:spPr>
          <a:xfrm>
            <a:off x="405081" y="3997036"/>
            <a:ext cx="1666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760 mm</a:t>
            </a:r>
            <a:endParaRPr lang="ar-SA" sz="2400" b="1" dirty="0">
              <a:solidFill>
                <a:srgbClr val="0000CC"/>
              </a:solidFill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1A7E57A-2651-44F6-A364-54BD4F3F4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41413" r="7824" b="38363"/>
          <a:stretch/>
        </p:blipFill>
        <p:spPr>
          <a:xfrm>
            <a:off x="2298994" y="3518893"/>
            <a:ext cx="2333768" cy="6003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52350051-4BAA-41F4-987A-BDBB2508D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r="30998" b="78471"/>
          <a:stretch/>
        </p:blipFill>
        <p:spPr>
          <a:xfrm>
            <a:off x="2116231" y="2141237"/>
            <a:ext cx="1854856" cy="50893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08A1744-CFDF-4CA2-9988-2A4FF732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t="81482"/>
          <a:stretch/>
        </p:blipFill>
        <p:spPr>
          <a:xfrm>
            <a:off x="2827596" y="4429019"/>
            <a:ext cx="2068597" cy="54970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D3D15A-7D2A-41ED-94ED-8E7D2AD76878}"/>
              </a:ext>
            </a:extLst>
          </p:cNvPr>
          <p:cNvSpPr txBox="1"/>
          <p:nvPr/>
        </p:nvSpPr>
        <p:spPr>
          <a:xfrm>
            <a:off x="7119212" y="2513193"/>
            <a:ext cx="464211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sym typeface="Wingdings"/>
              </a:rPr>
              <a:t>ما الذي </a:t>
            </a:r>
            <a:r>
              <a:rPr lang="ar-SA" sz="2800" b="1" dirty="0">
                <a:solidFill>
                  <a:srgbClr val="FF0000"/>
                </a:solidFill>
                <a:sym typeface="Wingdings"/>
              </a:rPr>
              <a:t>يحدد ارتفاع مستوى </a:t>
            </a:r>
            <a:r>
              <a:rPr lang="ar-SA" sz="2800" b="1" dirty="0">
                <a:solidFill>
                  <a:srgbClr val="0000CC"/>
                </a:solidFill>
                <a:sym typeface="Wingdings"/>
              </a:rPr>
              <a:t>الزئبق في البارومتر عند سطح البحر ؟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CB62381-D966-42F2-A895-E2489419DC85}"/>
              </a:ext>
            </a:extLst>
          </p:cNvPr>
          <p:cNvSpPr/>
          <p:nvPr/>
        </p:nvSpPr>
        <p:spPr>
          <a:xfrm>
            <a:off x="8686991" y="3567393"/>
            <a:ext cx="3046026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قوة الجاذبية الأرضية :</a:t>
            </a:r>
            <a:endParaRPr lang="ar-S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0EE1073-539D-4D31-BE6C-023F79381E72}"/>
              </a:ext>
            </a:extLst>
          </p:cNvPr>
          <p:cNvSpPr/>
          <p:nvPr/>
        </p:nvSpPr>
        <p:spPr>
          <a:xfrm>
            <a:off x="7948006" y="4195678"/>
            <a:ext cx="3716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sym typeface="Wingdings"/>
              </a:rPr>
              <a:t>تؤثر في الزئبق بقوة ثابتة إلى أسفل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DA2DA477-45AA-43AD-BD08-04F6BDE63711}"/>
              </a:ext>
            </a:extLst>
          </p:cNvPr>
          <p:cNvSpPr/>
          <p:nvPr/>
        </p:nvSpPr>
        <p:spPr>
          <a:xfrm>
            <a:off x="7354295" y="4780453"/>
            <a:ext cx="443262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sym typeface="Wingdings"/>
              </a:rPr>
              <a:t> القوة المعارضة للجاذبية الأرضية :</a:t>
            </a:r>
            <a:endParaRPr lang="ar-S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BD1B88B-941E-4203-BBAF-A44D8BD25B48}"/>
              </a:ext>
            </a:extLst>
          </p:cNvPr>
          <p:cNvSpPr/>
          <p:nvPr/>
        </p:nvSpPr>
        <p:spPr>
          <a:xfrm>
            <a:off x="5941960" y="5398022"/>
            <a:ext cx="5790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  <a:sym typeface="Wingdings"/>
              </a:rPr>
              <a:t>تؤثر في الزئبق بقوة ثابتة إلى أعلى ،</a:t>
            </a:r>
          </a:p>
          <a:p>
            <a:pPr algn="r" rtl="1"/>
            <a:r>
              <a:rPr lang="ar-SA" sz="2400" b="1" dirty="0">
                <a:solidFill>
                  <a:srgbClr val="0000CC"/>
                </a:solidFill>
                <a:sym typeface="Wingdings"/>
              </a:rPr>
              <a:t> وتكون بفعل الهواء الضاغط على سطح الزئبق إلى أسفل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0DFA8D08-81EA-47B0-B12B-2A6D4FFDFBE7}"/>
              </a:ext>
            </a:extLst>
          </p:cNvPr>
          <p:cNvSpPr/>
          <p:nvPr/>
        </p:nvSpPr>
        <p:spPr>
          <a:xfrm>
            <a:off x="6236622" y="6287414"/>
            <a:ext cx="5402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sym typeface="Wingdings"/>
              </a:rPr>
              <a:t>يتغير ضغط الهواء </a:t>
            </a:r>
            <a:r>
              <a:rPr lang="ar-SA" sz="2400" b="1" dirty="0">
                <a:solidFill>
                  <a:srgbClr val="0000CC"/>
                </a:solidFill>
                <a:sym typeface="Wingdings"/>
              </a:rPr>
              <a:t>بتغير درجة الحرارة ورطوبة الجو</a:t>
            </a:r>
          </a:p>
        </p:txBody>
      </p:sp>
    </p:spTree>
    <p:extLst>
      <p:ext uri="{BB962C8B-B14F-4D97-AF65-F5344CB8AC3E}">
        <p14:creationId xmlns:p14="http://schemas.microsoft.com/office/powerpoint/2010/main" val="40910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 animBg="1"/>
      <p:bldP spid="22" grpId="0"/>
      <p:bldP spid="23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83C25DD-87D6-42DD-8493-21B60F476BDB}"/>
              </a:ext>
            </a:extLst>
          </p:cNvPr>
          <p:cNvSpPr/>
          <p:nvPr/>
        </p:nvSpPr>
        <p:spPr>
          <a:xfrm>
            <a:off x="5857952" y="3223462"/>
            <a:ext cx="5896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0000CC"/>
                </a:solidFill>
              </a:rPr>
              <a:t>هل يتم قياس ضغط الغاز المحصور؟ </a:t>
            </a:r>
            <a:endParaRPr lang="ar-SA" sz="3600" dirty="0">
              <a:solidFill>
                <a:srgbClr val="0000CC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C030AE0-CD34-4AED-B733-4F823A8B9A99}"/>
              </a:ext>
            </a:extLst>
          </p:cNvPr>
          <p:cNvSpPr txBox="1"/>
          <p:nvPr/>
        </p:nvSpPr>
        <p:spPr>
          <a:xfrm>
            <a:off x="8286286" y="1948549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83E1870F-4D80-423A-B5AD-8DEBBD6D0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" t="-755" r="74065" b="38345"/>
          <a:stretch/>
        </p:blipFill>
        <p:spPr bwMode="auto">
          <a:xfrm>
            <a:off x="846925" y="2306320"/>
            <a:ext cx="2309872" cy="19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76F15A4-89CC-4E81-9C38-B7DFB5E4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" y="4346302"/>
            <a:ext cx="2523782" cy="22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تفسير سلوك الغازات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50FEB9-50C7-4A20-9607-D8C630959A20}"/>
              </a:ext>
            </a:extLst>
          </p:cNvPr>
          <p:cNvSpPr txBox="1"/>
          <p:nvPr/>
        </p:nvSpPr>
        <p:spPr>
          <a:xfrm>
            <a:off x="1584960" y="1900244"/>
            <a:ext cx="860800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/>
              <a:t>ما نسـبة سرعة انتشـار أكسـيد النيتروجـين </a:t>
            </a:r>
            <a:r>
              <a:rPr lang="en-US" sz="3200" b="1" dirty="0"/>
              <a:t> NO </a:t>
            </a:r>
            <a:r>
              <a:rPr lang="ar-SA" sz="3200" b="1" dirty="0"/>
              <a:t>ورابع أكسيد النيتروجين </a:t>
            </a:r>
            <a:r>
              <a:rPr lang="en-US" sz="3200" b="1" dirty="0"/>
              <a:t>N</a:t>
            </a:r>
            <a:r>
              <a:rPr lang="en-US" sz="2400" b="1" dirty="0"/>
              <a:t>2</a:t>
            </a:r>
            <a:r>
              <a:rPr lang="en-US" sz="3200" b="1" dirty="0"/>
              <a:t>O</a:t>
            </a:r>
            <a:r>
              <a:rPr lang="en-US" sz="2400" b="1" dirty="0"/>
              <a:t>4</a:t>
            </a:r>
            <a:r>
              <a:rPr lang="ar-SA" sz="3200" b="1" dirty="0"/>
              <a:t>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089307-1031-4B92-B21D-486B3F4F8093}"/>
              </a:ext>
            </a:extLst>
          </p:cNvPr>
          <p:cNvSpPr txBox="1"/>
          <p:nvPr/>
        </p:nvSpPr>
        <p:spPr>
          <a:xfrm>
            <a:off x="7526209" y="3429000"/>
            <a:ext cx="258329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/>
              <a:t>0.326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0.571</a:t>
            </a:r>
            <a:endParaRPr lang="ar-SA" sz="3600" b="1" dirty="0">
              <a:solidFill>
                <a:schemeClr val="bg2">
                  <a:lumMod val="10000"/>
                </a:schemeClr>
              </a:solidFill>
              <a:sym typeface="Wingdings 2"/>
            </a:endParaRPr>
          </a:p>
          <a:p>
            <a:pPr marL="571500" indent="-571500" algn="r" rtl="1">
              <a:lnSpc>
                <a:spcPct val="150000"/>
              </a:lnSpc>
              <a:buFont typeface="Wingdings 2" pitchFamily="18" charset="2"/>
              <a:buChar char="5"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1.751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    </a:t>
            </a:r>
          </a:p>
          <a:p>
            <a:pPr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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3.066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sym typeface="Wingdings 2"/>
              </a:rPr>
              <a:t> </a:t>
            </a:r>
            <a:endParaRPr lang="ar-SA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E350DFE9-466B-4BCE-B16E-C9476F98CA1F}"/>
              </a:ext>
            </a:extLst>
          </p:cNvPr>
          <p:cNvSpPr txBox="1"/>
          <p:nvPr/>
        </p:nvSpPr>
        <p:spPr>
          <a:xfrm>
            <a:off x="9451121" y="18906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7CECC6B0-D8F2-465B-A51A-D9A867A52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86" y="1848040"/>
            <a:ext cx="768263" cy="7315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C5EC18-1824-4E69-B24D-1F87E41D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40" y="3158443"/>
            <a:ext cx="4734860" cy="12852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E132A4E-AE67-493A-A022-D8C2C8D00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21" y="4883744"/>
            <a:ext cx="2837498" cy="10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368636-57E8-4CD8-8E52-F671983A20E0}"/>
              </a:ext>
            </a:extLst>
          </p:cNvPr>
          <p:cNvSpPr/>
          <p:nvPr/>
        </p:nvSpPr>
        <p:spPr>
          <a:xfrm>
            <a:off x="9797616" y="2824884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المانومتر</a:t>
            </a:r>
            <a:endParaRPr lang="ar-S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94FACD-FCEE-4520-8A90-2563A78E765E}"/>
              </a:ext>
            </a:extLst>
          </p:cNvPr>
          <p:cNvSpPr/>
          <p:nvPr/>
        </p:nvSpPr>
        <p:spPr>
          <a:xfrm>
            <a:off x="8681178" y="3516918"/>
            <a:ext cx="3128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جهاز يستخدم لقياس </a:t>
            </a:r>
            <a:r>
              <a:rPr lang="ar-SA" sz="3200" b="1" dirty="0">
                <a:solidFill>
                  <a:schemeClr val="tx2"/>
                </a:solidFill>
              </a:rPr>
              <a:t>ضغط الغاز </a:t>
            </a:r>
            <a:r>
              <a:rPr lang="ar-SA" sz="3200" b="1" dirty="0">
                <a:solidFill>
                  <a:srgbClr val="006600"/>
                </a:solidFill>
              </a:rPr>
              <a:t>المحصور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ED58D4D-EF1B-4EB6-B377-32DF78BD0098}"/>
              </a:ext>
            </a:extLst>
          </p:cNvPr>
          <p:cNvSpPr txBox="1"/>
          <p:nvPr/>
        </p:nvSpPr>
        <p:spPr>
          <a:xfrm>
            <a:off x="8163940" y="1822931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E56C457-7812-428B-94AB-3C66596B4815}"/>
              </a:ext>
            </a:extLst>
          </p:cNvPr>
          <p:cNvSpPr/>
          <p:nvPr/>
        </p:nvSpPr>
        <p:spPr>
          <a:xfrm>
            <a:off x="7243070" y="4874311"/>
            <a:ext cx="4520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ما مكونات جهاز المانومتر؟</a:t>
            </a:r>
            <a:endParaRPr lang="ar-S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79A8604-DD2B-4F25-A7D8-723D5091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22829" r="35596" b="15747"/>
          <a:stretch/>
        </p:blipFill>
        <p:spPr bwMode="auto">
          <a:xfrm>
            <a:off x="410121" y="2088415"/>
            <a:ext cx="3889613" cy="44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C6C22D-B3F3-49CD-9D55-F2CF7D86D799}"/>
              </a:ext>
            </a:extLst>
          </p:cNvPr>
          <p:cNvSpPr txBox="1"/>
          <p:nvPr/>
        </p:nvSpPr>
        <p:spPr>
          <a:xfrm>
            <a:off x="8163940" y="5780782"/>
            <a:ext cx="34678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دورق متصل بأنبوب على </a:t>
            </a:r>
            <a:r>
              <a:rPr lang="ar-SA" sz="3200" b="1" dirty="0">
                <a:solidFill>
                  <a:srgbClr val="FF0000"/>
                </a:solidFill>
              </a:rPr>
              <a:t>شكل </a:t>
            </a:r>
            <a:r>
              <a:rPr lang="en-US" sz="3200" b="1" dirty="0">
                <a:solidFill>
                  <a:srgbClr val="FF0000"/>
                </a:solidFill>
              </a:rPr>
              <a:t>U</a:t>
            </a:r>
            <a:r>
              <a:rPr lang="ar-SA" sz="3200" b="1" dirty="0">
                <a:solidFill>
                  <a:srgbClr val="0000CC"/>
                </a:solidFill>
              </a:rPr>
              <a:t> مملوء بالزئبق</a:t>
            </a:r>
          </a:p>
        </p:txBody>
      </p:sp>
    </p:spTree>
    <p:extLst>
      <p:ext uri="{BB962C8B-B14F-4D97-AF65-F5344CB8AC3E}">
        <p14:creationId xmlns:p14="http://schemas.microsoft.com/office/powerpoint/2010/main" val="38729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9C6441-0E20-41B9-AE53-9C04038C4B04}"/>
              </a:ext>
            </a:extLst>
          </p:cNvPr>
          <p:cNvSpPr/>
          <p:nvPr/>
        </p:nvSpPr>
        <p:spPr>
          <a:xfrm>
            <a:off x="9828096" y="2503055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المانومتر</a:t>
            </a:r>
            <a:endParaRPr lang="ar-S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428A49-8FDC-4DFE-ADA2-15F9B4564DF1}"/>
              </a:ext>
            </a:extLst>
          </p:cNvPr>
          <p:cNvSpPr txBox="1"/>
          <p:nvPr/>
        </p:nvSpPr>
        <p:spPr>
          <a:xfrm>
            <a:off x="8286285" y="1787308"/>
            <a:ext cx="3686774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أجهزة قياس الضغط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41FF717-DBB8-4323-9B39-E88C1205FD17}"/>
              </a:ext>
            </a:extLst>
          </p:cNvPr>
          <p:cNvSpPr/>
          <p:nvPr/>
        </p:nvSpPr>
        <p:spPr>
          <a:xfrm>
            <a:off x="7058747" y="3291705"/>
            <a:ext cx="4735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ما آلية عمل جهاز المانومتر؟</a:t>
            </a:r>
            <a:endParaRPr lang="ar-S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6BA1CD-0B9D-4F92-9FF1-A1E5E309F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9963" r="35386" b="8571"/>
          <a:stretch/>
        </p:blipFill>
        <p:spPr bwMode="auto">
          <a:xfrm>
            <a:off x="415596" y="2433638"/>
            <a:ext cx="3916908" cy="420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8AC5D12-6903-4989-AB8D-D951E45D9DE9}"/>
              </a:ext>
            </a:extLst>
          </p:cNvPr>
          <p:cNvSpPr txBox="1"/>
          <p:nvPr/>
        </p:nvSpPr>
        <p:spPr>
          <a:xfrm>
            <a:off x="6318805" y="4060863"/>
            <a:ext cx="5419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- فتح الصمام الفاصل بين الدورق والأنبوب.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F224CA2-38E5-45CE-A2C7-C6D20DDDB4BB}"/>
              </a:ext>
            </a:extLst>
          </p:cNvPr>
          <p:cNvSpPr txBox="1"/>
          <p:nvPr/>
        </p:nvSpPr>
        <p:spPr>
          <a:xfrm>
            <a:off x="6318805" y="4669654"/>
            <a:ext cx="5419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- تنتشر جسيمات الغاز من الدورق إلى الأنبوب.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EDA4715-ABA5-4008-A7E0-3418520752C5}"/>
              </a:ext>
            </a:extLst>
          </p:cNvPr>
          <p:cNvSpPr txBox="1"/>
          <p:nvPr/>
        </p:nvSpPr>
        <p:spPr>
          <a:xfrm>
            <a:off x="5369332" y="5231412"/>
            <a:ext cx="6338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- تعمل الجسيمات المتدفقة على دفع الزئبق إلى أسفل الأنبوب.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8553C1-4624-4252-9A4A-7C17DBB0586B}"/>
              </a:ext>
            </a:extLst>
          </p:cNvPr>
          <p:cNvSpPr txBox="1"/>
          <p:nvPr/>
        </p:nvSpPr>
        <p:spPr>
          <a:xfrm>
            <a:off x="5398900" y="5820548"/>
            <a:ext cx="6338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- يتم إيجاد ضغط الغاز في الدورق كالتالي: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C24E001-7A60-4C3A-BAD9-ACC7690A7A1E}"/>
              </a:ext>
            </a:extLst>
          </p:cNvPr>
          <p:cNvSpPr txBox="1"/>
          <p:nvPr/>
        </p:nvSpPr>
        <p:spPr>
          <a:xfrm>
            <a:off x="5428468" y="6300500"/>
            <a:ext cx="63384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</a:rPr>
              <a:t>- حساب الفرق في مستوى الزئبق في طرفي الأنبوب.</a:t>
            </a:r>
          </a:p>
        </p:txBody>
      </p:sp>
    </p:spTree>
    <p:extLst>
      <p:ext uri="{BB962C8B-B14F-4D97-AF65-F5344CB8AC3E}">
        <p14:creationId xmlns:p14="http://schemas.microsoft.com/office/powerpoint/2010/main" val="32226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9DE8C6C-F2E8-4F4C-B6AC-7DC742CBF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000" r="23171" b="25000"/>
          <a:stretch/>
        </p:blipFill>
        <p:spPr>
          <a:xfrm>
            <a:off x="6616725" y="4143856"/>
            <a:ext cx="4817660" cy="1255672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4B8B9FD-8AB6-4158-8B0A-3B891D31D811}"/>
              </a:ext>
            </a:extLst>
          </p:cNvPr>
          <p:cNvSpPr/>
          <p:nvPr/>
        </p:nvSpPr>
        <p:spPr>
          <a:xfrm>
            <a:off x="7448131" y="1851847"/>
            <a:ext cx="4305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ما هي وحدة قياس الضغط ؟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9C69CC2-FE21-4B3B-A95C-7AF4F8904106}"/>
              </a:ext>
            </a:extLst>
          </p:cNvPr>
          <p:cNvSpPr/>
          <p:nvPr/>
        </p:nvSpPr>
        <p:spPr>
          <a:xfrm>
            <a:off x="9300301" y="2689246"/>
            <a:ext cx="226857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sym typeface="Wingdings 2"/>
              </a:rPr>
              <a:t></a:t>
            </a:r>
            <a:r>
              <a:rPr lang="ar-SA" sz="3200" b="1" dirty="0">
                <a:solidFill>
                  <a:srgbClr val="0000CC"/>
                </a:solidFill>
              </a:rPr>
              <a:t>باسكال </a:t>
            </a:r>
            <a:r>
              <a:rPr lang="en-US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Pa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B10AC5E-E1CD-4A26-A51E-7C1C2175570E}"/>
              </a:ext>
            </a:extLst>
          </p:cNvPr>
          <p:cNvSpPr/>
          <p:nvPr/>
        </p:nvSpPr>
        <p:spPr>
          <a:xfrm>
            <a:off x="5425858" y="3494462"/>
            <a:ext cx="613661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وقد اشتقت من وحدة قياس القوة نيوتن </a:t>
            </a:r>
            <a:r>
              <a:rPr lang="en-US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  <a:r>
              <a:rPr lang="ar-SA" sz="3200" b="1" dirty="0">
                <a:solidFill>
                  <a:srgbClr val="0000CC"/>
                </a:solidFill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365364D-4BA4-4A48-9610-A4FFCF877580}"/>
              </a:ext>
            </a:extLst>
          </p:cNvPr>
          <p:cNvSpPr/>
          <p:nvPr/>
        </p:nvSpPr>
        <p:spPr>
          <a:xfrm>
            <a:off x="8502006" y="6026458"/>
            <a:ext cx="306686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بوصة مربعة  </a:t>
            </a:r>
            <a:r>
              <a:rPr lang="en-US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psi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  <a:r>
              <a:rPr lang="ar-SA" sz="3200" b="1" dirty="0">
                <a:solidFill>
                  <a:srgbClr val="0000CC"/>
                </a:solidFill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FDFC80F-B340-489C-9A68-2D095309DA40}"/>
              </a:ext>
            </a:extLst>
          </p:cNvPr>
          <p:cNvSpPr/>
          <p:nvPr/>
        </p:nvSpPr>
        <p:spPr>
          <a:xfrm>
            <a:off x="6634187" y="6036827"/>
            <a:ext cx="186781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تور </a:t>
            </a:r>
            <a:r>
              <a:rPr lang="en-US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torr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  <a:r>
              <a:rPr lang="ar-SA" sz="3200" b="1" dirty="0">
                <a:solidFill>
                  <a:srgbClr val="0000CC"/>
                </a:solidFill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18511-9ED5-42C4-8255-5823AD8D64EF}"/>
              </a:ext>
            </a:extLst>
          </p:cNvPr>
          <p:cNvSpPr/>
          <p:nvPr/>
        </p:nvSpPr>
        <p:spPr>
          <a:xfrm>
            <a:off x="4761602" y="5992887"/>
            <a:ext cx="17091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بار </a:t>
            </a:r>
            <a:r>
              <a:rPr lang="en-US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bar</a:t>
            </a:r>
            <a:r>
              <a:rPr lang="en-US" sz="3200" b="1" dirty="0">
                <a:solidFill>
                  <a:srgbClr val="0000CC"/>
                </a:solidFill>
              </a:rPr>
              <a:t>)</a:t>
            </a:r>
            <a:r>
              <a:rPr lang="ar-SA" sz="3200" b="1" dirty="0">
                <a:solidFill>
                  <a:srgbClr val="0000CC"/>
                </a:solidFill>
              </a:rPr>
              <a:t> 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9A7FDD5-C9F3-4B92-BD00-C2577D74F20C}"/>
              </a:ext>
            </a:extLst>
          </p:cNvPr>
          <p:cNvSpPr/>
          <p:nvPr/>
        </p:nvSpPr>
        <p:spPr>
          <a:xfrm>
            <a:off x="6780188" y="5276125"/>
            <a:ext cx="474040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توجد وحدات تقليدية لقياس الضغط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28" name="Picture 2" descr="صورة ذات صلة">
            <a:extLst>
              <a:ext uri="{FF2B5EF4-FFF2-40B4-BE49-F238E27FC236}">
                <a16:creationId xmlns:a16="http://schemas.microsoft.com/office/drawing/2014/main" id="{58C665B7-6A71-4008-84AF-CB66A5A3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2" y="2204719"/>
            <a:ext cx="2428900" cy="20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صورة ذات صلة">
            <a:extLst>
              <a:ext uri="{FF2B5EF4-FFF2-40B4-BE49-F238E27FC236}">
                <a16:creationId xmlns:a16="http://schemas.microsoft.com/office/drawing/2014/main" id="{5B50D53A-B615-4591-9A28-85009177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1" y="4103814"/>
            <a:ext cx="2662398" cy="26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8AF401B-F710-494E-B77E-A88CEDFFC8D2}"/>
              </a:ext>
            </a:extLst>
          </p:cNvPr>
          <p:cNvSpPr txBox="1"/>
          <p:nvPr/>
        </p:nvSpPr>
        <p:spPr>
          <a:xfrm>
            <a:off x="8755466" y="3429000"/>
            <a:ext cx="27526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atm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rgbClr val="FF0000"/>
                </a:solidFill>
              </a:rPr>
              <a:t>760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torr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7C3796F-8764-4FF4-B562-E27CC4B4E8C7}"/>
              </a:ext>
            </a:extLst>
          </p:cNvPr>
          <p:cNvSpPr txBox="1"/>
          <p:nvPr/>
        </p:nvSpPr>
        <p:spPr>
          <a:xfrm>
            <a:off x="8227865" y="4417769"/>
            <a:ext cx="341151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760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torr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rgbClr val="FF0000"/>
                </a:solidFill>
              </a:rPr>
              <a:t>76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cmHg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6B1164-CEE3-4ED2-8D27-7C8BEBA76B49}"/>
              </a:ext>
            </a:extLst>
          </p:cNvPr>
          <p:cNvSpPr txBox="1"/>
          <p:nvPr/>
        </p:nvSpPr>
        <p:spPr>
          <a:xfrm>
            <a:off x="8186419" y="5665676"/>
            <a:ext cx="379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76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cmHg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FF0000"/>
                </a:solidFill>
              </a:rPr>
              <a:t>101.3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KPa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C8AEE4C-0269-466C-B3D6-E3C70ED3E013}"/>
              </a:ext>
            </a:extLst>
          </p:cNvPr>
          <p:cNvSpPr txBox="1"/>
          <p:nvPr/>
        </p:nvSpPr>
        <p:spPr>
          <a:xfrm>
            <a:off x="957758" y="2352721"/>
            <a:ext cx="10246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0000CC"/>
                </a:solidFill>
              </a:rPr>
              <a:t>atm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84F7270-3E57-4E06-94F2-89DFC3DD8F46}"/>
              </a:ext>
            </a:extLst>
          </p:cNvPr>
          <p:cNvSpPr txBox="1"/>
          <p:nvPr/>
        </p:nvSpPr>
        <p:spPr>
          <a:xfrm>
            <a:off x="701697" y="3488828"/>
            <a:ext cx="150393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760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torr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AFBC4F2-35C7-404B-AA27-C7CDC7F6C7F4}"/>
              </a:ext>
            </a:extLst>
          </p:cNvPr>
          <p:cNvSpPr txBox="1"/>
          <p:nvPr/>
        </p:nvSpPr>
        <p:spPr>
          <a:xfrm>
            <a:off x="611929" y="4848811"/>
            <a:ext cx="168347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76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cmHg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56DC9C-7EB5-4108-8DFF-086B634E4A69}"/>
              </a:ext>
            </a:extLst>
          </p:cNvPr>
          <p:cNvSpPr txBox="1"/>
          <p:nvPr/>
        </p:nvSpPr>
        <p:spPr>
          <a:xfrm>
            <a:off x="511742" y="6304818"/>
            <a:ext cx="188384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101.3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KPa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2" name="سهم للأسفل 1">
            <a:extLst>
              <a:ext uri="{FF2B5EF4-FFF2-40B4-BE49-F238E27FC236}">
                <a16:creationId xmlns:a16="http://schemas.microsoft.com/office/drawing/2014/main" id="{58AC3AEB-0B75-42E0-B844-F46E0CEDD82E}"/>
              </a:ext>
            </a:extLst>
          </p:cNvPr>
          <p:cNvSpPr/>
          <p:nvPr/>
        </p:nvSpPr>
        <p:spPr>
          <a:xfrm>
            <a:off x="1269177" y="2875941"/>
            <a:ext cx="388465" cy="553059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للأسفل 37">
            <a:extLst>
              <a:ext uri="{FF2B5EF4-FFF2-40B4-BE49-F238E27FC236}">
                <a16:creationId xmlns:a16="http://schemas.microsoft.com/office/drawing/2014/main" id="{086629C4-985E-4ABE-9E9A-913B1761B241}"/>
              </a:ext>
            </a:extLst>
          </p:cNvPr>
          <p:cNvSpPr/>
          <p:nvPr/>
        </p:nvSpPr>
        <p:spPr>
          <a:xfrm>
            <a:off x="1244071" y="4141349"/>
            <a:ext cx="388465" cy="553059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38">
            <a:extLst>
              <a:ext uri="{FF2B5EF4-FFF2-40B4-BE49-F238E27FC236}">
                <a16:creationId xmlns:a16="http://schemas.microsoft.com/office/drawing/2014/main" id="{9775F84E-69F3-4F31-B6E3-A1FBCED68F05}"/>
              </a:ext>
            </a:extLst>
          </p:cNvPr>
          <p:cNvSpPr/>
          <p:nvPr/>
        </p:nvSpPr>
        <p:spPr>
          <a:xfrm>
            <a:off x="1191669" y="5570533"/>
            <a:ext cx="388465" cy="553059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6216D8D-D7CF-4876-8153-CB0E64FDEEB9}"/>
              </a:ext>
            </a:extLst>
          </p:cNvPr>
          <p:cNvSpPr/>
          <p:nvPr/>
        </p:nvSpPr>
        <p:spPr>
          <a:xfrm>
            <a:off x="8494177" y="2029555"/>
            <a:ext cx="3275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</a:rPr>
              <a:t>التحويل بين الوحدات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775BA1F-8599-4DB2-AEEE-28D63E26221D}"/>
              </a:ext>
            </a:extLst>
          </p:cNvPr>
          <p:cNvSpPr txBox="1"/>
          <p:nvPr/>
        </p:nvSpPr>
        <p:spPr>
          <a:xfrm>
            <a:off x="7584696" y="1719263"/>
            <a:ext cx="45255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مقارنة بين وحدات قياس الضغط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236D70-534F-493A-AD2E-9B1E839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18081" r="23743" b="13054"/>
          <a:stretch/>
        </p:blipFill>
        <p:spPr bwMode="auto">
          <a:xfrm>
            <a:off x="156696" y="2653094"/>
            <a:ext cx="7648861" cy="406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8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36F521-33BC-4766-97DD-4F7FAF561B20}"/>
              </a:ext>
            </a:extLst>
          </p:cNvPr>
          <p:cNvSpPr txBox="1"/>
          <p:nvPr/>
        </p:nvSpPr>
        <p:spPr>
          <a:xfrm>
            <a:off x="3482519" y="1932695"/>
            <a:ext cx="64144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جهاز يستخدم لقياس </a:t>
            </a:r>
            <a:r>
              <a:rPr lang="ar-SA" sz="3200" b="1" dirty="0">
                <a:solidFill>
                  <a:srgbClr val="FF0000"/>
                </a:solidFill>
              </a:rPr>
              <a:t>الضغط الجوي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FD778E-D1C7-4254-AB11-CA17FDDB5B5E}"/>
              </a:ext>
            </a:extLst>
          </p:cNvPr>
          <p:cNvSpPr txBox="1"/>
          <p:nvPr/>
        </p:nvSpPr>
        <p:spPr>
          <a:xfrm>
            <a:off x="7756554" y="3040572"/>
            <a:ext cx="18970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مانومتر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1E175AD-C98A-49CC-9054-394EB0C5A95A}"/>
              </a:ext>
            </a:extLst>
          </p:cNvPr>
          <p:cNvSpPr txBox="1"/>
          <p:nvPr/>
        </p:nvSpPr>
        <p:spPr>
          <a:xfrm>
            <a:off x="7756554" y="4025500"/>
            <a:ext cx="17901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باسكال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E1801C6-C1C4-4697-9729-7D1010495C61}"/>
              </a:ext>
            </a:extLst>
          </p:cNvPr>
          <p:cNvSpPr txBox="1"/>
          <p:nvPr/>
        </p:nvSpPr>
        <p:spPr>
          <a:xfrm>
            <a:off x="7524542" y="4955836"/>
            <a:ext cx="2051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بارومتر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3709DF-A2EB-4D5F-B7BB-0C4AA9700335}"/>
              </a:ext>
            </a:extLst>
          </p:cNvPr>
          <p:cNvSpPr txBox="1"/>
          <p:nvPr/>
        </p:nvSpPr>
        <p:spPr>
          <a:xfrm>
            <a:off x="7265234" y="6063596"/>
            <a:ext cx="23405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err="1">
                <a:solidFill>
                  <a:srgbClr val="0000CC"/>
                </a:solidFill>
              </a:rPr>
              <a:t>سيليسس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10" name="مستطيل مستدير الزوايا 4">
            <a:extLst>
              <a:ext uri="{FF2B5EF4-FFF2-40B4-BE49-F238E27FC236}">
                <a16:creationId xmlns:a16="http://schemas.microsoft.com/office/drawing/2014/main" id="{E771D6F8-585E-44CC-BF74-67B976600FFA}"/>
              </a:ext>
            </a:extLst>
          </p:cNvPr>
          <p:cNvSpPr/>
          <p:nvPr/>
        </p:nvSpPr>
        <p:spPr>
          <a:xfrm>
            <a:off x="9544405" y="3040572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3">
            <a:extLst>
              <a:ext uri="{FF2B5EF4-FFF2-40B4-BE49-F238E27FC236}">
                <a16:creationId xmlns:a16="http://schemas.microsoft.com/office/drawing/2014/main" id="{8CD96D21-3353-4773-90DA-9AF0DDB90914}"/>
              </a:ext>
            </a:extLst>
          </p:cNvPr>
          <p:cNvSpPr/>
          <p:nvPr/>
        </p:nvSpPr>
        <p:spPr>
          <a:xfrm>
            <a:off x="9573973" y="4052796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4">
            <a:extLst>
              <a:ext uri="{FF2B5EF4-FFF2-40B4-BE49-F238E27FC236}">
                <a16:creationId xmlns:a16="http://schemas.microsoft.com/office/drawing/2014/main" id="{18737B5B-2A07-4381-88CC-663649BC9D24}"/>
              </a:ext>
            </a:extLst>
          </p:cNvPr>
          <p:cNvSpPr/>
          <p:nvPr/>
        </p:nvSpPr>
        <p:spPr>
          <a:xfrm>
            <a:off x="9603541" y="5065020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5">
            <a:extLst>
              <a:ext uri="{FF2B5EF4-FFF2-40B4-BE49-F238E27FC236}">
                <a16:creationId xmlns:a16="http://schemas.microsoft.com/office/drawing/2014/main" id="{AF729B99-7F8D-4C3A-BB49-57CFDE180AF0}"/>
              </a:ext>
            </a:extLst>
          </p:cNvPr>
          <p:cNvSpPr/>
          <p:nvPr/>
        </p:nvSpPr>
        <p:spPr>
          <a:xfrm>
            <a:off x="9633109" y="6077244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7">
            <a:extLst>
              <a:ext uri="{FF2B5EF4-FFF2-40B4-BE49-F238E27FC236}">
                <a16:creationId xmlns:a16="http://schemas.microsoft.com/office/drawing/2014/main" id="{0CF6AC06-E09C-4609-87C8-6144C49D7890}"/>
              </a:ext>
            </a:extLst>
          </p:cNvPr>
          <p:cNvSpPr/>
          <p:nvPr/>
        </p:nvSpPr>
        <p:spPr>
          <a:xfrm>
            <a:off x="10395270" y="193131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4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33901E-A2DE-49B5-A015-F354BA93D0DF}"/>
              </a:ext>
            </a:extLst>
          </p:cNvPr>
          <p:cNvSpPr txBox="1"/>
          <p:nvPr/>
        </p:nvSpPr>
        <p:spPr>
          <a:xfrm>
            <a:off x="3507171" y="2028583"/>
            <a:ext cx="64144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جهاز يستخدم لقياس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ضغط</a:t>
            </a:r>
            <a:r>
              <a:rPr lang="ar-SA" sz="3200" b="1" dirty="0">
                <a:solidFill>
                  <a:srgbClr val="FF0000"/>
                </a:solidFill>
              </a:rPr>
              <a:t> الغاز المحصور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4C0C6D3-A131-4E19-B81C-00F33F0E7C0B}"/>
              </a:ext>
            </a:extLst>
          </p:cNvPr>
          <p:cNvSpPr txBox="1"/>
          <p:nvPr/>
        </p:nvSpPr>
        <p:spPr>
          <a:xfrm>
            <a:off x="7260306" y="3188645"/>
            <a:ext cx="18970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مانومتر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9C7E37A-A3D6-4854-AA34-A8EFF9C6C337}"/>
              </a:ext>
            </a:extLst>
          </p:cNvPr>
          <p:cNvSpPr txBox="1"/>
          <p:nvPr/>
        </p:nvSpPr>
        <p:spPr>
          <a:xfrm>
            <a:off x="7260306" y="4173573"/>
            <a:ext cx="179011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باسكال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50DF8E-E578-4A1F-9046-6BD31DA9FD48}"/>
              </a:ext>
            </a:extLst>
          </p:cNvPr>
          <p:cNvSpPr txBox="1"/>
          <p:nvPr/>
        </p:nvSpPr>
        <p:spPr>
          <a:xfrm>
            <a:off x="7028294" y="5103909"/>
            <a:ext cx="20516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بارومتر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AF8BE3-ED85-4A92-B368-F60F2F0854E8}"/>
              </a:ext>
            </a:extLst>
          </p:cNvPr>
          <p:cNvSpPr txBox="1"/>
          <p:nvPr/>
        </p:nvSpPr>
        <p:spPr>
          <a:xfrm>
            <a:off x="6768986" y="6211669"/>
            <a:ext cx="23405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err="1">
                <a:solidFill>
                  <a:srgbClr val="0000CC"/>
                </a:solidFill>
              </a:rPr>
              <a:t>سيليسس</a:t>
            </a:r>
            <a:endParaRPr lang="ar-SA" sz="3600" b="1" dirty="0">
              <a:solidFill>
                <a:srgbClr val="0000CC"/>
              </a:solidFill>
            </a:endParaRPr>
          </a:p>
        </p:txBody>
      </p:sp>
      <p:sp>
        <p:nvSpPr>
          <p:cNvPr id="10" name="مستطيل مستدير الزوايا 4">
            <a:extLst>
              <a:ext uri="{FF2B5EF4-FFF2-40B4-BE49-F238E27FC236}">
                <a16:creationId xmlns:a16="http://schemas.microsoft.com/office/drawing/2014/main" id="{0C92C3EC-6539-45CD-9013-1EA8994ADCC1}"/>
              </a:ext>
            </a:extLst>
          </p:cNvPr>
          <p:cNvSpPr/>
          <p:nvPr/>
        </p:nvSpPr>
        <p:spPr>
          <a:xfrm>
            <a:off x="9048157" y="3188645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3">
            <a:extLst>
              <a:ext uri="{FF2B5EF4-FFF2-40B4-BE49-F238E27FC236}">
                <a16:creationId xmlns:a16="http://schemas.microsoft.com/office/drawing/2014/main" id="{F562476D-8F20-4C67-8DB2-CD2DF88F7097}"/>
              </a:ext>
            </a:extLst>
          </p:cNvPr>
          <p:cNvSpPr/>
          <p:nvPr/>
        </p:nvSpPr>
        <p:spPr>
          <a:xfrm>
            <a:off x="9077725" y="4200869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34">
            <a:extLst>
              <a:ext uri="{FF2B5EF4-FFF2-40B4-BE49-F238E27FC236}">
                <a16:creationId xmlns:a16="http://schemas.microsoft.com/office/drawing/2014/main" id="{406BA81D-0648-4C2B-958B-E5488B03B81F}"/>
              </a:ext>
            </a:extLst>
          </p:cNvPr>
          <p:cNvSpPr/>
          <p:nvPr/>
        </p:nvSpPr>
        <p:spPr>
          <a:xfrm>
            <a:off x="9107293" y="5213093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مستدير الزوايا 35">
            <a:extLst>
              <a:ext uri="{FF2B5EF4-FFF2-40B4-BE49-F238E27FC236}">
                <a16:creationId xmlns:a16="http://schemas.microsoft.com/office/drawing/2014/main" id="{09FFF81F-AD0D-4096-84CD-07B1F132C9D3}"/>
              </a:ext>
            </a:extLst>
          </p:cNvPr>
          <p:cNvSpPr/>
          <p:nvPr/>
        </p:nvSpPr>
        <p:spPr>
          <a:xfrm>
            <a:off x="9136861" y="6225317"/>
            <a:ext cx="586856" cy="518612"/>
          </a:xfrm>
          <a:prstGeom prst="roundRect">
            <a:avLst/>
          </a:prstGeom>
          <a:solidFill>
            <a:srgbClr val="FFF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7">
            <a:extLst>
              <a:ext uri="{FF2B5EF4-FFF2-40B4-BE49-F238E27FC236}">
                <a16:creationId xmlns:a16="http://schemas.microsoft.com/office/drawing/2014/main" id="{0A3DB497-3AB4-401F-A6AF-17980021B76B}"/>
              </a:ext>
            </a:extLst>
          </p:cNvPr>
          <p:cNvSpPr/>
          <p:nvPr/>
        </p:nvSpPr>
        <p:spPr>
          <a:xfrm>
            <a:off x="10395270" y="193131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3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3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33901E-A2DE-49B5-A015-F354BA93D0DF}"/>
              </a:ext>
            </a:extLst>
          </p:cNvPr>
          <p:cNvSpPr txBox="1"/>
          <p:nvPr/>
        </p:nvSpPr>
        <p:spPr>
          <a:xfrm>
            <a:off x="1960880" y="2028583"/>
            <a:ext cx="79607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حلل</a:t>
            </a:r>
            <a:r>
              <a:rPr lang="ar-SA" sz="3200" b="1" dirty="0"/>
              <a:t> </a:t>
            </a:r>
            <a:r>
              <a:rPr lang="ar-SA" sz="3200" b="1" dirty="0">
                <a:solidFill>
                  <a:srgbClr val="0000CC"/>
                </a:solidFill>
              </a:rPr>
              <a:t>تسـتخدم جـداول الغطـس لتحديـد زمن الأمان للغطاس الذي يقضيه على عمق معين تحت الماء. فما أهمية معرفة العمق الصحيح </a:t>
            </a:r>
            <a:r>
              <a:rPr lang="ar-SA" sz="3200" b="1" dirty="0" err="1">
                <a:solidFill>
                  <a:srgbClr val="0000CC"/>
                </a:solidFill>
              </a:rPr>
              <a:t>للغطسة</a:t>
            </a:r>
            <a:r>
              <a:rPr lang="ar-SA" sz="3200" b="1" dirty="0">
                <a:solidFill>
                  <a:srgbClr val="0000CC"/>
                </a:solidFill>
              </a:rPr>
              <a:t> ؟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798A622-3240-4DE1-9E03-84446D6F2F8F}"/>
              </a:ext>
            </a:extLst>
          </p:cNvPr>
          <p:cNvSpPr txBox="1"/>
          <p:nvPr/>
        </p:nvSpPr>
        <p:spPr>
          <a:xfrm>
            <a:off x="10027920" y="1967588"/>
            <a:ext cx="12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FF0C871E-3DE5-4D31-B61E-C2FC32F65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051" y="1924993"/>
            <a:ext cx="768263" cy="73152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CAEB1B6-3DF5-4CC4-B11B-22C3A0A80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8"/>
          <a:stretch/>
        </p:blipFill>
        <p:spPr>
          <a:xfrm>
            <a:off x="396875" y="3149600"/>
            <a:ext cx="4895850" cy="32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66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B95A38B6-B30C-45E2-9063-71FCF6A6E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148" y="1719263"/>
            <a:ext cx="742686" cy="74268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00E69143-C456-44EB-B726-2C51911FEC9D}"/>
              </a:ext>
            </a:extLst>
          </p:cNvPr>
          <p:cNvSpPr txBox="1"/>
          <p:nvPr/>
        </p:nvSpPr>
        <p:spPr>
          <a:xfrm>
            <a:off x="9308706" y="174803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851E2E4-FB3C-4FF0-A479-E8E0325A64F2}"/>
              </a:ext>
            </a:extLst>
          </p:cNvPr>
          <p:cNvSpPr/>
          <p:nvPr/>
        </p:nvSpPr>
        <p:spPr>
          <a:xfrm>
            <a:off x="4687154" y="1689257"/>
            <a:ext cx="2540506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lvl="0" algn="ctr" rtl="1"/>
            <a:r>
              <a:rPr lang="ar-SA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ضغط الغاز</a:t>
            </a:r>
            <a:endParaRPr lang="ar-SA" sz="4400" dirty="0">
              <a:solidFill>
                <a:srgbClr val="0000CC"/>
              </a:solidFill>
            </a:endParaRP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78CF8A00-F83A-464D-8E96-9A2AAD69657B}"/>
              </a:ext>
            </a:extLst>
          </p:cNvPr>
          <p:cNvCxnSpPr/>
          <p:nvPr/>
        </p:nvCxnSpPr>
        <p:spPr>
          <a:xfrm>
            <a:off x="10346616" y="2577304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مستدير الزوايا 34">
            <a:extLst>
              <a:ext uri="{FF2B5EF4-FFF2-40B4-BE49-F238E27FC236}">
                <a16:creationId xmlns:a16="http://schemas.microsoft.com/office/drawing/2014/main" id="{4A90A424-CA16-4FC1-B5F2-F0D391649527}"/>
              </a:ext>
            </a:extLst>
          </p:cNvPr>
          <p:cNvSpPr/>
          <p:nvPr/>
        </p:nvSpPr>
        <p:spPr>
          <a:xfrm>
            <a:off x="9073606" y="3194448"/>
            <a:ext cx="2561686" cy="110203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القوة الواقعة على وحدة المساحة</a:t>
            </a:r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نتيجة بحث الصور عن ‪Pressure‬‏">
            <a:extLst>
              <a:ext uri="{FF2B5EF4-FFF2-40B4-BE49-F238E27FC236}">
                <a16:creationId xmlns:a16="http://schemas.microsoft.com/office/drawing/2014/main" id="{81C27EC0-09CD-4B13-87BD-842926FAA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7" t="5875" r="25975" b="49378"/>
          <a:stretch/>
        </p:blipFill>
        <p:spPr bwMode="auto">
          <a:xfrm>
            <a:off x="9926479" y="4469451"/>
            <a:ext cx="1043551" cy="11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A84B1F-FC63-4A51-8F70-51EFB7CD27D3}"/>
              </a:ext>
            </a:extLst>
          </p:cNvPr>
          <p:cNvSpPr txBox="1"/>
          <p:nvPr/>
        </p:nvSpPr>
        <p:spPr>
          <a:xfrm>
            <a:off x="9973743" y="4422868"/>
            <a:ext cx="996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قوة</a:t>
            </a:r>
          </a:p>
        </p:txBody>
      </p:sp>
      <p:pic>
        <p:nvPicPr>
          <p:cNvPr id="12" name="Picture 2" descr="نتيجة بحث الصور عن ‪Pressure‬‏">
            <a:extLst>
              <a:ext uri="{FF2B5EF4-FFF2-40B4-BE49-F238E27FC236}">
                <a16:creationId xmlns:a16="http://schemas.microsoft.com/office/drawing/2014/main" id="{51BB4C4B-45B1-4034-ACC7-3A810080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49579" r="6076" b="20291"/>
          <a:stretch/>
        </p:blipFill>
        <p:spPr bwMode="auto">
          <a:xfrm>
            <a:off x="9418294" y="5673596"/>
            <a:ext cx="2028714" cy="10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66DC4F1-A7B5-4EF5-B031-0F2AF2677F32}"/>
              </a:ext>
            </a:extLst>
          </p:cNvPr>
          <p:cNvSpPr txBox="1"/>
          <p:nvPr/>
        </p:nvSpPr>
        <p:spPr>
          <a:xfrm>
            <a:off x="9916319" y="5908173"/>
            <a:ext cx="9962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مساحة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2C1B12E0-79C7-492A-8C68-0BD2105BC63A}"/>
              </a:ext>
            </a:extLst>
          </p:cNvPr>
          <p:cNvCxnSpPr/>
          <p:nvPr/>
        </p:nvCxnSpPr>
        <p:spPr>
          <a:xfrm>
            <a:off x="7291790" y="2552663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FB1327AF-C5A5-4E60-AE55-385591C9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4930" r="2196" b="6799"/>
          <a:stretch/>
        </p:blipFill>
        <p:spPr bwMode="auto">
          <a:xfrm>
            <a:off x="5873719" y="4911909"/>
            <a:ext cx="2851807" cy="184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28753824-2A80-4F48-A159-6200BC9645BE}"/>
              </a:ext>
            </a:extLst>
          </p:cNvPr>
          <p:cNvCxnSpPr/>
          <p:nvPr/>
        </p:nvCxnSpPr>
        <p:spPr>
          <a:xfrm>
            <a:off x="7220838" y="4196494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مستدير الزوايا 44">
            <a:extLst>
              <a:ext uri="{FF2B5EF4-FFF2-40B4-BE49-F238E27FC236}">
                <a16:creationId xmlns:a16="http://schemas.microsoft.com/office/drawing/2014/main" id="{F3AF3FA9-4A0E-432E-8F9A-CFBCE24B7CE6}"/>
              </a:ext>
            </a:extLst>
          </p:cNvPr>
          <p:cNvSpPr/>
          <p:nvPr/>
        </p:nvSpPr>
        <p:spPr>
          <a:xfrm>
            <a:off x="6018780" y="3169807"/>
            <a:ext cx="2561686" cy="110203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Low" rtl="1"/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يختلف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ضغط الهواء على سطح الأرض.</a:t>
            </a:r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23AC37A9-A613-4BB7-B30B-63E961977467}"/>
              </a:ext>
            </a:extLst>
          </p:cNvPr>
          <p:cNvCxnSpPr/>
          <p:nvPr/>
        </p:nvCxnSpPr>
        <p:spPr>
          <a:xfrm>
            <a:off x="4441689" y="2528022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F2E07F7C-DCCC-42BD-845F-899C59CCA871}"/>
              </a:ext>
            </a:extLst>
          </p:cNvPr>
          <p:cNvCxnSpPr/>
          <p:nvPr/>
        </p:nvCxnSpPr>
        <p:spPr>
          <a:xfrm>
            <a:off x="4370737" y="4171853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مستدير الزوايا 49">
            <a:extLst>
              <a:ext uri="{FF2B5EF4-FFF2-40B4-BE49-F238E27FC236}">
                <a16:creationId xmlns:a16="http://schemas.microsoft.com/office/drawing/2014/main" id="{1D6350B0-5912-44FD-88AF-72CFB7127B91}"/>
              </a:ext>
            </a:extLst>
          </p:cNvPr>
          <p:cNvSpPr/>
          <p:nvPr/>
        </p:nvSpPr>
        <p:spPr>
          <a:xfrm>
            <a:off x="3231051" y="3145166"/>
            <a:ext cx="2335538" cy="110203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قياس الضغط باستخدام أجهزة مثل جهاز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البارومتر.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B5954ED-A230-4F77-A1B4-885B87AEB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9963" r="35386" b="17265"/>
          <a:stretch/>
        </p:blipFill>
        <p:spPr bwMode="auto">
          <a:xfrm>
            <a:off x="3531982" y="4653700"/>
            <a:ext cx="1807335" cy="21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653BB6E7-0B05-4B1A-83D8-9BB0AFF098DF}"/>
              </a:ext>
            </a:extLst>
          </p:cNvPr>
          <p:cNvCxnSpPr/>
          <p:nvPr/>
        </p:nvCxnSpPr>
        <p:spPr>
          <a:xfrm>
            <a:off x="1532807" y="2503381"/>
            <a:ext cx="6822" cy="59250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مستدير الزوايا 52">
            <a:extLst>
              <a:ext uri="{FF2B5EF4-FFF2-40B4-BE49-F238E27FC236}">
                <a16:creationId xmlns:a16="http://schemas.microsoft.com/office/drawing/2014/main" id="{8EC8878A-2EDC-4F08-94C3-0263BDC15ED8}"/>
              </a:ext>
            </a:extLst>
          </p:cNvPr>
          <p:cNvSpPr/>
          <p:nvPr/>
        </p:nvSpPr>
        <p:spPr>
          <a:xfrm>
            <a:off x="377961" y="3130545"/>
            <a:ext cx="2335538" cy="551017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التحويل بين الوحدات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A8E143B-BA5C-462E-8327-03413C817CA2}"/>
              </a:ext>
            </a:extLst>
          </p:cNvPr>
          <p:cNvSpPr txBox="1"/>
          <p:nvPr/>
        </p:nvSpPr>
        <p:spPr>
          <a:xfrm>
            <a:off x="1087474" y="3801509"/>
            <a:ext cx="7825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0000CC"/>
                </a:solidFill>
              </a:rPr>
              <a:t>atm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CF27B2-DEFF-4F23-93FB-C8918C07BDB2}"/>
              </a:ext>
            </a:extLst>
          </p:cNvPr>
          <p:cNvSpPr txBox="1"/>
          <p:nvPr/>
        </p:nvSpPr>
        <p:spPr>
          <a:xfrm>
            <a:off x="803284" y="4713873"/>
            <a:ext cx="112402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760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torr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1C0BC7-5B94-47D1-95FF-A9A136A12153}"/>
              </a:ext>
            </a:extLst>
          </p:cNvPr>
          <p:cNvSpPr txBox="1"/>
          <p:nvPr/>
        </p:nvSpPr>
        <p:spPr>
          <a:xfrm>
            <a:off x="713516" y="5664416"/>
            <a:ext cx="12538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76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cmHg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6889E4D-A0BC-4DC6-8FAB-91A50D9F59D2}"/>
              </a:ext>
            </a:extLst>
          </p:cNvPr>
          <p:cNvSpPr txBox="1"/>
          <p:nvPr/>
        </p:nvSpPr>
        <p:spPr>
          <a:xfrm>
            <a:off x="613329" y="6410727"/>
            <a:ext cx="139653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101.3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KPa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28" name="سهم للأسفل 58">
            <a:extLst>
              <a:ext uri="{FF2B5EF4-FFF2-40B4-BE49-F238E27FC236}">
                <a16:creationId xmlns:a16="http://schemas.microsoft.com/office/drawing/2014/main" id="{05D73DE3-DDCA-46BA-9F60-487F52D1499D}"/>
              </a:ext>
            </a:extLst>
          </p:cNvPr>
          <p:cNvSpPr/>
          <p:nvPr/>
        </p:nvSpPr>
        <p:spPr>
          <a:xfrm>
            <a:off x="1239872" y="4411004"/>
            <a:ext cx="388465" cy="297598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sp>
        <p:nvSpPr>
          <p:cNvPr id="29" name="سهم للأسفل 59">
            <a:extLst>
              <a:ext uri="{FF2B5EF4-FFF2-40B4-BE49-F238E27FC236}">
                <a16:creationId xmlns:a16="http://schemas.microsoft.com/office/drawing/2014/main" id="{893E0516-CCAA-48CE-8F85-D351E34F05EB}"/>
              </a:ext>
            </a:extLst>
          </p:cNvPr>
          <p:cNvSpPr/>
          <p:nvPr/>
        </p:nvSpPr>
        <p:spPr>
          <a:xfrm>
            <a:off x="1181882" y="5269051"/>
            <a:ext cx="388465" cy="432034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sp>
        <p:nvSpPr>
          <p:cNvPr id="30" name="سهم للأسفل 60">
            <a:extLst>
              <a:ext uri="{FF2B5EF4-FFF2-40B4-BE49-F238E27FC236}">
                <a16:creationId xmlns:a16="http://schemas.microsoft.com/office/drawing/2014/main" id="{D53809CA-CDB6-4BB3-8774-2CFC27D1F5BC}"/>
              </a:ext>
            </a:extLst>
          </p:cNvPr>
          <p:cNvSpPr/>
          <p:nvPr/>
        </p:nvSpPr>
        <p:spPr>
          <a:xfrm>
            <a:off x="1102184" y="6178997"/>
            <a:ext cx="388465" cy="255223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42342B37-87E4-4AAF-9367-E47C869633D2}"/>
              </a:ext>
            </a:extLst>
          </p:cNvPr>
          <p:cNvCxnSpPr/>
          <p:nvPr/>
        </p:nvCxnSpPr>
        <p:spPr>
          <a:xfrm flipH="1" flipV="1">
            <a:off x="1505511" y="2517029"/>
            <a:ext cx="8835290" cy="739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7" grpId="0" animBg="1"/>
      <p:bldP spid="20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393854" y="2494995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621B4DA0-A841-4F39-95DF-DEFB6990C898}"/>
              </a:ext>
            </a:extLst>
          </p:cNvPr>
          <p:cNvSpPr txBox="1"/>
          <p:nvPr/>
        </p:nvSpPr>
        <p:spPr>
          <a:xfrm>
            <a:off x="7832579" y="2063355"/>
            <a:ext cx="337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 كيف: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7947100-E282-4416-BFDC-26FB131C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70" y="2016188"/>
            <a:ext cx="740664" cy="7406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E0ED687-E197-48CF-8F5E-E01B8010EA9C}"/>
              </a:ext>
            </a:extLst>
          </p:cNvPr>
          <p:cNvSpPr txBox="1"/>
          <p:nvPr/>
        </p:nvSpPr>
        <p:spPr>
          <a:xfrm>
            <a:off x="6936483" y="3119389"/>
            <a:ext cx="4092787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1-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تُعَرّفْ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مفهوم ضغط الغاز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04742E-3E5F-4961-995F-C3D7FC458781}"/>
              </a:ext>
            </a:extLst>
          </p:cNvPr>
          <p:cNvSpPr txBox="1"/>
          <p:nvPr/>
        </p:nvSpPr>
        <p:spPr>
          <a:xfrm>
            <a:off x="5360731" y="3986891"/>
            <a:ext cx="5668539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2-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تُوَضّحْ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كيف يتم قياس الضغط الجوي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86379D-F377-480C-A553-5E5694C6CE25}"/>
              </a:ext>
            </a:extLst>
          </p:cNvPr>
          <p:cNvSpPr txBox="1"/>
          <p:nvPr/>
        </p:nvSpPr>
        <p:spPr>
          <a:xfrm>
            <a:off x="6671987" y="4842670"/>
            <a:ext cx="4357283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3-</a:t>
            </a:r>
            <a:r>
              <a:rPr lang="ar-SA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</a:rPr>
              <a:t> تُعَرّفْ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معنى الضغط الجوي .</a:t>
            </a: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5F8A2A4-EBFD-4AF7-997D-1003F3936145}"/>
              </a:ext>
            </a:extLst>
          </p:cNvPr>
          <p:cNvSpPr txBox="1"/>
          <p:nvPr/>
        </p:nvSpPr>
        <p:spPr>
          <a:xfrm>
            <a:off x="9488944" y="1839562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24545FD-447F-4435-A99B-982D9B4BAF34}"/>
              </a:ext>
            </a:extLst>
          </p:cNvPr>
          <p:cNvGrpSpPr/>
          <p:nvPr/>
        </p:nvGrpSpPr>
        <p:grpSpPr>
          <a:xfrm>
            <a:off x="1008558" y="2261945"/>
            <a:ext cx="2846936" cy="4365222"/>
            <a:chOff x="1872416" y="345117"/>
            <a:chExt cx="3399672" cy="586996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90E93586-4017-4657-AB88-646E93206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43"/>
            <a:stretch/>
          </p:blipFill>
          <p:spPr>
            <a:xfrm>
              <a:off x="1872416" y="345117"/>
              <a:ext cx="3399672" cy="5869963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A7D45C46-B6A3-4A9E-BC78-9FCDBF9306C1}"/>
                </a:ext>
              </a:extLst>
            </p:cNvPr>
            <p:cNvSpPr/>
            <p:nvPr/>
          </p:nvSpPr>
          <p:spPr>
            <a:xfrm>
              <a:off x="4874174" y="2228848"/>
              <a:ext cx="397914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3370643-D3C4-4EF5-A019-A74F71E01546}"/>
              </a:ext>
            </a:extLst>
          </p:cNvPr>
          <p:cNvSpPr txBox="1"/>
          <p:nvPr/>
        </p:nvSpPr>
        <p:spPr>
          <a:xfrm>
            <a:off x="6661466" y="2689791"/>
            <a:ext cx="4632793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أي من الحذاء يصدر صوتاً أعلى على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سطح الخشب</a:t>
            </a:r>
            <a:r>
              <a:rPr lang="ar-SA" sz="3200" b="1" dirty="0">
                <a:solidFill>
                  <a:srgbClr val="00B0F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؟ ولماذا ؟</a:t>
            </a:r>
          </a:p>
        </p:txBody>
      </p:sp>
    </p:spTree>
    <p:extLst>
      <p:ext uri="{BB962C8B-B14F-4D97-AF65-F5344CB8AC3E}">
        <p14:creationId xmlns:p14="http://schemas.microsoft.com/office/powerpoint/2010/main" val="2017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329DCC8-D066-45C5-B8B6-D5A177F379CA}"/>
              </a:ext>
            </a:extLst>
          </p:cNvPr>
          <p:cNvGrpSpPr/>
          <p:nvPr/>
        </p:nvGrpSpPr>
        <p:grpSpPr>
          <a:xfrm>
            <a:off x="1293038" y="2153560"/>
            <a:ext cx="2931186" cy="4704440"/>
            <a:chOff x="2101941" y="461531"/>
            <a:chExt cx="3513046" cy="579072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52A7BCE-652E-46DA-9E72-96A80FC81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0"/>
            <a:stretch/>
          </p:blipFill>
          <p:spPr>
            <a:xfrm>
              <a:off x="2101941" y="461531"/>
              <a:ext cx="3398747" cy="5790722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C3E07A80-0F29-4391-B347-DC317CABA09F}"/>
                </a:ext>
              </a:extLst>
            </p:cNvPr>
            <p:cNvSpPr/>
            <p:nvPr/>
          </p:nvSpPr>
          <p:spPr>
            <a:xfrm>
              <a:off x="5072062" y="2657475"/>
              <a:ext cx="542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052063B-596E-4CCF-A5FB-B89A98FF20D1}"/>
              </a:ext>
            </a:extLst>
          </p:cNvPr>
          <p:cNvSpPr txBox="1"/>
          <p:nvPr/>
        </p:nvSpPr>
        <p:spPr>
          <a:xfrm>
            <a:off x="7329267" y="3027362"/>
            <a:ext cx="4185139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أي من الحذاء أعلى ضغطاً على</a:t>
            </a: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سطح الأرض</a:t>
            </a:r>
            <a:r>
              <a:rPr lang="ar-SA" sz="32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؟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ولماذا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8684F7C-C1DB-4283-BE46-87CC574EA038}"/>
              </a:ext>
            </a:extLst>
          </p:cNvPr>
          <p:cNvSpPr txBox="1"/>
          <p:nvPr/>
        </p:nvSpPr>
        <p:spPr>
          <a:xfrm>
            <a:off x="9763264" y="181842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نتيجة بحث الصور عن ‪Pressure‬‏">
            <a:extLst>
              <a:ext uri="{FF2B5EF4-FFF2-40B4-BE49-F238E27FC236}">
                <a16:creationId xmlns:a16="http://schemas.microsoft.com/office/drawing/2014/main" id="{C40A2243-420B-4A86-8F20-9BB291E96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7" t="5875" r="25975" b="49378"/>
          <a:stretch/>
        </p:blipFill>
        <p:spPr bwMode="auto">
          <a:xfrm>
            <a:off x="1970907" y="2253617"/>
            <a:ext cx="1043551" cy="16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57ED3A1-CE8F-44B8-8158-8911081A8786}"/>
              </a:ext>
            </a:extLst>
          </p:cNvPr>
          <p:cNvSpPr txBox="1"/>
          <p:nvPr/>
        </p:nvSpPr>
        <p:spPr>
          <a:xfrm>
            <a:off x="8943378" y="3066250"/>
            <a:ext cx="24336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ما هو الضغط 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37907A-2E02-4A58-BF6E-29CF03A9EBD8}"/>
              </a:ext>
            </a:extLst>
          </p:cNvPr>
          <p:cNvSpPr txBox="1"/>
          <p:nvPr/>
        </p:nvSpPr>
        <p:spPr>
          <a:xfrm>
            <a:off x="6096000" y="4145136"/>
            <a:ext cx="5966527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3200" b="1" dirty="0"/>
              <a:t>هو </a:t>
            </a:r>
            <a:r>
              <a:rPr lang="ar-SA" sz="3200" b="1" dirty="0">
                <a:solidFill>
                  <a:srgbClr val="FF0000"/>
                </a:solidFill>
              </a:rPr>
              <a:t>القوة الواقعة </a:t>
            </a:r>
            <a:r>
              <a:rPr lang="ar-SA" sz="3200" b="1" dirty="0"/>
              <a:t>على وحدة المساحة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A824A5C-B241-47C5-9223-7125FA8F3237}"/>
              </a:ext>
            </a:extLst>
          </p:cNvPr>
          <p:cNvSpPr txBox="1"/>
          <p:nvPr/>
        </p:nvSpPr>
        <p:spPr>
          <a:xfrm>
            <a:off x="2018171" y="2207034"/>
            <a:ext cx="996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قوة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DF4B348-FE74-45CF-9F51-8A32FB8C3518}"/>
              </a:ext>
            </a:extLst>
          </p:cNvPr>
          <p:cNvSpPr txBox="1"/>
          <p:nvPr/>
        </p:nvSpPr>
        <p:spPr>
          <a:xfrm>
            <a:off x="3121365" y="5850492"/>
            <a:ext cx="1296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الضغط =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591630-52C2-452E-A394-4ED12D877BD1}"/>
              </a:ext>
            </a:extLst>
          </p:cNvPr>
          <p:cNvSpPr txBox="1"/>
          <p:nvPr/>
        </p:nvSpPr>
        <p:spPr>
          <a:xfrm>
            <a:off x="2166022" y="5592616"/>
            <a:ext cx="9553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قوة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E7EF187-C4CC-470E-A2B9-886D960ABBBD}"/>
              </a:ext>
            </a:extLst>
          </p:cNvPr>
          <p:cNvSpPr txBox="1"/>
          <p:nvPr/>
        </p:nvSpPr>
        <p:spPr>
          <a:xfrm>
            <a:off x="2179687" y="6058084"/>
            <a:ext cx="9553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CC"/>
                </a:solidFill>
              </a:rPr>
              <a:t>مساحة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E5C1B7A-1BF1-4344-82FE-9178B880D181}"/>
              </a:ext>
            </a:extLst>
          </p:cNvPr>
          <p:cNvCxnSpPr/>
          <p:nvPr/>
        </p:nvCxnSpPr>
        <p:spPr>
          <a:xfrm flipH="1">
            <a:off x="2056855" y="6043836"/>
            <a:ext cx="1064508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نتيجة بحث الصور عن ‪Pressure‬‏">
            <a:extLst>
              <a:ext uri="{FF2B5EF4-FFF2-40B4-BE49-F238E27FC236}">
                <a16:creationId xmlns:a16="http://schemas.microsoft.com/office/drawing/2014/main" id="{A0028A61-EAEC-4969-B108-B2E96BA3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49579" r="6076" b="20291"/>
          <a:stretch/>
        </p:blipFill>
        <p:spPr bwMode="auto">
          <a:xfrm>
            <a:off x="1390994" y="4173151"/>
            <a:ext cx="2028714" cy="10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9B6497A-DAE2-4939-A2CB-24E454EA70E8}"/>
              </a:ext>
            </a:extLst>
          </p:cNvPr>
          <p:cNvSpPr txBox="1"/>
          <p:nvPr/>
        </p:nvSpPr>
        <p:spPr>
          <a:xfrm>
            <a:off x="1893060" y="4434897"/>
            <a:ext cx="99628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CB56A89-DD88-4DEE-A0F2-C4ABF026C3FF}"/>
              </a:ext>
            </a:extLst>
          </p:cNvPr>
          <p:cNvSpPr txBox="1"/>
          <p:nvPr/>
        </p:nvSpPr>
        <p:spPr>
          <a:xfrm>
            <a:off x="8375753" y="1960813"/>
            <a:ext cx="3248167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0000CC"/>
                </a:solidFill>
              </a:rPr>
              <a:t>ضغط الغاز</a:t>
            </a:r>
          </a:p>
        </p:txBody>
      </p:sp>
    </p:spTree>
    <p:extLst>
      <p:ext uri="{BB962C8B-B14F-4D97-AF65-F5344CB8AC3E}">
        <p14:creationId xmlns:p14="http://schemas.microsoft.com/office/powerpoint/2010/main" val="18843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954B86D-9249-4E54-A1A5-13B2022B15CD}"/>
              </a:ext>
            </a:extLst>
          </p:cNvPr>
          <p:cNvSpPr txBox="1"/>
          <p:nvPr/>
        </p:nvSpPr>
        <p:spPr>
          <a:xfrm>
            <a:off x="7024772" y="3577189"/>
            <a:ext cx="48956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b="1" dirty="0"/>
              <a:t>جسيمات الغاز تبذل</a:t>
            </a:r>
            <a:r>
              <a:rPr lang="ar-SA" sz="3200" b="1" dirty="0">
                <a:solidFill>
                  <a:srgbClr val="FF0000"/>
                </a:solidFill>
              </a:rPr>
              <a:t> ضغطاً </a:t>
            </a:r>
            <a:r>
              <a:rPr lang="ar-SA" sz="3200" b="1" dirty="0"/>
              <a:t>عندما تصطدم بجدار البالون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7064FD-8F9B-446A-805A-349828976FE1}"/>
              </a:ext>
            </a:extLst>
          </p:cNvPr>
          <p:cNvSpPr txBox="1"/>
          <p:nvPr/>
        </p:nvSpPr>
        <p:spPr>
          <a:xfrm>
            <a:off x="8401050" y="1940340"/>
            <a:ext cx="3248167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0000CC"/>
                </a:solidFill>
              </a:rPr>
              <a:t>ضغط الغاز</a:t>
            </a:r>
          </a:p>
        </p:txBody>
      </p:sp>
      <p:pic>
        <p:nvPicPr>
          <p:cNvPr id="7" name="Picture 2" descr="نتيجة بحث الصور عن ‪Gas pressure‬‏">
            <a:extLst>
              <a:ext uri="{FF2B5EF4-FFF2-40B4-BE49-F238E27FC236}">
                <a16:creationId xmlns:a16="http://schemas.microsoft.com/office/drawing/2014/main" id="{17D1DEE8-627B-461A-9BEC-8C80010F9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2" t="26255" r="4159" b="7513"/>
          <a:stretch/>
        </p:blipFill>
        <p:spPr bwMode="auto">
          <a:xfrm>
            <a:off x="1280419" y="4469759"/>
            <a:ext cx="2681167" cy="21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نتيجة بحث الصور عن ‪Gas pressure‬‏">
            <a:extLst>
              <a:ext uri="{FF2B5EF4-FFF2-40B4-BE49-F238E27FC236}">
                <a16:creationId xmlns:a16="http://schemas.microsoft.com/office/drawing/2014/main" id="{8E72182C-4D33-440C-B5FE-2D29C831E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" t="23958" r="53814" b="7513"/>
          <a:stretch/>
        </p:blipFill>
        <p:spPr bwMode="auto">
          <a:xfrm>
            <a:off x="1280419" y="2180912"/>
            <a:ext cx="2308361" cy="21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15E4FFA-C032-4987-86CD-1E632F428CE5}"/>
              </a:ext>
            </a:extLst>
          </p:cNvPr>
          <p:cNvSpPr txBox="1"/>
          <p:nvPr/>
        </p:nvSpPr>
        <p:spPr>
          <a:xfrm>
            <a:off x="6142470" y="5449237"/>
            <a:ext cx="57802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b="1" dirty="0"/>
              <a:t>كتلة جسيم الغاز صغيرة فإن الضغط الذي تبذله هذه الكتلة صغير أيضاً</a:t>
            </a:r>
          </a:p>
        </p:txBody>
      </p:sp>
    </p:spTree>
    <p:extLst>
      <p:ext uri="{BB962C8B-B14F-4D97-AF65-F5344CB8AC3E}">
        <p14:creationId xmlns:p14="http://schemas.microsoft.com/office/powerpoint/2010/main" val="16253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D5DBBBC-D1F1-4ADD-95D9-8BFAAC953C18}"/>
              </a:ext>
            </a:extLst>
          </p:cNvPr>
          <p:cNvSpPr/>
          <p:nvPr/>
        </p:nvSpPr>
        <p:spPr>
          <a:xfrm>
            <a:off x="7367648" y="3031189"/>
            <a:ext cx="454180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</a:rPr>
              <a:t>ماذا يحيط بالكرة الأرضية؟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C6B218A-C110-4D8A-BB7E-19CA31044E26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  <p:pic>
        <p:nvPicPr>
          <p:cNvPr id="7" name="Picture 2" descr="صورة ذات صلة">
            <a:extLst>
              <a:ext uri="{FF2B5EF4-FFF2-40B4-BE49-F238E27FC236}">
                <a16:creationId xmlns:a16="http://schemas.microsoft.com/office/drawing/2014/main" id="{1DC50153-CEFD-40E9-9A4F-1F31F6E2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6" y="2644926"/>
            <a:ext cx="5124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25C6B16-4D81-4DF6-8D36-83B097AAAB23}"/>
              </a:ext>
            </a:extLst>
          </p:cNvPr>
          <p:cNvSpPr txBox="1"/>
          <p:nvPr/>
        </p:nvSpPr>
        <p:spPr>
          <a:xfrm>
            <a:off x="7849419" y="3900320"/>
            <a:ext cx="409273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غلاف جوي يمتد مئات الكيلومترات نحو الفضاء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3215C85-5F54-4530-95B7-D1BE97AB2748}"/>
              </a:ext>
            </a:extLst>
          </p:cNvPr>
          <p:cNvSpPr/>
          <p:nvPr/>
        </p:nvSpPr>
        <p:spPr>
          <a:xfrm>
            <a:off x="7400348" y="4983701"/>
            <a:ext cx="454180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</a:rPr>
              <a:t>لماذا الضغط في كل اتجاهات؟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F51F48-C6E9-445D-B209-9D51E985EB8C}"/>
              </a:ext>
            </a:extLst>
          </p:cNvPr>
          <p:cNvSpPr txBox="1"/>
          <p:nvPr/>
        </p:nvSpPr>
        <p:spPr>
          <a:xfrm>
            <a:off x="7672156" y="5723455"/>
            <a:ext cx="34903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بسبب حركة جسيمات الهواء في كل اتجاه</a:t>
            </a:r>
          </a:p>
        </p:txBody>
      </p:sp>
    </p:spTree>
    <p:extLst>
      <p:ext uri="{BB962C8B-B14F-4D97-AF65-F5344CB8AC3E}">
        <p14:creationId xmlns:p14="http://schemas.microsoft.com/office/powerpoint/2010/main" val="36620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latin typeface="Sakkal Majalla" panose="02000000000000000000" pitchFamily="2" charset="-78"/>
                <a:cs typeface="+mj-cs"/>
              </a:rPr>
              <a:t>ضغط الغاز</a:t>
            </a:r>
            <a:endParaRPr lang="en-US" sz="3600" dirty="0"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2FD0D6-49F7-4D1B-A016-3B1F0DE90EBA}"/>
              </a:ext>
            </a:extLst>
          </p:cNvPr>
          <p:cNvSpPr txBox="1"/>
          <p:nvPr/>
        </p:nvSpPr>
        <p:spPr>
          <a:xfrm>
            <a:off x="6789714" y="1824252"/>
            <a:ext cx="5104263" cy="8206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0000CC"/>
                </a:solidFill>
              </a:rPr>
              <a:t>ضغط الهواء </a:t>
            </a:r>
            <a:r>
              <a:rPr lang="ar-SA" sz="3600" b="1" dirty="0"/>
              <a:t>(</a:t>
            </a:r>
            <a:r>
              <a:rPr lang="ar-SA" sz="3600" b="1" dirty="0">
                <a:solidFill>
                  <a:srgbClr val="FF0000"/>
                </a:solidFill>
              </a:rPr>
              <a:t>الضغط الجوي</a:t>
            </a:r>
            <a:r>
              <a:rPr lang="ar-SA" sz="3600" b="1" dirty="0"/>
              <a:t>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F03F6F3-1994-48ED-887E-558EFD39A570}"/>
              </a:ext>
            </a:extLst>
          </p:cNvPr>
          <p:cNvSpPr/>
          <p:nvPr/>
        </p:nvSpPr>
        <p:spPr>
          <a:xfrm>
            <a:off x="7048255" y="3031189"/>
            <a:ext cx="454180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3200" b="1" dirty="0">
                <a:solidFill>
                  <a:srgbClr val="C00000"/>
                </a:solidFill>
              </a:rPr>
              <a:t>بماذا يعرف ضغط الهواء؟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230C44-81A2-4D45-9343-970F26B1A273}"/>
              </a:ext>
            </a:extLst>
          </p:cNvPr>
          <p:cNvSpPr txBox="1"/>
          <p:nvPr/>
        </p:nvSpPr>
        <p:spPr>
          <a:xfrm>
            <a:off x="8770230" y="4468777"/>
            <a:ext cx="2600308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بالضغط الجوي </a:t>
            </a:r>
          </a:p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</a:rPr>
              <a:t>أو ضغط الهواء</a:t>
            </a:r>
          </a:p>
        </p:txBody>
      </p:sp>
      <p:pic>
        <p:nvPicPr>
          <p:cNvPr id="9" name="Picture 2" descr="صورة ذات صلة">
            <a:extLst>
              <a:ext uri="{FF2B5EF4-FFF2-40B4-BE49-F238E27FC236}">
                <a16:creationId xmlns:a16="http://schemas.microsoft.com/office/drawing/2014/main" id="{CE1C3181-F099-40CA-B493-6366C716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6" y="2644926"/>
            <a:ext cx="5124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822</Words>
  <Application>Microsoft Office PowerPoint</Application>
  <PresentationFormat>شاشة عريضة</PresentationFormat>
  <Paragraphs>209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ae_AlMateen</vt:lpstr>
      <vt:lpstr>Arial</vt:lpstr>
      <vt:lpstr>Calibri</vt:lpstr>
      <vt:lpstr>Calibri Light</vt:lpstr>
      <vt:lpstr>Courier New</vt:lpstr>
      <vt:lpstr>Sakkal Majalla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2020-12-15T09:28:32Z</dcterms:modified>
</cp:coreProperties>
</file>