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57" r:id="rId3"/>
    <p:sldId id="292" r:id="rId4"/>
    <p:sldId id="294" r:id="rId5"/>
    <p:sldId id="301" r:id="rId6"/>
    <p:sldId id="259" r:id="rId7"/>
    <p:sldId id="262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79" r:id="rId16"/>
    <p:sldId id="302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CD216E4D-CBBA-4EFC-B062-1547E23024C6}"/>
    <pc:docChg chg="modSld">
      <pc:chgData name="majed Al-hakami" userId="c15e6e485a5a4051" providerId="LiveId" clId="{CD216E4D-CBBA-4EFC-B062-1547E23024C6}" dt="2020-09-27T09:54:35.239" v="0" actId="208"/>
      <pc:docMkLst>
        <pc:docMk/>
      </pc:docMkLst>
      <pc:sldChg chg="modSp mod">
        <pc:chgData name="majed Al-hakami" userId="c15e6e485a5a4051" providerId="LiveId" clId="{CD216E4D-CBBA-4EFC-B062-1547E23024C6}" dt="2020-09-27T09:54:35.239" v="0" actId="208"/>
        <pc:sldMkLst>
          <pc:docMk/>
          <pc:sldMk cId="618126609" sldId="261"/>
        </pc:sldMkLst>
        <pc:spChg chg="mod">
          <ac:chgData name="majed Al-hakami" userId="c15e6e485a5a4051" providerId="LiveId" clId="{CD216E4D-CBBA-4EFC-B062-1547E23024C6}" dt="2020-09-27T09:54:35.239" v="0" actId="208"/>
          <ac:spMkLst>
            <pc:docMk/>
            <pc:sldMk cId="618126609" sldId="261"/>
            <ac:spMk id="8" creationId="{9C5DFBC2-F8CC-42E2-B5A7-DF4F3670F9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21">
            <a:extLst>
              <a:ext uri="{FF2B5EF4-FFF2-40B4-BE49-F238E27FC236}">
                <a16:creationId xmlns:a16="http://schemas.microsoft.com/office/drawing/2014/main" id="{DB77C6D4-0B37-43E8-8BBE-E871F255F3A2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cs typeface="+mj-cs"/>
              </a:rPr>
              <a:t>كتابة المعادلة الكيميائية الحرارية </a:t>
            </a:r>
            <a:endParaRPr lang="en-US" sz="2800" b="1" dirty="0">
              <a:solidFill>
                <a:srgbClr val="FF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06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616611AA-19B2-4C1C-9A4C-7704A2FC865C}"/>
              </a:ext>
            </a:extLst>
          </p:cNvPr>
          <p:cNvSpPr txBox="1"/>
          <p:nvPr/>
        </p:nvSpPr>
        <p:spPr>
          <a:xfrm>
            <a:off x="7881824" y="2019346"/>
            <a:ext cx="399205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lvl="0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حرارة الاحتراق (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sym typeface="Wingdings 2" pitchFamily="18" charset="2"/>
              </a:rPr>
              <a:t>∆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sym typeface="Wingdings 2" pitchFamily="18" charset="2"/>
              </a:rPr>
              <a:t>H</a:t>
            </a:r>
            <a:r>
              <a:rPr lang="en-US" sz="3200" b="1" baseline="-25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sym typeface="Wingdings 2" pitchFamily="18" charset="2"/>
              </a:rPr>
              <a:t>comb</a:t>
            </a:r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)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2695A5A9-5C3F-41BD-B0DB-824C8A7CB287}"/>
              </a:ext>
            </a:extLst>
          </p:cNvPr>
          <p:cNvSpPr/>
          <p:nvPr/>
        </p:nvSpPr>
        <p:spPr>
          <a:xfrm>
            <a:off x="3048000" y="3327381"/>
            <a:ext cx="8482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36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هو المحتوى الحراري الناتج عن حرق </a:t>
            </a:r>
            <a:r>
              <a:rPr lang="en-US" sz="36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1mol</a:t>
            </a:r>
            <a:r>
              <a:rPr lang="ar-SA" sz="36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 من المادة احتراقاً كاملاً .</a:t>
            </a:r>
            <a:endParaRPr lang="ar-SA" sz="4400" b="1" dirty="0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33D4889E-19F7-45E2-80FB-8E6DCC087051}"/>
              </a:ext>
            </a:extLst>
          </p:cNvPr>
          <p:cNvSpPr/>
          <p:nvPr/>
        </p:nvSpPr>
        <p:spPr>
          <a:xfrm>
            <a:off x="2044655" y="5036523"/>
            <a:ext cx="925638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</a:t>
            </a:r>
            <a:r>
              <a:rPr lang="ar-SA" sz="26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مثال :</a:t>
            </a:r>
            <a:r>
              <a:rPr lang="ar-SA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</a:t>
            </a:r>
            <a:r>
              <a:rPr lang="ar-SA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تفاعل احتراق الجلوكوز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12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 </a:t>
            </a:r>
            <a:r>
              <a:rPr lang="ar-SA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الطاردة للحرارة .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sym typeface="Wingdings 2" pitchFamily="18" charset="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  </a:t>
            </a:r>
            <a:r>
              <a:rPr lang="en-US" sz="2600" b="1" dirty="0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∆</a:t>
            </a:r>
            <a:r>
              <a:rPr lang="en-US" sz="2600" b="1" dirty="0" err="1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25000" dirty="0" err="1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comb</a:t>
            </a:r>
            <a:r>
              <a:rPr lang="en-US" sz="2600" b="1" dirty="0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 = -2808 kJ</a:t>
            </a:r>
            <a:r>
              <a:rPr lang="ar-SA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12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6(s)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+ 6O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2(g)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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6CO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2(g)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  + 6H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O</a:t>
            </a:r>
            <a:r>
              <a:rPr lang="en-US" sz="2600" b="1" baseline="-25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(l)</a:t>
            </a:r>
          </a:p>
        </p:txBody>
      </p:sp>
    </p:spTree>
    <p:extLst>
      <p:ext uri="{BB962C8B-B14F-4D97-AF65-F5344CB8AC3E}">
        <p14:creationId xmlns:p14="http://schemas.microsoft.com/office/powerpoint/2010/main" val="2021352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8E12C8E-5421-45AA-B4F6-F99A6C6F7B13}"/>
              </a:ext>
            </a:extLst>
          </p:cNvPr>
          <p:cNvSpPr txBox="1"/>
          <p:nvPr/>
        </p:nvSpPr>
        <p:spPr>
          <a:xfrm>
            <a:off x="8005649" y="1933621"/>
            <a:ext cx="399205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lvl="0"/>
            <a:r>
              <a:rPr lang="ar-SA" sz="3200" b="1" dirty="0"/>
              <a:t>حرارة الاحتراق ( </a:t>
            </a:r>
            <a:r>
              <a:rPr lang="en-US" sz="3200" b="1" dirty="0">
                <a:latin typeface="Times New Roman" pitchFamily="18" charset="0"/>
                <a:sym typeface="Wingdings 2" pitchFamily="18" charset="2"/>
              </a:rPr>
              <a:t>∆</a:t>
            </a:r>
            <a:r>
              <a:rPr lang="en-US" sz="3200" b="1" dirty="0" err="1">
                <a:latin typeface="Calibri"/>
                <a:sym typeface="Wingdings 2" pitchFamily="18" charset="2"/>
              </a:rPr>
              <a:t>H</a:t>
            </a:r>
            <a:r>
              <a:rPr lang="en-US" sz="3200" b="1" baseline="-25000" dirty="0" err="1">
                <a:latin typeface="Calibri"/>
                <a:sym typeface="Wingdings 2" pitchFamily="18" charset="2"/>
              </a:rPr>
              <a:t>comb</a:t>
            </a:r>
            <a:r>
              <a:rPr lang="ar-SA" sz="3200" b="1" dirty="0"/>
              <a:t> )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1B10CACC-9413-46F9-8665-8E0676784D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2"/>
          <a:stretch/>
        </p:blipFill>
        <p:spPr>
          <a:xfrm>
            <a:off x="333374" y="2724150"/>
            <a:ext cx="6029325" cy="348615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9D2000B3-A0A8-46C0-A676-6C2DB5B75AE2}"/>
              </a:ext>
            </a:extLst>
          </p:cNvPr>
          <p:cNvSpPr/>
          <p:nvPr/>
        </p:nvSpPr>
        <p:spPr>
          <a:xfrm>
            <a:off x="8143875" y="3670281"/>
            <a:ext cx="3129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3600" b="1" dirty="0">
                <a:latin typeface="Calibri" pitchFamily="34" charset="0"/>
                <a:ea typeface="Times New Roman" pitchFamily="18" charset="0"/>
              </a:rPr>
              <a:t>تغيرات المحتوى الحراري القياسية لعدد من المواد </a:t>
            </a:r>
            <a:endParaRPr lang="ar-SA" sz="4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43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2A7F11E2-7FCB-44F6-B481-FA6BE0104172}"/>
              </a:ext>
            </a:extLst>
          </p:cNvPr>
          <p:cNvSpPr/>
          <p:nvPr/>
        </p:nvSpPr>
        <p:spPr>
          <a:xfrm>
            <a:off x="7000823" y="1973760"/>
            <a:ext cx="499688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ar-SA" sz="3200" b="1" dirty="0">
                <a:latin typeface="Arial" pitchFamily="34" charset="0"/>
                <a:ea typeface="Times New Roman" pitchFamily="18" charset="0"/>
              </a:rPr>
              <a:t>التغير في المحتوى الحراري </a:t>
            </a:r>
            <a:r>
              <a:rPr lang="ar-SA" sz="32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القياسي</a:t>
            </a:r>
            <a:endParaRPr lang="ar-SA" sz="3200" b="1" dirty="0">
              <a:solidFill>
                <a:srgbClr val="FF0000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45207FB-BD73-4B5B-B0F2-35E8C0CBC41A}"/>
              </a:ext>
            </a:extLst>
          </p:cNvPr>
          <p:cNvSpPr/>
          <p:nvPr/>
        </p:nvSpPr>
        <p:spPr>
          <a:xfrm>
            <a:off x="1457325" y="4616040"/>
            <a:ext cx="10416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28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ar-SA" sz="28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</a:rPr>
              <a:t>(  </a:t>
            </a:r>
            <a:r>
              <a:rPr lang="en-US" sz="28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en-US" sz="2800" b="1" baseline="300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</a:rPr>
              <a:t>0</a:t>
            </a:r>
            <a:r>
              <a:rPr lang="ar-SA" sz="2800" b="1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</a:rPr>
              <a:t>) </a:t>
            </a:r>
            <a:r>
              <a:rPr lang="ar-SA" sz="2800" b="1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</a:rPr>
              <a:t>يبين أن تغيرات المحتوى الحراري قد تم تحديدها للمواد المتفاعلة والنواتج جميعها عند الظروف القياسية </a:t>
            </a:r>
            <a:r>
              <a:rPr lang="ar-SA" sz="2800" b="1" dirty="0">
                <a:solidFill>
                  <a:srgbClr val="00B0F0"/>
                </a:solidFill>
                <a:latin typeface="Calibri" pitchFamily="34" charset="0"/>
                <a:ea typeface="Times New Roman" pitchFamily="18" charset="0"/>
              </a:rPr>
              <a:t>( </a:t>
            </a:r>
            <a:r>
              <a:rPr lang="ar-SA" sz="2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</a:rPr>
              <a:t>ضغط جوي </a:t>
            </a:r>
            <a:r>
              <a:rPr lang="en-US" sz="2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</a:rPr>
              <a:t>1atm</a:t>
            </a:r>
            <a:r>
              <a:rPr lang="ar-SA" sz="2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</a:rPr>
              <a:t> ودرجة حرارة </a:t>
            </a:r>
            <a:r>
              <a:rPr lang="en-US" sz="2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</a:rPr>
              <a:t>25</a:t>
            </a:r>
            <a:r>
              <a:rPr lang="en-US" sz="2800" b="1" dirty="0">
                <a:solidFill>
                  <a:srgbClr val="0070C0"/>
                </a:solidFill>
                <a:latin typeface="Calibri"/>
                <a:ea typeface="Times New Roman" pitchFamily="18" charset="0"/>
              </a:rPr>
              <a:t>⁰C</a:t>
            </a:r>
            <a:r>
              <a:rPr lang="ar-SA" sz="2800" b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ar-SA" sz="2800" b="1" dirty="0">
                <a:solidFill>
                  <a:srgbClr val="00B0F0"/>
                </a:solidFill>
                <a:latin typeface="Calibri" pitchFamily="34" charset="0"/>
                <a:ea typeface="Times New Roman" pitchFamily="18" charset="0"/>
              </a:rPr>
              <a:t>)</a:t>
            </a:r>
            <a:endParaRPr lang="en-US" sz="28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7E10ECD-3256-4550-BA6A-6F05736E1115}"/>
              </a:ext>
            </a:extLst>
          </p:cNvPr>
          <p:cNvSpPr txBox="1"/>
          <p:nvPr/>
        </p:nvSpPr>
        <p:spPr>
          <a:xfrm>
            <a:off x="8401050" y="3397809"/>
            <a:ext cx="336662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2060"/>
                </a:solidFill>
              </a:rPr>
              <a:t>يرمز له بالرمز </a:t>
            </a:r>
            <a:r>
              <a:rPr lang="ar-SA" sz="3200" b="1" dirty="0">
                <a:solidFill>
                  <a:srgbClr val="0070C0"/>
                </a:solidFill>
              </a:rPr>
              <a:t>: </a:t>
            </a:r>
            <a:r>
              <a:rPr lang="en-US" sz="3200" b="1" dirty="0">
                <a:solidFill>
                  <a:srgbClr val="00B050"/>
                </a:solidFill>
                <a:latin typeface="Calibri"/>
              </a:rPr>
              <a:t>∆H⁰ </a:t>
            </a:r>
            <a:r>
              <a:rPr lang="ar-SA" sz="3200" b="1" dirty="0">
                <a:solidFill>
                  <a:srgbClr val="00B050"/>
                </a:solidFill>
                <a:latin typeface="Calibri"/>
              </a:rPr>
              <a:t> </a:t>
            </a:r>
            <a:endParaRPr lang="ar-SA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633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7FB6364A-7F4F-495B-A801-7AAE7B2D5B74}"/>
              </a:ext>
            </a:extLst>
          </p:cNvPr>
          <p:cNvSpPr/>
          <p:nvPr/>
        </p:nvSpPr>
        <p:spPr>
          <a:xfrm>
            <a:off x="10288590" y="2277516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AA38563-E99B-4BF4-9D4D-DA2F858BAA74}"/>
              </a:ext>
            </a:extLst>
          </p:cNvPr>
          <p:cNvSpPr/>
          <p:nvPr/>
        </p:nvSpPr>
        <p:spPr>
          <a:xfrm>
            <a:off x="1003479" y="2248571"/>
            <a:ext cx="90397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الفائدة من كتابة المعادلات الكيميائية الحرارية ؟</a:t>
            </a:r>
            <a:endParaRPr lang="ar-SA" sz="3600" dirty="0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C55EDDD1-A1CD-4E5C-8C51-7C2FF6AEFE8B}"/>
              </a:ext>
            </a:extLst>
          </p:cNvPr>
          <p:cNvSpPr/>
          <p:nvPr/>
        </p:nvSpPr>
        <p:spPr>
          <a:xfrm>
            <a:off x="9272000" y="3624887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6E5B0377-26A5-43D4-B7C5-31E9A6C21B9D}"/>
              </a:ext>
            </a:extLst>
          </p:cNvPr>
          <p:cNvSpPr/>
          <p:nvPr/>
        </p:nvSpPr>
        <p:spPr>
          <a:xfrm>
            <a:off x="9272000" y="4621190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FE54EABE-36EF-4D71-A337-E42ECAF0DB9A}"/>
              </a:ext>
            </a:extLst>
          </p:cNvPr>
          <p:cNvSpPr/>
          <p:nvPr/>
        </p:nvSpPr>
        <p:spPr>
          <a:xfrm>
            <a:off x="9272000" y="5699382"/>
            <a:ext cx="746477" cy="75613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7A3982CD-57AB-469F-B3F0-6F11066C14ED}"/>
              </a:ext>
            </a:extLst>
          </p:cNvPr>
          <p:cNvSpPr/>
          <p:nvPr/>
        </p:nvSpPr>
        <p:spPr>
          <a:xfrm>
            <a:off x="4324351" y="3721045"/>
            <a:ext cx="47838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b="1" dirty="0"/>
              <a:t>تعبر عن </a:t>
            </a:r>
            <a:r>
              <a:rPr lang="ar-SA" sz="36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مقدار الحرارة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المطلقة</a:t>
            </a:r>
            <a:endParaRPr lang="ar-SA" sz="3600" dirty="0">
              <a:solidFill>
                <a:srgbClr val="FF0000"/>
              </a:solidFill>
            </a:endParaRP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AF7A4646-6F70-482C-B27A-E80F75377E4E}"/>
              </a:ext>
            </a:extLst>
          </p:cNvPr>
          <p:cNvSpPr/>
          <p:nvPr/>
        </p:nvSpPr>
        <p:spPr>
          <a:xfrm>
            <a:off x="3600451" y="4610437"/>
            <a:ext cx="54963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b="1" dirty="0"/>
              <a:t>تعبر عن </a:t>
            </a:r>
            <a:r>
              <a:rPr lang="ar-SA" sz="36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مقدار الحرارة </a:t>
            </a:r>
            <a:r>
              <a:rPr lang="ar-SA" sz="3600" b="1" dirty="0" err="1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الممتصه</a:t>
            </a:r>
            <a:r>
              <a:rPr lang="ar-SA" sz="36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 </a:t>
            </a:r>
            <a:endParaRPr lang="ar-SA" sz="3600" dirty="0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19D99085-7A6E-44C8-AB3A-45604EFDF973}"/>
              </a:ext>
            </a:extLst>
          </p:cNvPr>
          <p:cNvSpPr/>
          <p:nvPr/>
        </p:nvSpPr>
        <p:spPr>
          <a:xfrm>
            <a:off x="6440601" y="5786437"/>
            <a:ext cx="26448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b="1" dirty="0"/>
              <a:t>جميع </a:t>
            </a:r>
            <a:r>
              <a:rPr lang="ar-SA" sz="3600" b="1" dirty="0" err="1"/>
              <a:t>ماذكر</a:t>
            </a:r>
            <a:r>
              <a:rPr lang="ar-SA" sz="3600" b="1" dirty="0"/>
              <a:t> </a:t>
            </a:r>
            <a:endParaRPr lang="ar-SA" sz="36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156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ستطيل مستدير الزوايا 15">
            <a:extLst>
              <a:ext uri="{FF2B5EF4-FFF2-40B4-BE49-F238E27FC236}">
                <a16:creationId xmlns:a16="http://schemas.microsoft.com/office/drawing/2014/main" id="{33AEB4D5-42C2-40B0-A68F-3BBF0BF4D490}"/>
              </a:ext>
            </a:extLst>
          </p:cNvPr>
          <p:cNvSpPr/>
          <p:nvPr/>
        </p:nvSpPr>
        <p:spPr>
          <a:xfrm>
            <a:off x="10166880" y="1948704"/>
            <a:ext cx="1895923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</a:rPr>
              <a:t>التقويم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1D35E1C-AED6-4972-AE4B-F7B8E70A5F77}"/>
              </a:ext>
            </a:extLst>
          </p:cNvPr>
          <p:cNvSpPr/>
          <p:nvPr/>
        </p:nvSpPr>
        <p:spPr>
          <a:xfrm>
            <a:off x="5057775" y="2019021"/>
            <a:ext cx="46920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atin typeface="Arial" pitchFamily="34" charset="0"/>
                <a:ea typeface="Times New Roman" pitchFamily="18" charset="0"/>
              </a:rPr>
              <a:t>إلى ماذا يشير الرمز </a:t>
            </a:r>
            <a:r>
              <a:rPr lang="en-US" sz="3200" b="1" dirty="0">
                <a:latin typeface="Arial" pitchFamily="34" charset="0"/>
                <a:ea typeface="Times New Roman" pitchFamily="18" charset="0"/>
              </a:rPr>
              <a:t>    </a:t>
            </a:r>
            <a:r>
              <a:rPr lang="en-US" sz="3200" b="1" dirty="0">
                <a:solidFill>
                  <a:srgbClr val="00B050"/>
                </a:solidFill>
                <a:latin typeface="Calibri"/>
                <a:cs typeface="+mj-cs"/>
              </a:rPr>
              <a:t>∆H⁰ </a:t>
            </a:r>
            <a:endParaRPr lang="ar-SA" sz="32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9166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050DB3E-58F1-4BF5-A692-A4A71DD5469E}"/>
              </a:ext>
            </a:extLst>
          </p:cNvPr>
          <p:cNvSpPr/>
          <p:nvPr/>
        </p:nvSpPr>
        <p:spPr>
          <a:xfrm>
            <a:off x="3600450" y="2145700"/>
            <a:ext cx="4436107" cy="6404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المعادلة الكيميائية الحرارية</a:t>
            </a: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541ADEC2-5099-4CB0-BC40-8E54EA47A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2893179"/>
            <a:ext cx="9696449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1808D8C4-2F2A-4915-9D35-D71C1EBCB6FA}"/>
              </a:ext>
            </a:extLst>
          </p:cNvPr>
          <p:cNvSpPr txBox="1"/>
          <p:nvPr/>
        </p:nvSpPr>
        <p:spPr>
          <a:xfrm>
            <a:off x="8535560" y="3589203"/>
            <a:ext cx="3015629" cy="224157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تُعًبّر المعادلات الكيميائية الحرارية عن </a:t>
            </a:r>
            <a:r>
              <a:rPr lang="ar-SA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مقدار الحرارة المنطلقة </a:t>
            </a:r>
            <a:r>
              <a:rPr lang="ar-SA" sz="24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أو </a:t>
            </a:r>
            <a:r>
              <a:rPr lang="ar-SA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الممتصة</a:t>
            </a:r>
            <a:r>
              <a:rPr lang="ar-SA" sz="24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 في التفاعلات الكيميائية .</a:t>
            </a:r>
            <a:endParaRPr lang="en-US" sz="2400" b="1" dirty="0">
              <a:latin typeface="ae_AlMateen" panose="02060803050605020204" pitchFamily="18" charset="-78"/>
              <a:cs typeface="+mj-cs"/>
              <a:sym typeface="Wingdings" pitchFamily="2" charset="2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D62F0A4C-ED0E-44F5-B47E-746E06D7DEE7}"/>
              </a:ext>
            </a:extLst>
          </p:cNvPr>
          <p:cNvSpPr txBox="1"/>
          <p:nvPr/>
        </p:nvSpPr>
        <p:spPr>
          <a:xfrm>
            <a:off x="4471022" y="3496429"/>
            <a:ext cx="30156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حرارة الاحتراق (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sym typeface="Wingdings 2" pitchFamily="18" charset="2"/>
              </a:rPr>
              <a:t>∆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sym typeface="Wingdings 2" pitchFamily="18" charset="2"/>
              </a:rPr>
              <a:t>H</a:t>
            </a:r>
            <a:r>
              <a:rPr lang="en-US" sz="2400" b="1" baseline="-25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sym typeface="Wingdings 2" pitchFamily="18" charset="2"/>
              </a:rPr>
              <a:t>comb</a:t>
            </a:r>
            <a:r>
              <a:rPr lang="ar-SA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)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08C6D95-B9F6-4985-8909-86A9FB630822}"/>
              </a:ext>
            </a:extLst>
          </p:cNvPr>
          <p:cNvSpPr/>
          <p:nvPr/>
        </p:nvSpPr>
        <p:spPr>
          <a:xfrm>
            <a:off x="4914899" y="4280092"/>
            <a:ext cx="2831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هو المحتوى الحراري الناتج عن حرق </a:t>
            </a:r>
            <a:r>
              <a:rPr lang="en-US" sz="24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1mol</a:t>
            </a:r>
            <a:r>
              <a:rPr lang="ar-SA" sz="2400" b="1" dirty="0">
                <a:solidFill>
                  <a:srgbClr val="0000CC"/>
                </a:solidFill>
                <a:latin typeface="Calibri" pitchFamily="34" charset="0"/>
                <a:ea typeface="Times New Roman" pitchFamily="18" charset="0"/>
              </a:rPr>
              <a:t> من المادة احتراقاً كاملاً .</a:t>
            </a:r>
            <a:endParaRPr lang="ar-SA" sz="3200" b="1" dirty="0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AC588288-95DE-4000-8C8A-69A2BCEC77FD}"/>
              </a:ext>
            </a:extLst>
          </p:cNvPr>
          <p:cNvSpPr/>
          <p:nvPr/>
        </p:nvSpPr>
        <p:spPr>
          <a:xfrm>
            <a:off x="408518" y="3520919"/>
            <a:ext cx="329670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ar-SA" sz="2400" b="1" dirty="0">
                <a:latin typeface="Arial" pitchFamily="34" charset="0"/>
                <a:ea typeface="Times New Roman" pitchFamily="18" charset="0"/>
              </a:rPr>
              <a:t>التغير في المحتوى الحراري </a:t>
            </a:r>
            <a:r>
              <a:rPr lang="ar-SA" sz="24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القياسي</a:t>
            </a:r>
            <a:endParaRPr lang="ar-SA" sz="2400" b="1" dirty="0">
              <a:solidFill>
                <a:srgbClr val="FF0000"/>
              </a:solidFill>
              <a:latin typeface="Calibri" pitchFamily="34" charset="0"/>
              <a:ea typeface="Times New Roman" pitchFamily="18" charset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E18EB9F-841E-4E5C-80CB-3C5354CB48B5}"/>
              </a:ext>
            </a:extLst>
          </p:cNvPr>
          <p:cNvSpPr txBox="1"/>
          <p:nvPr/>
        </p:nvSpPr>
        <p:spPr>
          <a:xfrm>
            <a:off x="233823" y="4877640"/>
            <a:ext cx="336662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002060"/>
                </a:solidFill>
              </a:rPr>
              <a:t>يرمز له بالرمز </a:t>
            </a:r>
            <a:r>
              <a:rPr lang="ar-SA" sz="3200" b="1" dirty="0">
                <a:solidFill>
                  <a:srgbClr val="0070C0"/>
                </a:solidFill>
              </a:rPr>
              <a:t>: </a:t>
            </a:r>
            <a:r>
              <a:rPr lang="en-US" sz="3200" b="1" dirty="0">
                <a:solidFill>
                  <a:srgbClr val="00B050"/>
                </a:solidFill>
                <a:latin typeface="Calibri"/>
              </a:rPr>
              <a:t>∆H⁰ </a:t>
            </a:r>
            <a:r>
              <a:rPr lang="ar-SA" sz="3200" b="1" dirty="0">
                <a:solidFill>
                  <a:srgbClr val="00B050"/>
                </a:solidFill>
                <a:latin typeface="Calibri"/>
              </a:rPr>
              <a:t> </a:t>
            </a:r>
            <a:endParaRPr lang="ar-SA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18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14" grpId="0"/>
      <p:bldP spid="16" grpId="0"/>
      <p:bldP spid="18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2C96A04-1B59-4EE1-974E-799E30C36D9E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3FD7192B-FF70-4671-B235-C7A2EE8052A3}"/>
              </a:ext>
            </a:extLst>
          </p:cNvPr>
          <p:cNvSpPr txBox="1"/>
          <p:nvPr/>
        </p:nvSpPr>
        <p:spPr>
          <a:xfrm>
            <a:off x="8905473" y="1947785"/>
            <a:ext cx="233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C920A3FB-A572-4AA4-AB10-953B3C4AF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3716567-1DA0-42B9-B8AE-D20BF2080E77}"/>
              </a:ext>
            </a:extLst>
          </p:cNvPr>
          <p:cNvSpPr txBox="1"/>
          <p:nvPr/>
        </p:nvSpPr>
        <p:spPr>
          <a:xfrm>
            <a:off x="1278019" y="2521316"/>
            <a:ext cx="9886104" cy="34481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1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- تُوضّح</a:t>
            </a:r>
            <a:r>
              <a:rPr lang="ar-SA" sz="32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 أهمية المعادلة الكيميائية الحرارية 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ar-SA" sz="3200" b="1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SA" sz="3200" b="1" dirty="0"/>
              <a:t>2- </a:t>
            </a:r>
            <a:r>
              <a:rPr lang="ar-SA" sz="3200" b="1" dirty="0">
                <a:solidFill>
                  <a:srgbClr val="FF0000"/>
                </a:solidFill>
              </a:rPr>
              <a:t>تكتب</a:t>
            </a:r>
            <a:r>
              <a:rPr lang="ar-SA" sz="3200" b="1" dirty="0"/>
              <a:t> معادلات كيميائية حرارية تمثل تفاعلات كيميائية وعمليات أخرى.</a:t>
            </a:r>
          </a:p>
          <a:p>
            <a:pPr>
              <a:lnSpc>
                <a:spcPct val="150000"/>
              </a:lnSpc>
            </a:pPr>
            <a:endParaRPr lang="ar-SA" sz="3200" b="1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3-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تفسر</a:t>
            </a:r>
            <a:r>
              <a:rPr lang="ar-SA" sz="3200" b="1" dirty="0">
                <a:latin typeface="ae_AlMateen" panose="02060803050605020204" pitchFamily="18" charset="-78"/>
                <a:cs typeface="ae_AlMateen" panose="02060803050605020204" pitchFamily="18" charset="-78"/>
              </a:rPr>
              <a:t> معنى </a:t>
            </a:r>
            <a:r>
              <a:rPr lang="ar-SA" sz="3200" b="1" dirty="0">
                <a:latin typeface="Arial" pitchFamily="34" charset="0"/>
                <a:ea typeface="Times New Roman" pitchFamily="18" charset="0"/>
              </a:rPr>
              <a:t>التغير في المحتوى الحراري القياسي.</a:t>
            </a:r>
            <a:endParaRPr lang="ar-SA" sz="3200" b="1" dirty="0">
              <a:latin typeface="Calibri" pitchFamily="34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1C1114EB-3552-4189-8AF3-B52E09306BD2}"/>
              </a:ext>
            </a:extLst>
          </p:cNvPr>
          <p:cNvSpPr txBox="1"/>
          <p:nvPr/>
        </p:nvSpPr>
        <p:spPr>
          <a:xfrm>
            <a:off x="6610350" y="2189345"/>
            <a:ext cx="54939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التغير في المحتوى الحراري </a:t>
            </a:r>
            <a:r>
              <a:rPr lang="en-US" sz="28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 </a:t>
            </a:r>
            <a:r>
              <a:rPr lang="en-US" sz="2800" b="1" dirty="0">
                <a:solidFill>
                  <a:srgbClr val="FF0000"/>
                </a:solidFill>
              </a:rPr>
              <a:t>H </a:t>
            </a:r>
            <a:r>
              <a:rPr lang="en-US" sz="1600" b="1" dirty="0">
                <a:solidFill>
                  <a:srgbClr val="FF0000"/>
                </a:solidFill>
              </a:rPr>
              <a:t>rxn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8484BDD-634B-482B-B9DF-2F91E81594AF}"/>
              </a:ext>
            </a:extLst>
          </p:cNvPr>
          <p:cNvSpPr txBox="1"/>
          <p:nvPr/>
        </p:nvSpPr>
        <p:spPr>
          <a:xfrm>
            <a:off x="2952750" y="3053545"/>
            <a:ext cx="64484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∆ </a:t>
            </a:r>
            <a:r>
              <a:rPr lang="en-US" sz="3200" b="1" dirty="0">
                <a:solidFill>
                  <a:srgbClr val="FF0000"/>
                </a:solidFill>
              </a:rPr>
              <a:t>H </a:t>
            </a:r>
            <a:r>
              <a:rPr lang="en-US" b="1" dirty="0">
                <a:solidFill>
                  <a:srgbClr val="FF0000"/>
                </a:solidFill>
              </a:rPr>
              <a:t>rxn</a:t>
            </a:r>
            <a:r>
              <a:rPr lang="en-US" sz="3200" b="1" dirty="0">
                <a:solidFill>
                  <a:srgbClr val="FF0000"/>
                </a:solidFill>
              </a:rPr>
              <a:t> =  </a:t>
            </a:r>
            <a:r>
              <a:rPr lang="en-US" sz="3200" b="1" dirty="0">
                <a:solidFill>
                  <a:srgbClr val="0000FF"/>
                </a:solidFill>
              </a:rPr>
              <a:t>H</a:t>
            </a:r>
            <a:r>
              <a:rPr lang="en-US" b="1" dirty="0">
                <a:solidFill>
                  <a:srgbClr val="0000FF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   </a:t>
            </a:r>
            <a:r>
              <a:rPr lang="en-US" sz="3200" b="1" dirty="0">
                <a:solidFill>
                  <a:srgbClr val="FF0000"/>
                </a:solidFill>
              </a:rPr>
              <a:t>-     </a:t>
            </a:r>
            <a:r>
              <a:rPr lang="en-US" sz="3200" b="1" dirty="0">
                <a:solidFill>
                  <a:srgbClr val="0000FF"/>
                </a:solidFill>
              </a:rPr>
              <a:t>H</a:t>
            </a:r>
            <a:r>
              <a:rPr lang="en-US" b="1" dirty="0">
                <a:solidFill>
                  <a:srgbClr val="0000FF"/>
                </a:solidFill>
              </a:rPr>
              <a:t>i</a:t>
            </a:r>
            <a:endParaRPr lang="ar-SA" b="1" dirty="0">
              <a:solidFill>
                <a:srgbClr val="0000FF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7CC397F-D938-4C84-8A48-068D5A3118A3}"/>
              </a:ext>
            </a:extLst>
          </p:cNvPr>
          <p:cNvSpPr txBox="1"/>
          <p:nvPr/>
        </p:nvSpPr>
        <p:spPr>
          <a:xfrm>
            <a:off x="630965" y="4032435"/>
            <a:ext cx="114733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00FF"/>
                </a:solidFill>
                <a:latin typeface="Vladimir Script" panose="03050402040407070305" pitchFamily="66" charset="0"/>
              </a:rPr>
              <a:t>المحتوى الحراري للمتفاعلات    </a:t>
            </a:r>
            <a:r>
              <a:rPr lang="ar-SA" sz="32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-</a:t>
            </a:r>
            <a:r>
              <a:rPr lang="ar-SA" sz="2400" b="1" dirty="0">
                <a:solidFill>
                  <a:srgbClr val="FF0000"/>
                </a:solidFill>
                <a:latin typeface="Vladimir Script" panose="03050402040407070305" pitchFamily="66" charset="0"/>
              </a:rPr>
              <a:t>   </a:t>
            </a:r>
            <a:r>
              <a:rPr lang="ar-SA" sz="2400" b="1" dirty="0">
                <a:solidFill>
                  <a:srgbClr val="0000FF"/>
                </a:solidFill>
                <a:latin typeface="Vladimir Script" panose="03050402040407070305" pitchFamily="66" charset="0"/>
              </a:rPr>
              <a:t>المحتوى الحراري للنواتج   </a:t>
            </a:r>
            <a:r>
              <a:rPr lang="ar-SA" sz="2800" b="1" dirty="0">
                <a:solidFill>
                  <a:srgbClr val="0000FF"/>
                </a:solidFill>
                <a:latin typeface="Vladimir Script" panose="03050402040407070305" pitchFamily="66" charset="0"/>
              </a:rPr>
              <a:t>=  التغير في المحتوى الحراري</a:t>
            </a:r>
            <a:endParaRPr lang="ar-SA" sz="2800" b="1" dirty="0">
              <a:solidFill>
                <a:srgbClr val="0000FF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AB682834-D1FE-4EE8-AB08-B002F4FF0F8D}"/>
              </a:ext>
            </a:extLst>
          </p:cNvPr>
          <p:cNvSpPr/>
          <p:nvPr/>
        </p:nvSpPr>
        <p:spPr>
          <a:xfrm>
            <a:off x="1543117" y="5776912"/>
            <a:ext cx="10301387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u="sng" dirty="0">
                <a:solidFill>
                  <a:schemeClr val="tx1"/>
                </a:solidFill>
              </a:rPr>
              <a:t>2- التفاعل </a:t>
            </a:r>
            <a:r>
              <a:rPr lang="ar-SA" sz="2800" b="1" u="sng" dirty="0">
                <a:solidFill>
                  <a:srgbClr val="FF0000"/>
                </a:solidFill>
              </a:rPr>
              <a:t>الماص</a:t>
            </a:r>
            <a:r>
              <a:rPr lang="ar-SA" sz="2800" b="1" u="sng" dirty="0">
                <a:solidFill>
                  <a:schemeClr val="tx1"/>
                </a:solidFill>
              </a:rPr>
              <a:t> (المستهلك ) للحرارة: </a:t>
            </a:r>
            <a:r>
              <a:rPr lang="ar-SA" sz="2800" b="1" dirty="0">
                <a:solidFill>
                  <a:schemeClr val="tx1"/>
                </a:solidFill>
              </a:rPr>
              <a:t>الإشارة ( </a:t>
            </a:r>
            <a:r>
              <a:rPr lang="ar-SA" sz="2800" b="1" dirty="0">
                <a:solidFill>
                  <a:srgbClr val="FF0000"/>
                </a:solidFill>
              </a:rPr>
              <a:t>+</a:t>
            </a:r>
            <a:r>
              <a:rPr lang="ar-SA" sz="2800" b="1" dirty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875DE69C-D23A-4FC0-AA50-59DE51020A4C}"/>
              </a:ext>
            </a:extLst>
          </p:cNvPr>
          <p:cNvSpPr/>
          <p:nvPr/>
        </p:nvSpPr>
        <p:spPr>
          <a:xfrm>
            <a:off x="1543117" y="4865572"/>
            <a:ext cx="10301387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u="sng" dirty="0">
                <a:solidFill>
                  <a:schemeClr val="tx1"/>
                </a:solidFill>
              </a:rPr>
              <a:t>1- التفاعل </a:t>
            </a:r>
            <a:r>
              <a:rPr lang="ar-SA" sz="2800" b="1" u="sng" dirty="0">
                <a:solidFill>
                  <a:srgbClr val="FF0000"/>
                </a:solidFill>
              </a:rPr>
              <a:t>الطارد</a:t>
            </a:r>
            <a:r>
              <a:rPr lang="ar-SA" sz="2800" b="1" u="sng" dirty="0">
                <a:solidFill>
                  <a:schemeClr val="tx1"/>
                </a:solidFill>
              </a:rPr>
              <a:t> (المنتج ) للحرارة: </a:t>
            </a:r>
            <a:r>
              <a:rPr lang="ar-SA" sz="2800" b="1" dirty="0">
                <a:solidFill>
                  <a:schemeClr val="tx1"/>
                </a:solidFill>
              </a:rPr>
              <a:t>الإشارة ( </a:t>
            </a:r>
            <a:r>
              <a:rPr lang="ar-SA" sz="2800" b="1" dirty="0">
                <a:solidFill>
                  <a:srgbClr val="FF0000"/>
                </a:solidFill>
              </a:rPr>
              <a:t>-</a:t>
            </a:r>
            <a:r>
              <a:rPr lang="ar-SA" sz="2800" b="1" dirty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D728875C-AC19-4B92-8375-FB37C3334E74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482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4740FD97-BFA9-486E-9FDF-A6AECD338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299" y="2124074"/>
            <a:ext cx="3233776" cy="4619625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D279F9A4-A494-4175-945F-126BAB311CF8}"/>
              </a:ext>
            </a:extLst>
          </p:cNvPr>
          <p:cNvSpPr/>
          <p:nvPr/>
        </p:nvSpPr>
        <p:spPr>
          <a:xfrm>
            <a:off x="5124450" y="1904801"/>
            <a:ext cx="6972233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1- التفاعل </a:t>
            </a:r>
            <a:r>
              <a:rPr lang="ar-SA" sz="2800" b="1" dirty="0">
                <a:solidFill>
                  <a:srgbClr val="FF0000"/>
                </a:solidFill>
              </a:rPr>
              <a:t>الطارد</a:t>
            </a:r>
            <a:r>
              <a:rPr lang="ar-SA" sz="2800" b="1" dirty="0">
                <a:solidFill>
                  <a:schemeClr val="tx1"/>
                </a:solidFill>
              </a:rPr>
              <a:t> (المنتج ) للحرارة: الإشارة ( </a:t>
            </a:r>
            <a:r>
              <a:rPr lang="ar-SA" sz="2800" b="1" dirty="0">
                <a:solidFill>
                  <a:srgbClr val="FF0000"/>
                </a:solidFill>
              </a:rPr>
              <a:t>-</a:t>
            </a:r>
            <a:r>
              <a:rPr lang="ar-SA" sz="2800" b="1" dirty="0">
                <a:solidFill>
                  <a:schemeClr val="tx1"/>
                </a:solidFill>
              </a:rPr>
              <a:t> )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CF1DAE6-55A4-45A1-BE72-E3A78C70DBCA}"/>
              </a:ext>
            </a:extLst>
          </p:cNvPr>
          <p:cNvSpPr/>
          <p:nvPr/>
        </p:nvSpPr>
        <p:spPr>
          <a:xfrm>
            <a:off x="4810192" y="3622646"/>
            <a:ext cx="6972233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0000CC"/>
                </a:solidFill>
              </a:rPr>
              <a:t>تكون فيه قيمة </a:t>
            </a:r>
            <a:r>
              <a:rPr lang="ar-SA" sz="2800" b="1" dirty="0">
                <a:solidFill>
                  <a:srgbClr val="FF0000"/>
                </a:solidFill>
              </a:rPr>
              <a:t>المتفاعلات</a:t>
            </a:r>
            <a:r>
              <a:rPr lang="ar-SA" sz="2800" b="1" dirty="0">
                <a:solidFill>
                  <a:srgbClr val="0000CC"/>
                </a:solidFill>
              </a:rPr>
              <a:t> أكبر من قيمة النواتج 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CBD8AFF4-E769-4193-9CB8-E16D46BF5E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837" y="5186361"/>
            <a:ext cx="5839458" cy="442913"/>
          </a:xfrm>
          <a:prstGeom prst="rect">
            <a:avLst/>
          </a:prstGeom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1FEFF620-E398-4600-AFD4-63F409AF016C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700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7CF1DAE6-55A4-45A1-BE72-E3A78C70DBCA}"/>
              </a:ext>
            </a:extLst>
          </p:cNvPr>
          <p:cNvSpPr/>
          <p:nvPr/>
        </p:nvSpPr>
        <p:spPr>
          <a:xfrm>
            <a:off x="5828109" y="3429000"/>
            <a:ext cx="6124575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rgbClr val="0000CC"/>
                </a:solidFill>
              </a:rPr>
              <a:t>تكون فيه قيمة </a:t>
            </a:r>
            <a:r>
              <a:rPr lang="ar-SA" sz="2800" b="1" dirty="0">
                <a:solidFill>
                  <a:srgbClr val="FF0000"/>
                </a:solidFill>
              </a:rPr>
              <a:t>النواتج</a:t>
            </a:r>
            <a:r>
              <a:rPr lang="ar-SA" sz="2800" b="1" dirty="0">
                <a:solidFill>
                  <a:srgbClr val="0000CC"/>
                </a:solidFill>
              </a:rPr>
              <a:t> أكبر من قيمة المتفاعلات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88AB504-7203-4FD9-BDC3-B6BFB50B1EF4}"/>
              </a:ext>
            </a:extLst>
          </p:cNvPr>
          <p:cNvSpPr/>
          <p:nvPr/>
        </p:nvSpPr>
        <p:spPr>
          <a:xfrm>
            <a:off x="4736306" y="1665863"/>
            <a:ext cx="7362825" cy="10386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1"/>
                </a:solidFill>
              </a:rPr>
              <a:t>2- التفاعل </a:t>
            </a:r>
            <a:r>
              <a:rPr lang="ar-SA" sz="2800" b="1" dirty="0">
                <a:solidFill>
                  <a:srgbClr val="FF0000"/>
                </a:solidFill>
              </a:rPr>
              <a:t>الماص</a:t>
            </a:r>
            <a:r>
              <a:rPr lang="ar-SA" sz="2800" b="1" dirty="0">
                <a:solidFill>
                  <a:schemeClr val="tx1"/>
                </a:solidFill>
              </a:rPr>
              <a:t> (المستهلك ) للحرارة: الإشارة ( </a:t>
            </a:r>
            <a:r>
              <a:rPr lang="ar-SA" sz="2800" b="1" dirty="0">
                <a:solidFill>
                  <a:srgbClr val="FF0000"/>
                </a:solidFill>
              </a:rPr>
              <a:t>+</a:t>
            </a:r>
            <a:r>
              <a:rPr lang="ar-SA" sz="2800" b="1" dirty="0">
                <a:solidFill>
                  <a:schemeClr val="tx1"/>
                </a:solidFill>
              </a:rPr>
              <a:t> )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590582E-411C-4ACF-A8CF-B077BBC5E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77203"/>
            <a:ext cx="5681662" cy="3009208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404367E5-AB6B-4D68-A126-A86390895A8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855"/>
          <a:stretch/>
        </p:blipFill>
        <p:spPr>
          <a:xfrm>
            <a:off x="4029075" y="5816714"/>
            <a:ext cx="8001000" cy="681037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588FDA17-413B-4329-9D45-85FCEB015E25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130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775DA4CF-7C79-4BF8-90DA-F8778DC81340}"/>
              </a:ext>
            </a:extLst>
          </p:cNvPr>
          <p:cNvSpPr/>
          <p:nvPr/>
        </p:nvSpPr>
        <p:spPr>
          <a:xfrm>
            <a:off x="4388828" y="3513176"/>
            <a:ext cx="7357694" cy="148117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هل شعرت في أي وقت بالإجهاد بعد سباق صعب أو أي نشاط شاق ؟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ADF7084-0BA9-4355-BF78-E9A39ABF0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0" y="2638425"/>
            <a:ext cx="3446875" cy="3054503"/>
          </a:xfrm>
          <a:prstGeom prst="rect">
            <a:avLst/>
          </a:prstGeom>
        </p:spPr>
      </p:pic>
      <p:sp>
        <p:nvSpPr>
          <p:cNvPr id="10" name="TextBox 19">
            <a:extLst>
              <a:ext uri="{FF2B5EF4-FFF2-40B4-BE49-F238E27FC236}">
                <a16:creationId xmlns:a16="http://schemas.microsoft.com/office/drawing/2014/main" id="{2DC220D6-18A1-4353-81BE-48E4A4B28EF1}"/>
              </a:ext>
            </a:extLst>
          </p:cNvPr>
          <p:cNvSpPr txBox="1"/>
          <p:nvPr/>
        </p:nvSpPr>
        <p:spPr>
          <a:xfrm>
            <a:off x="9925050" y="1985885"/>
            <a:ext cx="1739855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000" b="1" dirty="0">
                <a:solidFill>
                  <a:srgbClr val="C00000"/>
                </a:solidFill>
                <a:latin typeface="Sakkal Majalla" panose="02000000000000000000" pitchFamily="2" charset="-78"/>
                <a:cs typeface="+mj-cs"/>
              </a:rPr>
              <a:t>التمهيد</a:t>
            </a:r>
            <a:endParaRPr lang="en-US" sz="4000" b="1" dirty="0">
              <a:solidFill>
                <a:srgbClr val="C0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56160F09-EE95-42A4-B0C9-4C0CB58FEB8D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6804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B097904-DE53-4D0F-8806-AC8A728B8149}"/>
              </a:ext>
            </a:extLst>
          </p:cNvPr>
          <p:cNvSpPr txBox="1"/>
          <p:nvPr/>
        </p:nvSpPr>
        <p:spPr>
          <a:xfrm>
            <a:off x="3971925" y="3429000"/>
            <a:ext cx="7768604" cy="14784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تُعًبّر المعادلات الكيميائية الحرارية عن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مقدار الحرارة المنطلقة </a:t>
            </a:r>
            <a:r>
              <a:rPr lang="ar-SA" sz="32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أو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الممتصة</a:t>
            </a:r>
            <a:r>
              <a:rPr lang="ar-SA" sz="3200" b="1" dirty="0">
                <a:latin typeface="ae_AlMateen" panose="02060803050605020204" pitchFamily="18" charset="-78"/>
                <a:cs typeface="+mj-cs"/>
                <a:sym typeface="Wingdings" pitchFamily="2" charset="2"/>
              </a:rPr>
              <a:t> في التفاعلات الكيميائية .</a:t>
            </a:r>
            <a:endParaRPr lang="en-US" sz="3200" b="1" dirty="0">
              <a:latin typeface="ae_AlMateen" panose="02060803050605020204" pitchFamily="18" charset="-78"/>
              <a:cs typeface="+mj-cs"/>
              <a:sym typeface="Wingdings" pitchFamily="2" charset="2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21B11FA-2FA3-4524-AD61-9F05994A899D}"/>
              </a:ext>
            </a:extLst>
          </p:cNvPr>
          <p:cNvSpPr txBox="1"/>
          <p:nvPr/>
        </p:nvSpPr>
        <p:spPr>
          <a:xfrm>
            <a:off x="4857750" y="2044005"/>
            <a:ext cx="6882779" cy="741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  <a:sym typeface="Wingdings" pitchFamily="2" charset="2"/>
              </a:rPr>
              <a:t>ما الفائدة من كتابة المعادلات الكيميائية الحرارية ؟</a:t>
            </a:r>
            <a:endParaRPr lang="en-US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36008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56C8E8D-189B-41EA-8530-6D7DFBD37E5D}"/>
              </a:ext>
            </a:extLst>
          </p:cNvPr>
          <p:cNvSpPr/>
          <p:nvPr/>
        </p:nvSpPr>
        <p:spPr>
          <a:xfrm>
            <a:off x="7222525" y="1882826"/>
            <a:ext cx="47301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كتابة المعادلات الكيميائية الحرارية</a:t>
            </a:r>
            <a:endParaRPr lang="ar-SA" sz="3200" b="1" dirty="0">
              <a:solidFill>
                <a:srgbClr val="C0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A1E8F6B-0AB1-42A8-83BD-3DA77D78BABA}"/>
              </a:ext>
            </a:extLst>
          </p:cNvPr>
          <p:cNvSpPr txBox="1"/>
          <p:nvPr/>
        </p:nvSpPr>
        <p:spPr>
          <a:xfrm>
            <a:off x="6096000" y="2826325"/>
            <a:ext cx="5818327" cy="14907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تدعى المعادلات الكيميائية التي تكتب فيها قيم </a:t>
            </a:r>
            <a:r>
              <a:rPr lang="en-US" sz="3200" b="1" dirty="0">
                <a:latin typeface="Calibri"/>
                <a:cs typeface="+mj-cs"/>
              </a:rPr>
              <a:t>∆H </a:t>
            </a:r>
            <a:r>
              <a:rPr lang="ar-SA" sz="3200" b="1" dirty="0">
                <a:latin typeface="Calibri"/>
                <a:cs typeface="+mj-cs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Calibri"/>
                <a:cs typeface="+mj-cs"/>
              </a:rPr>
              <a:t>معادلات كيميائية حرارية . </a:t>
            </a:r>
            <a:endParaRPr lang="ar-SA" sz="3200" b="1" dirty="0">
              <a:solidFill>
                <a:srgbClr val="0000CC"/>
              </a:solidFill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75275D11-4BBD-4A78-B279-D63816B82DAD}"/>
                  </a:ext>
                </a:extLst>
              </p:cNvPr>
              <p:cNvSpPr txBox="1"/>
              <p:nvPr/>
            </p:nvSpPr>
            <p:spPr>
              <a:xfrm>
                <a:off x="3320623" y="5177447"/>
                <a:ext cx="8392810" cy="7386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 rtlCol="1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latin typeface="Cambria Math"/>
                          <a:cs typeface="+mj-cs"/>
                        </a:rPr>
                        <m:t>𝟒𝐅𝐞</m:t>
                      </m:r>
                      <m:r>
                        <a:rPr lang="en-US" sz="2800" b="1" i="0" baseline="-25000" smtClean="0">
                          <a:latin typeface="Cambria Math"/>
                          <a:cs typeface="+mj-cs"/>
                        </a:rPr>
                        <m:t>(</m:t>
                      </m:r>
                      <m:r>
                        <a:rPr lang="en-US" sz="2800" b="1" i="0" baseline="-42000" smtClean="0">
                          <a:latin typeface="Cambria Math"/>
                          <a:cs typeface="+mj-cs"/>
                        </a:rPr>
                        <m:t>𝐬</m:t>
                      </m:r>
                      <m:r>
                        <a:rPr lang="en-US" sz="2800" b="1" i="0" baseline="-25000" smtClean="0">
                          <a:latin typeface="Cambria Math"/>
                          <a:cs typeface="+mj-cs"/>
                        </a:rPr>
                        <m:t>)</m:t>
                      </m:r>
                      <m:r>
                        <a:rPr lang="en-US" sz="2800" b="1" i="0" smtClean="0">
                          <a:latin typeface="Cambria Math"/>
                          <a:cs typeface="+mj-cs"/>
                        </a:rPr>
                        <m:t>+</m:t>
                      </m:r>
                      <m:r>
                        <a:rPr lang="en-US" sz="2800" b="1" i="0" smtClean="0">
                          <a:latin typeface="Cambria Math"/>
                          <a:cs typeface="+mj-cs"/>
                        </a:rPr>
                        <m:t>𝟑𝐎𝟐</m:t>
                      </m:r>
                      <m:r>
                        <a:rPr lang="en-US" sz="2800" b="1" i="0" baseline="-25000" smtClean="0">
                          <a:latin typeface="Cambria Math"/>
                          <a:cs typeface="+mj-cs"/>
                        </a:rPr>
                        <m:t>(</m:t>
                      </m:r>
                      <m:r>
                        <a:rPr lang="en-US" sz="2800" b="1" i="0" baseline="-42000" smtClean="0">
                          <a:latin typeface="Cambria Math"/>
                          <a:cs typeface="+mj-cs"/>
                        </a:rPr>
                        <m:t>𝐠</m:t>
                      </m:r>
                      <m:r>
                        <a:rPr lang="en-US" sz="2800" b="1" i="0" baseline="-25000" smtClean="0">
                          <a:latin typeface="Cambria Math"/>
                          <a:cs typeface="+mj-cs"/>
                        </a:rPr>
                        <m:t>)</m:t>
                      </m:r>
                      <m:r>
                        <a:rPr lang="en-US" sz="2800" b="1" i="0" smtClean="0">
                          <a:latin typeface="Cambria Math"/>
                          <a:ea typeface="Cambria Math"/>
                          <a:cs typeface="+mj-cs"/>
                        </a:rPr>
                        <m:t>→</m:t>
                      </m:r>
                      <m:r>
                        <a:rPr lang="en-US" sz="2800" b="1" i="0" smtClean="0">
                          <a:latin typeface="Cambria Math"/>
                          <a:ea typeface="Cambria Math"/>
                          <a:cs typeface="+mj-cs"/>
                        </a:rPr>
                        <m:t>𝟐𝐅𝐞𝟐𝐎𝟑</m:t>
                      </m:r>
                      <m:r>
                        <a:rPr lang="en-US" sz="2800" b="1" i="0" baseline="-25000" smtClean="0">
                          <a:latin typeface="Cambria Math"/>
                          <a:ea typeface="Cambria Math"/>
                          <a:cs typeface="+mj-cs"/>
                        </a:rPr>
                        <m:t> (</m:t>
                      </m:r>
                      <m:r>
                        <a:rPr lang="en-US" sz="2800" b="1" i="0" baseline="-42000" smtClean="0">
                          <a:latin typeface="Cambria Math"/>
                          <a:ea typeface="Cambria Math"/>
                          <a:cs typeface="+mj-cs"/>
                        </a:rPr>
                        <m:t>𝐬</m:t>
                      </m:r>
                      <m:r>
                        <a:rPr lang="en-US" sz="2800" b="1" i="0" baseline="-25000" smtClean="0">
                          <a:latin typeface="Cambria Math"/>
                          <a:ea typeface="Cambria Math"/>
                          <a:cs typeface="+mj-cs"/>
                        </a:rPr>
                        <m:t>)                 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∆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𝐇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=−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𝟏𝟔𝟐𝟓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 </m:t>
                      </m:r>
                      <m:r>
                        <a:rPr lang="en-US" sz="2800" b="1" i="0" smtClean="0">
                          <a:solidFill>
                            <a:srgbClr val="00B050"/>
                          </a:solidFill>
                          <a:latin typeface="Cambria Math"/>
                          <a:ea typeface="Cambria Math"/>
                          <a:cs typeface="+mj-cs"/>
                        </a:rPr>
                        <m:t>𝐤𝐉</m:t>
                      </m:r>
                    </m:oMath>
                  </m:oMathPara>
                </a14:m>
                <a:endParaRPr lang="ar-SA" sz="2800" b="1" dirty="0">
                  <a:solidFill>
                    <a:srgbClr val="00B050"/>
                  </a:solidFill>
                  <a:cs typeface="AL-Mateen" pitchFamily="2" charset="-78"/>
                </a:endParaRPr>
              </a:p>
            </p:txBody>
          </p:sp>
        </mc:Choice>
        <mc:Fallback>
          <p:sp>
            <p:nvSpPr>
              <p:cNvPr id="8" name="مربع نص 7">
                <a:extLst>
                  <a:ext uri="{FF2B5EF4-FFF2-40B4-BE49-F238E27FC236}">
                    <a16:creationId xmlns:a16="http://schemas.microsoft.com/office/drawing/2014/main" id="{75275D11-4BBD-4A78-B279-D63816B82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623" y="5177447"/>
                <a:ext cx="8392810" cy="738664"/>
              </a:xfrm>
              <a:prstGeom prst="rect">
                <a:avLst/>
              </a:prstGeom>
              <a:blipFill>
                <a:blip r:embed="rId2"/>
                <a:stretch>
                  <a:fillRect b="-247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009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ar-SA" sz="3600" b="1" dirty="0">
                <a:cs typeface="+mj-cs"/>
              </a:rPr>
              <a:t>كتابة المعادلة الكيميائية الحرارية </a:t>
            </a:r>
            <a:endParaRPr lang="en-US" sz="3600" b="1" dirty="0">
              <a:cs typeface="+mj-cs"/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CD03FB4-5049-4AD4-B207-4E472132A6E5}"/>
              </a:ext>
            </a:extLst>
          </p:cNvPr>
          <p:cNvSpPr/>
          <p:nvPr/>
        </p:nvSpPr>
        <p:spPr>
          <a:xfrm>
            <a:off x="609601" y="2793780"/>
            <a:ext cx="11450142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تكتب في صورة معادلة كيميائية موزونة تشتمل على </a:t>
            </a:r>
            <a:r>
              <a:rPr lang="ar-SA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الحالات الفيزيائية لجميع المواد المتفاعلة والناتجة</a:t>
            </a:r>
            <a:r>
              <a:rPr lang="ar-SA" sz="2800" b="1" dirty="0"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 , </a:t>
            </a:r>
            <a:r>
              <a:rPr lang="ar-SA" sz="28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والتغير في الطاقة </a:t>
            </a:r>
            <a:r>
              <a:rPr lang="ar-SA" sz="2800" b="1" dirty="0"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, والذي يعبر عنه عادة بأنه تغير في المحتوى الحراري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+mj-cs"/>
                <a:sym typeface="Wingdings 2" pitchFamily="18" charset="2"/>
              </a:rPr>
              <a:t>H</a:t>
            </a:r>
            <a:r>
              <a:rPr lang="ar-SA" sz="2800" b="1" dirty="0">
                <a:latin typeface="Calibri"/>
                <a:ea typeface="Times New Roman" pitchFamily="18" charset="0"/>
                <a:cs typeface="+mj-cs"/>
                <a:sym typeface="Wingdings 2" pitchFamily="18" charset="2"/>
              </a:rPr>
              <a:t>∆</a:t>
            </a:r>
            <a:endParaRPr lang="ar-SA" sz="2800" b="1" dirty="0">
              <a:latin typeface="Times New Roman" pitchFamily="18" charset="0"/>
              <a:ea typeface="Times New Roman" pitchFamily="18" charset="0"/>
              <a:cs typeface="+mj-cs"/>
              <a:sym typeface="Wingdings 2" pitchFamily="18" charset="2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4BECE01C-6BE4-421C-AE8A-6D4EA8F78982}"/>
              </a:ext>
            </a:extLst>
          </p:cNvPr>
          <p:cNvSpPr/>
          <p:nvPr/>
        </p:nvSpPr>
        <p:spPr>
          <a:xfrm>
            <a:off x="2825705" y="5026998"/>
            <a:ext cx="925638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</a:t>
            </a:r>
            <a:r>
              <a:rPr lang="ar-SA" sz="26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مثال :</a:t>
            </a:r>
            <a:r>
              <a:rPr lang="ar-SA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</a:t>
            </a:r>
            <a:r>
              <a:rPr lang="ar-SA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تفاعل احتراق الجلوكوز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12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 </a:t>
            </a:r>
            <a:r>
              <a:rPr lang="ar-SA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الطاردة للحرارة .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sym typeface="Wingdings 2" pitchFamily="18" charset="2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  </a:t>
            </a:r>
            <a:r>
              <a:rPr lang="en-US" sz="2600" b="1" dirty="0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∆</a:t>
            </a:r>
            <a:r>
              <a:rPr lang="en-US" sz="2600" b="1" dirty="0" err="1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25000" dirty="0" err="1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comb</a:t>
            </a:r>
            <a:r>
              <a:rPr lang="en-US" sz="2600" b="1" dirty="0">
                <a:solidFill>
                  <a:srgbClr val="0070C0"/>
                </a:solidFill>
                <a:latin typeface="Calibri"/>
                <a:ea typeface="Times New Roman" pitchFamily="18" charset="0"/>
                <a:sym typeface="Wingdings 2" pitchFamily="18" charset="2"/>
              </a:rPr>
              <a:t> = -2808 kJ</a:t>
            </a:r>
            <a:r>
              <a:rPr lang="ar-SA" sz="2600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C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12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6(s)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 + 6O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 2" pitchFamily="18" charset="2"/>
              </a:rPr>
              <a:t>2(g)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 </a:t>
            </a: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6CO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2(g)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  + 6H</a:t>
            </a:r>
            <a:r>
              <a:rPr lang="en-US" sz="2600" b="1" baseline="-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2</a:t>
            </a:r>
            <a:r>
              <a:rPr lang="en-US" sz="26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O</a:t>
            </a:r>
            <a:r>
              <a:rPr lang="en-US" sz="2600" b="1" baseline="-25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sym typeface="Wingdings" pitchFamily="2" charset="2"/>
              </a:rPr>
              <a:t>(l)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9C5DFBC2-F8CC-42E2-B5A7-DF4F3670F97D}"/>
              </a:ext>
            </a:extLst>
          </p:cNvPr>
          <p:cNvSpPr/>
          <p:nvPr/>
        </p:nvSpPr>
        <p:spPr>
          <a:xfrm>
            <a:off x="5972175" y="1920926"/>
            <a:ext cx="5990003" cy="584775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آلية كتابة المعادلات الكيميائية الحرارية</a:t>
            </a:r>
            <a:endParaRPr lang="ar-SA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1266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550</Words>
  <Application>Microsoft Office PowerPoint</Application>
  <PresentationFormat>شاشة عريضة</PresentationFormat>
  <Paragraphs>80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6" baseType="lpstr">
      <vt:lpstr>ae_AlMateen</vt:lpstr>
      <vt:lpstr>Arial</vt:lpstr>
      <vt:lpstr>Calibri</vt:lpstr>
      <vt:lpstr>Calibri Light</vt:lpstr>
      <vt:lpstr>Cambria Math</vt:lpstr>
      <vt:lpstr>Sakkal Majalla</vt:lpstr>
      <vt:lpstr>Times New Roman</vt:lpstr>
      <vt:lpstr>Vladimir Script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2020-09-27T09:55:03Z</dcterms:modified>
</cp:coreProperties>
</file>