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modifyVerifier cryptProviderType="rsaAES" cryptAlgorithmClass="hash" cryptAlgorithmType="typeAny" cryptAlgorithmSid="14" spinCount="100000" saltData="zXa2v8dLShWVCw+/oS6cfw==" hashData="XCE22bBRZfNezJA6aJNP/iFNgZWs0+JEMVHglzMzMrRRfR4ZlMPprGgbwu27W4dm64PcE2hGLSE10DHfOIudZ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22" autoAdjust="0"/>
  </p:normalViewPr>
  <p:slideViewPr>
    <p:cSldViewPr>
      <p:cViewPr varScale="1">
        <p:scale>
          <a:sx n="65" d="100"/>
          <a:sy n="65" d="100"/>
        </p:scale>
        <p:origin x="750" y="72"/>
      </p:cViewPr>
      <p:guideLst>
        <p:guide orient="horz" pos="2160"/>
        <p:guide pos="2880"/>
      </p:guideLst>
    </p:cSldViewPr>
  </p:slideViewPr>
  <p:outlineViewPr>
    <p:cViewPr>
      <p:scale>
        <a:sx n="33" d="100"/>
        <a:sy n="33" d="100"/>
      </p:scale>
      <p:origin x="12" y="21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5C33FD4C-2E94-49CB-A341-69720F1DBE91}" type="datetimeFigureOut">
              <a:rPr lang="ar-SA"/>
              <a:pPr>
                <a:defRPr/>
              </a:pPr>
              <a:t>04/05/1444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B49E02A-A506-4B2E-AED3-8645B5D95512}" type="slidenum">
              <a:rPr lang="ar-SA"/>
              <a:pPr>
                <a:defRPr/>
              </a:pPr>
              <a:t>‹#›</a:t>
            </a:fld>
            <a:endParaRPr lang="ar-SA"/>
          </a:p>
        </p:txBody>
      </p:sp>
    </p:spTree>
    <p:extLst>
      <p:ext uri="{BB962C8B-B14F-4D97-AF65-F5344CB8AC3E}">
        <p14:creationId xmlns:p14="http://schemas.microsoft.com/office/powerpoint/2010/main" val="375597963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49E02A-A506-4B2E-AED3-8645B5D95512}" type="slidenum">
              <a:rPr lang="ar-SA" smtClean="0"/>
              <a:pPr>
                <a:defRPr/>
              </a:pPr>
              <a:t>1</a:t>
            </a:fld>
            <a:endParaRPr lang="ar-SA"/>
          </a:p>
        </p:txBody>
      </p:sp>
    </p:spTree>
    <p:extLst>
      <p:ext uri="{BB962C8B-B14F-4D97-AF65-F5344CB8AC3E}">
        <p14:creationId xmlns:p14="http://schemas.microsoft.com/office/powerpoint/2010/main" val="356414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367E1D-BC10-4E88-94B5-513557FBDF6D}" type="slidenum">
              <a:rPr lang="ar-SA" smtClean="0"/>
              <a:pPr>
                <a:defRPr/>
              </a:pPr>
              <a:t>42</a:t>
            </a:fld>
            <a:endParaRPr lang="ar-SA"/>
          </a:p>
        </p:txBody>
      </p:sp>
    </p:spTree>
    <p:extLst>
      <p:ext uri="{BB962C8B-B14F-4D97-AF65-F5344CB8AC3E}">
        <p14:creationId xmlns:p14="http://schemas.microsoft.com/office/powerpoint/2010/main" val="382116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D4ABF392-A679-4721-A806-CA19C28FAF21}" type="datetimeFigureOut">
              <a:rPr lang="ar-SA"/>
              <a:pPr>
                <a:defRPr/>
              </a:pPr>
              <a:t>04/05/1444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BBACFE1E-2D9C-43E5-8D78-39CF1B23EC4F}" type="slidenum">
              <a:rPr lang="ar-SA"/>
              <a:pPr>
                <a:defRPr/>
              </a:pPr>
              <a:t>‹#›</a:t>
            </a:fld>
            <a:endParaRPr lang="ar-SA"/>
          </a:p>
        </p:txBody>
      </p:sp>
    </p:spTree>
    <p:extLst>
      <p:ext uri="{BB962C8B-B14F-4D97-AF65-F5344CB8AC3E}">
        <p14:creationId xmlns:p14="http://schemas.microsoft.com/office/powerpoint/2010/main" val="284536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DA9BF76E-A682-4F02-95AC-B1890BFDE7D6}" type="datetimeFigureOut">
              <a:rPr lang="ar-SA"/>
              <a:pPr>
                <a:defRPr/>
              </a:pPr>
              <a:t>04/05/1444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BED00454-BC35-4093-9BB0-FD8770A30D41}" type="slidenum">
              <a:rPr lang="ar-SA"/>
              <a:pPr>
                <a:defRPr/>
              </a:pPr>
              <a:t>‹#›</a:t>
            </a:fld>
            <a:endParaRPr lang="ar-SA"/>
          </a:p>
        </p:txBody>
      </p:sp>
    </p:spTree>
    <p:extLst>
      <p:ext uri="{BB962C8B-B14F-4D97-AF65-F5344CB8AC3E}">
        <p14:creationId xmlns:p14="http://schemas.microsoft.com/office/powerpoint/2010/main" val="75147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B423CA3F-B323-4F0E-B1B3-8E26FB1EA750}" type="datetimeFigureOut">
              <a:rPr lang="ar-SA"/>
              <a:pPr>
                <a:defRPr/>
              </a:pPr>
              <a:t>04/05/1444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5B36C786-A8A2-4086-9430-48D901263652}" type="slidenum">
              <a:rPr lang="ar-SA"/>
              <a:pPr>
                <a:defRPr/>
              </a:pPr>
              <a:t>‹#›</a:t>
            </a:fld>
            <a:endParaRPr lang="ar-SA"/>
          </a:p>
        </p:txBody>
      </p:sp>
    </p:spTree>
    <p:extLst>
      <p:ext uri="{BB962C8B-B14F-4D97-AF65-F5344CB8AC3E}">
        <p14:creationId xmlns:p14="http://schemas.microsoft.com/office/powerpoint/2010/main" val="119650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C23EAC59-676D-4BFB-94D0-C2DC783A9B4F}" type="datetimeFigureOut">
              <a:rPr lang="ar-SA"/>
              <a:pPr>
                <a:defRPr/>
              </a:pPr>
              <a:t>04/05/1444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4502A2F-61DD-4372-A772-02B223F775E9}" type="slidenum">
              <a:rPr lang="ar-SA"/>
              <a:pPr>
                <a:defRPr/>
              </a:pPr>
              <a:t>‹#›</a:t>
            </a:fld>
            <a:endParaRPr lang="ar-SA"/>
          </a:p>
        </p:txBody>
      </p:sp>
    </p:spTree>
    <p:extLst>
      <p:ext uri="{BB962C8B-B14F-4D97-AF65-F5344CB8AC3E}">
        <p14:creationId xmlns:p14="http://schemas.microsoft.com/office/powerpoint/2010/main" val="191605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074AE527-2C0F-4FBB-9134-5346964FF239}" type="datetimeFigureOut">
              <a:rPr lang="ar-SA"/>
              <a:pPr>
                <a:defRPr/>
              </a:pPr>
              <a:t>04/05/1444</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18B1B95-6B38-4A13-AD48-6D52575A17C9}" type="slidenum">
              <a:rPr lang="ar-SA"/>
              <a:pPr>
                <a:defRPr/>
              </a:pPr>
              <a:t>‹#›</a:t>
            </a:fld>
            <a:endParaRPr lang="ar-SA"/>
          </a:p>
        </p:txBody>
      </p:sp>
    </p:spTree>
    <p:extLst>
      <p:ext uri="{BB962C8B-B14F-4D97-AF65-F5344CB8AC3E}">
        <p14:creationId xmlns:p14="http://schemas.microsoft.com/office/powerpoint/2010/main" val="142507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fld id="{0AEE1E5E-9CCC-43B3-8782-5F46B48F5A6C}" type="datetimeFigureOut">
              <a:rPr lang="ar-SA"/>
              <a:pPr>
                <a:defRPr/>
              </a:pPr>
              <a:t>04/05/1444</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7031C084-9913-40B9-A8A4-1F75B1CCE735}" type="slidenum">
              <a:rPr lang="ar-SA"/>
              <a:pPr>
                <a:defRPr/>
              </a:pPr>
              <a:t>‹#›</a:t>
            </a:fld>
            <a:endParaRPr lang="ar-SA"/>
          </a:p>
        </p:txBody>
      </p:sp>
    </p:spTree>
    <p:extLst>
      <p:ext uri="{BB962C8B-B14F-4D97-AF65-F5344CB8AC3E}">
        <p14:creationId xmlns:p14="http://schemas.microsoft.com/office/powerpoint/2010/main" val="23450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E2ACDDFC-47A3-40B6-81E9-45FA25F64A38}" type="datetimeFigureOut">
              <a:rPr lang="ar-SA"/>
              <a:pPr>
                <a:defRPr/>
              </a:pPr>
              <a:t>04/05/1444</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0B611615-264B-4CA7-B5A8-5B59F5396F54}" type="slidenum">
              <a:rPr lang="ar-SA"/>
              <a:pPr>
                <a:defRPr/>
              </a:pPr>
              <a:t>‹#›</a:t>
            </a:fld>
            <a:endParaRPr lang="ar-SA"/>
          </a:p>
        </p:txBody>
      </p:sp>
    </p:spTree>
    <p:extLst>
      <p:ext uri="{BB962C8B-B14F-4D97-AF65-F5344CB8AC3E}">
        <p14:creationId xmlns:p14="http://schemas.microsoft.com/office/powerpoint/2010/main" val="40368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2C8D8F98-1097-4B9D-B3D5-DCBC7545A00C}" type="datetimeFigureOut">
              <a:rPr lang="ar-SA"/>
              <a:pPr>
                <a:defRPr/>
              </a:pPr>
              <a:t>04/05/1444</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A83A560B-EA54-4987-9F24-93AE6D62667F}" type="slidenum">
              <a:rPr lang="ar-SA"/>
              <a:pPr>
                <a:defRPr/>
              </a:pPr>
              <a:t>‹#›</a:t>
            </a:fld>
            <a:endParaRPr lang="ar-SA"/>
          </a:p>
        </p:txBody>
      </p:sp>
    </p:spTree>
    <p:extLst>
      <p:ext uri="{BB962C8B-B14F-4D97-AF65-F5344CB8AC3E}">
        <p14:creationId xmlns:p14="http://schemas.microsoft.com/office/powerpoint/2010/main" val="154072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07D293-23B4-4CBC-AC92-270A38BDB69C}" type="datetimeFigureOut">
              <a:rPr lang="ar-SA"/>
              <a:pPr>
                <a:defRPr/>
              </a:pPr>
              <a:t>04/05/1444</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682658D6-8BCB-4B6B-99C7-CB3E311522B4}" type="slidenum">
              <a:rPr lang="ar-SA"/>
              <a:pPr>
                <a:defRPr/>
              </a:pPr>
              <a:t>‹#›</a:t>
            </a:fld>
            <a:endParaRPr lang="ar-SA"/>
          </a:p>
        </p:txBody>
      </p:sp>
    </p:spTree>
    <p:extLst>
      <p:ext uri="{BB962C8B-B14F-4D97-AF65-F5344CB8AC3E}">
        <p14:creationId xmlns:p14="http://schemas.microsoft.com/office/powerpoint/2010/main" val="88113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BCD28C6-90BD-4BB9-B17F-625CCABA86A7}" type="datetimeFigureOut">
              <a:rPr lang="ar-SA"/>
              <a:pPr>
                <a:defRPr/>
              </a:pPr>
              <a:t>04/05/1444</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F020ACE6-A0FD-4572-A1A6-CE8A46175488}" type="slidenum">
              <a:rPr lang="ar-SA"/>
              <a:pPr>
                <a:defRPr/>
              </a:pPr>
              <a:t>‹#›</a:t>
            </a:fld>
            <a:endParaRPr lang="ar-SA"/>
          </a:p>
        </p:txBody>
      </p:sp>
    </p:spTree>
    <p:extLst>
      <p:ext uri="{BB962C8B-B14F-4D97-AF65-F5344CB8AC3E}">
        <p14:creationId xmlns:p14="http://schemas.microsoft.com/office/powerpoint/2010/main" val="346661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7515751-AC9E-4C22-A2FD-F7D930F117E7}" type="datetimeFigureOut">
              <a:rPr lang="ar-SA"/>
              <a:pPr>
                <a:defRPr/>
              </a:pPr>
              <a:t>04/05/1444</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6715AD49-D99C-412A-B3A9-8CCDA0F1B24F}" type="slidenum">
              <a:rPr lang="ar-SA"/>
              <a:pPr>
                <a:defRPr/>
              </a:pPr>
              <a:t>‹#›</a:t>
            </a:fld>
            <a:endParaRPr lang="ar-SA"/>
          </a:p>
        </p:txBody>
      </p:sp>
    </p:spTree>
    <p:extLst>
      <p:ext uri="{BB962C8B-B14F-4D97-AF65-F5344CB8AC3E}">
        <p14:creationId xmlns:p14="http://schemas.microsoft.com/office/powerpoint/2010/main" val="100194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9661CF-F9EA-4BAD-ACE5-86139DDCC198}" type="datetimeFigureOut">
              <a:rPr lang="ar-SA"/>
              <a:pPr>
                <a:defRPr/>
              </a:pPr>
              <a:t>04/05/1444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5AAD6A-BA30-4445-9273-2FD993234280}"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9.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2.emf"/><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7.emf"/><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2.emf"/><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t.me/englishteacher350"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ar-SA"/>
          </a:p>
        </p:txBody>
      </p:sp>
      <p:sp>
        <p:nvSpPr>
          <p:cNvPr id="3" name="Subtitle 2"/>
          <p:cNvSpPr>
            <a:spLocks noGrp="1"/>
          </p:cNvSpPr>
          <p:nvPr>
            <p:ph type="subTitle" idx="1"/>
          </p:nvPr>
        </p:nvSpPr>
        <p:spPr/>
        <p:txBody>
          <a:bodyPr rtlCol="1">
            <a:normAutofit/>
          </a:bodyPr>
          <a:lstStyle/>
          <a:p>
            <a:pPr eaLnBrk="1" fontAlgn="auto" hangingPunct="1">
              <a:spcAft>
                <a:spcPts val="0"/>
              </a:spcAft>
              <a:defRPr/>
            </a:pPr>
            <a:endParaRPr lang="ar-SA"/>
          </a:p>
        </p:txBody>
      </p:sp>
      <p:pic>
        <p:nvPicPr>
          <p:cNvPr id="2052" name="Picture 2" descr="C:\Users\DIGONTO\Desktop\RememberAllah-is-Most-Mercif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419100"/>
            <a:ext cx="78486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87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algn="l" rtl="0" eaLnBrk="1" hangingPunct="1"/>
            <a:r>
              <a:rPr lang="en-US" sz="2800" u="sng" dirty="0">
                <a:solidFill>
                  <a:srgbClr val="0070C0"/>
                </a:solidFill>
                <a:latin typeface="Baskerville Old Face" pitchFamily="18" charset="0"/>
                <a:cs typeface="MV Boli" pitchFamily="2" charset="0"/>
              </a:rPr>
              <a:t>In this lesson you are going to:</a:t>
            </a:r>
          </a:p>
          <a:p>
            <a:pPr algn="l" rtl="0" eaLnBrk="1" hangingPunct="1"/>
            <a:r>
              <a:rPr lang="en-US" sz="2800" dirty="0">
                <a:latin typeface="Baskerville Old Face" pitchFamily="18" charset="0"/>
                <a:cs typeface="MV Boli" pitchFamily="2" charset="0"/>
              </a:rPr>
              <a:t>read the text.</a:t>
            </a:r>
          </a:p>
          <a:p>
            <a:pPr algn="l" rtl="0" eaLnBrk="1" hangingPunct="1"/>
            <a:r>
              <a:rPr lang="en-US" sz="2800" dirty="0">
                <a:latin typeface="Baskerville Old Face" pitchFamily="18" charset="0"/>
                <a:cs typeface="MV Boli" pitchFamily="2" charset="0"/>
              </a:rPr>
              <a:t>learn new words.</a:t>
            </a:r>
          </a:p>
          <a:p>
            <a:pPr algn="l" rtl="0" eaLnBrk="1" hangingPunct="1"/>
            <a:r>
              <a:rPr lang="en-US" sz="2800" dirty="0">
                <a:latin typeface="Baskerville Old Face" pitchFamily="18" charset="0"/>
                <a:cs typeface="MV Boli" pitchFamily="2" charset="0"/>
              </a:rPr>
              <a:t>answer the questions about the text.</a:t>
            </a:r>
          </a:p>
          <a:p>
            <a:pPr algn="l" rtl="0" eaLnBrk="1" hangingPunct="1"/>
            <a:r>
              <a:rPr lang="en-US" sz="2800" dirty="0">
                <a:latin typeface="Baskerville Old Face" pitchFamily="18" charset="0"/>
              </a:rPr>
              <a:t>role-play an interview with one set of twins/triplets in the article. </a:t>
            </a:r>
            <a:endParaRPr lang="en-US" sz="2800" dirty="0">
              <a:latin typeface="Baskerville Old Face" pitchFamily="18" charset="0"/>
              <a:cs typeface="MV Boli" pitchFamily="2" charset="0"/>
            </a:endParaRPr>
          </a:p>
          <a:p>
            <a:pPr algn="l" rtl="0" eaLnBrk="1" hangingPunct="1"/>
            <a:r>
              <a:rPr lang="en-US" sz="2800" dirty="0">
                <a:latin typeface="Baskerville Old Face" pitchFamily="18" charset="0"/>
                <a:cs typeface="MV Boli" pitchFamily="2" charset="0"/>
              </a:rPr>
              <a:t>discuss the questions. </a:t>
            </a:r>
          </a:p>
          <a:p>
            <a:pPr algn="l" rtl="0" eaLnBrk="1" hangingPunct="1"/>
            <a:r>
              <a:rPr lang="en-US" sz="2800" dirty="0">
                <a:latin typeface="Baskerville Old Face" pitchFamily="18" charset="0"/>
              </a:rPr>
              <a:t>prepare an advertisement for a garage sale. </a:t>
            </a:r>
            <a:br>
              <a:rPr lang="en-US" sz="2800" dirty="0">
                <a:latin typeface="Baskerville Old Face" pitchFamily="18" charset="0"/>
              </a:rPr>
            </a:br>
            <a:endParaRPr lang="en-US" sz="2800" dirty="0">
              <a:latin typeface="Baskerville Old Face" pitchFamily="18" charset="0"/>
              <a:cs typeface="MV Boli" pitchFamily="2" charset="0"/>
            </a:endParaRPr>
          </a:p>
        </p:txBody>
      </p:sp>
      <p:sp>
        <p:nvSpPr>
          <p:cNvPr id="4" name="Rectangle 3"/>
          <p:cNvSpPr/>
          <p:nvPr/>
        </p:nvSpPr>
        <p:spPr>
          <a:xfrm>
            <a:off x="3299226" y="404664"/>
            <a:ext cx="319350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20000"/>
                    <a:lumOff val="80000"/>
                  </a:schemeClr>
                </a:solidFill>
                <a:effectLst>
                  <a:outerShdw blurRad="41275" dist="12700" dir="12000000" algn="tl" rotWithShape="0">
                    <a:srgbClr val="000000">
                      <a:alpha val="40000"/>
                    </a:srgbClr>
                  </a:outerShdw>
                </a:effectLst>
                <a:latin typeface="+mn-lt"/>
                <a:cs typeface="+mn-cs"/>
              </a:rPr>
              <a:t>Objectives</a:t>
            </a:r>
          </a:p>
        </p:txBody>
      </p:sp>
    </p:spTree>
    <p:extLst>
      <p:ext uri="{BB962C8B-B14F-4D97-AF65-F5344CB8AC3E}">
        <p14:creationId xmlns:p14="http://schemas.microsoft.com/office/powerpoint/2010/main" val="2361975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6">
                                            <p:txEl>
                                              <p:pRg st="3" end="3"/>
                                            </p:txEl>
                                          </p:spTgt>
                                        </p:tgtEl>
                                        <p:attrNameLst>
                                          <p:attrName>style.visibility</p:attrName>
                                        </p:attrNameLst>
                                      </p:cBhvr>
                                      <p:to>
                                        <p:strVal val="visible"/>
                                      </p:to>
                                    </p:set>
                                    <p:anim calcmode="lin" valueType="num">
                                      <p:cBhvr additive="base">
                                        <p:cTn id="25"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6">
                                            <p:txEl>
                                              <p:pRg st="4" end="4"/>
                                            </p:txEl>
                                          </p:spTgt>
                                        </p:tgtEl>
                                        <p:attrNameLst>
                                          <p:attrName>style.visibility</p:attrName>
                                        </p:attrNameLst>
                                      </p:cBhvr>
                                      <p:to>
                                        <p:strVal val="visible"/>
                                      </p:to>
                                    </p:set>
                                    <p:anim calcmode="lin" valueType="num">
                                      <p:cBhvr additive="base">
                                        <p:cTn id="31"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6">
                                            <p:txEl>
                                              <p:pRg st="5" end="5"/>
                                            </p:txEl>
                                          </p:spTgt>
                                        </p:tgtEl>
                                        <p:attrNameLst>
                                          <p:attrName>style.visibility</p:attrName>
                                        </p:attrNameLst>
                                      </p:cBhvr>
                                      <p:to>
                                        <p:strVal val="visible"/>
                                      </p:to>
                                    </p:set>
                                    <p:anim calcmode="lin" valueType="num">
                                      <p:cBhvr additive="base">
                                        <p:cTn id="37"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6">
                                            <p:txEl>
                                              <p:pRg st="6" end="6"/>
                                            </p:txEl>
                                          </p:spTgt>
                                        </p:tgtEl>
                                        <p:attrNameLst>
                                          <p:attrName>style.visibility</p:attrName>
                                        </p:attrNameLst>
                                      </p:cBhvr>
                                      <p:to>
                                        <p:strVal val="visible"/>
                                      </p:to>
                                    </p:set>
                                    <p:anim calcmode="lin" valueType="num">
                                      <p:cBhvr additive="base">
                                        <p:cTn id="43"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139825"/>
            <a:ext cx="8229600" cy="1143000"/>
          </a:xfrm>
        </p:spPr>
        <p:txBody>
          <a:bodyPr/>
          <a:lstStyle/>
          <a:p>
            <a:pPr eaLnBrk="1" hangingPunct="1"/>
            <a:r>
              <a:rPr lang="en-US">
                <a:cs typeface="Times New Roman" pitchFamily="18" charset="0"/>
              </a:rPr>
              <a:t>Open your student’s book</a:t>
            </a:r>
            <a:endParaRPr lang="ar-SA"/>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88" y="2349500"/>
            <a:ext cx="2743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131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1680" y="2060848"/>
            <a:ext cx="5690351" cy="2005457"/>
          </a:xfrm>
          <a:prstGeom prst="rect">
            <a:avLst/>
          </a:prstGeom>
        </p:spPr>
      </p:pic>
    </p:spTree>
    <p:extLst>
      <p:ext uri="{BB962C8B-B14F-4D97-AF65-F5344CB8AC3E}">
        <p14:creationId xmlns:p14="http://schemas.microsoft.com/office/powerpoint/2010/main" val="2946680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sz="3600" b="1" dirty="0">
                <a:solidFill>
                  <a:srgbClr val="FF0000"/>
                </a:solidFill>
              </a:rPr>
              <a:t>Describe what you see in the photo </a:t>
            </a:r>
          </a:p>
        </p:txBody>
      </p:sp>
      <p:sp>
        <p:nvSpPr>
          <p:cNvPr id="5" name="Title 1"/>
          <p:cNvSpPr txBox="1">
            <a:spLocks/>
          </p:cNvSpPr>
          <p:nvPr/>
        </p:nvSpPr>
        <p:spPr bwMode="auto">
          <a:xfrm>
            <a:off x="467544" y="26064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dk1"/>
                </a:solidFill>
                <a:latin typeface="+mn-lt"/>
                <a:ea typeface="+mn-ea"/>
                <a:cs typeface="+mn-cs"/>
              </a:defRPr>
            </a:lvl1pPr>
            <a:lvl2pPr algn="ctr" rtl="1" eaLnBrk="0" fontAlgn="base" hangingPunct="0">
              <a:spcBef>
                <a:spcPct val="0"/>
              </a:spcBef>
              <a:spcAft>
                <a:spcPct val="0"/>
              </a:spcAft>
              <a:defRPr sz="4400">
                <a:solidFill>
                  <a:schemeClr val="dk1"/>
                </a:solidFill>
                <a:latin typeface="+mn-lt"/>
                <a:ea typeface="+mn-ea"/>
                <a:cs typeface="+mn-cs"/>
              </a:defRPr>
            </a:lvl2pPr>
            <a:lvl3pPr algn="ctr" rtl="1" eaLnBrk="0" fontAlgn="base" hangingPunct="0">
              <a:spcBef>
                <a:spcPct val="0"/>
              </a:spcBef>
              <a:spcAft>
                <a:spcPct val="0"/>
              </a:spcAft>
              <a:defRPr sz="4400">
                <a:solidFill>
                  <a:schemeClr val="dk1"/>
                </a:solidFill>
                <a:latin typeface="+mn-lt"/>
                <a:ea typeface="+mn-ea"/>
                <a:cs typeface="+mn-cs"/>
              </a:defRPr>
            </a:lvl3pPr>
            <a:lvl4pPr algn="ctr" rtl="1" eaLnBrk="0" fontAlgn="base" hangingPunct="0">
              <a:spcBef>
                <a:spcPct val="0"/>
              </a:spcBef>
              <a:spcAft>
                <a:spcPct val="0"/>
              </a:spcAft>
              <a:defRPr sz="4400">
                <a:solidFill>
                  <a:schemeClr val="dk1"/>
                </a:solidFill>
                <a:latin typeface="+mn-lt"/>
                <a:ea typeface="+mn-ea"/>
                <a:cs typeface="+mn-cs"/>
              </a:defRPr>
            </a:lvl4pPr>
            <a:lvl5pPr algn="ctr" rtl="1" eaLnBrk="0" fontAlgn="base" hangingPunct="0">
              <a:spcBef>
                <a:spcPct val="0"/>
              </a:spcBef>
              <a:spcAft>
                <a:spcPct val="0"/>
              </a:spcAft>
              <a:defRPr sz="4400">
                <a:solidFill>
                  <a:schemeClr val="dk1"/>
                </a:solidFill>
                <a:latin typeface="+mn-lt"/>
                <a:ea typeface="+mn-ea"/>
                <a:cs typeface="+mn-cs"/>
              </a:defRPr>
            </a:lvl5pPr>
            <a:lvl6pPr marL="457200" algn="ctr" rtl="1" fontAlgn="base">
              <a:spcBef>
                <a:spcPct val="0"/>
              </a:spcBef>
              <a:spcAft>
                <a:spcPct val="0"/>
              </a:spcAft>
              <a:defRPr sz="4400">
                <a:solidFill>
                  <a:schemeClr val="dk1"/>
                </a:solidFill>
                <a:latin typeface="+mn-lt"/>
                <a:ea typeface="+mn-ea"/>
                <a:cs typeface="+mn-cs"/>
              </a:defRPr>
            </a:lvl6pPr>
            <a:lvl7pPr marL="914400" algn="ctr" rtl="1" fontAlgn="base">
              <a:spcBef>
                <a:spcPct val="0"/>
              </a:spcBef>
              <a:spcAft>
                <a:spcPct val="0"/>
              </a:spcAft>
              <a:defRPr sz="4400">
                <a:solidFill>
                  <a:schemeClr val="dk1"/>
                </a:solidFill>
                <a:latin typeface="+mn-lt"/>
                <a:ea typeface="+mn-ea"/>
                <a:cs typeface="+mn-cs"/>
              </a:defRPr>
            </a:lvl7pPr>
            <a:lvl8pPr marL="1371600" algn="ctr" rtl="1" fontAlgn="base">
              <a:spcBef>
                <a:spcPct val="0"/>
              </a:spcBef>
              <a:spcAft>
                <a:spcPct val="0"/>
              </a:spcAft>
              <a:defRPr sz="4400">
                <a:solidFill>
                  <a:schemeClr val="dk1"/>
                </a:solidFill>
                <a:latin typeface="+mn-lt"/>
                <a:ea typeface="+mn-ea"/>
                <a:cs typeface="+mn-cs"/>
              </a:defRPr>
            </a:lvl8pPr>
            <a:lvl9pPr marL="1828800" algn="ctr" rtl="1" fontAlgn="base">
              <a:spcBef>
                <a:spcPct val="0"/>
              </a:spcBef>
              <a:spcAft>
                <a:spcPct val="0"/>
              </a:spcAft>
              <a:defRPr sz="4400">
                <a:solidFill>
                  <a:schemeClr val="dk1"/>
                </a:solidFill>
                <a:latin typeface="+mn-lt"/>
                <a:ea typeface="+mn-ea"/>
                <a:cs typeface="+mn-cs"/>
              </a:defRPr>
            </a:lvl9pPr>
          </a:lstStyle>
          <a:p>
            <a:r>
              <a:rPr lang="en-US" sz="3600" b="1" dirty="0">
                <a:solidFill>
                  <a:srgbClr val="FF0000"/>
                </a:solidFill>
              </a:rPr>
              <a:t>Are they twins?</a:t>
            </a:r>
          </a:p>
        </p:txBody>
      </p:sp>
      <p:sp>
        <p:nvSpPr>
          <p:cNvPr id="7" name="Title 1"/>
          <p:cNvSpPr txBox="1">
            <a:spLocks/>
          </p:cNvSpPr>
          <p:nvPr/>
        </p:nvSpPr>
        <p:spPr bwMode="auto">
          <a:xfrm>
            <a:off x="446856" y="269776"/>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dk1"/>
                </a:solidFill>
                <a:latin typeface="+mn-lt"/>
                <a:ea typeface="+mn-ea"/>
                <a:cs typeface="+mn-cs"/>
              </a:defRPr>
            </a:lvl1pPr>
            <a:lvl2pPr algn="ctr" rtl="1" eaLnBrk="0" fontAlgn="base" hangingPunct="0">
              <a:spcBef>
                <a:spcPct val="0"/>
              </a:spcBef>
              <a:spcAft>
                <a:spcPct val="0"/>
              </a:spcAft>
              <a:defRPr sz="4400">
                <a:solidFill>
                  <a:schemeClr val="dk1"/>
                </a:solidFill>
                <a:latin typeface="+mn-lt"/>
                <a:ea typeface="+mn-ea"/>
                <a:cs typeface="+mn-cs"/>
              </a:defRPr>
            </a:lvl2pPr>
            <a:lvl3pPr algn="ctr" rtl="1" eaLnBrk="0" fontAlgn="base" hangingPunct="0">
              <a:spcBef>
                <a:spcPct val="0"/>
              </a:spcBef>
              <a:spcAft>
                <a:spcPct val="0"/>
              </a:spcAft>
              <a:defRPr sz="4400">
                <a:solidFill>
                  <a:schemeClr val="dk1"/>
                </a:solidFill>
                <a:latin typeface="+mn-lt"/>
                <a:ea typeface="+mn-ea"/>
                <a:cs typeface="+mn-cs"/>
              </a:defRPr>
            </a:lvl3pPr>
            <a:lvl4pPr algn="ctr" rtl="1" eaLnBrk="0" fontAlgn="base" hangingPunct="0">
              <a:spcBef>
                <a:spcPct val="0"/>
              </a:spcBef>
              <a:spcAft>
                <a:spcPct val="0"/>
              </a:spcAft>
              <a:defRPr sz="4400">
                <a:solidFill>
                  <a:schemeClr val="dk1"/>
                </a:solidFill>
                <a:latin typeface="+mn-lt"/>
                <a:ea typeface="+mn-ea"/>
                <a:cs typeface="+mn-cs"/>
              </a:defRPr>
            </a:lvl4pPr>
            <a:lvl5pPr algn="ctr" rtl="1" eaLnBrk="0" fontAlgn="base" hangingPunct="0">
              <a:spcBef>
                <a:spcPct val="0"/>
              </a:spcBef>
              <a:spcAft>
                <a:spcPct val="0"/>
              </a:spcAft>
              <a:defRPr sz="4400">
                <a:solidFill>
                  <a:schemeClr val="dk1"/>
                </a:solidFill>
                <a:latin typeface="+mn-lt"/>
                <a:ea typeface="+mn-ea"/>
                <a:cs typeface="+mn-cs"/>
              </a:defRPr>
            </a:lvl5pPr>
            <a:lvl6pPr marL="457200" algn="ctr" rtl="1" fontAlgn="base">
              <a:spcBef>
                <a:spcPct val="0"/>
              </a:spcBef>
              <a:spcAft>
                <a:spcPct val="0"/>
              </a:spcAft>
              <a:defRPr sz="4400">
                <a:solidFill>
                  <a:schemeClr val="dk1"/>
                </a:solidFill>
                <a:latin typeface="+mn-lt"/>
                <a:ea typeface="+mn-ea"/>
                <a:cs typeface="+mn-cs"/>
              </a:defRPr>
            </a:lvl6pPr>
            <a:lvl7pPr marL="914400" algn="ctr" rtl="1" fontAlgn="base">
              <a:spcBef>
                <a:spcPct val="0"/>
              </a:spcBef>
              <a:spcAft>
                <a:spcPct val="0"/>
              </a:spcAft>
              <a:defRPr sz="4400">
                <a:solidFill>
                  <a:schemeClr val="dk1"/>
                </a:solidFill>
                <a:latin typeface="+mn-lt"/>
                <a:ea typeface="+mn-ea"/>
                <a:cs typeface="+mn-cs"/>
              </a:defRPr>
            </a:lvl7pPr>
            <a:lvl8pPr marL="1371600" algn="ctr" rtl="1" fontAlgn="base">
              <a:spcBef>
                <a:spcPct val="0"/>
              </a:spcBef>
              <a:spcAft>
                <a:spcPct val="0"/>
              </a:spcAft>
              <a:defRPr sz="4400">
                <a:solidFill>
                  <a:schemeClr val="dk1"/>
                </a:solidFill>
                <a:latin typeface="+mn-lt"/>
                <a:ea typeface="+mn-ea"/>
                <a:cs typeface="+mn-cs"/>
              </a:defRPr>
            </a:lvl8pPr>
            <a:lvl9pPr marL="1828800" algn="ctr" rtl="1" fontAlgn="base">
              <a:spcBef>
                <a:spcPct val="0"/>
              </a:spcBef>
              <a:spcAft>
                <a:spcPct val="0"/>
              </a:spcAft>
              <a:defRPr sz="4400">
                <a:solidFill>
                  <a:schemeClr val="dk1"/>
                </a:solidFill>
                <a:latin typeface="+mn-lt"/>
                <a:ea typeface="+mn-ea"/>
                <a:cs typeface="+mn-cs"/>
              </a:defRPr>
            </a:lvl9pPr>
          </a:lstStyle>
          <a:p>
            <a:r>
              <a:rPr lang="en-US" sz="3600" b="1" dirty="0">
                <a:solidFill>
                  <a:srgbClr val="FF0000"/>
                </a:solidFill>
              </a:rPr>
              <a:t>No </a:t>
            </a:r>
          </a:p>
        </p:txBody>
      </p:sp>
      <p:sp>
        <p:nvSpPr>
          <p:cNvPr id="8" name="Title 1"/>
          <p:cNvSpPr txBox="1">
            <a:spLocks/>
          </p:cNvSpPr>
          <p:nvPr/>
        </p:nvSpPr>
        <p:spPr bwMode="auto">
          <a:xfrm>
            <a:off x="467544" y="26064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dk1"/>
                </a:solidFill>
                <a:latin typeface="+mn-lt"/>
                <a:ea typeface="+mn-ea"/>
                <a:cs typeface="+mn-cs"/>
              </a:defRPr>
            </a:lvl1pPr>
            <a:lvl2pPr algn="ctr" rtl="1" eaLnBrk="0" fontAlgn="base" hangingPunct="0">
              <a:spcBef>
                <a:spcPct val="0"/>
              </a:spcBef>
              <a:spcAft>
                <a:spcPct val="0"/>
              </a:spcAft>
              <a:defRPr sz="4400">
                <a:solidFill>
                  <a:schemeClr val="dk1"/>
                </a:solidFill>
                <a:latin typeface="+mn-lt"/>
                <a:ea typeface="+mn-ea"/>
                <a:cs typeface="+mn-cs"/>
              </a:defRPr>
            </a:lvl2pPr>
            <a:lvl3pPr algn="ctr" rtl="1" eaLnBrk="0" fontAlgn="base" hangingPunct="0">
              <a:spcBef>
                <a:spcPct val="0"/>
              </a:spcBef>
              <a:spcAft>
                <a:spcPct val="0"/>
              </a:spcAft>
              <a:defRPr sz="4400">
                <a:solidFill>
                  <a:schemeClr val="dk1"/>
                </a:solidFill>
                <a:latin typeface="+mn-lt"/>
                <a:ea typeface="+mn-ea"/>
                <a:cs typeface="+mn-cs"/>
              </a:defRPr>
            </a:lvl3pPr>
            <a:lvl4pPr algn="ctr" rtl="1" eaLnBrk="0" fontAlgn="base" hangingPunct="0">
              <a:spcBef>
                <a:spcPct val="0"/>
              </a:spcBef>
              <a:spcAft>
                <a:spcPct val="0"/>
              </a:spcAft>
              <a:defRPr sz="4400">
                <a:solidFill>
                  <a:schemeClr val="dk1"/>
                </a:solidFill>
                <a:latin typeface="+mn-lt"/>
                <a:ea typeface="+mn-ea"/>
                <a:cs typeface="+mn-cs"/>
              </a:defRPr>
            </a:lvl4pPr>
            <a:lvl5pPr algn="ctr" rtl="1" eaLnBrk="0" fontAlgn="base" hangingPunct="0">
              <a:spcBef>
                <a:spcPct val="0"/>
              </a:spcBef>
              <a:spcAft>
                <a:spcPct val="0"/>
              </a:spcAft>
              <a:defRPr sz="4400">
                <a:solidFill>
                  <a:schemeClr val="dk1"/>
                </a:solidFill>
                <a:latin typeface="+mn-lt"/>
                <a:ea typeface="+mn-ea"/>
                <a:cs typeface="+mn-cs"/>
              </a:defRPr>
            </a:lvl5pPr>
            <a:lvl6pPr marL="457200" algn="ctr" rtl="1" fontAlgn="base">
              <a:spcBef>
                <a:spcPct val="0"/>
              </a:spcBef>
              <a:spcAft>
                <a:spcPct val="0"/>
              </a:spcAft>
              <a:defRPr sz="4400">
                <a:solidFill>
                  <a:schemeClr val="dk1"/>
                </a:solidFill>
                <a:latin typeface="+mn-lt"/>
                <a:ea typeface="+mn-ea"/>
                <a:cs typeface="+mn-cs"/>
              </a:defRPr>
            </a:lvl6pPr>
            <a:lvl7pPr marL="914400" algn="ctr" rtl="1" fontAlgn="base">
              <a:spcBef>
                <a:spcPct val="0"/>
              </a:spcBef>
              <a:spcAft>
                <a:spcPct val="0"/>
              </a:spcAft>
              <a:defRPr sz="4400">
                <a:solidFill>
                  <a:schemeClr val="dk1"/>
                </a:solidFill>
                <a:latin typeface="+mn-lt"/>
                <a:ea typeface="+mn-ea"/>
                <a:cs typeface="+mn-cs"/>
              </a:defRPr>
            </a:lvl7pPr>
            <a:lvl8pPr marL="1371600" algn="ctr" rtl="1" fontAlgn="base">
              <a:spcBef>
                <a:spcPct val="0"/>
              </a:spcBef>
              <a:spcAft>
                <a:spcPct val="0"/>
              </a:spcAft>
              <a:defRPr sz="4400">
                <a:solidFill>
                  <a:schemeClr val="dk1"/>
                </a:solidFill>
                <a:latin typeface="+mn-lt"/>
                <a:ea typeface="+mn-ea"/>
                <a:cs typeface="+mn-cs"/>
              </a:defRPr>
            </a:lvl8pPr>
            <a:lvl9pPr marL="1828800" algn="ctr" rtl="1" fontAlgn="base">
              <a:spcBef>
                <a:spcPct val="0"/>
              </a:spcBef>
              <a:spcAft>
                <a:spcPct val="0"/>
              </a:spcAft>
              <a:defRPr sz="4400">
                <a:solidFill>
                  <a:schemeClr val="dk1"/>
                </a:solidFill>
                <a:latin typeface="+mn-lt"/>
                <a:ea typeface="+mn-ea"/>
                <a:cs typeface="+mn-cs"/>
              </a:defRPr>
            </a:lvl9pPr>
          </a:lstStyle>
          <a:p>
            <a:r>
              <a:rPr lang="en-US" sz="3600" b="1" dirty="0">
                <a:solidFill>
                  <a:srgbClr val="FF0000"/>
                </a:solidFill>
              </a:rPr>
              <a:t>They are triplets. </a:t>
            </a:r>
          </a:p>
        </p:txBody>
      </p:sp>
      <p:sp>
        <p:nvSpPr>
          <p:cNvPr id="3" name="Content Placeholder 2">
            <a:extLst>
              <a:ext uri="{FF2B5EF4-FFF2-40B4-BE49-F238E27FC236}">
                <a16:creationId xmlns:a16="http://schemas.microsoft.com/office/drawing/2014/main" id="{A69F4588-993B-45ED-A4AD-113EA5F3832F}"/>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07AEC35C-FD2E-48BE-AF31-79BDCCDFA0EB}"/>
              </a:ext>
            </a:extLst>
          </p:cNvPr>
          <p:cNvPicPr>
            <a:picLocks noChangeAspect="1"/>
          </p:cNvPicPr>
          <p:nvPr/>
        </p:nvPicPr>
        <p:blipFill>
          <a:blip r:embed="rId2"/>
          <a:stretch>
            <a:fillRect/>
          </a:stretch>
        </p:blipFill>
        <p:spPr>
          <a:xfrm>
            <a:off x="679912" y="1482762"/>
            <a:ext cx="8017232" cy="5347701"/>
          </a:xfrm>
          <a:prstGeom prst="rect">
            <a:avLst/>
          </a:prstGeom>
        </p:spPr>
      </p:pic>
    </p:spTree>
    <p:extLst>
      <p:ext uri="{BB962C8B-B14F-4D97-AF65-F5344CB8AC3E}">
        <p14:creationId xmlns:p14="http://schemas.microsoft.com/office/powerpoint/2010/main" val="17818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triplets</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519056"/>
            <a:ext cx="3728814" cy="407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86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492896"/>
            <a:ext cx="650146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021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0360"/>
            <a:ext cx="8229600" cy="2764904"/>
          </a:xfrm>
        </p:spPr>
        <p:txBody>
          <a:bodyPr/>
          <a:lstStyle/>
          <a:p>
            <a:pPr algn="l" rtl="0"/>
            <a:r>
              <a:rPr lang="en-US" b="1" i="1" dirty="0">
                <a:solidFill>
                  <a:schemeClr val="accent2">
                    <a:lumMod val="75000"/>
                  </a:schemeClr>
                </a:solidFill>
              </a:rPr>
              <a:t>What does the title mean?</a:t>
            </a:r>
          </a:p>
          <a:p>
            <a:pPr algn="l" rtl="0"/>
            <a:r>
              <a:rPr lang="en-US" dirty="0"/>
              <a:t>It means that two people physically resemble each other.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64" y="908720"/>
            <a:ext cx="8244408" cy="149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72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a:t>
            </a:r>
            <a:r>
              <a:rPr lang="en-US" b="1" dirty="0">
                <a:solidFill>
                  <a:srgbClr val="C00000"/>
                </a:solidFill>
              </a:rPr>
              <a:t>look like </a:t>
            </a:r>
            <a:r>
              <a:rPr lang="en-US" dirty="0"/>
              <a:t>each other.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1556792"/>
            <a:ext cx="2988345" cy="4205819"/>
          </a:xfrm>
        </p:spPr>
      </p:pic>
    </p:spTree>
    <p:extLst>
      <p:ext uri="{BB962C8B-B14F-4D97-AF65-F5344CB8AC3E}">
        <p14:creationId xmlns:p14="http://schemas.microsoft.com/office/powerpoint/2010/main" val="9157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BD0336-5523-44C2-B0F7-35D6F7528923}"/>
              </a:ext>
            </a:extLst>
          </p:cNvPr>
          <p:cNvPicPr>
            <a:picLocks noChangeAspect="1"/>
          </p:cNvPicPr>
          <p:nvPr/>
        </p:nvPicPr>
        <p:blipFill>
          <a:blip r:embed="rId4"/>
          <a:stretch>
            <a:fillRect/>
          </a:stretch>
        </p:blipFill>
        <p:spPr>
          <a:xfrm>
            <a:off x="457200" y="0"/>
            <a:ext cx="8229600" cy="6858000"/>
          </a:xfrm>
          <a:prstGeom prst="rect">
            <a:avLst/>
          </a:prstGeom>
        </p:spPr>
      </p:pic>
      <p:sp>
        <p:nvSpPr>
          <p:cNvPr id="2" name="Title 1"/>
          <p:cNvSpPr>
            <a:spLocks noGrp="1"/>
          </p:cNvSpPr>
          <p:nvPr>
            <p:ph type="title"/>
          </p:nvPr>
        </p:nvSpPr>
        <p:spPr/>
        <p:txBody>
          <a:bodyPr/>
          <a:lstStyle/>
          <a:p>
            <a:endParaRPr lang="en-US"/>
          </a:p>
        </p:txBody>
      </p:sp>
      <p:pic>
        <p:nvPicPr>
          <p:cNvPr id="3" name="SG Bk 6 F-SA__16_1-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860"/>
            <a:ext cx="609600" cy="609600"/>
          </a:xfrm>
          <a:prstGeom prst="rect">
            <a:avLst/>
          </a:prstGeom>
        </p:spPr>
      </p:pic>
      <p:sp>
        <p:nvSpPr>
          <p:cNvPr id="5" name="Content Placeholder 4">
            <a:extLst>
              <a:ext uri="{FF2B5EF4-FFF2-40B4-BE49-F238E27FC236}">
                <a16:creationId xmlns:a16="http://schemas.microsoft.com/office/drawing/2014/main" id="{80BA9459-33DB-4721-B2B6-84208B47C8A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78768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88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EDA9BE-064F-4A72-B328-6565F06FE61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B348A1-1D06-4F40-8078-8BECAE889231}"/>
              </a:ext>
            </a:extLst>
          </p:cNvPr>
          <p:cNvPicPr>
            <a:picLocks noChangeAspect="1"/>
          </p:cNvPicPr>
          <p:nvPr/>
        </p:nvPicPr>
        <p:blipFill>
          <a:blip r:embed="rId4"/>
          <a:stretch>
            <a:fillRect/>
          </a:stretch>
        </p:blipFill>
        <p:spPr>
          <a:xfrm>
            <a:off x="1835696" y="1772816"/>
            <a:ext cx="5694107" cy="3784498"/>
          </a:xfrm>
          <a:prstGeom prst="rect">
            <a:avLst/>
          </a:prstGeom>
        </p:spPr>
      </p:pic>
      <p:pic>
        <p:nvPicPr>
          <p:cNvPr id="7" name="SG Bk 6 F-SA__16_1-07.mp3">
            <a:hlinkClick r:id="" action="ppaction://media"/>
            <a:extLst>
              <a:ext uri="{FF2B5EF4-FFF2-40B4-BE49-F238E27FC236}">
                <a16:creationId xmlns:a16="http://schemas.microsoft.com/office/drawing/2014/main" id="{A89DF887-FC96-4D0E-9396-D970EFBD8743}"/>
              </a:ext>
            </a:extLst>
          </p:cNvPr>
          <p:cNvPicPr>
            <a:picLocks noChangeAspect="1"/>
          </p:cNvPicPr>
          <p:nvPr>
            <a:audioFile r:link="rId1"/>
            <p:extLst>
              <p:ext uri="{DAA4B4D4-6D71-4841-9C94-3DE7FCFB9230}">
                <p14:media xmlns:p14="http://schemas.microsoft.com/office/powerpoint/2010/main" r:embed="rId2">
                  <p14:trim end="160305.3125"/>
                </p14:media>
              </p:ext>
            </p:extLst>
          </p:nvPr>
        </p:nvPicPr>
        <p:blipFill>
          <a:blip r:embed="rId5"/>
          <a:stretch>
            <a:fillRect/>
          </a:stretch>
        </p:blipFill>
        <p:spPr>
          <a:xfrm>
            <a:off x="4267200" y="236538"/>
            <a:ext cx="609600" cy="609600"/>
          </a:xfrm>
          <a:prstGeom prst="rect">
            <a:avLst/>
          </a:prstGeom>
        </p:spPr>
      </p:pic>
    </p:spTree>
    <p:extLst>
      <p:ext uri="{BB962C8B-B14F-4D97-AF65-F5344CB8AC3E}">
        <p14:creationId xmlns:p14="http://schemas.microsoft.com/office/powerpoint/2010/main" val="1865012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56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GONTO\Desktop\photo_2019-11-19_17-15-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717" y="548680"/>
            <a:ext cx="721169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2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420888"/>
            <a:ext cx="7178025" cy="141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627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a:solidFill>
                  <a:schemeClr val="accent2">
                    <a:lumMod val="75000"/>
                  </a:schemeClr>
                </a:solidFill>
              </a:rPr>
              <a:t>When did the three brothers meet for the first time?</a:t>
            </a:r>
          </a:p>
          <a:p>
            <a:pPr algn="l" rtl="0"/>
            <a:r>
              <a:rPr lang="en-US" dirty="0"/>
              <a:t>At the age of 19. </a:t>
            </a:r>
            <a:br>
              <a:rPr lang="en-US" dirty="0"/>
            </a:br>
            <a:endParaRPr lang="en-US" dirty="0"/>
          </a:p>
        </p:txBody>
      </p:sp>
    </p:spTree>
    <p:extLst>
      <p:ext uri="{BB962C8B-B14F-4D97-AF65-F5344CB8AC3E}">
        <p14:creationId xmlns:p14="http://schemas.microsoft.com/office/powerpoint/2010/main" val="38996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G Bk 6 F-SA__16_1-07.mp3">
            <a:hlinkClick r:id="" action="ppaction://media"/>
            <a:extLst>
              <a:ext uri="{FF2B5EF4-FFF2-40B4-BE49-F238E27FC236}">
                <a16:creationId xmlns:a16="http://schemas.microsoft.com/office/drawing/2014/main" id="{38272018-E987-4D1D-BEA0-8186F8472638}"/>
              </a:ext>
            </a:extLst>
          </p:cNvPr>
          <p:cNvPicPr>
            <a:picLocks noChangeAspect="1"/>
          </p:cNvPicPr>
          <p:nvPr>
            <a:audioFile r:link="rId1"/>
            <p:extLst>
              <p:ext uri="{DAA4B4D4-6D71-4841-9C94-3DE7FCFB9230}">
                <p14:media xmlns:p14="http://schemas.microsoft.com/office/powerpoint/2010/main" r:embed="rId2">
                  <p14:trim st="39567" end="98973.3125"/>
                </p14:media>
              </p:ext>
            </p:extLst>
          </p:nvPr>
        </p:nvPicPr>
        <p:blipFill>
          <a:blip r:embed="rId4"/>
          <a:stretch>
            <a:fillRect/>
          </a:stretch>
        </p:blipFill>
        <p:spPr>
          <a:xfrm>
            <a:off x="4267200" y="541338"/>
            <a:ext cx="609600" cy="609600"/>
          </a:xfrm>
          <a:prstGeom prst="rect">
            <a:avLst/>
          </a:prstGeom>
        </p:spPr>
      </p:pic>
      <p:sp>
        <p:nvSpPr>
          <p:cNvPr id="3" name="Content Placeholder 2">
            <a:extLst>
              <a:ext uri="{FF2B5EF4-FFF2-40B4-BE49-F238E27FC236}">
                <a16:creationId xmlns:a16="http://schemas.microsoft.com/office/drawing/2014/main" id="{CA1389C9-0412-4FA5-A902-62851C4759E7}"/>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529EC33C-D032-4910-91FA-B92380BCC839}"/>
              </a:ext>
            </a:extLst>
          </p:cNvPr>
          <p:cNvPicPr>
            <a:picLocks noChangeAspect="1"/>
          </p:cNvPicPr>
          <p:nvPr/>
        </p:nvPicPr>
        <p:blipFill>
          <a:blip r:embed="rId5"/>
          <a:stretch>
            <a:fillRect/>
          </a:stretch>
        </p:blipFill>
        <p:spPr>
          <a:xfrm>
            <a:off x="99588" y="2283736"/>
            <a:ext cx="8944824" cy="2290527"/>
          </a:xfrm>
          <a:prstGeom prst="rect">
            <a:avLst/>
          </a:prstGeom>
        </p:spPr>
      </p:pic>
    </p:spTree>
    <p:extLst>
      <p:ext uri="{BB962C8B-B14F-4D97-AF65-F5344CB8AC3E}">
        <p14:creationId xmlns:p14="http://schemas.microsoft.com/office/powerpoint/2010/main" val="11831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4525963"/>
          </a:xfrm>
        </p:spPr>
        <p:txBody>
          <a:bodyPr/>
          <a:lstStyle/>
          <a:p>
            <a:pPr algn="l" rtl="0"/>
            <a:r>
              <a:rPr lang="en-US" dirty="0"/>
              <a:t>Bobby and Eddy were </a:t>
            </a:r>
            <a:r>
              <a:rPr lang="en-US" b="1" dirty="0">
                <a:solidFill>
                  <a:schemeClr val="accent2">
                    <a:lumMod val="75000"/>
                  </a:schemeClr>
                </a:solidFill>
              </a:rPr>
              <a:t>orphans</a:t>
            </a:r>
            <a:r>
              <a:rPr lang="en-US" dirty="0"/>
              <a:t>. </a:t>
            </a:r>
          </a:p>
          <a:p>
            <a:pPr algn="l" rtl="0"/>
            <a:endParaRPr lang="en-US" dirty="0"/>
          </a:p>
          <a:p>
            <a:pPr algn="l" rtl="0"/>
            <a:endParaRPr lang="en-US" dirty="0"/>
          </a:p>
          <a:p>
            <a:pPr algn="l" rtl="0"/>
            <a:endParaRPr lang="en-US" dirty="0"/>
          </a:p>
          <a:p>
            <a:pPr algn="l" rtl="0"/>
            <a:r>
              <a:rPr lang="en-US" dirty="0"/>
              <a:t>Each one was grew up in in two different families.</a:t>
            </a:r>
          </a:p>
          <a:p>
            <a:pPr algn="l" rtl="0"/>
            <a:r>
              <a:rPr lang="en-US" dirty="0"/>
              <a:t>The families didn’t know that their baby boys had brothers. </a:t>
            </a:r>
          </a:p>
          <a:p>
            <a:pPr algn="l" rtl="0"/>
            <a:endParaRPr lang="en-US"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11785"/>
          <a:stretch/>
        </p:blipFill>
        <p:spPr bwMode="auto">
          <a:xfrm>
            <a:off x="2771800" y="1725394"/>
            <a:ext cx="1296144" cy="12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11785"/>
          <a:stretch/>
        </p:blipFill>
        <p:spPr bwMode="auto">
          <a:xfrm>
            <a:off x="4534575" y="1767350"/>
            <a:ext cx="1296144" cy="12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3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Orphan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785"/>
          <a:stretch/>
        </p:blipFill>
        <p:spPr>
          <a:xfrm>
            <a:off x="2843808" y="1797171"/>
            <a:ext cx="3591272" cy="3432029"/>
          </a:xfrm>
          <a:prstGeom prst="rect">
            <a:avLst/>
          </a:prstGeom>
        </p:spPr>
      </p:pic>
    </p:spTree>
    <p:extLst>
      <p:ext uri="{BB962C8B-B14F-4D97-AF65-F5344CB8AC3E}">
        <p14:creationId xmlns:p14="http://schemas.microsoft.com/office/powerpoint/2010/main" val="9442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6635080" cy="4525963"/>
          </a:xfrm>
        </p:spPr>
        <p:txBody>
          <a:bodyPr/>
          <a:lstStyle/>
          <a:p>
            <a:pPr algn="l" rtl="0"/>
            <a:r>
              <a:rPr lang="en-US" b="1" dirty="0">
                <a:solidFill>
                  <a:schemeClr val="accent2">
                    <a:lumMod val="75000"/>
                  </a:schemeClr>
                </a:solidFill>
              </a:rPr>
              <a:t>Where were Bobby and Eddy students at ? </a:t>
            </a:r>
          </a:p>
          <a:p>
            <a:pPr algn="l" rtl="0"/>
            <a:r>
              <a:rPr lang="en-US" dirty="0"/>
              <a:t>They were </a:t>
            </a:r>
            <a:r>
              <a:rPr lang="en-US" b="1" dirty="0"/>
              <a:t>students</a:t>
            </a:r>
            <a:r>
              <a:rPr lang="en-US" dirty="0"/>
              <a:t>  at Sullivan Community College in New York. </a:t>
            </a:r>
            <a:br>
              <a:rPr lang="en-US" dirty="0"/>
            </a:br>
            <a:endParaRPr lang="en-US" dirty="0"/>
          </a:p>
          <a:p>
            <a:pPr algn="l" rtl="0"/>
            <a:r>
              <a:rPr lang="en-US" dirty="0"/>
              <a:t>Another student </a:t>
            </a:r>
            <a:r>
              <a:rPr lang="en-US" b="1" dirty="0">
                <a:solidFill>
                  <a:schemeClr val="accent2">
                    <a:lumMod val="75000"/>
                  </a:schemeClr>
                </a:solidFill>
              </a:rPr>
              <a:t>confused</a:t>
            </a:r>
            <a:r>
              <a:rPr lang="en-US" dirty="0"/>
              <a:t> Bobby with Eddy, and then he </a:t>
            </a:r>
            <a:r>
              <a:rPr lang="en-US" b="1" dirty="0"/>
              <a:t>realized</a:t>
            </a:r>
            <a:r>
              <a:rPr lang="en-US" dirty="0"/>
              <a:t> that the boys were probably brothers. That student introduced Bobby to Eddy. The two boys found out that they were in fact </a:t>
            </a:r>
            <a:r>
              <a:rPr lang="en-US" b="1" dirty="0">
                <a:solidFill>
                  <a:schemeClr val="accent2">
                    <a:lumMod val="75000"/>
                  </a:schemeClr>
                </a:solidFill>
              </a:rPr>
              <a:t>twins</a:t>
            </a:r>
            <a:r>
              <a:rPr lang="en-US" dirty="0"/>
              <a:t>, born at the same time. </a:t>
            </a:r>
            <a:br>
              <a:rPr lang="en-US" dirty="0"/>
            </a:b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516216" y="2491581"/>
            <a:ext cx="20055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716016" y="3501008"/>
            <a:ext cx="1440160" cy="362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knew</a:t>
            </a:r>
          </a:p>
        </p:txBody>
      </p:sp>
    </p:spTree>
    <p:extLst>
      <p:ext uri="{BB962C8B-B14F-4D97-AF65-F5344CB8AC3E}">
        <p14:creationId xmlns:p14="http://schemas.microsoft.com/office/powerpoint/2010/main" val="23732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confused</a:t>
            </a:r>
            <a:r>
              <a:rPr lang="en-US" dirty="0"/>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1556792"/>
            <a:ext cx="3523072" cy="4818791"/>
          </a:xfrm>
        </p:spPr>
      </p:pic>
    </p:spTree>
    <p:extLst>
      <p:ext uri="{BB962C8B-B14F-4D97-AF65-F5344CB8AC3E}">
        <p14:creationId xmlns:p14="http://schemas.microsoft.com/office/powerpoint/2010/main" val="38944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7307"/>
            <a:ext cx="8229600" cy="4525963"/>
          </a:xfrm>
        </p:spPr>
        <p:txBody>
          <a:bodyPr/>
          <a:lstStyle/>
          <a:p>
            <a:pPr algn="l" rtl="0"/>
            <a:endParaRPr lang="en-US" sz="2800" dirty="0"/>
          </a:p>
          <a:p>
            <a:pPr algn="l" rtl="0"/>
            <a:r>
              <a:rPr lang="en-US" sz="2800" dirty="0"/>
              <a:t>After the story was in the </a:t>
            </a:r>
            <a:r>
              <a:rPr lang="en-US" sz="2800" b="1" dirty="0"/>
              <a:t>newspapers</a:t>
            </a:r>
            <a:r>
              <a:rPr lang="en-US" sz="2800" dirty="0"/>
              <a:t>, another boy, named David </a:t>
            </a:r>
            <a:r>
              <a:rPr lang="en-US" sz="2800" dirty="0" err="1"/>
              <a:t>Kellman</a:t>
            </a:r>
            <a:r>
              <a:rPr lang="en-US" sz="2800" dirty="0"/>
              <a:t>, realized that he was their brother, too—also born at the same time. So the twins became </a:t>
            </a:r>
            <a:r>
              <a:rPr lang="en-US" sz="2800" b="1" dirty="0">
                <a:solidFill>
                  <a:schemeClr val="accent2">
                    <a:lumMod val="75000"/>
                  </a:schemeClr>
                </a:solidFill>
              </a:rPr>
              <a:t>triplets</a:t>
            </a:r>
            <a:r>
              <a:rPr lang="en-US" sz="2800" dirty="0"/>
              <a:t> </a:t>
            </a:r>
            <a:br>
              <a:rPr lang="en-US" sz="2800" dirty="0"/>
            </a:b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5" y="188640"/>
            <a:ext cx="2304256" cy="143106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176"/>
          <a:stretch/>
        </p:blipFill>
        <p:spPr>
          <a:xfrm>
            <a:off x="2343945" y="3422928"/>
            <a:ext cx="4532311" cy="2814384"/>
          </a:xfrm>
          <a:prstGeom prst="rect">
            <a:avLst/>
          </a:prstGeom>
        </p:spPr>
      </p:pic>
      <p:sp>
        <p:nvSpPr>
          <p:cNvPr id="7" name="Rounded Rectangle 6"/>
          <p:cNvSpPr/>
          <p:nvPr/>
        </p:nvSpPr>
        <p:spPr>
          <a:xfrm>
            <a:off x="4211960" y="2060848"/>
            <a:ext cx="1080120" cy="362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knew</a:t>
            </a:r>
          </a:p>
        </p:txBody>
      </p:sp>
    </p:spTree>
    <p:extLst>
      <p:ext uri="{BB962C8B-B14F-4D97-AF65-F5344CB8AC3E}">
        <p14:creationId xmlns:p14="http://schemas.microsoft.com/office/powerpoint/2010/main" val="79329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l" rtl="0"/>
            <a:r>
              <a:rPr lang="en-US" b="1" dirty="0">
                <a:solidFill>
                  <a:schemeClr val="accent2">
                    <a:lumMod val="75000"/>
                  </a:schemeClr>
                </a:solidFill>
              </a:rPr>
              <a:t>What is the name of the third brother?</a:t>
            </a:r>
          </a:p>
          <a:p>
            <a:pPr algn="l" rtl="0"/>
            <a:r>
              <a:rPr lang="en-US" dirty="0"/>
              <a:t>David </a:t>
            </a:r>
            <a:r>
              <a:rPr lang="en-US" dirty="0" err="1"/>
              <a:t>Kellman</a:t>
            </a:r>
            <a:endParaRPr lang="en-US" dirty="0"/>
          </a:p>
        </p:txBody>
      </p:sp>
    </p:spTree>
    <p:extLst>
      <p:ext uri="{BB962C8B-B14F-4D97-AF65-F5344CB8AC3E}">
        <p14:creationId xmlns:p14="http://schemas.microsoft.com/office/powerpoint/2010/main" val="14883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811"/>
            <a:ext cx="8229600" cy="1143000"/>
          </a:xfrm>
        </p:spPr>
        <p:txBody>
          <a:bodyPr/>
          <a:lstStyle/>
          <a:p>
            <a:r>
              <a:rPr lang="en-US" sz="3200" b="1" dirty="0">
                <a:solidFill>
                  <a:schemeClr val="accent2">
                    <a:lumMod val="75000"/>
                  </a:schemeClr>
                </a:solidFill>
              </a:rPr>
              <a:t>What is the main idea of the paragraph?</a:t>
            </a:r>
          </a:p>
        </p:txBody>
      </p:sp>
      <p:sp>
        <p:nvSpPr>
          <p:cNvPr id="3" name="Content Placeholder 2"/>
          <p:cNvSpPr>
            <a:spLocks noGrp="1"/>
          </p:cNvSpPr>
          <p:nvPr>
            <p:ph idx="1"/>
          </p:nvPr>
        </p:nvSpPr>
        <p:spPr>
          <a:xfrm>
            <a:off x="457200" y="1927373"/>
            <a:ext cx="8229600" cy="4525963"/>
          </a:xfrm>
        </p:spPr>
        <p:txBody>
          <a:bodyPr/>
          <a:lstStyle/>
          <a:p>
            <a:pPr algn="l" rtl="0"/>
            <a:r>
              <a:rPr lang="en-US" i="1" dirty="0"/>
              <a:t>a. the names of the three orphan brothers</a:t>
            </a:r>
          </a:p>
          <a:p>
            <a:pPr algn="l" rtl="0"/>
            <a:endParaRPr lang="en-US" i="1" dirty="0"/>
          </a:p>
          <a:p>
            <a:pPr algn="l" rtl="0"/>
            <a:r>
              <a:rPr lang="en-US" i="1" dirty="0"/>
              <a:t>b. how three orphan brothers found each</a:t>
            </a:r>
            <a:br>
              <a:rPr lang="en-US" i="1" dirty="0"/>
            </a:br>
            <a:r>
              <a:rPr lang="en-US" i="1" dirty="0"/>
              <a:t>other.</a:t>
            </a:r>
            <a:r>
              <a:rPr lang="en-US" dirty="0"/>
              <a:t/>
            </a:r>
            <a:br>
              <a:rPr lang="en-US" dirty="0"/>
            </a:br>
            <a:endParaRPr lang="en-US" dirty="0"/>
          </a:p>
        </p:txBody>
      </p:sp>
      <p:sp>
        <p:nvSpPr>
          <p:cNvPr id="4" name="Rectangle 3"/>
          <p:cNvSpPr>
            <a:spLocks noChangeArrowheads="1"/>
          </p:cNvSpPr>
          <p:nvPr/>
        </p:nvSpPr>
        <p:spPr bwMode="auto">
          <a:xfrm>
            <a:off x="2123728" y="3668713"/>
            <a:ext cx="560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SA" sz="2800" dirty="0">
                <a:solidFill>
                  <a:srgbClr val="C00000"/>
                </a:solidFill>
              </a:rPr>
              <a:t>✔</a:t>
            </a:r>
          </a:p>
        </p:txBody>
      </p:sp>
    </p:spTree>
    <p:extLst>
      <p:ext uri="{BB962C8B-B14F-4D97-AF65-F5344CB8AC3E}">
        <p14:creationId xmlns:p14="http://schemas.microsoft.com/office/powerpoint/2010/main" val="10354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a:p>
        </p:txBody>
      </p:sp>
      <p:pic>
        <p:nvPicPr>
          <p:cNvPr id="3075" name="Content Placeholder 7" descr="Clouds_and_Flower1600_1200.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16738"/>
          </a:xfrm>
        </p:spPr>
      </p:pic>
      <p:sp>
        <p:nvSpPr>
          <p:cNvPr id="9" name="Rectangle 8"/>
          <p:cNvSpPr/>
          <p:nvPr/>
        </p:nvSpPr>
        <p:spPr>
          <a:xfrm>
            <a:off x="1614268" y="142852"/>
            <a:ext cx="6633868"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5400" b="1" spc="150" dirty="0">
                <a:ln w="11430"/>
                <a:solidFill>
                  <a:srgbClr val="F8F8F8"/>
                </a:solidFill>
                <a:effectLst>
                  <a:outerShdw blurRad="25400" algn="tl" rotWithShape="0">
                    <a:srgbClr val="000000">
                      <a:alpha val="43000"/>
                    </a:srgbClr>
                  </a:outerShdw>
                </a:effectLst>
                <a:latin typeface="+mn-lt"/>
                <a:cs typeface="+mn-cs"/>
              </a:rPr>
              <a:t>What day is it today?</a:t>
            </a:r>
          </a:p>
        </p:txBody>
      </p:sp>
      <p:sp>
        <p:nvSpPr>
          <p:cNvPr id="10" name="Rectangle 9"/>
          <p:cNvSpPr/>
          <p:nvPr/>
        </p:nvSpPr>
        <p:spPr>
          <a:xfrm>
            <a:off x="1714480" y="1076910"/>
            <a:ext cx="6244017"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5400" b="1" spc="150" dirty="0">
                <a:ln w="11430"/>
                <a:solidFill>
                  <a:srgbClr val="F8F8F8"/>
                </a:solidFill>
                <a:effectLst>
                  <a:outerShdw blurRad="25400" algn="tl" rotWithShape="0">
                    <a:srgbClr val="000000">
                      <a:alpha val="43000"/>
                    </a:srgbClr>
                  </a:outerShdw>
                </a:effectLst>
                <a:latin typeface="+mn-lt"/>
                <a:cs typeface="+mn-cs"/>
              </a:rPr>
              <a:t>What is the date?</a:t>
            </a:r>
          </a:p>
        </p:txBody>
      </p:sp>
    </p:spTree>
    <p:extLst>
      <p:ext uri="{BB962C8B-B14F-4D97-AF65-F5344CB8AC3E}">
        <p14:creationId xmlns:p14="http://schemas.microsoft.com/office/powerpoint/2010/main" val="122153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G Bk 6 F-SA__16_1-07.mp3">
            <a:hlinkClick r:id="" action="ppaction://media"/>
            <a:extLst>
              <a:ext uri="{FF2B5EF4-FFF2-40B4-BE49-F238E27FC236}">
                <a16:creationId xmlns:a16="http://schemas.microsoft.com/office/drawing/2014/main" id="{5D2B2ED6-7523-4042-B966-C29C4CB02757}"/>
              </a:ext>
            </a:extLst>
          </p:cNvPr>
          <p:cNvPicPr>
            <a:picLocks noChangeAspect="1"/>
          </p:cNvPicPr>
          <p:nvPr>
            <a:audioFile r:link="rId1"/>
            <p:extLst>
              <p:ext uri="{DAA4B4D4-6D71-4841-9C94-3DE7FCFB9230}">
                <p14:media xmlns:p14="http://schemas.microsoft.com/office/powerpoint/2010/main" r:embed="rId2">
                  <p14:trim st="100899" end="33473.3125"/>
                </p14:media>
              </p:ext>
            </p:extLst>
          </p:nvPr>
        </p:nvPicPr>
        <p:blipFill>
          <a:blip r:embed="rId4"/>
          <a:stretch>
            <a:fillRect/>
          </a:stretch>
        </p:blipFill>
        <p:spPr>
          <a:xfrm>
            <a:off x="4267200" y="541338"/>
            <a:ext cx="609600" cy="609600"/>
          </a:xfrm>
          <a:prstGeom prst="rect">
            <a:avLst/>
          </a:prstGeom>
        </p:spPr>
      </p:pic>
      <p:sp>
        <p:nvSpPr>
          <p:cNvPr id="3" name="Content Placeholder 2">
            <a:extLst>
              <a:ext uri="{FF2B5EF4-FFF2-40B4-BE49-F238E27FC236}">
                <a16:creationId xmlns:a16="http://schemas.microsoft.com/office/drawing/2014/main" id="{AD02B9B6-AA75-4445-980E-9D4337B484E7}"/>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9324D8E2-CDCB-4B6C-AA79-7B39DA06CA96}"/>
              </a:ext>
            </a:extLst>
          </p:cNvPr>
          <p:cNvPicPr>
            <a:picLocks noChangeAspect="1"/>
          </p:cNvPicPr>
          <p:nvPr/>
        </p:nvPicPr>
        <p:blipFill>
          <a:blip r:embed="rId5"/>
          <a:stretch>
            <a:fillRect/>
          </a:stretch>
        </p:blipFill>
        <p:spPr>
          <a:xfrm>
            <a:off x="45267" y="2252049"/>
            <a:ext cx="9053465" cy="2353901"/>
          </a:xfrm>
          <a:prstGeom prst="rect">
            <a:avLst/>
          </a:prstGeom>
        </p:spPr>
      </p:pic>
    </p:spTree>
    <p:extLst>
      <p:ext uri="{BB962C8B-B14F-4D97-AF65-F5344CB8AC3E}">
        <p14:creationId xmlns:p14="http://schemas.microsoft.com/office/powerpoint/2010/main" val="2127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5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0"/>
            <a:r>
              <a:rPr lang="en-US" dirty="0"/>
              <a:t>Daphne </a:t>
            </a:r>
            <a:r>
              <a:rPr lang="en-US" dirty="0" err="1"/>
              <a:t>Goodship</a:t>
            </a:r>
            <a:r>
              <a:rPr lang="en-US" dirty="0"/>
              <a:t> and Barbara Herbert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500312"/>
            <a:ext cx="2457450" cy="1857375"/>
          </a:xfrm>
          <a:prstGeom prst="rect">
            <a:avLst/>
          </a:prstGeom>
        </p:spPr>
      </p:pic>
    </p:spTree>
    <p:extLst>
      <p:ext uri="{BB962C8B-B14F-4D97-AF65-F5344CB8AC3E}">
        <p14:creationId xmlns:p14="http://schemas.microsoft.com/office/powerpoint/2010/main" val="299282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b="1" dirty="0">
                <a:solidFill>
                  <a:schemeClr val="accent2">
                    <a:lumMod val="75000"/>
                  </a:schemeClr>
                </a:solidFill>
              </a:rPr>
              <a:t>When did Daphne </a:t>
            </a:r>
            <a:r>
              <a:rPr lang="en-US" b="1" dirty="0" err="1">
                <a:solidFill>
                  <a:schemeClr val="accent2">
                    <a:lumMod val="75000"/>
                  </a:schemeClr>
                </a:solidFill>
              </a:rPr>
              <a:t>Goodship</a:t>
            </a:r>
            <a:r>
              <a:rPr lang="en-US" b="1" dirty="0">
                <a:solidFill>
                  <a:schemeClr val="accent2">
                    <a:lumMod val="75000"/>
                  </a:schemeClr>
                </a:solidFill>
              </a:rPr>
              <a:t> and Barbara Herbert meet for the first time?</a:t>
            </a:r>
          </a:p>
          <a:p>
            <a:pPr algn="l" rtl="0"/>
            <a:r>
              <a:rPr lang="en-US" dirty="0"/>
              <a:t>They met for the first time at the age of 39.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3875881"/>
            <a:ext cx="2457450" cy="1857375"/>
          </a:xfrm>
          <a:prstGeom prst="rect">
            <a:avLst/>
          </a:prstGeom>
        </p:spPr>
      </p:pic>
    </p:spTree>
    <p:extLst>
      <p:ext uri="{BB962C8B-B14F-4D97-AF65-F5344CB8AC3E}">
        <p14:creationId xmlns:p14="http://schemas.microsoft.com/office/powerpoint/2010/main" val="290223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a:solidFill>
                  <a:schemeClr val="accent2">
                    <a:lumMod val="75000"/>
                  </a:schemeClr>
                </a:solidFill>
              </a:rPr>
              <a:t> What were they wearing when they met?</a:t>
            </a:r>
          </a:p>
          <a:p>
            <a:pPr algn="l" rtl="0"/>
            <a:r>
              <a:rPr lang="en-US" dirty="0"/>
              <a:t> a beige dress and a brown jacket. </a:t>
            </a:r>
          </a:p>
          <a:p>
            <a:pPr algn="l" rtl="0"/>
            <a:endParaRPr lang="en-US" dirty="0"/>
          </a:p>
          <a:p>
            <a:pPr algn="l" rtl="0"/>
            <a:endParaRPr lang="en-US" dirty="0"/>
          </a:p>
          <a:p>
            <a:pPr algn="l" rtl="0"/>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996952"/>
            <a:ext cx="1428750" cy="14287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1575"/>
          <a:stretch/>
        </p:blipFill>
        <p:spPr>
          <a:xfrm>
            <a:off x="3533338" y="2876983"/>
            <a:ext cx="2057400" cy="15185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275" y="4739977"/>
            <a:ext cx="2457450" cy="1857375"/>
          </a:xfrm>
          <a:prstGeom prst="rect">
            <a:avLst/>
          </a:prstGeom>
        </p:spPr>
      </p:pic>
    </p:spTree>
    <p:extLst>
      <p:ext uri="{BB962C8B-B14F-4D97-AF65-F5344CB8AC3E}">
        <p14:creationId xmlns:p14="http://schemas.microsoft.com/office/powerpoint/2010/main" val="26294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a:solidFill>
                  <a:schemeClr val="accent2">
                    <a:lumMod val="75000"/>
                  </a:schemeClr>
                </a:solidFill>
              </a:rPr>
              <a:t>What was their favorite color?</a:t>
            </a:r>
          </a:p>
          <a:p>
            <a:pPr algn="l" rtl="0"/>
            <a:r>
              <a:rPr lang="en-US" b="1" dirty="0">
                <a:solidFill>
                  <a:srgbClr val="00B0F0"/>
                </a:solidFill>
              </a:rPr>
              <a:t>Blue</a:t>
            </a:r>
          </a:p>
          <a:p>
            <a:pPr algn="l" rtl="0"/>
            <a:endParaRPr lang="en-US" b="1" dirty="0">
              <a:solidFill>
                <a:srgbClr val="00B0F0"/>
              </a:solidFill>
            </a:endParaRPr>
          </a:p>
          <a:p>
            <a:pPr algn="l" rtl="0"/>
            <a:r>
              <a:rPr lang="en-US" b="1" dirty="0">
                <a:solidFill>
                  <a:srgbClr val="C00000"/>
                </a:solidFill>
              </a:rPr>
              <a:t>Did they both liked their coffee cold and black?</a:t>
            </a:r>
          </a:p>
          <a:p>
            <a:pPr algn="l" rtl="0"/>
            <a:r>
              <a:rPr lang="en-US" dirty="0"/>
              <a:t>Yes.</a:t>
            </a:r>
            <a:br>
              <a:rPr lang="en-US" dirty="0"/>
            </a:br>
            <a:r>
              <a:rPr lang="en-US" b="1" dirty="0">
                <a:solidFill>
                  <a:srgbClr val="00B0F0"/>
                </a:solidFill>
              </a:rPr>
              <a:t/>
            </a:r>
            <a:br>
              <a:rPr lang="en-US" b="1" dirty="0">
                <a:solidFill>
                  <a:srgbClr val="00B0F0"/>
                </a:solidFill>
              </a:rPr>
            </a:br>
            <a:endParaRPr lang="en-US" b="1" dirty="0">
              <a:solidFill>
                <a:srgbClr val="00B0F0"/>
              </a:solidFill>
            </a:endParaRPr>
          </a:p>
          <a:p>
            <a:pPr algn="l" rtl="0"/>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4883993"/>
            <a:ext cx="2457450" cy="1857375"/>
          </a:xfrm>
          <a:prstGeom prst="rect">
            <a:avLst/>
          </a:prstGeom>
        </p:spPr>
      </p:pic>
    </p:spTree>
    <p:extLst>
      <p:ext uri="{BB962C8B-B14F-4D97-AF65-F5344CB8AC3E}">
        <p14:creationId xmlns:p14="http://schemas.microsoft.com/office/powerpoint/2010/main" val="37377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4525963"/>
          </a:xfrm>
        </p:spPr>
        <p:txBody>
          <a:bodyPr/>
          <a:lstStyle/>
          <a:p>
            <a:pPr algn="l" rtl="0"/>
            <a:r>
              <a:rPr lang="en-US" sz="2800" b="1" dirty="0">
                <a:solidFill>
                  <a:srgbClr val="C00000"/>
                </a:solidFill>
              </a:rPr>
              <a:t>What are the similarities between Daphne </a:t>
            </a:r>
            <a:r>
              <a:rPr lang="en-US" sz="2800" b="1" dirty="0" err="1">
                <a:solidFill>
                  <a:srgbClr val="C00000"/>
                </a:solidFill>
              </a:rPr>
              <a:t>Goodship</a:t>
            </a:r>
            <a:r>
              <a:rPr lang="en-US" sz="2800" b="1" dirty="0">
                <a:solidFill>
                  <a:srgbClr val="C00000"/>
                </a:solidFill>
              </a:rPr>
              <a:t> and Barbara Herbert ? </a:t>
            </a:r>
          </a:p>
          <a:p>
            <a:pPr algn="l" rtl="0"/>
            <a:r>
              <a:rPr lang="en-US" sz="2800" dirty="0"/>
              <a:t>They both fell down some stairs at the age</a:t>
            </a:r>
            <a:br>
              <a:rPr lang="en-US" sz="2800" dirty="0"/>
            </a:br>
            <a:r>
              <a:rPr lang="en-US" sz="2800" dirty="0"/>
              <a:t>of 15, and later they had problems with their ankles.</a:t>
            </a:r>
          </a:p>
          <a:p>
            <a:pPr algn="l" rtl="0"/>
            <a:r>
              <a:rPr lang="en-US" sz="2800" dirty="0"/>
              <a:t>They both used the same recipe book and</a:t>
            </a:r>
            <a:br>
              <a:rPr lang="en-US" sz="2800" dirty="0"/>
            </a:br>
            <a:r>
              <a:rPr lang="en-US" sz="2800" dirty="0"/>
              <a:t>sometimes cooked the same meal on the same day.</a:t>
            </a:r>
          </a:p>
          <a:p>
            <a:pPr algn="l" rtl="0"/>
            <a:r>
              <a:rPr lang="en-US" sz="2800" dirty="0"/>
              <a:t>They were talkative, and they laughed a lot</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710" y="4581128"/>
            <a:ext cx="2457450" cy="1857375"/>
          </a:xfrm>
          <a:prstGeom prst="rect">
            <a:avLst/>
          </a:prstGeom>
        </p:spPr>
      </p:pic>
    </p:spTree>
    <p:extLst>
      <p:ext uri="{BB962C8B-B14F-4D97-AF65-F5344CB8AC3E}">
        <p14:creationId xmlns:p14="http://schemas.microsoft.com/office/powerpoint/2010/main" val="32653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a:solidFill>
                  <a:srgbClr val="C00000"/>
                </a:solidFill>
              </a:rPr>
              <a:t>Whey were they called the “Giggle” twins?</a:t>
            </a:r>
          </a:p>
          <a:p>
            <a:pPr algn="l" rtl="0"/>
            <a:r>
              <a:rPr lang="en-US" dirty="0"/>
              <a:t>Because they laughed a lot</a:t>
            </a:r>
            <a:br>
              <a:rPr lang="en-US" dirty="0"/>
            </a:b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132" y="3429000"/>
            <a:ext cx="2381250" cy="2381250"/>
          </a:xfrm>
          <a:prstGeom prst="rect">
            <a:avLst/>
          </a:prstGeom>
        </p:spPr>
      </p:pic>
    </p:spTree>
    <p:extLst>
      <p:ext uri="{BB962C8B-B14F-4D97-AF65-F5344CB8AC3E}">
        <p14:creationId xmlns:p14="http://schemas.microsoft.com/office/powerpoint/2010/main" val="233585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giggle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1772816"/>
            <a:ext cx="2990825" cy="2990825"/>
          </a:xfrm>
          <a:prstGeom prst="rect">
            <a:avLst/>
          </a:prstGeom>
        </p:spPr>
      </p:pic>
    </p:spTree>
    <p:extLst>
      <p:ext uri="{BB962C8B-B14F-4D97-AF65-F5344CB8AC3E}">
        <p14:creationId xmlns:p14="http://schemas.microsoft.com/office/powerpoint/2010/main" val="26054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endParaRPr lang="en-US" i="1" dirty="0"/>
          </a:p>
          <a:p>
            <a:pPr algn="l" rtl="0"/>
            <a:r>
              <a:rPr lang="en-US" i="1" dirty="0"/>
              <a:t>a. the similarities between the “Giggle” twins</a:t>
            </a:r>
          </a:p>
          <a:p>
            <a:pPr algn="l" rtl="0"/>
            <a:endParaRPr lang="en-US" i="1" dirty="0"/>
          </a:p>
          <a:p>
            <a:pPr algn="l" rtl="0"/>
            <a:r>
              <a:rPr lang="en-US" i="1" dirty="0"/>
              <a:t>b. how the “Giggle” twins found each other</a:t>
            </a:r>
            <a:r>
              <a:rPr lang="en-US" dirty="0"/>
              <a:t> </a:t>
            </a:r>
            <a:br>
              <a:rPr lang="en-US" dirty="0"/>
            </a:br>
            <a:endParaRPr lang="en-US" dirty="0"/>
          </a:p>
        </p:txBody>
      </p:sp>
      <p:sp>
        <p:nvSpPr>
          <p:cNvPr id="4" name="Title 1"/>
          <p:cNvSpPr txBox="1">
            <a:spLocks/>
          </p:cNvSpPr>
          <p:nvPr/>
        </p:nvSpPr>
        <p:spPr bwMode="auto">
          <a:xfrm>
            <a:off x="457200" y="60181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r>
              <a:rPr lang="en-US" sz="3200" b="1" dirty="0">
                <a:solidFill>
                  <a:schemeClr val="accent2">
                    <a:lumMod val="75000"/>
                  </a:schemeClr>
                </a:solidFill>
              </a:rPr>
              <a:t>What is the main idea of the paragraph?</a:t>
            </a:r>
          </a:p>
        </p:txBody>
      </p:sp>
      <p:sp>
        <p:nvSpPr>
          <p:cNvPr id="5" name="Rectangle 4"/>
          <p:cNvSpPr>
            <a:spLocks noChangeArrowheads="1"/>
          </p:cNvSpPr>
          <p:nvPr/>
        </p:nvSpPr>
        <p:spPr bwMode="auto">
          <a:xfrm>
            <a:off x="8316416" y="2257708"/>
            <a:ext cx="560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SA" sz="2800" dirty="0">
                <a:solidFill>
                  <a:srgbClr val="C00000"/>
                </a:solidFill>
              </a:rPr>
              <a:t>✔</a:t>
            </a:r>
          </a:p>
        </p:txBody>
      </p:sp>
    </p:spTree>
    <p:extLst>
      <p:ext uri="{BB962C8B-B14F-4D97-AF65-F5344CB8AC3E}">
        <p14:creationId xmlns:p14="http://schemas.microsoft.com/office/powerpoint/2010/main" val="215983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G Bk 6 F-SA__16_1-07.mp3">
            <a:hlinkClick r:id="" action="ppaction://media"/>
            <a:extLst>
              <a:ext uri="{FF2B5EF4-FFF2-40B4-BE49-F238E27FC236}">
                <a16:creationId xmlns:a16="http://schemas.microsoft.com/office/drawing/2014/main" id="{073503EB-0CBC-4C00-A680-5C912B8FA406}"/>
              </a:ext>
            </a:extLst>
          </p:cNvPr>
          <p:cNvPicPr>
            <a:picLocks noChangeAspect="1"/>
          </p:cNvPicPr>
          <p:nvPr>
            <a:audioFile r:link="rId1"/>
            <p:extLst>
              <p:ext uri="{DAA4B4D4-6D71-4841-9C94-3DE7FCFB9230}">
                <p14:media xmlns:p14="http://schemas.microsoft.com/office/powerpoint/2010/main" r:embed="rId2">
                  <p14:trim st="166399" end="0.3125"/>
                </p14:media>
              </p:ext>
            </p:extLst>
          </p:nvPr>
        </p:nvPicPr>
        <p:blipFill>
          <a:blip r:embed="rId4"/>
          <a:stretch>
            <a:fillRect/>
          </a:stretch>
        </p:blipFill>
        <p:spPr>
          <a:xfrm>
            <a:off x="4427984" y="1552390"/>
            <a:ext cx="609600" cy="609600"/>
          </a:xfrm>
          <a:prstGeom prst="rect">
            <a:avLst/>
          </a:prstGeom>
        </p:spPr>
      </p:pic>
      <p:pic>
        <p:nvPicPr>
          <p:cNvPr id="6" name="Picture 5">
            <a:extLst>
              <a:ext uri="{FF2B5EF4-FFF2-40B4-BE49-F238E27FC236}">
                <a16:creationId xmlns:a16="http://schemas.microsoft.com/office/drawing/2014/main" id="{44922A2E-08A2-48C4-A660-E39BFB57C20B}"/>
              </a:ext>
            </a:extLst>
          </p:cNvPr>
          <p:cNvPicPr>
            <a:picLocks noChangeAspect="1"/>
          </p:cNvPicPr>
          <p:nvPr/>
        </p:nvPicPr>
        <p:blipFill>
          <a:blip r:embed="rId5"/>
          <a:stretch>
            <a:fillRect/>
          </a:stretch>
        </p:blipFill>
        <p:spPr>
          <a:xfrm>
            <a:off x="63374" y="2813364"/>
            <a:ext cx="9017251" cy="1231271"/>
          </a:xfrm>
          <a:prstGeom prst="rect">
            <a:avLst/>
          </a:prstGeom>
        </p:spPr>
      </p:pic>
    </p:spTree>
    <p:extLst>
      <p:ext uri="{BB962C8B-B14F-4D97-AF65-F5344CB8AC3E}">
        <p14:creationId xmlns:p14="http://schemas.microsoft.com/office/powerpoint/2010/main" val="3450127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280" y="1052736"/>
            <a:ext cx="7409440" cy="4525963"/>
          </a:xfrm>
        </p:spPr>
      </p:pic>
    </p:spTree>
    <p:extLst>
      <p:ext uri="{BB962C8B-B14F-4D97-AF65-F5344CB8AC3E}">
        <p14:creationId xmlns:p14="http://schemas.microsoft.com/office/powerpoint/2010/main" val="1706618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US" b="1" dirty="0"/>
              <a:t>heredity </a:t>
            </a:r>
            <a:br>
              <a:rPr lang="en-US" b="1" dirty="0"/>
            </a:br>
            <a:endParaRPr lang="en-US"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449" b="12428"/>
          <a:stretch/>
        </p:blipFill>
        <p:spPr>
          <a:xfrm>
            <a:off x="1554691" y="2163651"/>
            <a:ext cx="6034617" cy="3400022"/>
          </a:xfrm>
        </p:spPr>
      </p:pic>
    </p:spTree>
    <p:extLst>
      <p:ext uri="{BB962C8B-B14F-4D97-AF65-F5344CB8AC3E}">
        <p14:creationId xmlns:p14="http://schemas.microsoft.com/office/powerpoint/2010/main" val="20371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628800"/>
            <a:ext cx="6857837" cy="3997139"/>
          </a:xfrm>
        </p:spPr>
      </p:pic>
      <p:sp>
        <p:nvSpPr>
          <p:cNvPr id="5" name="Title 1"/>
          <p:cNvSpPr txBox="1">
            <a:spLocks/>
          </p:cNvSpPr>
          <p:nvPr/>
        </p:nvSpPr>
        <p:spPr bwMode="auto">
          <a:xfrm>
            <a:off x="457200" y="4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r>
              <a:rPr lang="en-US" b="1" dirty="0">
                <a:solidFill>
                  <a:srgbClr val="FF0000"/>
                </a:solidFill>
              </a:rPr>
              <a:t>heredity </a:t>
            </a:r>
            <a:br>
              <a:rPr lang="en-US"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282353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0"/>
            <a:r>
              <a:rPr lang="en-US" sz="3600" b="1" dirty="0">
                <a:solidFill>
                  <a:schemeClr val="accent3">
                    <a:lumMod val="75000"/>
                  </a:schemeClr>
                </a:solidFill>
              </a:rPr>
              <a:t>In which school subject can you talk about heredity?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284984"/>
            <a:ext cx="1975867" cy="2279140"/>
          </a:xfrm>
          <a:prstGeom prst="rect">
            <a:avLst/>
          </a:prstGeom>
        </p:spPr>
      </p:pic>
    </p:spTree>
    <p:extLst>
      <p:ext uri="{BB962C8B-B14F-4D97-AF65-F5344CB8AC3E}">
        <p14:creationId xmlns:p14="http://schemas.microsoft.com/office/powerpoint/2010/main" val="3500788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rtl="0">
              <a:buNone/>
            </a:pPr>
            <a:endParaRPr lang="en-US" i="1" dirty="0"/>
          </a:p>
          <a:p>
            <a:pPr marL="0" indent="0" algn="l" rtl="0">
              <a:buNone/>
            </a:pPr>
            <a:r>
              <a:rPr lang="en-US" i="1" dirty="0"/>
              <a:t>a. coincidences in life</a:t>
            </a:r>
          </a:p>
          <a:p>
            <a:pPr marL="0" indent="0" algn="l" rtl="0">
              <a:buNone/>
            </a:pPr>
            <a:endParaRPr lang="en-US" i="1" dirty="0"/>
          </a:p>
          <a:p>
            <a:pPr marL="0" indent="0" algn="l" rtl="0">
              <a:buNone/>
            </a:pPr>
            <a:r>
              <a:rPr lang="en-US" i="1" dirty="0"/>
              <a:t>b. the heredity versus environment debate </a:t>
            </a:r>
            <a:r>
              <a:rPr lang="en-US" dirty="0"/>
              <a:t/>
            </a:r>
            <a:br>
              <a:rPr lang="en-US" dirty="0"/>
            </a:br>
            <a:endParaRPr lang="en-US" dirty="0"/>
          </a:p>
        </p:txBody>
      </p:sp>
      <p:sp>
        <p:nvSpPr>
          <p:cNvPr id="4" name="Title 1"/>
          <p:cNvSpPr txBox="1">
            <a:spLocks/>
          </p:cNvSpPr>
          <p:nvPr/>
        </p:nvSpPr>
        <p:spPr bwMode="auto">
          <a:xfrm>
            <a:off x="457200" y="60181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r>
              <a:rPr lang="en-US" sz="3200" b="1" dirty="0">
                <a:solidFill>
                  <a:schemeClr val="accent2">
                    <a:lumMod val="75000"/>
                  </a:schemeClr>
                </a:solidFill>
              </a:rPr>
              <a:t>What is the main idea of the paragraph?</a:t>
            </a:r>
          </a:p>
        </p:txBody>
      </p:sp>
      <p:sp>
        <p:nvSpPr>
          <p:cNvPr id="5" name="Rectangle 4"/>
          <p:cNvSpPr>
            <a:spLocks noChangeArrowheads="1"/>
          </p:cNvSpPr>
          <p:nvPr/>
        </p:nvSpPr>
        <p:spPr bwMode="auto">
          <a:xfrm>
            <a:off x="7740352" y="3284984"/>
            <a:ext cx="560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r-SA" sz="3600" dirty="0">
                <a:solidFill>
                  <a:srgbClr val="C00000"/>
                </a:solidFill>
              </a:rPr>
              <a:t>✔</a:t>
            </a:r>
          </a:p>
        </p:txBody>
      </p:sp>
    </p:spTree>
    <p:extLst>
      <p:ext uri="{BB962C8B-B14F-4D97-AF65-F5344CB8AC3E}">
        <p14:creationId xmlns:p14="http://schemas.microsoft.com/office/powerpoint/2010/main" val="18772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085216" cy="328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36512" y="-27384"/>
            <a:ext cx="4176712" cy="498475"/>
          </a:xfrm>
          <a:prstGeom prst="homePlate">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sz="2000" b="1" dirty="0"/>
              <a:t>Group work Strategy</a:t>
            </a:r>
            <a:endParaRPr lang="ar-SA" sz="2000" b="1" dirty="0"/>
          </a:p>
        </p:txBody>
      </p:sp>
      <p:pic>
        <p:nvPicPr>
          <p:cNvPr id="5" name="Picture 2" descr="C:\Users\DIGONTO\Desktop\cooperative_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783" y="5624537"/>
            <a:ext cx="12557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394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4525963"/>
          </a:xfrm>
        </p:spPr>
        <p:txBody>
          <a:bodyPr/>
          <a:lstStyle/>
          <a:p>
            <a:pPr marL="514350" indent="-514350" algn="l" rtl="0">
              <a:buAutoNum type="arabicPeriod"/>
            </a:pPr>
            <a:r>
              <a:rPr lang="en-US" sz="2800" dirty="0"/>
              <a:t>They met when another student introduced them.</a:t>
            </a:r>
          </a:p>
          <a:p>
            <a:pPr marL="514350" indent="-514350" algn="l" rtl="0">
              <a:buAutoNum type="arabicPeriod"/>
            </a:pPr>
            <a:endParaRPr lang="en-US" sz="2800" dirty="0"/>
          </a:p>
          <a:p>
            <a:pPr marL="0" indent="0" algn="l" rtl="0">
              <a:buNone/>
            </a:pPr>
            <a:r>
              <a:rPr lang="en-US" sz="2800" b="1" dirty="0"/>
              <a:t>2. </a:t>
            </a:r>
            <a:r>
              <a:rPr lang="en-US" sz="2800" dirty="0"/>
              <a:t>One brother read the story about Bobby and Eddy and realized that he was their brother, too.</a:t>
            </a:r>
          </a:p>
          <a:p>
            <a:pPr marL="0" indent="0" algn="l" rtl="0">
              <a:buNone/>
            </a:pPr>
            <a:endParaRPr lang="en-US" sz="2800" dirty="0"/>
          </a:p>
          <a:p>
            <a:pPr marL="0" indent="0" algn="l" rtl="0">
              <a:buNone/>
            </a:pPr>
            <a:r>
              <a:rPr lang="en-US" sz="2800" b="1" dirty="0"/>
              <a:t>3. </a:t>
            </a:r>
            <a:r>
              <a:rPr lang="en-US" sz="2800" dirty="0"/>
              <a:t>They wore similar clothes, had the same favorite color, and liked coffee the same way. They both fell down stairs at 15, and they both used the same recipe book. They were talkative and laughed a lot.</a:t>
            </a:r>
          </a:p>
          <a:p>
            <a:pPr marL="0" indent="0" algn="l" rtl="0">
              <a:buNone/>
            </a:pPr>
            <a:endParaRPr lang="en-US" sz="2800" dirty="0"/>
          </a:p>
          <a:p>
            <a:pPr marL="0" indent="0" algn="l" rtl="0">
              <a:buNone/>
            </a:pPr>
            <a:r>
              <a:rPr lang="en-US" sz="2800" b="1" dirty="0"/>
              <a:t>4. </a:t>
            </a:r>
            <a:r>
              <a:rPr lang="en-US" sz="2800" dirty="0"/>
              <a:t>They laughed a lot </a:t>
            </a:r>
            <a:br>
              <a:rPr lang="en-US" sz="2800" dirty="0"/>
            </a:br>
            <a:endParaRPr lang="en-US" sz="2800" dirty="0"/>
          </a:p>
        </p:txBody>
      </p:sp>
    </p:spTree>
    <p:extLst>
      <p:ext uri="{BB962C8B-B14F-4D97-AF65-F5344CB8AC3E}">
        <p14:creationId xmlns:p14="http://schemas.microsoft.com/office/powerpoint/2010/main" val="17775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229600" cy="292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1988840"/>
            <a:ext cx="303288"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c</a:t>
            </a:r>
          </a:p>
        </p:txBody>
      </p:sp>
      <p:sp>
        <p:nvSpPr>
          <p:cNvPr id="5" name="Rectangle 4"/>
          <p:cNvSpPr/>
          <p:nvPr/>
        </p:nvSpPr>
        <p:spPr>
          <a:xfrm>
            <a:off x="955570" y="2494057"/>
            <a:ext cx="335348"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b</a:t>
            </a:r>
          </a:p>
        </p:txBody>
      </p:sp>
      <p:sp>
        <p:nvSpPr>
          <p:cNvPr id="6" name="Rectangle 5"/>
          <p:cNvSpPr/>
          <p:nvPr/>
        </p:nvSpPr>
        <p:spPr>
          <a:xfrm>
            <a:off x="996292" y="2852936"/>
            <a:ext cx="335348"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d</a:t>
            </a:r>
          </a:p>
        </p:txBody>
      </p:sp>
      <p:sp>
        <p:nvSpPr>
          <p:cNvPr id="7" name="Rectangle 6"/>
          <p:cNvSpPr/>
          <p:nvPr/>
        </p:nvSpPr>
        <p:spPr>
          <a:xfrm>
            <a:off x="975607" y="3286145"/>
            <a:ext cx="327334"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e</a:t>
            </a:r>
          </a:p>
        </p:txBody>
      </p:sp>
      <p:sp>
        <p:nvSpPr>
          <p:cNvPr id="8" name="Rectangle 7"/>
          <p:cNvSpPr/>
          <p:nvPr/>
        </p:nvSpPr>
        <p:spPr>
          <a:xfrm>
            <a:off x="971600" y="3718193"/>
            <a:ext cx="335348"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a</a:t>
            </a:r>
          </a:p>
        </p:txBody>
      </p:sp>
      <p:sp>
        <p:nvSpPr>
          <p:cNvPr id="9" name="Rectangle 8"/>
          <p:cNvSpPr/>
          <p:nvPr/>
        </p:nvSpPr>
        <p:spPr>
          <a:xfrm>
            <a:off x="1002057" y="4150241"/>
            <a:ext cx="274434"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f</a:t>
            </a:r>
          </a:p>
        </p:txBody>
      </p:sp>
      <p:sp>
        <p:nvSpPr>
          <p:cNvPr id="10" name="Pentagon 9"/>
          <p:cNvSpPr/>
          <p:nvPr/>
        </p:nvSpPr>
        <p:spPr>
          <a:xfrm>
            <a:off x="-36512" y="-27384"/>
            <a:ext cx="4176712" cy="498475"/>
          </a:xfrm>
          <a:prstGeom prst="homePlate">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en-US" sz="2000" b="1" dirty="0"/>
              <a:t>Group work Strategy</a:t>
            </a:r>
            <a:endParaRPr lang="ar-SA" sz="2000" b="1" dirty="0"/>
          </a:p>
        </p:txBody>
      </p:sp>
      <p:pic>
        <p:nvPicPr>
          <p:cNvPr id="11" name="Picture 2" descr="C:\Users\DIGONTO\Desktop\cooperative_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783" y="5624537"/>
            <a:ext cx="12557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7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412" y="2636912"/>
            <a:ext cx="8229600" cy="99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36513" y="115888"/>
            <a:ext cx="2879725" cy="6492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000" b="1" dirty="0"/>
              <a:t>Role play  strategy</a:t>
            </a:r>
            <a:endParaRPr lang="ar-SA"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2763" y="45085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679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What are the good and bad points about being a twin? </a:t>
            </a:r>
            <a:endParaRPr lang="en-US" dirty="0" smtClean="0"/>
          </a:p>
          <a:p>
            <a:pPr algn="l" rtl="0"/>
            <a:endParaRPr lang="en-US" dirty="0"/>
          </a:p>
          <a:p>
            <a:pPr algn="l" rtl="0"/>
            <a:r>
              <a:rPr lang="en-US" dirty="0"/>
              <a:t>Is your twin your best friend? </a:t>
            </a:r>
            <a:br>
              <a:rPr lang="en-US" dirty="0"/>
            </a:br>
            <a:endParaRPr lang="en-US" dirty="0"/>
          </a:p>
        </p:txBody>
      </p:sp>
      <p:sp>
        <p:nvSpPr>
          <p:cNvPr id="4" name="Pentagon 3">
            <a:extLst>
              <a:ext uri="{FF2B5EF4-FFF2-40B4-BE49-F238E27FC236}">
                <a16:creationId xmlns:a16="http://schemas.microsoft.com/office/drawing/2014/main" id="{E7554FB7-76FE-47F2-8E06-2DD25AADBE8C}"/>
              </a:ext>
            </a:extLst>
          </p:cNvPr>
          <p:cNvSpPr/>
          <p:nvPr/>
        </p:nvSpPr>
        <p:spPr>
          <a:xfrm>
            <a:off x="35496" y="47414"/>
            <a:ext cx="4176712" cy="498475"/>
          </a:xfrm>
          <a:prstGeom prst="homePlate">
            <a:avLst/>
          </a:prstGeom>
        </p:spPr>
        <p:style>
          <a:lnRef idx="0">
            <a:schemeClr val="accent4"/>
          </a:lnRef>
          <a:fillRef idx="3">
            <a:schemeClr val="accent4"/>
          </a:fillRef>
          <a:effectRef idx="3">
            <a:schemeClr val="accent4"/>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000" b="1" dirty="0"/>
              <a:t>Group work Strategy</a:t>
            </a:r>
            <a:endParaRPr lang="ar-SA" sz="2000" b="1" dirty="0"/>
          </a:p>
        </p:txBody>
      </p:sp>
    </p:spTree>
    <p:extLst>
      <p:ext uri="{BB962C8B-B14F-4D97-AF65-F5344CB8AC3E}">
        <p14:creationId xmlns:p14="http://schemas.microsoft.com/office/powerpoint/2010/main" val="36433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8229600" cy="15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35496" y="47414"/>
            <a:ext cx="4176712" cy="498475"/>
          </a:xfrm>
          <a:prstGeom prst="homePlate">
            <a:avLst/>
          </a:prstGeom>
        </p:spPr>
        <p:style>
          <a:lnRef idx="0">
            <a:schemeClr val="accent4"/>
          </a:lnRef>
          <a:fillRef idx="3">
            <a:schemeClr val="accent4"/>
          </a:fillRef>
          <a:effectRef idx="3">
            <a:schemeClr val="accent4"/>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000" b="1" dirty="0"/>
              <a:t>Group work Strategy</a:t>
            </a:r>
            <a:endParaRPr lang="ar-SA" sz="2000" b="1" dirty="0"/>
          </a:p>
        </p:txBody>
      </p:sp>
      <p:pic>
        <p:nvPicPr>
          <p:cNvPr id="5" name="Picture 4" descr="C:\Users\DIGONTO\Desktop\cooperative_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91" y="5699335"/>
            <a:ext cx="12557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54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latin typeface="Comic Sans MS" panose="030F0702030302020204" pitchFamily="66" charset="0"/>
              </a:rPr>
              <a:t>Match</a:t>
            </a:r>
            <a:endParaRPr lang="en-US" b="1" u="sng" dirty="0">
              <a:solidFill>
                <a:srgbClr val="FF0000"/>
              </a:solidFill>
              <a:latin typeface="Comic Sans MS" panose="030F0702030302020204" pitchFamily="66" charset="0"/>
            </a:endParaRPr>
          </a:p>
        </p:txBody>
      </p:sp>
      <p:graphicFrame>
        <p:nvGraphicFramePr>
          <p:cNvPr id="4" name="Content Placeholder 3"/>
          <p:cNvGraphicFramePr>
            <a:graphicFrameLocks noGrp="1"/>
          </p:cNvGraphicFramePr>
          <p:nvPr>
            <p:ph idx="1"/>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3178696">
                  <a:extLst>
                    <a:ext uri="{9D8B030D-6E8A-4147-A177-3AD203B41FA5}">
                      <a16:colId xmlns:a16="http://schemas.microsoft.com/office/drawing/2014/main" val="3829147896"/>
                    </a:ext>
                  </a:extLst>
                </a:gridCol>
                <a:gridCol w="5050904">
                  <a:extLst>
                    <a:ext uri="{9D8B030D-6E8A-4147-A177-3AD203B41FA5}">
                      <a16:colId xmlns:a16="http://schemas.microsoft.com/office/drawing/2014/main" val="3881449213"/>
                    </a:ext>
                  </a:extLst>
                </a:gridCol>
              </a:tblGrid>
              <a:tr h="370840">
                <a:tc>
                  <a:txBody>
                    <a:bodyPr/>
                    <a:lstStyle/>
                    <a:p>
                      <a:pPr algn="l" rtl="0"/>
                      <a:endParaRPr lang="en-US" sz="2200" dirty="0">
                        <a:latin typeface="Comic Sans MS" panose="030F0702030302020204" pitchFamily="66" charset="0"/>
                      </a:endParaRPr>
                    </a:p>
                  </a:txBody>
                  <a:tcPr/>
                </a:tc>
                <a:tc>
                  <a:txBody>
                    <a:bodyPr/>
                    <a:lstStyle/>
                    <a:p>
                      <a:pPr algn="l" rtl="0"/>
                      <a:endParaRPr lang="en-US" sz="2200">
                        <a:latin typeface="Comic Sans MS" panose="030F0702030302020204" pitchFamily="66" charset="0"/>
                      </a:endParaRPr>
                    </a:p>
                  </a:txBody>
                  <a:tcPr/>
                </a:tc>
                <a:extLst>
                  <a:ext uri="{0D108BD9-81ED-4DB2-BD59-A6C34878D82A}">
                    <a16:rowId xmlns:a16="http://schemas.microsoft.com/office/drawing/2014/main" val="3224425777"/>
                  </a:ext>
                </a:extLst>
              </a:tr>
              <a:tr h="370840">
                <a:tc>
                  <a:txBody>
                    <a:bodyPr/>
                    <a:lstStyle/>
                    <a:p>
                      <a:pPr marL="514350" indent="-514350" algn="l" rtl="0">
                        <a:buFont typeface="+mj-lt"/>
                        <a:buAutoNum type="arabicPeriod"/>
                      </a:pPr>
                      <a:r>
                        <a:rPr lang="en-US" sz="2200" dirty="0" smtClean="0">
                          <a:latin typeface="Comic Sans MS" panose="030F0702030302020204" pitchFamily="66" charset="0"/>
                        </a:rPr>
                        <a:t>How do you do? </a:t>
                      </a:r>
                      <a:endParaRPr lang="en-US" sz="2200" dirty="0">
                        <a:latin typeface="Comic Sans MS" panose="030F0702030302020204" pitchFamily="66" charset="0"/>
                      </a:endParaRPr>
                    </a:p>
                  </a:txBody>
                  <a:tcPr/>
                </a:tc>
                <a:tc>
                  <a:txBody>
                    <a:bodyPr/>
                    <a:lstStyle/>
                    <a:p>
                      <a:pPr algn="l" rtl="0"/>
                      <a:r>
                        <a:rPr lang="en-US" sz="2200" dirty="0" smtClean="0">
                          <a:latin typeface="Comic Sans MS" panose="030F0702030302020204" pitchFamily="66" charset="0"/>
                        </a:rPr>
                        <a:t>(           ) act as a guide</a:t>
                      </a:r>
                    </a:p>
                    <a:p>
                      <a:pPr algn="l" rtl="0"/>
                      <a:endParaRPr lang="en-US" sz="2200" dirty="0">
                        <a:latin typeface="Comic Sans MS" panose="030F0702030302020204" pitchFamily="66" charset="0"/>
                      </a:endParaRPr>
                    </a:p>
                  </a:txBody>
                  <a:tcPr/>
                </a:tc>
                <a:extLst>
                  <a:ext uri="{0D108BD9-81ED-4DB2-BD59-A6C34878D82A}">
                    <a16:rowId xmlns:a16="http://schemas.microsoft.com/office/drawing/2014/main" val="3737732079"/>
                  </a:ext>
                </a:extLst>
              </a:tr>
              <a:tr h="370840">
                <a:tc>
                  <a:txBody>
                    <a:bodyPr/>
                    <a:lstStyle/>
                    <a:p>
                      <a:pPr marL="0" indent="0" algn="l" rtl="0">
                        <a:buFont typeface="+mj-lt"/>
                        <a:buNone/>
                      </a:pPr>
                      <a:r>
                        <a:rPr lang="en-US" sz="2200" dirty="0" smtClean="0">
                          <a:latin typeface="Comic Sans MS" panose="030F0702030302020204" pitchFamily="66" charset="0"/>
                        </a:rPr>
                        <a:t>2. Is that so? </a:t>
                      </a:r>
                      <a:endParaRPr lang="en-US" sz="2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Comic Sans MS" panose="030F0702030302020204" pitchFamily="66" charset="0"/>
                        </a:rPr>
                        <a:t>(           ) a way to show surprise</a:t>
                      </a:r>
                    </a:p>
                    <a:p>
                      <a:pPr algn="l" rtl="0"/>
                      <a:endParaRPr lang="en-US" sz="2200" dirty="0">
                        <a:latin typeface="Comic Sans MS" panose="030F0702030302020204" pitchFamily="66" charset="0"/>
                      </a:endParaRPr>
                    </a:p>
                  </a:txBody>
                  <a:tcPr/>
                </a:tc>
                <a:extLst>
                  <a:ext uri="{0D108BD9-81ED-4DB2-BD59-A6C34878D82A}">
                    <a16:rowId xmlns:a16="http://schemas.microsoft.com/office/drawing/2014/main" val="4040958784"/>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dirty="0" smtClean="0">
                          <a:latin typeface="Comic Sans MS" panose="030F0702030302020204" pitchFamily="66" charset="0"/>
                        </a:rPr>
                        <a:t>3. I’ll be happy 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Comic Sans MS" panose="030F0702030302020204" pitchFamily="66" charset="0"/>
                        </a:rPr>
                        <a:t>(           ) a way to respond to an introduction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latin typeface="Comic Sans MS" panose="030F0702030302020204" pitchFamily="66" charset="0"/>
                      </a:endParaRPr>
                    </a:p>
                  </a:txBody>
                  <a:tcPr/>
                </a:tc>
                <a:extLst>
                  <a:ext uri="{0D108BD9-81ED-4DB2-BD59-A6C34878D82A}">
                    <a16:rowId xmlns:a16="http://schemas.microsoft.com/office/drawing/2014/main" val="336887346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Comic Sans MS" panose="030F0702030302020204" pitchFamily="66" charset="0"/>
                        </a:rPr>
                        <a:t>4. show someone around</a:t>
                      </a:r>
                    </a:p>
                    <a:p>
                      <a:pPr algn="l" rtl="0"/>
                      <a:endParaRPr lang="en-US" sz="2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Comic Sans MS" panose="030F0702030302020204" pitchFamily="66" charset="0"/>
                        </a:rPr>
                        <a:t>(           ) a way to offer to do something</a:t>
                      </a:r>
                      <a:r>
                        <a:rPr lang="en-US" sz="2200" baseline="0" dirty="0" smtClean="0">
                          <a:latin typeface="Comic Sans MS" panose="030F0702030302020204" pitchFamily="66" charset="0"/>
                        </a:rPr>
                        <a:t> </a:t>
                      </a:r>
                      <a:r>
                        <a:rPr lang="en-US" sz="2200" dirty="0" smtClean="0">
                          <a:latin typeface="Comic Sans MS" panose="030F0702030302020204" pitchFamily="66" charset="0"/>
                        </a:rPr>
                        <a:t>for someone</a:t>
                      </a:r>
                    </a:p>
                  </a:txBody>
                  <a:tcPr/>
                </a:tc>
                <a:extLst>
                  <a:ext uri="{0D108BD9-81ED-4DB2-BD59-A6C34878D82A}">
                    <a16:rowId xmlns:a16="http://schemas.microsoft.com/office/drawing/2014/main" val="60211942"/>
                  </a:ext>
                </a:extLst>
              </a:tr>
            </a:tbl>
          </a:graphicData>
        </a:graphic>
      </p:graphicFrame>
      <p:sp>
        <p:nvSpPr>
          <p:cNvPr id="5" name="Rectangle 4"/>
          <p:cNvSpPr/>
          <p:nvPr/>
        </p:nvSpPr>
        <p:spPr>
          <a:xfrm>
            <a:off x="4049663" y="1844824"/>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4</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4049663" y="2551113"/>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4064177" y="3319775"/>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4035148" y="4333061"/>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3</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2600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764704"/>
            <a:ext cx="4824536" cy="23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287985"/>
            <a:ext cx="4953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entagon 4"/>
          <p:cNvSpPr/>
          <p:nvPr/>
        </p:nvSpPr>
        <p:spPr>
          <a:xfrm>
            <a:off x="35496" y="47414"/>
            <a:ext cx="4176712" cy="498475"/>
          </a:xfrm>
          <a:prstGeom prst="homePlate">
            <a:avLst/>
          </a:prstGeom>
        </p:spPr>
        <p:style>
          <a:lnRef idx="0">
            <a:schemeClr val="accent4"/>
          </a:lnRef>
          <a:fillRef idx="3">
            <a:schemeClr val="accent4"/>
          </a:fillRef>
          <a:effectRef idx="3">
            <a:schemeClr val="accent4"/>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000" b="1" dirty="0"/>
              <a:t>Group work Strategy</a:t>
            </a:r>
            <a:endParaRPr lang="ar-SA" sz="2000" b="1" dirty="0"/>
          </a:p>
        </p:txBody>
      </p:sp>
      <p:pic>
        <p:nvPicPr>
          <p:cNvPr id="6" name="Picture 5" descr="C:\Users\DIGONTO\Desktop\cooperative_lear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791" y="5699335"/>
            <a:ext cx="12557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155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endParaRPr lang="en-US" b="1" dirty="0"/>
          </a:p>
          <a:p>
            <a:pPr algn="ctr" rtl="0"/>
            <a:r>
              <a:rPr lang="en-US" b="1" dirty="0"/>
              <a:t>Are there any places in your country that take care of orphans?</a:t>
            </a:r>
            <a:endParaRPr lang="ar-SA" b="1" dirty="0"/>
          </a:p>
        </p:txBody>
      </p:sp>
      <p:pic>
        <p:nvPicPr>
          <p:cNvPr id="4" name="Picture 2" descr="C:\Users\DIGONTO\Desktop\deleted\2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5003800"/>
            <a:ext cx="27670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DIGONTO\Desktop\deleted\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32512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187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339" y="1600200"/>
            <a:ext cx="4483322" cy="4525963"/>
          </a:xfrm>
        </p:spPr>
      </p:pic>
    </p:spTree>
    <p:extLst>
      <p:ext uri="{BB962C8B-B14F-4D97-AF65-F5344CB8AC3E}">
        <p14:creationId xmlns:p14="http://schemas.microsoft.com/office/powerpoint/2010/main" val="1032344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rtl="0">
              <a:buNone/>
            </a:pPr>
            <a:r>
              <a:rPr lang="en-US" sz="4400" b="1" dirty="0" smtClean="0">
                <a:ln w="22225">
                  <a:solidFill>
                    <a:schemeClr val="accent2"/>
                  </a:solidFill>
                  <a:prstDash val="solid"/>
                </a:ln>
                <a:solidFill>
                  <a:schemeClr val="accent2">
                    <a:lumMod val="40000"/>
                    <a:lumOff val="60000"/>
                  </a:schemeClr>
                </a:solidFill>
              </a:rPr>
              <a:t>Open your workbook</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58808087"/>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15616" y="1916832"/>
            <a:ext cx="6998865" cy="1300406"/>
          </a:xfrm>
          <a:prstGeom prst="rect">
            <a:avLst/>
          </a:prstGeom>
        </p:spPr>
      </p:pic>
    </p:spTree>
    <p:extLst>
      <p:ext uri="{BB962C8B-B14F-4D97-AF65-F5344CB8AC3E}">
        <p14:creationId xmlns:p14="http://schemas.microsoft.com/office/powerpoint/2010/main" val="2710021147"/>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0152" y="620688"/>
            <a:ext cx="8943848" cy="5221866"/>
          </a:xfrm>
          <a:prstGeom prst="rect">
            <a:avLst/>
          </a:prstGeom>
        </p:spPr>
      </p:pic>
    </p:spTree>
    <p:extLst>
      <p:ext uri="{BB962C8B-B14F-4D97-AF65-F5344CB8AC3E}">
        <p14:creationId xmlns:p14="http://schemas.microsoft.com/office/powerpoint/2010/main" val="4106214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7188" y="268922"/>
            <a:ext cx="9029623" cy="6320156"/>
          </a:xfrm>
          <a:prstGeom prst="rect">
            <a:avLst/>
          </a:prstGeom>
        </p:spPr>
      </p:pic>
    </p:spTree>
    <p:extLst>
      <p:ext uri="{BB962C8B-B14F-4D97-AF65-F5344CB8AC3E}">
        <p14:creationId xmlns:p14="http://schemas.microsoft.com/office/powerpoint/2010/main" val="2172444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797" y="1875713"/>
            <a:ext cx="5962405" cy="3974937"/>
          </a:xfrm>
        </p:spPr>
      </p:pic>
    </p:spTree>
    <p:extLst>
      <p:ext uri="{BB962C8B-B14F-4D97-AF65-F5344CB8AC3E}">
        <p14:creationId xmlns:p14="http://schemas.microsoft.com/office/powerpoint/2010/main" val="1615807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0F1655-971F-463D-8851-BDA46CF57AC9}"/>
              </a:ext>
            </a:extLst>
          </p:cNvPr>
          <p:cNvSpPr>
            <a:spLocks noGrp="1"/>
          </p:cNvSpPr>
          <p:nvPr>
            <p:ph idx="1"/>
          </p:nvPr>
        </p:nvSpPr>
        <p:spPr>
          <a:xfrm>
            <a:off x="685800" y="776978"/>
            <a:ext cx="7886700" cy="3263504"/>
          </a:xfrm>
        </p:spPr>
        <p:txBody>
          <a:bodyPr/>
          <a:lstStyle/>
          <a:p>
            <a:pPr marL="0" indent="0" algn="ctr">
              <a:buNone/>
            </a:pPr>
            <a:r>
              <a:rPr lang="en-GB" dirty="0">
                <a:hlinkClick r:id="rId3"/>
              </a:rPr>
              <a:t>https://t.me/englishteacher350</a:t>
            </a:r>
            <a:endParaRPr lang="en-GB" dirty="0"/>
          </a:p>
          <a:p>
            <a:endParaRPr lang="en-GB" dirty="0"/>
          </a:p>
        </p:txBody>
      </p:sp>
      <p:pic>
        <p:nvPicPr>
          <p:cNvPr id="7" name="Picture 6">
            <a:extLst>
              <a:ext uri="{FF2B5EF4-FFF2-40B4-BE49-F238E27FC236}">
                <a16:creationId xmlns:a16="http://schemas.microsoft.com/office/drawing/2014/main" id="{760E6D9E-B939-417D-BA26-268D9BDDAB92}"/>
              </a:ext>
            </a:extLst>
          </p:cNvPr>
          <p:cNvPicPr>
            <a:picLocks noChangeAspect="1"/>
          </p:cNvPicPr>
          <p:nvPr/>
        </p:nvPicPr>
        <p:blipFill rotWithShape="1">
          <a:blip r:embed="rId4"/>
          <a:srcRect b="31621"/>
          <a:stretch/>
        </p:blipFill>
        <p:spPr>
          <a:xfrm>
            <a:off x="2884190" y="1600200"/>
            <a:ext cx="3802360" cy="4534733"/>
          </a:xfrm>
          <a:prstGeom prst="rect">
            <a:avLst/>
          </a:prstGeom>
        </p:spPr>
      </p:pic>
    </p:spTree>
    <p:extLst>
      <p:ext uri="{BB962C8B-B14F-4D97-AF65-F5344CB8AC3E}">
        <p14:creationId xmlns:p14="http://schemas.microsoft.com/office/powerpoint/2010/main" val="1730725794"/>
      </p:ext>
    </p:extLst>
  </p:cSld>
  <p:clrMapOvr>
    <a:masterClrMapping/>
  </p:clrMapOvr>
  <mc:AlternateContent xmlns:mc="http://schemas.openxmlformats.org/markup-compatibility/2006" xmlns:p14="http://schemas.microsoft.com/office/powerpoint/2010/main">
    <mc:Choice Requires="p14">
      <p:transition spd="slow" p14:dur="3250">
        <p14:flythrough/>
        <p:sndAc>
          <p:stSnd>
            <p:snd r:embed="rId2" name="applause.wav"/>
          </p:stSnd>
        </p:sndAc>
      </p:transition>
    </mc:Choice>
    <mc:Fallback xmlns="">
      <p:transition spd="slow">
        <p:fade/>
        <p:sndAc>
          <p:stSnd>
            <p:snd r:embed="rId5"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1680" y="2060848"/>
            <a:ext cx="5690351" cy="2005457"/>
          </a:xfrm>
          <a:prstGeom prst="rect">
            <a:avLst/>
          </a:prstGeom>
        </p:spPr>
      </p:pic>
    </p:spTree>
    <p:extLst>
      <p:ext uri="{BB962C8B-B14F-4D97-AF65-F5344CB8AC3E}">
        <p14:creationId xmlns:p14="http://schemas.microsoft.com/office/powerpoint/2010/main" val="2832158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can you see?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663" y="2400300"/>
            <a:ext cx="2580085" cy="1825823"/>
          </a:xfrm>
        </p:spPr>
      </p:pic>
      <p:sp>
        <p:nvSpPr>
          <p:cNvPr id="5" name="Pentagon 3">
            <a:extLst>
              <a:ext uri="{FF2B5EF4-FFF2-40B4-BE49-F238E27FC236}">
                <a16:creationId xmlns:a16="http://schemas.microsoft.com/office/drawing/2014/main" id="{89F28C8A-FFE1-4E97-A2B2-A1314F4B24E1}"/>
              </a:ext>
            </a:extLst>
          </p:cNvPr>
          <p:cNvSpPr/>
          <p:nvPr/>
        </p:nvSpPr>
        <p:spPr>
          <a:xfrm>
            <a:off x="965597" y="944166"/>
            <a:ext cx="3132534" cy="373856"/>
          </a:xfrm>
          <a:prstGeom prst="homePlat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en-US" sz="1500" b="1" dirty="0"/>
              <a:t>Introduction</a:t>
            </a:r>
            <a:endParaRPr lang="ar-SA" sz="1500" b="1" dirty="0"/>
          </a:p>
        </p:txBody>
      </p:sp>
      <p:pic>
        <p:nvPicPr>
          <p:cNvPr id="6" name="Content Placeholder 3">
            <a:extLst>
              <a:ext uri="{FF2B5EF4-FFF2-40B4-BE49-F238E27FC236}">
                <a16:creationId xmlns:a16="http://schemas.microsoft.com/office/drawing/2014/main" id="{E2D81322-EBD3-433C-A4B9-FC9EDA461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784" y="2400299"/>
            <a:ext cx="2453482" cy="1840112"/>
          </a:xfrm>
          <a:prstGeom prst="rect">
            <a:avLst/>
          </a:prstGeom>
        </p:spPr>
      </p:pic>
      <p:pic>
        <p:nvPicPr>
          <p:cNvPr id="7" name="Content Placeholder 3">
            <a:extLst>
              <a:ext uri="{FF2B5EF4-FFF2-40B4-BE49-F238E27FC236}">
                <a16:creationId xmlns:a16="http://schemas.microsoft.com/office/drawing/2014/main" id="{3F27998E-E136-4CA2-92B6-C86345E8B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6404" y="4341018"/>
            <a:ext cx="2796119" cy="1572817"/>
          </a:xfrm>
          <a:prstGeom prst="rect">
            <a:avLst/>
          </a:prstGeom>
        </p:spPr>
      </p:pic>
    </p:spTree>
    <p:extLst>
      <p:ext uri="{BB962C8B-B14F-4D97-AF65-F5344CB8AC3E}">
        <p14:creationId xmlns:p14="http://schemas.microsoft.com/office/powerpoint/2010/main" val="3707769421"/>
      </p:ext>
    </p:extLst>
  </p:cSld>
  <p:clrMapOvr>
    <a:masterClrMapping/>
  </p:clrMapOvr>
  <mc:AlternateContent xmlns:mc="http://schemas.openxmlformats.org/markup-compatibility/2006" xmlns:p14="http://schemas.microsoft.com/office/powerpoint/2010/main">
    <mc:Choice Requires="p14">
      <p:transition p14:dur="50" advClick="0" advTm="6000">
        <p14:gallery dir="r"/>
      </p:transition>
    </mc:Choice>
    <mc:Fallback xmlns="">
      <p:transition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b="1" dirty="0">
                <a:solidFill>
                  <a:srgbClr val="C00000"/>
                </a:solidFill>
              </a:rPr>
              <a:t>Twins</a:t>
            </a:r>
          </a:p>
        </p:txBody>
      </p:sp>
      <p:sp>
        <p:nvSpPr>
          <p:cNvPr id="5" name="Content Placeholder 4">
            <a:extLst>
              <a:ext uri="{FF2B5EF4-FFF2-40B4-BE49-F238E27FC236}">
                <a16:creationId xmlns:a16="http://schemas.microsoft.com/office/drawing/2014/main" id="{D4F0936C-A83A-4A5E-B557-ED43B88CE501}"/>
              </a:ext>
            </a:extLst>
          </p:cNvPr>
          <p:cNvSpPr>
            <a:spLocks noGrp="1"/>
          </p:cNvSpPr>
          <p:nvPr>
            <p:ph idx="1"/>
          </p:nvPr>
        </p:nvSpPr>
        <p:spPr/>
        <p:txBody>
          <a:bodyPr/>
          <a:lstStyle/>
          <a:p>
            <a:endParaRPr lang="en-GB"/>
          </a:p>
        </p:txBody>
      </p:sp>
      <p:pic>
        <p:nvPicPr>
          <p:cNvPr id="6" name="Content Placeholder 3">
            <a:extLst>
              <a:ext uri="{FF2B5EF4-FFF2-40B4-BE49-F238E27FC236}">
                <a16:creationId xmlns:a16="http://schemas.microsoft.com/office/drawing/2014/main" id="{6AD6737D-439F-4A0D-9BB1-26F94E33A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54" y="1521541"/>
            <a:ext cx="3645124" cy="2579509"/>
          </a:xfrm>
          <a:prstGeom prst="rect">
            <a:avLst/>
          </a:prstGeom>
        </p:spPr>
      </p:pic>
      <p:pic>
        <p:nvPicPr>
          <p:cNvPr id="7" name="Content Placeholder 3">
            <a:extLst>
              <a:ext uri="{FF2B5EF4-FFF2-40B4-BE49-F238E27FC236}">
                <a16:creationId xmlns:a16="http://schemas.microsoft.com/office/drawing/2014/main" id="{B30DCBC1-DB7D-44E7-81B4-42781039B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950" y="1482830"/>
            <a:ext cx="3645124" cy="2640211"/>
          </a:xfrm>
          <a:prstGeom prst="rect">
            <a:avLst/>
          </a:prstGeom>
        </p:spPr>
      </p:pic>
      <p:pic>
        <p:nvPicPr>
          <p:cNvPr id="8" name="Content Placeholder 3">
            <a:extLst>
              <a:ext uri="{FF2B5EF4-FFF2-40B4-BE49-F238E27FC236}">
                <a16:creationId xmlns:a16="http://schemas.microsoft.com/office/drawing/2014/main" id="{AB4E170D-1F1D-4741-B80A-DC2231FD6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653" y="4283612"/>
            <a:ext cx="3382249" cy="1902515"/>
          </a:xfrm>
          <a:prstGeom prst="rect">
            <a:avLst/>
          </a:prstGeom>
        </p:spPr>
      </p:pic>
    </p:spTree>
    <p:extLst>
      <p:ext uri="{BB962C8B-B14F-4D97-AF65-F5344CB8AC3E}">
        <p14:creationId xmlns:p14="http://schemas.microsoft.com/office/powerpoint/2010/main" val="826479159"/>
      </p:ext>
    </p:extLst>
  </p:cSld>
  <p:clrMapOvr>
    <a:masterClrMapping/>
  </p:clrMapOvr>
  <mc:AlternateContent xmlns:mc="http://schemas.openxmlformats.org/markup-compatibility/2006" xmlns:p14="http://schemas.microsoft.com/office/powerpoint/2010/main">
    <mc:Choice Requires="p14">
      <p:transition p14:dur="50" advClick="0" advTm="6000">
        <p14:gallery dir="r"/>
      </p:transition>
    </mc:Choice>
    <mc:Fallback xmlns="">
      <p:transition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559527"/>
            <a:ext cx="3342248" cy="2157505"/>
          </a:xfrm>
        </p:spPr>
      </p:pic>
      <p:sp>
        <p:nvSpPr>
          <p:cNvPr id="7" name="Title 1"/>
          <p:cNvSpPr>
            <a:spLocks noGrp="1"/>
          </p:cNvSpPr>
          <p:nvPr>
            <p:ph type="title"/>
          </p:nvPr>
        </p:nvSpPr>
        <p:spPr>
          <a:xfrm>
            <a:off x="1619672" y="559682"/>
            <a:ext cx="6172200" cy="857250"/>
          </a:xfrm>
        </p:spPr>
        <p:txBody>
          <a:bodyPr/>
          <a:lstStyle/>
          <a:p>
            <a:pPr algn="ctr"/>
            <a:r>
              <a:rPr lang="en-US" b="1" dirty="0">
                <a:solidFill>
                  <a:srgbClr val="C00000"/>
                </a:solidFill>
              </a:rPr>
              <a:t>Triplets </a:t>
            </a:r>
          </a:p>
        </p:txBody>
      </p:sp>
      <p:pic>
        <p:nvPicPr>
          <p:cNvPr id="5" name="Content Placeholder 3">
            <a:extLst>
              <a:ext uri="{FF2B5EF4-FFF2-40B4-BE49-F238E27FC236}">
                <a16:creationId xmlns:a16="http://schemas.microsoft.com/office/drawing/2014/main" id="{48A5986A-C7F0-4D2A-9C79-A2E88CC64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712" y="1559527"/>
            <a:ext cx="3342248" cy="2222731"/>
          </a:xfrm>
          <a:prstGeom prst="rect">
            <a:avLst/>
          </a:prstGeom>
        </p:spPr>
      </p:pic>
      <p:pic>
        <p:nvPicPr>
          <p:cNvPr id="6" name="Content Placeholder 3">
            <a:extLst>
              <a:ext uri="{FF2B5EF4-FFF2-40B4-BE49-F238E27FC236}">
                <a16:creationId xmlns:a16="http://schemas.microsoft.com/office/drawing/2014/main" id="{FBD253D9-D806-489C-A5CC-6F6A62E0A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474" y="3859627"/>
            <a:ext cx="3190780" cy="2844150"/>
          </a:xfrm>
          <a:prstGeom prst="rect">
            <a:avLst/>
          </a:prstGeom>
        </p:spPr>
      </p:pic>
    </p:spTree>
    <p:extLst>
      <p:ext uri="{BB962C8B-B14F-4D97-AF65-F5344CB8AC3E}">
        <p14:creationId xmlns:p14="http://schemas.microsoft.com/office/powerpoint/2010/main" val="2193036020"/>
      </p:ext>
    </p:extLst>
  </p:cSld>
  <p:clrMapOvr>
    <a:masterClrMapping/>
  </p:clrMapOvr>
  <mc:AlternateContent xmlns:mc="http://schemas.openxmlformats.org/markup-compatibility/2006" xmlns:p14="http://schemas.microsoft.com/office/powerpoint/2010/main">
    <mc:Choice Requires="p14">
      <p:transition p14:dur="250" advClick="0" advTm="5000">
        <p14:gallery dir="r"/>
      </p:transition>
    </mc:Choice>
    <mc:Fallback xmlns="">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Super goal 3 - Reading</Template>
  <TotalTime>4</TotalTime>
  <Words>623</Words>
  <Application>Microsoft Office PowerPoint</Application>
  <PresentationFormat>On-screen Show (4:3)</PresentationFormat>
  <Paragraphs>121</Paragraphs>
  <Slides>58</Slides>
  <Notes>2</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Baskerville Old Face</vt:lpstr>
      <vt:lpstr>Calibri</vt:lpstr>
      <vt:lpstr>Comic Sans MS</vt:lpstr>
      <vt:lpstr>MV Boli</vt:lpstr>
      <vt:lpstr>Times New Roman</vt:lpstr>
      <vt:lpstr>Office Theme</vt:lpstr>
      <vt:lpstr>PowerPoint Presentation</vt:lpstr>
      <vt:lpstr>PowerPoint Presentation</vt:lpstr>
      <vt:lpstr>PowerPoint Presentation</vt:lpstr>
      <vt:lpstr>PowerPoint Presentation</vt:lpstr>
      <vt:lpstr>Match</vt:lpstr>
      <vt:lpstr>PowerPoint Presentation</vt:lpstr>
      <vt:lpstr>What can you see?</vt:lpstr>
      <vt:lpstr>Twins</vt:lpstr>
      <vt:lpstr>Triplets </vt:lpstr>
      <vt:lpstr>PowerPoint Presentation</vt:lpstr>
      <vt:lpstr>Open your student’s book</vt:lpstr>
      <vt:lpstr>PowerPoint Presentation</vt:lpstr>
      <vt:lpstr>Describe what you see in the photo </vt:lpstr>
      <vt:lpstr>triplets</vt:lpstr>
      <vt:lpstr>PowerPoint Presentation</vt:lpstr>
      <vt:lpstr>PowerPoint Presentation</vt:lpstr>
      <vt:lpstr>They look like each other.</vt:lpstr>
      <vt:lpstr>PowerPoint Presentation</vt:lpstr>
      <vt:lpstr>PowerPoint Presentation</vt:lpstr>
      <vt:lpstr>PowerPoint Presentation</vt:lpstr>
      <vt:lpstr>PowerPoint Presentation</vt:lpstr>
      <vt:lpstr>PowerPoint Presentation</vt:lpstr>
      <vt:lpstr>PowerPoint Presentation</vt:lpstr>
      <vt:lpstr>Orphan </vt:lpstr>
      <vt:lpstr>PowerPoint Presentation</vt:lpstr>
      <vt:lpstr>confused </vt:lpstr>
      <vt:lpstr>PowerPoint Presentation</vt:lpstr>
      <vt:lpstr>PowerPoint Presentation</vt:lpstr>
      <vt:lpstr>What is the main idea of the paragraph?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giggle</vt:lpstr>
      <vt:lpstr>PowerPoint Presentation</vt:lpstr>
      <vt:lpstr>PowerPoint Presentation</vt:lpstr>
      <vt:lpstr>heredity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created xsi:type="dcterms:W3CDTF">2022-11-26T21:52:49Z</dcterms:created>
  <dcterms:modified xsi:type="dcterms:W3CDTF">2022-11-26T21:57:34Z</dcterms:modified>
</cp:coreProperties>
</file>