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7"/>
  </p:notesMasterIdLst>
  <p:sldIdLst>
    <p:sldId id="612" r:id="rId2"/>
    <p:sldId id="609" r:id="rId3"/>
    <p:sldId id="407" r:id="rId4"/>
    <p:sldId id="408" r:id="rId5"/>
    <p:sldId id="468" r:id="rId6"/>
    <p:sldId id="469" r:id="rId7"/>
    <p:sldId id="410" r:id="rId8"/>
    <p:sldId id="560" r:id="rId9"/>
    <p:sldId id="635" r:id="rId10"/>
    <p:sldId id="636" r:id="rId11"/>
    <p:sldId id="637" r:id="rId12"/>
    <p:sldId id="638" r:id="rId13"/>
    <p:sldId id="639" r:id="rId14"/>
    <p:sldId id="561" r:id="rId15"/>
    <p:sldId id="484" r:id="rId16"/>
    <p:sldId id="474" r:id="rId17"/>
    <p:sldId id="278" r:id="rId18"/>
    <p:sldId id="580" r:id="rId19"/>
    <p:sldId id="584" r:id="rId20"/>
    <p:sldId id="581" r:id="rId21"/>
    <p:sldId id="582" r:id="rId22"/>
    <p:sldId id="583" r:id="rId23"/>
    <p:sldId id="520" r:id="rId24"/>
    <p:sldId id="575" r:id="rId25"/>
    <p:sldId id="576" r:id="rId26"/>
    <p:sldId id="578" r:id="rId27"/>
    <p:sldId id="574" r:id="rId28"/>
    <p:sldId id="562" r:id="rId29"/>
    <p:sldId id="477" r:id="rId30"/>
    <p:sldId id="565" r:id="rId31"/>
    <p:sldId id="579" r:id="rId32"/>
    <p:sldId id="563" r:id="rId33"/>
    <p:sldId id="564" r:id="rId34"/>
    <p:sldId id="566" r:id="rId35"/>
    <p:sldId id="568" r:id="rId36"/>
    <p:sldId id="567" r:id="rId37"/>
    <p:sldId id="585" r:id="rId38"/>
    <p:sldId id="586" r:id="rId39"/>
    <p:sldId id="620" r:id="rId40"/>
    <p:sldId id="506" r:id="rId41"/>
    <p:sldId id="351" r:id="rId42"/>
    <p:sldId id="419" r:id="rId43"/>
    <p:sldId id="573" r:id="rId44"/>
    <p:sldId id="472" r:id="rId45"/>
    <p:sldId id="569" r:id="rId46"/>
    <p:sldId id="570" r:id="rId47"/>
    <p:sldId id="571" r:id="rId48"/>
    <p:sldId id="572" r:id="rId49"/>
    <p:sldId id="587" r:id="rId50"/>
    <p:sldId id="590" r:id="rId51"/>
    <p:sldId id="588" r:id="rId52"/>
    <p:sldId id="589" r:id="rId53"/>
    <p:sldId id="591" r:id="rId54"/>
    <p:sldId id="372" r:id="rId55"/>
    <p:sldId id="516" r:id="rId5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99CC"/>
    <a:srgbClr val="CC00CC"/>
    <a:srgbClr val="FFFFCC"/>
    <a:srgbClr val="FFFF66"/>
    <a:srgbClr val="99FFCC"/>
    <a:srgbClr val="003300"/>
    <a:srgbClr val="99FF33"/>
    <a:srgbClr val="0066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A41DE8C-2C65-4F22-9CBD-43D182DE4881}" type="datetimeFigureOut">
              <a:rPr lang="ar-SA" smtClean="0"/>
              <a:t>28/04/44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65ECCEC-9C84-45B4-BDCD-765EA12478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864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28/04/44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659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28/04/44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099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28/04/44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09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28/04/44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2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28/04/44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28/04/44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658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28/04/44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45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28/04/44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909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28/04/44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85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28/04/44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814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28/04/44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3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11E2-0185-4704-AAF9-63E7264FE11C}" type="datetimeFigureOut">
              <a:rPr lang="ar-SA" smtClean="0"/>
              <a:t>28/04/44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67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gif"/><Relationship Id="rId10" Type="http://schemas.openxmlformats.org/officeDocument/2006/relationships/image" Target="../media/image2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openxmlformats.org/officeDocument/2006/relationships/image" Target="../media/image46.jpe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38.pn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46.jpeg"/><Relationship Id="rId4" Type="http://schemas.openxmlformats.org/officeDocument/2006/relationships/image" Target="../media/image71.png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65.png"/><Relationship Id="rId7" Type="http://schemas.openxmlformats.org/officeDocument/2006/relationships/image" Target="../media/image7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openxmlformats.org/officeDocument/2006/relationships/image" Target="../media/image46.jpe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38.png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7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46.jpeg"/><Relationship Id="rId4" Type="http://schemas.openxmlformats.org/officeDocument/2006/relationships/image" Target="../media/image39.png"/><Relationship Id="rId9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21.pn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3.png"/><Relationship Id="rId7" Type="http://schemas.openxmlformats.org/officeDocument/2006/relationships/image" Target="../media/image109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5405DA3-9E57-1DC7-B083-B330332CE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5953"/>
            <a:ext cx="9144000" cy="334609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FBB64A1-D4A1-966C-D7DE-E2AB88DEA5E1}"/>
              </a:ext>
            </a:extLst>
          </p:cNvPr>
          <p:cNvSpPr/>
          <p:nvPr/>
        </p:nvSpPr>
        <p:spPr>
          <a:xfrm>
            <a:off x="3890564" y="5057889"/>
            <a:ext cx="13628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8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U8</a:t>
            </a:r>
            <a:endParaRPr lang="ar-SA" sz="8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4057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958652C-F379-B8F6-7535-566B654AB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0603"/>
            <a:ext cx="8712968" cy="659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79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3D6E696-2C68-6FEE-69B8-207386BB4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99" y="171364"/>
            <a:ext cx="8664589" cy="64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8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Wooden Sign Blank Png Image - Transparent Background Wooden Sign, Png  Download , Transparent Png Image - PNGitem">
            <a:extLst>
              <a:ext uri="{FF2B5EF4-FFF2-40B4-BE49-F238E27FC236}">
                <a16:creationId xmlns:a16="http://schemas.microsoft.com/office/drawing/2014/main" id="{36A608A0-F02D-5A03-3E3B-D2C5A003F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891" y="160505"/>
            <a:ext cx="4188540" cy="442062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897CDA06-A329-2466-A753-94D888CFC95E}"/>
              </a:ext>
            </a:extLst>
          </p:cNvPr>
          <p:cNvSpPr/>
          <p:nvPr/>
        </p:nvSpPr>
        <p:spPr>
          <a:xfrm>
            <a:off x="477371" y="4485794"/>
            <a:ext cx="792088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 put a feeling, idea, or principle gradually into someone's mind, so that it has a strong influence on the way that person thinks or behaves.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1884E20-70DC-9A4C-A7A3-99B099E6A241}"/>
              </a:ext>
            </a:extLst>
          </p:cNvPr>
          <p:cNvSpPr txBox="1"/>
          <p:nvPr/>
        </p:nvSpPr>
        <p:spPr>
          <a:xfrm>
            <a:off x="5436096" y="1004535"/>
            <a:ext cx="28083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cap="none" spc="0" dirty="0">
                <a:ln w="0"/>
                <a:solidFill>
                  <a:srgbClr val="3232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Instilling </a:t>
            </a:r>
          </a:p>
          <a:p>
            <a:pPr algn="ctr" rtl="0"/>
            <a:r>
              <a:rPr lang="en-US" sz="4000" b="1" cap="none" spc="0" dirty="0">
                <a:ln w="0"/>
                <a:solidFill>
                  <a:srgbClr val="3232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values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52AE7EF-2C2B-EF4B-005E-E610E2E2D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62" y="160505"/>
            <a:ext cx="4094629" cy="3941844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61EC80A-3C7D-D5FD-2CC7-8B91723FD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55" y="3354423"/>
            <a:ext cx="1284065" cy="11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00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3BB9E55-8EEF-FB52-9B66-A6C19B91F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-30462"/>
            <a:ext cx="9036495" cy="683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08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6A7F509-D741-B720-7F99-29152C099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4109"/>
            <a:ext cx="8723255" cy="663725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86F252E-EECF-8306-6BB3-3A422AF1E59C}"/>
              </a:ext>
            </a:extLst>
          </p:cNvPr>
          <p:cNvSpPr/>
          <p:nvPr/>
        </p:nvSpPr>
        <p:spPr>
          <a:xfrm>
            <a:off x="6665510" y="4797152"/>
            <a:ext cx="13628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8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U8</a:t>
            </a:r>
            <a:endParaRPr lang="ar-SA" sz="8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2" descr="دفتر وردي عادي قصاصات فنية, دفتر وردي, قلم حبر جاف بنفسجي, غطاء إطار أبيض  وردي PNG صورة للتحميل مجانا">
            <a:extLst>
              <a:ext uri="{FF2B5EF4-FFF2-40B4-BE49-F238E27FC236}">
                <a16:creationId xmlns:a16="http://schemas.microsoft.com/office/drawing/2014/main" id="{E275278A-F847-978C-3BF6-E4029AB38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550" y="259196"/>
            <a:ext cx="1474812" cy="1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A6B4250-BC55-F720-11DC-55D641B25DEA}"/>
              </a:ext>
            </a:extLst>
          </p:cNvPr>
          <p:cNvSpPr/>
          <p:nvPr/>
        </p:nvSpPr>
        <p:spPr>
          <a:xfrm>
            <a:off x="4539876" y="375783"/>
            <a:ext cx="30716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الرجاء اختيار</a:t>
            </a:r>
            <a:r>
              <a: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 4</a:t>
            </a:r>
            <a:r>
              <a: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أعمدة من الكلمات</a:t>
            </a:r>
          </a:p>
          <a:p>
            <a:pPr algn="ctr"/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وكتابة </a:t>
            </a:r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4 كلمات </a:t>
            </a:r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كل 4 أعمدة </a:t>
            </a:r>
          </a:p>
          <a:p>
            <a:pPr algn="ctr"/>
            <a:r>
              <a: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كل وحدة دراسية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C4F1094-1ABA-1C46-97E3-6E3734B754F4}"/>
              </a:ext>
            </a:extLst>
          </p:cNvPr>
          <p:cNvSpPr/>
          <p:nvPr/>
        </p:nvSpPr>
        <p:spPr>
          <a:xfrm>
            <a:off x="3298764" y="292586"/>
            <a:ext cx="11292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Page 150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40860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three reasons for learning English | EF English Live">
            <a:extLst>
              <a:ext uri="{FF2B5EF4-FFF2-40B4-BE49-F238E27FC236}">
                <a16:creationId xmlns:a16="http://schemas.microsoft.com/office/drawing/2014/main" id="{CBFE36A8-C874-4774-B57C-07C7327E7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9144000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53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57" y="1105633"/>
            <a:ext cx="2279561" cy="209347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54942" y="3458037"/>
            <a:ext cx="2578206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February 1</a:t>
            </a:r>
            <a:r>
              <a:rPr lang="en-US" sz="2400" baseline="30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</a:t>
            </a:r>
            <a:r>
              <a:rPr lang="en-US" sz="2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\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2022</a:t>
            </a:r>
            <a:endParaRPr lang="ar-SA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0881" y="2656863"/>
            <a:ext cx="807144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292" name="Picture 4" descr="Calendar clipart clipart cliparts for you - Clipart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38" y="981688"/>
            <a:ext cx="1428750" cy="112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alendar Computer Icons Clip art - others png download - 1024*1024 - Free  Transparent Calendar png Download. - Clip Art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" y="857251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160880" y="2176729"/>
            <a:ext cx="2028248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Tuesday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961933" y="2979816"/>
            <a:ext cx="167738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29-6-1443 H</a:t>
            </a:r>
            <a:endParaRPr lang="ar-SA" sz="24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4" y="3972002"/>
            <a:ext cx="2473640" cy="1855230"/>
          </a:xfrm>
          <a:prstGeom prst="rect">
            <a:avLst/>
          </a:prstGeom>
        </p:spPr>
      </p:pic>
      <p:pic>
        <p:nvPicPr>
          <p:cNvPr id="11" name="Picture 4" descr="Girl hi sticker for messenger | Premium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82" y="3329369"/>
            <a:ext cx="2156980" cy="21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4736953" y="3677327"/>
            <a:ext cx="365965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everyone,</a:t>
            </a:r>
          </a:p>
          <a:p>
            <a:pPr algn="l" rtl="0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is everything going?</a:t>
            </a:r>
            <a:endParaRPr lang="ar-SA" sz="27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6" name="Picture 4" descr="Week 8 - 3Ci">
            <a:extLst>
              <a:ext uri="{FF2B5EF4-FFF2-40B4-BE49-F238E27FC236}">
                <a16:creationId xmlns:a16="http://schemas.microsoft.com/office/drawing/2014/main" id="{D770830B-E8E2-4149-8234-42C1C9C5B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744" y="2448246"/>
            <a:ext cx="2108846" cy="71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5DFF842-408F-494E-8342-A498EFD63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0650" y="183252"/>
            <a:ext cx="3943350" cy="57150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CF59AD8-A9A4-42BF-B7F2-454D4BBD90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8552" y="747912"/>
            <a:ext cx="2166460" cy="365706"/>
          </a:xfrm>
          <a:prstGeom prst="rect">
            <a:avLst/>
          </a:prstGeom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FF62CDF5-E0E3-E24E-6DAB-D5A1F80EE20C}"/>
              </a:ext>
            </a:extLst>
          </p:cNvPr>
          <p:cNvSpPr/>
          <p:nvPr/>
        </p:nvSpPr>
        <p:spPr>
          <a:xfrm>
            <a:off x="6139052" y="1322926"/>
            <a:ext cx="1851789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78 and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9EE1DDEC-EEFA-C4B2-F3CF-30038EE364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33" y="7989"/>
            <a:ext cx="3565740" cy="8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86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730066" cy="1269605"/>
          </a:xfrm>
          <a:prstGeom prst="rect">
            <a:avLst/>
          </a:prstGeom>
        </p:spPr>
      </p:pic>
      <p:pic>
        <p:nvPicPr>
          <p:cNvPr id="4" name="Picture 4" descr="Target Png - Transparent Background Goals Png , Transparen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4" y="2232716"/>
            <a:ext cx="740836" cy="57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Difference Between Hard Money Loans &amp; Private Money Loan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39" y="3141674"/>
            <a:ext cx="787314" cy="7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E12EAB9-45F5-44F8-8721-0201CAF11965}"/>
              </a:ext>
            </a:extLst>
          </p:cNvPr>
          <p:cNvSpPr/>
          <p:nvPr/>
        </p:nvSpPr>
        <p:spPr>
          <a:xfrm>
            <a:off x="1681172" y="2315996"/>
            <a:ext cx="6376946" cy="369332"/>
          </a:xfrm>
          <a:prstGeom prst="rect">
            <a:avLst/>
          </a:prstGeom>
          <a:solidFill>
            <a:srgbClr val="FF7C8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List a number of car interior and exterior parts</a:t>
            </a:r>
            <a:endParaRPr lang="ar-SA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1835696" y="3198167"/>
            <a:ext cx="4575291" cy="369332"/>
          </a:xfrm>
          <a:prstGeom prst="rect">
            <a:avLst/>
          </a:prstGeom>
          <a:solidFill>
            <a:srgbClr val="99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Become familiar with driving expressions</a:t>
            </a:r>
            <a:endParaRPr lang="ar-SA" sz="9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866E5E0-6A0E-477A-B683-8E1F7C211310}"/>
              </a:ext>
            </a:extLst>
          </p:cNvPr>
          <p:cNvSpPr/>
          <p:nvPr/>
        </p:nvSpPr>
        <p:spPr>
          <a:xfrm>
            <a:off x="1755092" y="4251633"/>
            <a:ext cx="4570482" cy="369332"/>
          </a:xfrm>
          <a:prstGeom prst="rect">
            <a:avLst/>
          </a:prstGeom>
          <a:solidFill>
            <a:srgbClr val="FF66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Introduce the international traffic signs</a:t>
            </a:r>
            <a:endParaRPr lang="ar-SA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C88427B-6799-4CAF-AD84-328D72EAD70A}"/>
              </a:ext>
            </a:extLst>
          </p:cNvPr>
          <p:cNvSpPr/>
          <p:nvPr/>
        </p:nvSpPr>
        <p:spPr>
          <a:xfrm>
            <a:off x="3203848" y="1669084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5400" b="0" cap="none" spc="0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4D5C5B0-B228-46BC-8E4F-5615CFE23450}"/>
              </a:ext>
            </a:extLst>
          </p:cNvPr>
          <p:cNvSpPr/>
          <p:nvPr/>
        </p:nvSpPr>
        <p:spPr>
          <a:xfrm>
            <a:off x="2195736" y="1246198"/>
            <a:ext cx="420307" cy="369332"/>
          </a:xfrm>
          <a:prstGeom prst="rect">
            <a:avLst/>
          </a:prstGeom>
          <a:solidFill>
            <a:srgbClr val="FF99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4" descr="Target Png - Transparent Background Goals Png , Transparent ...">
            <a:extLst>
              <a:ext uri="{FF2B5EF4-FFF2-40B4-BE49-F238E27FC236}">
                <a16:creationId xmlns:a16="http://schemas.microsoft.com/office/drawing/2014/main" id="{52EA97E0-D43A-49B9-BBF3-ADEA9FBE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61" y="4194587"/>
            <a:ext cx="740836" cy="57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0004E5B-7F13-4085-A80A-B830B45A6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6417" y="19289"/>
            <a:ext cx="2257583" cy="225758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183566B-06EB-445B-9E73-EF5A84C94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764" y="601451"/>
            <a:ext cx="2166460" cy="36570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A52DF96-BD7D-4577-92F9-39B750AF9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2561" y="49967"/>
            <a:ext cx="2947671" cy="427199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10B46687-746C-45BD-BB62-6E4D436EC16E}"/>
              </a:ext>
            </a:extLst>
          </p:cNvPr>
          <p:cNvSpPr/>
          <p:nvPr/>
        </p:nvSpPr>
        <p:spPr>
          <a:xfrm>
            <a:off x="4869647" y="1051263"/>
            <a:ext cx="1851789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78 and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9E9A5C9-9E65-445D-5CA4-02AC9AA49D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57" y="59648"/>
            <a:ext cx="3565740" cy="8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70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B93FE6B-959C-40C8-80DC-8E8F36DA2362}"/>
              </a:ext>
            </a:extLst>
          </p:cNvPr>
          <p:cNvSpPr/>
          <p:nvPr/>
        </p:nvSpPr>
        <p:spPr>
          <a:xfrm>
            <a:off x="611560" y="1412776"/>
            <a:ext cx="37064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q</a:t>
            </a:r>
            <a:r>
              <a:rPr lang="en-US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uickly</a:t>
            </a:r>
            <a:r>
              <a:rPr lang="en-US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= </a:t>
            </a:r>
          </a:p>
          <a:p>
            <a:pPr algn="l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at a fast speed</a:t>
            </a:r>
          </a:p>
          <a:p>
            <a:pPr algn="l" rtl="0"/>
            <a:r>
              <a:rPr lang="en-US" sz="2400" dirty="0">
                <a:ln w="0"/>
                <a:highlight>
                  <a:srgbClr val="FFFF00"/>
                </a:highlight>
                <a:latin typeface="Comic Sans MS" panose="030F0702030302020204" pitchFamily="66" charset="0"/>
              </a:rPr>
              <a:t>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the antonym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of </a:t>
            </a:r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slowly</a:t>
            </a:r>
            <a:endParaRPr lang="ar-SA" sz="2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pic>
        <p:nvPicPr>
          <p:cNvPr id="1030" name="Picture 6" descr="clipart fast - Clip Art Library">
            <a:extLst>
              <a:ext uri="{FF2B5EF4-FFF2-40B4-BE49-F238E27FC236}">
                <a16:creationId xmlns:a16="http://schemas.microsoft.com/office/drawing/2014/main" id="{B0D5F8D1-C425-4BCF-BAD7-42D16AF63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121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B896AC4-A66E-4370-BBCC-0A310F62F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429000"/>
            <a:ext cx="2618433" cy="1759318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8E456E50-C8FD-ECBF-779C-A5E6F704B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7" y="59648"/>
            <a:ext cx="3565740" cy="84926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CEC6880-F981-754F-EBA8-41E19916CCCA}"/>
              </a:ext>
            </a:extLst>
          </p:cNvPr>
          <p:cNvSpPr/>
          <p:nvPr/>
        </p:nvSpPr>
        <p:spPr>
          <a:xfrm>
            <a:off x="7884368" y="413711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A4C86FCF-8AF6-A79F-C98F-0E0BFA95B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060042"/>
            <a:ext cx="693188" cy="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92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B93FE6B-959C-40C8-80DC-8E8F36DA2362}"/>
              </a:ext>
            </a:extLst>
          </p:cNvPr>
          <p:cNvSpPr/>
          <p:nvPr/>
        </p:nvSpPr>
        <p:spPr>
          <a:xfrm>
            <a:off x="611560" y="1412776"/>
            <a:ext cx="5966698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trunk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= </a:t>
            </a:r>
          </a:p>
          <a:p>
            <a:pPr algn="l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covered space at the back or front </a:t>
            </a:r>
          </a:p>
          <a:p>
            <a:pPr algn="l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in which you put luggage or other things.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1,323 Car Trunk Illustrations &amp;amp; Clip Art - iStock">
            <a:extLst>
              <a:ext uri="{FF2B5EF4-FFF2-40B4-BE49-F238E27FC236}">
                <a16:creationId xmlns:a16="http://schemas.microsoft.com/office/drawing/2014/main" id="{67975612-2DD3-45AC-86D7-069E8C0D1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174" y="3284983"/>
            <a:ext cx="3078475" cy="27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E37D5C1-2006-4C30-A8B8-78A0C3750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980753"/>
            <a:ext cx="3181350" cy="3314700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97218459-106E-D2D8-4B8E-818E8D3E1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7" y="59648"/>
            <a:ext cx="3565740" cy="8492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0F2C87-7BBE-A677-4887-DABB37D0F77C}"/>
              </a:ext>
            </a:extLst>
          </p:cNvPr>
          <p:cNvSpPr/>
          <p:nvPr/>
        </p:nvSpPr>
        <p:spPr>
          <a:xfrm>
            <a:off x="7884368" y="413711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155A107F-A66B-1345-82E3-7B501C081C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124" y="1060042"/>
            <a:ext cx="693188" cy="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4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754DCF-ABBF-2B5D-4B0F-99AF69ED6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053" y="332656"/>
            <a:ext cx="4766653" cy="6297910"/>
          </a:xfrm>
          <a:prstGeom prst="rect">
            <a:avLst/>
          </a:prstGeom>
        </p:spPr>
      </p:pic>
      <p:pic>
        <p:nvPicPr>
          <p:cNvPr id="5" name="صورة 4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34BAFFCE-0DF4-F43F-D9F1-7E272EDD7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660259"/>
            <a:ext cx="757396" cy="78763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1A7BC34-5984-C530-59F6-EE4EDE1CE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94" y="311411"/>
            <a:ext cx="3172594" cy="130778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A4B747D-AF8E-D03A-DE74-BF33D0EC5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77" y="1619198"/>
            <a:ext cx="3525193" cy="121496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BBBD4AB-E3EC-D07A-9D94-51F931D2E7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081" y="2937536"/>
            <a:ext cx="3838749" cy="141243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1766EBB1-BF95-0093-FFB5-072CB8D02D42}"/>
              </a:ext>
            </a:extLst>
          </p:cNvPr>
          <p:cNvSpPr/>
          <p:nvPr/>
        </p:nvSpPr>
        <p:spPr>
          <a:xfrm>
            <a:off x="539552" y="4665910"/>
            <a:ext cx="3135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الثالث متوسط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034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B93FE6B-959C-40C8-80DC-8E8F36DA2362}"/>
              </a:ext>
            </a:extLst>
          </p:cNvPr>
          <p:cNvSpPr/>
          <p:nvPr/>
        </p:nvSpPr>
        <p:spPr>
          <a:xfrm>
            <a:off x="539552" y="2348880"/>
            <a:ext cx="640752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obey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= </a:t>
            </a:r>
          </a:p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 do what you are told to do.</a:t>
            </a:r>
          </a:p>
          <a:p>
            <a:pPr algn="l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to carry out 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the instructions 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or orders of</a:t>
            </a:r>
          </a:p>
          <a:p>
            <a:pPr algn="l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to behave according to a rule or instruction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Free Obedience Cliparts, Download Free Obedience Cliparts png images, Free  ClipArts on Clipart Library">
            <a:extLst>
              <a:ext uri="{FF2B5EF4-FFF2-40B4-BE49-F238E27FC236}">
                <a16:creationId xmlns:a16="http://schemas.microsoft.com/office/drawing/2014/main" id="{B7B8CC71-5632-44D9-A174-9839BE014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23717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D13549A-090F-464C-A9A9-5DCFD35F4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4115141"/>
            <a:ext cx="4050543" cy="2237364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C9671ADF-0A57-1B12-0AFA-3003B2481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7" y="59648"/>
            <a:ext cx="3565740" cy="84926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11F20B7-5282-4104-FD46-B1CD11FFBE1D}"/>
              </a:ext>
            </a:extLst>
          </p:cNvPr>
          <p:cNvSpPr/>
          <p:nvPr/>
        </p:nvSpPr>
        <p:spPr>
          <a:xfrm>
            <a:off x="7884368" y="413711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66F62E47-5779-F018-947E-7769A407EC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294" y="1060042"/>
            <a:ext cx="693188" cy="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8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B93FE6B-959C-40C8-80DC-8E8F36DA2362}"/>
              </a:ext>
            </a:extLst>
          </p:cNvPr>
          <p:cNvSpPr/>
          <p:nvPr/>
        </p:nvSpPr>
        <p:spPr>
          <a:xfrm>
            <a:off x="279799" y="1052736"/>
            <a:ext cx="8587607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steering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wheel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= </a:t>
            </a:r>
          </a:p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wheel which the driver holds when he or she is driving.</a:t>
            </a:r>
          </a:p>
          <a:p>
            <a:pPr algn="l" rtl="0"/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l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wheel in a vehicle that the driver turns in order to make </a:t>
            </a:r>
          </a:p>
          <a:p>
            <a:pPr algn="l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vehicle go in a particular direction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Steering wheel Car - Cartoon steering wheel png download - 844*835 - Free  Transparent Steering Wheel png Download. - Clip Art Library">
            <a:extLst>
              <a:ext uri="{FF2B5EF4-FFF2-40B4-BE49-F238E27FC236}">
                <a16:creationId xmlns:a16="http://schemas.microsoft.com/office/drawing/2014/main" id="{A23F699C-D098-4227-A356-517E8D4F7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04715"/>
            <a:ext cx="3016746" cy="29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2F094ED-A27B-4F77-AC21-EDCE98EAB45F}"/>
              </a:ext>
            </a:extLst>
          </p:cNvPr>
          <p:cNvSpPr/>
          <p:nvPr/>
        </p:nvSpPr>
        <p:spPr>
          <a:xfrm>
            <a:off x="307867" y="3198167"/>
            <a:ext cx="851617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Keep both hands on the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steering wheel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at all times.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AD03D8F9-A208-9A50-DD50-580CB2FA1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7" y="59648"/>
            <a:ext cx="3565740" cy="849262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10DCF6D2-86FE-966F-81CA-AC29FB32F4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53365"/>
            <a:ext cx="693188" cy="28462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5A4F321-9271-57AE-FC34-97FB0B89DC29}"/>
              </a:ext>
            </a:extLst>
          </p:cNvPr>
          <p:cNvSpPr/>
          <p:nvPr/>
        </p:nvSpPr>
        <p:spPr>
          <a:xfrm>
            <a:off x="7713460" y="333963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6673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B93FE6B-959C-40C8-80DC-8E8F36DA2362}"/>
              </a:ext>
            </a:extLst>
          </p:cNvPr>
          <p:cNvSpPr/>
          <p:nvPr/>
        </p:nvSpPr>
        <p:spPr>
          <a:xfrm>
            <a:off x="279799" y="1052736"/>
            <a:ext cx="582403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pedestrian crossing 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</a:t>
            </a:r>
            <a:r>
              <a:rPr lang="en-US" sz="2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crosswalk</a:t>
            </a:r>
            <a:endParaRPr lang="en-US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l" rtl="0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place where people can cross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a street</a:t>
            </a:r>
          </a:p>
        </p:txBody>
      </p:sp>
      <p:pic>
        <p:nvPicPr>
          <p:cNvPr id="4098" name="Picture 2" descr="Free Zebra Crossing Clipart in AI, SVG, EPS or PSD">
            <a:extLst>
              <a:ext uri="{FF2B5EF4-FFF2-40B4-BE49-F238E27FC236}">
                <a16:creationId xmlns:a16="http://schemas.microsoft.com/office/drawing/2014/main" id="{691EE065-69BC-4641-8C9B-7F072060A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56992"/>
            <a:ext cx="481012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destrian Crossing Clip Art at Clker.com - vector clip art online, royalty  free &amp;amp; public domain">
            <a:extLst>
              <a:ext uri="{FF2B5EF4-FFF2-40B4-BE49-F238E27FC236}">
                <a16:creationId xmlns:a16="http://schemas.microsoft.com/office/drawing/2014/main" id="{693E8361-56D4-4696-8223-E7ADF650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82" y="188640"/>
            <a:ext cx="2857501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83A40090-13F2-CB6D-1A56-11557E7F7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7" y="59648"/>
            <a:ext cx="3565740" cy="8492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2EEE92-B6BC-E023-4807-DD4CE7373BE6}"/>
              </a:ext>
            </a:extLst>
          </p:cNvPr>
          <p:cNvSpPr/>
          <p:nvPr/>
        </p:nvSpPr>
        <p:spPr>
          <a:xfrm>
            <a:off x="5796136" y="225642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3DEA83B6-F08F-EF3E-9FE7-FC2EB937C0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29" y="866007"/>
            <a:ext cx="693188" cy="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74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960309E-635F-43F6-85A9-D1768B155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1" y="121376"/>
            <a:ext cx="2353262" cy="60204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1B3051E-62C1-4A6B-A124-2CDB52EA8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5" y="748937"/>
            <a:ext cx="1027219" cy="113110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2FC743A4-CA23-4561-B89E-E03636E0F986}"/>
              </a:ext>
            </a:extLst>
          </p:cNvPr>
          <p:cNvSpPr/>
          <p:nvPr/>
        </p:nvSpPr>
        <p:spPr>
          <a:xfrm>
            <a:off x="1641370" y="875868"/>
            <a:ext cx="3613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1.Can you drive a car?</a:t>
            </a:r>
            <a:endParaRPr lang="en-US" sz="2400" b="1" i="0" dirty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028" name="Picture 4" descr="Car driving fast Sticker • Pixers® • We live to change">
            <a:extLst>
              <a:ext uri="{FF2B5EF4-FFF2-40B4-BE49-F238E27FC236}">
                <a16:creationId xmlns:a16="http://schemas.microsoft.com/office/drawing/2014/main" id="{EB142764-19E6-44FF-A42A-1F0E18D26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415" y="0"/>
            <a:ext cx="3515734" cy="234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9EB93CD8-6BE5-4E13-81F8-9C8639BAE15A}"/>
              </a:ext>
            </a:extLst>
          </p:cNvPr>
          <p:cNvSpPr/>
          <p:nvPr/>
        </p:nvSpPr>
        <p:spPr>
          <a:xfrm>
            <a:off x="82870" y="1889510"/>
            <a:ext cx="5614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2. What kind of car do you prefer?</a:t>
            </a:r>
            <a:endParaRPr lang="en-US" sz="2400" b="1" i="0" dirty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F5EFFD6-705F-41B5-9CF8-791925A7E010}"/>
              </a:ext>
            </a:extLst>
          </p:cNvPr>
          <p:cNvSpPr/>
          <p:nvPr/>
        </p:nvSpPr>
        <p:spPr>
          <a:xfrm>
            <a:off x="38744" y="2829779"/>
            <a:ext cx="6782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3. Would you steal someone's parking spot?</a:t>
            </a:r>
            <a:endParaRPr lang="en-US" sz="2400" b="1" i="0" dirty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0F74C09-BE7D-439E-A5FB-0ED96F536C09}"/>
              </a:ext>
            </a:extLst>
          </p:cNvPr>
          <p:cNvSpPr/>
          <p:nvPr/>
        </p:nvSpPr>
        <p:spPr>
          <a:xfrm>
            <a:off x="4283968" y="378781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4.Would you speed up to stop someone from passing you?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4B278DB-9B71-46EC-8D00-1CE62DBAFE9B}"/>
              </a:ext>
            </a:extLst>
          </p:cNvPr>
          <p:cNvSpPr/>
          <p:nvPr/>
        </p:nvSpPr>
        <p:spPr>
          <a:xfrm>
            <a:off x="4258493" y="526514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5.What is the longest trip you have ever taken by car?</a:t>
            </a:r>
            <a:endParaRPr lang="en-US" b="0" i="0" dirty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0C46D6D-31ED-49AF-9044-641499EB9881}"/>
              </a:ext>
            </a:extLst>
          </p:cNvPr>
          <p:cNvSpPr/>
          <p:nvPr/>
        </p:nvSpPr>
        <p:spPr>
          <a:xfrm>
            <a:off x="1696869" y="1366660"/>
            <a:ext cx="1893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Yes, I can.</a:t>
            </a:r>
            <a:endParaRPr lang="en-US" sz="2400" b="1" i="0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6767CD67-AFE0-40DD-A098-D0CEA7A7CBD5}"/>
              </a:ext>
            </a:extLst>
          </p:cNvPr>
          <p:cNvSpPr/>
          <p:nvPr/>
        </p:nvSpPr>
        <p:spPr>
          <a:xfrm>
            <a:off x="1607101" y="2298623"/>
            <a:ext cx="1983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Ford Raptor</a:t>
            </a:r>
            <a:endParaRPr lang="en-US" sz="2400" b="1" i="0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23A67E9-15C0-4C36-9848-225080AAE999}"/>
              </a:ext>
            </a:extLst>
          </p:cNvPr>
          <p:cNvSpPr/>
          <p:nvPr/>
        </p:nvSpPr>
        <p:spPr>
          <a:xfrm>
            <a:off x="899592" y="3300416"/>
            <a:ext cx="494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003300"/>
                </a:solidFill>
                <a:latin typeface="Comic Sans MS" panose="030F0702030302020204" pitchFamily="66" charset="0"/>
              </a:rPr>
              <a:t>No</a:t>
            </a:r>
            <a:endParaRPr lang="en-US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2365CCC-5ABF-4AE5-8054-1318504D0394}"/>
              </a:ext>
            </a:extLst>
          </p:cNvPr>
          <p:cNvSpPr/>
          <p:nvPr/>
        </p:nvSpPr>
        <p:spPr>
          <a:xfrm>
            <a:off x="4565754" y="449570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No, I would stay in my lane, and I do not increase my speed.</a:t>
            </a:r>
            <a:endParaRPr lang="en-US" sz="2000" b="0" i="0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45E5D8C-07DB-4237-9075-220556A4D3A9}"/>
              </a:ext>
            </a:extLst>
          </p:cNvPr>
          <p:cNvSpPr/>
          <p:nvPr/>
        </p:nvSpPr>
        <p:spPr>
          <a:xfrm>
            <a:off x="4535370" y="585237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The longest time I spent on a road trip was around two months ago to my hometown Abha.</a:t>
            </a:r>
            <a:endParaRPr lang="ar-SA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1A0C0DBD-F80C-40EE-BEF8-0F1355EDD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" y="4240685"/>
            <a:ext cx="4309063" cy="2630379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B596C92-F822-D12F-BDFA-129A341F4A6F}"/>
              </a:ext>
            </a:extLst>
          </p:cNvPr>
          <p:cNvSpPr/>
          <p:nvPr/>
        </p:nvSpPr>
        <p:spPr>
          <a:xfrm>
            <a:off x="4199954" y="254785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C7CFA455-E192-AA8F-60AB-95B1774C0C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66" y="617961"/>
            <a:ext cx="693188" cy="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01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D8F8368-515A-4E0E-9D5A-CD21D5A5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051" y="-99392"/>
            <a:ext cx="6969247" cy="4620914"/>
          </a:xfrm>
          <a:prstGeom prst="rect">
            <a:avLst/>
          </a:prstGeom>
        </p:spPr>
      </p:pic>
      <p:pic>
        <p:nvPicPr>
          <p:cNvPr id="3074" name="Picture 2" descr="Drive Safe Keychain Drive Safely And Take Care Of Yourself New Driver Gift  For Her Husband Dad Gift Boyfriend Keychain (Drive safely keychain) at  Amazon Men&amp;#39;s Clothing store">
            <a:extLst>
              <a:ext uri="{FF2B5EF4-FFF2-40B4-BE49-F238E27FC236}">
                <a16:creationId xmlns:a16="http://schemas.microsoft.com/office/drawing/2014/main" id="{BCFFD707-885B-4000-A182-0AF248E86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" y="4688780"/>
            <a:ext cx="4118772" cy="216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65FFA69-CBEC-DE8B-73FA-E76DF9DA01C0}"/>
              </a:ext>
            </a:extLst>
          </p:cNvPr>
          <p:cNvSpPr/>
          <p:nvPr/>
        </p:nvSpPr>
        <p:spPr>
          <a:xfrm>
            <a:off x="1028689" y="764704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0881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9F75E55-7DC9-4474-B5E3-ECADBA6E9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180" y="748694"/>
            <a:ext cx="6719639" cy="5360611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7A8A15E-76DF-CFC9-E44E-20C14964B424}"/>
              </a:ext>
            </a:extLst>
          </p:cNvPr>
          <p:cNvSpPr/>
          <p:nvPr/>
        </p:nvSpPr>
        <p:spPr>
          <a:xfrm>
            <a:off x="7884368" y="413711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6632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CB42F20-80F1-480F-93C6-D659A2947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9" y="0"/>
            <a:ext cx="8970141" cy="68418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27E642-83B2-A4A1-3886-612A1333C8AA}"/>
              </a:ext>
            </a:extLst>
          </p:cNvPr>
          <p:cNvSpPr/>
          <p:nvPr/>
        </p:nvSpPr>
        <p:spPr>
          <a:xfrm>
            <a:off x="6948264" y="5085184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5557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D0066C4-CC5B-4557-9808-704C6A869BE4}"/>
              </a:ext>
            </a:extLst>
          </p:cNvPr>
          <p:cNvSpPr/>
          <p:nvPr/>
        </p:nvSpPr>
        <p:spPr>
          <a:xfrm>
            <a:off x="13387" y="836712"/>
            <a:ext cx="8676456" cy="369332"/>
          </a:xfrm>
          <a:prstGeom prst="rect">
            <a:avLst/>
          </a:prstGeom>
          <a:solidFill>
            <a:srgbClr val="99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What you, or people you know, do to drive safely. 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Top 10 Safe Driving Tips for Professional and Amateur Drivers">
            <a:extLst>
              <a:ext uri="{FF2B5EF4-FFF2-40B4-BE49-F238E27FC236}">
                <a16:creationId xmlns:a16="http://schemas.microsoft.com/office/drawing/2014/main" id="{F5AFC2A0-1672-4B37-A884-3C99C4224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852227" cy="541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3D74AC9-DC93-4379-8FD4-3FBF7703D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427"/>
            <a:ext cx="2005635" cy="51311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4B9FC3F-8624-4B00-BEF7-4ECAD937E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3006" y="52427"/>
            <a:ext cx="1143490" cy="78428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EAC1B8A-83D9-4882-9CA2-27A52749ADE7}"/>
              </a:ext>
            </a:extLst>
          </p:cNvPr>
          <p:cNvSpPr/>
          <p:nvPr/>
        </p:nvSpPr>
        <p:spPr>
          <a:xfrm>
            <a:off x="5076056" y="1961769"/>
            <a:ext cx="39604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i="1" dirty="0">
                <a:latin typeface="Comic Sans MS" panose="030F0702030302020204" pitchFamily="66" charset="0"/>
              </a:rPr>
              <a:t>You must wear a seat belt. </a:t>
            </a:r>
          </a:p>
          <a:p>
            <a:pPr algn="l" rtl="0"/>
            <a:r>
              <a:rPr lang="en-US" i="1" dirty="0">
                <a:latin typeface="Comic Sans MS" panose="030F0702030302020204" pitchFamily="66" charset="0"/>
              </a:rPr>
              <a:t>Do you wear a seat belt?</a:t>
            </a:r>
          </a:p>
          <a:p>
            <a:pPr algn="l" rtl="0"/>
            <a:r>
              <a:rPr lang="en-US" i="1" dirty="0">
                <a:latin typeface="Comic Sans MS" panose="030F0702030302020204" pitchFamily="66" charset="0"/>
              </a:rPr>
              <a:t>You shouldn’t drive too fast. </a:t>
            </a:r>
          </a:p>
          <a:p>
            <a:pPr algn="l" rtl="0"/>
            <a:endParaRPr lang="en-US" i="1" dirty="0">
              <a:latin typeface="Comic Sans MS" panose="030F0702030302020204" pitchFamily="66" charset="0"/>
            </a:endParaRPr>
          </a:p>
          <a:p>
            <a:pPr algn="l" rtl="0"/>
            <a:r>
              <a:rPr lang="en-US" sz="2400" dirty="0">
                <a:solidFill>
                  <a:srgbClr val="FF00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☻</a:t>
            </a:r>
            <a:r>
              <a:rPr lang="en-US" i="1" dirty="0">
                <a:latin typeface="Comic Sans MS" panose="030F0702030302020204" pitchFamily="66" charset="0"/>
              </a:rPr>
              <a:t>Do you drive fast?</a:t>
            </a:r>
          </a:p>
          <a:p>
            <a:pPr algn="l" rtl="0"/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u="sng" dirty="0">
                <a:solidFill>
                  <a:srgbClr val="006600"/>
                </a:solidFill>
                <a:latin typeface="Comic Sans MS" panose="030F0702030302020204" pitchFamily="66" charset="0"/>
              </a:rPr>
              <a:t>For example: </a:t>
            </a:r>
          </a:p>
          <a:p>
            <a:pPr algn="l" rtl="0"/>
            <a:r>
              <a:rPr lang="en-US" i="1" dirty="0">
                <a:latin typeface="Comic Sans MS" panose="030F0702030302020204" pitchFamily="66" charset="0"/>
              </a:rPr>
              <a:t>Yes, I wear a seat belt. </a:t>
            </a:r>
          </a:p>
          <a:p>
            <a:pPr algn="l" rtl="0"/>
            <a:r>
              <a:rPr lang="en-US" i="1" dirty="0">
                <a:latin typeface="Comic Sans MS" panose="030F0702030302020204" pitchFamily="66" charset="0"/>
              </a:rPr>
              <a:t>No, I don’t drive too fast.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CA5808-2B2D-4CB8-4312-5F9D398E8702}"/>
              </a:ext>
            </a:extLst>
          </p:cNvPr>
          <p:cNvSpPr/>
          <p:nvPr/>
        </p:nvSpPr>
        <p:spPr>
          <a:xfrm>
            <a:off x="6660232" y="121403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AE30093B-6E04-DC2B-F1C3-06605F7D7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16" y="477931"/>
            <a:ext cx="693188" cy="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33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0DD5B6EE-AF7B-443C-86AF-DFEF8F25057C}"/>
              </a:ext>
            </a:extLst>
          </p:cNvPr>
          <p:cNvSpPr/>
          <p:nvPr/>
        </p:nvSpPr>
        <p:spPr>
          <a:xfrm>
            <a:off x="7884368" y="413711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F0C2A7A-A214-4951-9264-C5CB6BCC6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64"/>
            <a:ext cx="3943350" cy="5715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5279211-4B8C-4E9A-9795-32B7DAF02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891" y="19488"/>
            <a:ext cx="956477" cy="11967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1B60C28-D587-4627-B108-463497C63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32" y="642482"/>
            <a:ext cx="6276975" cy="36195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C7522AE-EB20-4909-BCC3-BBFFA7EE433C}"/>
              </a:ext>
            </a:extLst>
          </p:cNvPr>
          <p:cNvSpPr/>
          <p:nvPr/>
        </p:nvSpPr>
        <p:spPr>
          <a:xfrm>
            <a:off x="395536" y="1216240"/>
            <a:ext cx="1372492" cy="400110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0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Yes, I am.</a:t>
            </a:r>
            <a:endParaRPr lang="ar-SA" sz="2000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E045B40-9B82-4E85-9EF2-E53CF6046844}"/>
              </a:ext>
            </a:extLst>
          </p:cNvPr>
          <p:cNvSpPr/>
          <p:nvPr/>
        </p:nvSpPr>
        <p:spPr>
          <a:xfrm>
            <a:off x="966410" y="4139870"/>
            <a:ext cx="47500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solidFill>
                  <a:srgbClr val="002060"/>
                </a:solidFill>
                <a:latin typeface="Comic Sans MS" panose="030F0702030302020204" pitchFamily="66" charset="0"/>
              </a:rPr>
              <a:t>the style, the speed, the performance</a:t>
            </a:r>
            <a:endParaRPr lang="ar-SA" sz="2000" b="0" cap="none" spc="0" dirty="0">
              <a:ln w="0"/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8E8337C-E3C5-4E9A-A228-56F236238F18}"/>
              </a:ext>
            </a:extLst>
          </p:cNvPr>
          <p:cNvSpPr/>
          <p:nvPr/>
        </p:nvSpPr>
        <p:spPr>
          <a:xfrm>
            <a:off x="365711" y="1570986"/>
            <a:ext cx="8403262" cy="707886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solidFill>
                  <a:srgbClr val="006600"/>
                </a:solidFill>
                <a:latin typeface="Comic Sans MS" panose="030F0702030302020204" pitchFamily="66" charset="0"/>
              </a:rPr>
              <a:t>I can go to many places, the opportunity to plan and go on road trips </a:t>
            </a:r>
          </a:p>
          <a:p>
            <a:pPr algn="l" rtl="0"/>
            <a:r>
              <a:rPr lang="en-US" sz="2000" dirty="0">
                <a:ln w="0"/>
                <a:solidFill>
                  <a:srgbClr val="006600"/>
                </a:solidFill>
                <a:latin typeface="Comic Sans MS" panose="030F0702030302020204" pitchFamily="66" charset="0"/>
              </a:rPr>
              <a:t>which is one of the most amazing things to do in your life. </a:t>
            </a:r>
            <a:endParaRPr lang="ar-SA" sz="2000" b="0" cap="none" spc="0" dirty="0">
              <a:ln w="0"/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6E75A88-3F8F-4357-843D-9029551A1585}"/>
              </a:ext>
            </a:extLst>
          </p:cNvPr>
          <p:cNvSpPr/>
          <p:nvPr/>
        </p:nvSpPr>
        <p:spPr>
          <a:xfrm>
            <a:off x="365711" y="2951021"/>
            <a:ext cx="34612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latin typeface="Comic Sans MS" panose="030F0702030302020204" pitchFamily="66" charset="0"/>
              </a:rPr>
              <a:t>comfortable and sporty car</a:t>
            </a:r>
            <a:endParaRPr lang="ar-SA" sz="2000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D235A2A-AEFB-47B3-927D-381FD4FC11A9}"/>
              </a:ext>
            </a:extLst>
          </p:cNvPr>
          <p:cNvSpPr/>
          <p:nvPr/>
        </p:nvSpPr>
        <p:spPr>
          <a:xfrm>
            <a:off x="539552" y="3593938"/>
            <a:ext cx="432362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solidFill>
                  <a:srgbClr val="FF0066"/>
                </a:solidFill>
                <a:latin typeface="Comic Sans MS" panose="030F0702030302020204" pitchFamily="66" charset="0"/>
              </a:rPr>
              <a:t>I look for features that fit my needs. </a:t>
            </a:r>
            <a:endParaRPr lang="ar-SA" sz="2000" b="0" cap="none" spc="0" dirty="0">
              <a:ln w="0"/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897685C-E004-412E-8B53-41DD49662E4D}"/>
              </a:ext>
            </a:extLst>
          </p:cNvPr>
          <p:cNvSpPr/>
          <p:nvPr/>
        </p:nvSpPr>
        <p:spPr>
          <a:xfrm>
            <a:off x="4567342" y="4716580"/>
            <a:ext cx="14302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latin typeface="Comic Sans MS" panose="030F0702030302020204" pitchFamily="66" charset="0"/>
              </a:rPr>
              <a:t>the engine</a:t>
            </a:r>
            <a:endParaRPr lang="ar-SA" sz="2000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FCCBEB6-192B-47DD-B762-8BE8D54CB0E6}"/>
              </a:ext>
            </a:extLst>
          </p:cNvPr>
          <p:cNvSpPr/>
          <p:nvPr/>
        </p:nvSpPr>
        <p:spPr>
          <a:xfrm>
            <a:off x="5716428" y="5086959"/>
            <a:ext cx="88036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0" cap="none" spc="0" dirty="0">
                <a:ln w="0"/>
                <a:solidFill>
                  <a:srgbClr val="CC00CC"/>
                </a:solidFill>
                <a:latin typeface="Comic Sans MS" panose="030F0702030302020204" pitchFamily="66" charset="0"/>
              </a:rPr>
              <a:t>speed</a:t>
            </a:r>
            <a:endParaRPr lang="ar-SA" sz="2000" b="0" cap="none" spc="0" dirty="0">
              <a:ln w="0"/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3AAB63C3-8C95-3E73-7152-18D17AD493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42" y="1030894"/>
            <a:ext cx="693188" cy="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56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F0C2A7A-A214-4951-9264-C5CB6BCC6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2228"/>
            <a:ext cx="3479913" cy="5043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5279211-4B8C-4E9A-9795-32B7DAF02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891" y="19488"/>
            <a:ext cx="956477" cy="11967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1B60C28-D587-4627-B108-463497C63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932" y="404664"/>
            <a:ext cx="6276975" cy="36195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93B6ABE-23F6-4F1C-BC78-0940FE1E8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933" y="766614"/>
            <a:ext cx="5319604" cy="608833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6691084-29AA-4AC5-A214-11C4A7A56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7897" y="62149"/>
            <a:ext cx="1304925" cy="3714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595C235-6BD4-4E2C-8877-294616CAF016}"/>
              </a:ext>
            </a:extLst>
          </p:cNvPr>
          <p:cNvSpPr/>
          <p:nvPr/>
        </p:nvSpPr>
        <p:spPr>
          <a:xfrm>
            <a:off x="6257224" y="1425797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FF0066"/>
                </a:solidFill>
                <a:latin typeface="Comic Sans MS" panose="030F0702030302020204" pitchFamily="66" charset="0"/>
              </a:rPr>
              <a:t>listen and follow along</a:t>
            </a:r>
            <a:endParaRPr lang="ar-SA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SG Bk 6 F-SA_2020_1-08">
            <a:hlinkClick r:id="" action="ppaction://media"/>
            <a:extLst>
              <a:ext uri="{FF2B5EF4-FFF2-40B4-BE49-F238E27FC236}">
                <a16:creationId xmlns:a16="http://schemas.microsoft.com/office/drawing/2014/main" id="{3FA2E539-2521-48E2-99D9-AF7F4B5A0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56372" y="-71393"/>
            <a:ext cx="609600" cy="6096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1052A32-5A2D-465A-A9EA-F6CDC43F54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22" y="886880"/>
            <a:ext cx="535591" cy="815157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D397D641-5054-C070-968C-C7541883E3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99" y="1072368"/>
            <a:ext cx="693188" cy="28462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B00B95FB-6FEE-44E4-EF42-B18DB53F6609}"/>
              </a:ext>
            </a:extLst>
          </p:cNvPr>
          <p:cNvSpPr/>
          <p:nvPr/>
        </p:nvSpPr>
        <p:spPr>
          <a:xfrm>
            <a:off x="7884368" y="413711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4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KSHI GUP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35" y="188640"/>
            <a:ext cx="5910297" cy="38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English Writing And Reading Cartoon - Read Writ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6" y="4074662"/>
            <a:ext cx="7708613" cy="265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17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CB971BD-25C8-4FCD-B4FB-9EFE25C39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72"/>
            <a:ext cx="3324225" cy="4095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576980-8D18-4E43-92D8-FA6E85FCA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523" y="1002482"/>
            <a:ext cx="4063685" cy="548796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76F6C8E-F9F5-428A-B089-E52E58D7F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92" y="567070"/>
            <a:ext cx="5181508" cy="629093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7F5A79-422D-4AFE-8BFF-F66A38339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402525"/>
            <a:ext cx="4752975" cy="40957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99C9C7D-DBFD-4B65-B292-00784E77B61D}"/>
              </a:ext>
            </a:extLst>
          </p:cNvPr>
          <p:cNvSpPr/>
          <p:nvPr/>
        </p:nvSpPr>
        <p:spPr>
          <a:xfrm>
            <a:off x="8077200" y="128489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4FFBE0B-66BD-4A48-AE1D-16F216F1478F}"/>
              </a:ext>
            </a:extLst>
          </p:cNvPr>
          <p:cNvSpPr/>
          <p:nvPr/>
        </p:nvSpPr>
        <p:spPr>
          <a:xfrm>
            <a:off x="3324225" y="59239"/>
            <a:ext cx="4439547" cy="369332"/>
          </a:xfrm>
          <a:prstGeom prst="rect">
            <a:avLst/>
          </a:prstGeom>
          <a:solidFill>
            <a:srgbClr val="99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the signs mean the same in our country.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65CB1E29-DFD9-4FFF-AD8D-48EFBBE86444}"/>
              </a:ext>
            </a:extLst>
          </p:cNvPr>
          <p:cNvSpPr/>
          <p:nvPr/>
        </p:nvSpPr>
        <p:spPr>
          <a:xfrm>
            <a:off x="-39189" y="4063764"/>
            <a:ext cx="191494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600" i="1" dirty="0">
                <a:solidFill>
                  <a:srgbClr val="C00000"/>
                </a:solidFill>
                <a:latin typeface="Comic Sans MS" panose="030F0702030302020204" pitchFamily="66" charset="0"/>
              </a:rPr>
              <a:t>should 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and </a:t>
            </a:r>
            <a:r>
              <a:rPr lang="en-US" sz="1600" i="1" dirty="0">
                <a:solidFill>
                  <a:srgbClr val="C00000"/>
                </a:solidFill>
                <a:latin typeface="Comic Sans MS" panose="030F0702030302020204" pitchFamily="66" charset="0"/>
              </a:rPr>
              <a:t>shouldn’t </a:t>
            </a:r>
            <a:r>
              <a:rPr lang="en-US" sz="1600" dirty="0">
                <a:latin typeface="Comic Sans MS" panose="030F0702030302020204" pitchFamily="66" charset="0"/>
              </a:rPr>
              <a:t>are</a:t>
            </a:r>
          </a:p>
          <a:p>
            <a:pPr algn="l" rtl="0"/>
            <a:r>
              <a:rPr lang="en-US" sz="1600" dirty="0">
                <a:latin typeface="Comic Sans MS" panose="030F0702030302020204" pitchFamily="66" charset="0"/>
              </a:rPr>
              <a:t>used to give advice or make a suggestion. </a:t>
            </a:r>
            <a:r>
              <a:rPr lang="en-US" sz="1600" i="1" dirty="0">
                <a:solidFill>
                  <a:srgbClr val="C00000"/>
                </a:solidFill>
                <a:latin typeface="Comic Sans MS" panose="030F0702030302020204" pitchFamily="66" charset="0"/>
              </a:rPr>
              <a:t>Must</a:t>
            </a:r>
            <a:r>
              <a:rPr lang="en-US" sz="1600" i="1" dirty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is</a:t>
            </a:r>
          </a:p>
          <a:p>
            <a:pPr algn="l" rtl="0"/>
            <a:r>
              <a:rPr lang="en-US" sz="1600" dirty="0">
                <a:latin typeface="Comic Sans MS" panose="030F0702030302020204" pitchFamily="66" charset="0"/>
              </a:rPr>
              <a:t>used to talk about obligation, and </a:t>
            </a:r>
            <a:r>
              <a:rPr lang="en-US" sz="1600" i="1" dirty="0">
                <a:solidFill>
                  <a:srgbClr val="C00000"/>
                </a:solidFill>
                <a:latin typeface="Comic Sans MS" panose="030F0702030302020204" pitchFamily="66" charset="0"/>
              </a:rPr>
              <a:t>mustn’t</a:t>
            </a:r>
            <a:r>
              <a:rPr lang="en-US" sz="1600" i="1" dirty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is used to talk about prohibition.</a:t>
            </a:r>
            <a:endParaRPr lang="ar-SA" sz="1600" dirty="0"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DBB244B-1A1B-4F56-B9C6-1F830856C506}"/>
              </a:ext>
            </a:extLst>
          </p:cNvPr>
          <p:cNvSpPr/>
          <p:nvPr/>
        </p:nvSpPr>
        <p:spPr>
          <a:xfrm>
            <a:off x="-47523" y="644692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speed</a:t>
            </a:r>
            <a:r>
              <a:rPr lang="en-US" dirty="0">
                <a:solidFill>
                  <a:srgbClr val="003300"/>
                </a:solidFill>
                <a:latin typeface="Comic Sans MS" panose="030F0702030302020204" pitchFamily="66" charset="0"/>
              </a:rPr>
              <a:t> = go fast, usually faster than the speed limit</a:t>
            </a:r>
          </a:p>
          <a:p>
            <a:pPr algn="l" rtl="0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obey</a:t>
            </a:r>
            <a:r>
              <a:rPr lang="en-US" dirty="0">
                <a:solidFill>
                  <a:srgbClr val="003300"/>
                </a:solidFill>
                <a:latin typeface="Comic Sans MS" panose="030F0702030302020204" pitchFamily="66" charset="0"/>
              </a:rPr>
              <a:t> = do what you are supposed to do</a:t>
            </a:r>
            <a:endParaRPr lang="ar-SA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867124D-839B-463D-BB9F-6CF8B6F460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62" y="587038"/>
            <a:ext cx="535591" cy="815157"/>
          </a:xfrm>
          <a:prstGeom prst="rect">
            <a:avLst/>
          </a:prstGeom>
        </p:spPr>
      </p:pic>
      <p:pic>
        <p:nvPicPr>
          <p:cNvPr id="11" name="SG Bk 6 F-SA_2020_1-08">
            <a:hlinkClick r:id="" action="ppaction://media"/>
            <a:extLst>
              <a:ext uri="{FF2B5EF4-FFF2-40B4-BE49-F238E27FC236}">
                <a16:creationId xmlns:a16="http://schemas.microsoft.com/office/drawing/2014/main" id="{74F94633-4F82-4214-A47E-3D7B1CC99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49663" y="422647"/>
            <a:ext cx="609600" cy="609600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F627C26D-4EF6-97A3-71D0-4B5B602515DF}"/>
              </a:ext>
            </a:extLst>
          </p:cNvPr>
          <p:cNvSpPr/>
          <p:nvPr/>
        </p:nvSpPr>
        <p:spPr>
          <a:xfrm>
            <a:off x="3635896" y="1481405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76815F1A-C9BB-A704-3A35-1C1D5F6CC5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67" y="1002482"/>
            <a:ext cx="693188" cy="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6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F0C2A7A-A214-4951-9264-C5CB6BCC6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28"/>
            <a:ext cx="3479913" cy="5043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5279211-4B8C-4E9A-9795-32B7DAF02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891" y="19488"/>
            <a:ext cx="956477" cy="11967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1B60C28-D587-4627-B108-463497C63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32" y="404664"/>
            <a:ext cx="6276975" cy="36195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93B6ABE-23F6-4F1C-BC78-0940FE1E8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33" y="766614"/>
            <a:ext cx="2326225" cy="266238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6691084-29AA-4AC5-A214-11C4A7A56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7897" y="62149"/>
            <a:ext cx="1304925" cy="371475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1DB7E74D-734F-47FE-8CB6-5C42440FA0A4}"/>
              </a:ext>
            </a:extLst>
          </p:cNvPr>
          <p:cNvSpPr/>
          <p:nvPr/>
        </p:nvSpPr>
        <p:spPr>
          <a:xfrm>
            <a:off x="2489767" y="1926587"/>
            <a:ext cx="6276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600" i="1" dirty="0">
                <a:latin typeface="Comic Sans MS" panose="030F0702030302020204" pitchFamily="66" charset="0"/>
              </a:rPr>
              <a:t>When you are driving at night, what do you need to turn on?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(headlights)</a:t>
            </a:r>
            <a:endParaRPr lang="ar-SA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A778081-80D1-4119-BAFB-4EDA14AB2E48}"/>
              </a:ext>
            </a:extLst>
          </p:cNvPr>
          <p:cNvSpPr/>
          <p:nvPr/>
        </p:nvSpPr>
        <p:spPr>
          <a:xfrm>
            <a:off x="7524328" y="5229200"/>
            <a:ext cx="792088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44BE769-6AFF-41A0-B8CC-A101A4C3C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3709" y="726773"/>
            <a:ext cx="1953882" cy="1196753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14640B0C-31CE-4025-A863-072DF286EEE5}"/>
              </a:ext>
            </a:extLst>
          </p:cNvPr>
          <p:cNvSpPr/>
          <p:nvPr/>
        </p:nvSpPr>
        <p:spPr>
          <a:xfrm>
            <a:off x="2489767" y="2511362"/>
            <a:ext cx="710043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600" i="1" dirty="0">
                <a:latin typeface="Comic Sans MS" panose="030F0702030302020204" pitchFamily="66" charset="0"/>
              </a:rPr>
              <a:t>What do you turn on if you want to turn left or right?</a:t>
            </a:r>
          </a:p>
          <a:p>
            <a:pPr algn="l" rtl="0"/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(signal light)</a:t>
            </a:r>
          </a:p>
          <a:p>
            <a:pPr algn="l" rtl="0"/>
            <a:r>
              <a:rPr lang="en-US" sz="1600" i="1" dirty="0">
                <a:latin typeface="Comic Sans MS" panose="030F0702030302020204" pitchFamily="66" charset="0"/>
              </a:rPr>
              <a:t>What do you turn on if it’s raining?</a:t>
            </a:r>
          </a:p>
          <a:p>
            <a:pPr algn="l" rtl="0"/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(windshield wipers)</a:t>
            </a:r>
          </a:p>
          <a:p>
            <a:pPr algn="l" rtl="0"/>
            <a:r>
              <a:rPr lang="en-US" sz="1600" i="1" dirty="0">
                <a:latin typeface="Comic Sans MS" panose="030F0702030302020204" pitchFamily="66" charset="0"/>
              </a:rPr>
              <a:t>Where can you put suitcases?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(trunk)</a:t>
            </a:r>
          </a:p>
          <a:p>
            <a:pPr algn="l" rtl="0"/>
            <a:r>
              <a:rPr lang="en-US" sz="1600" i="1" dirty="0">
                <a:latin typeface="Comic Sans MS" panose="030F0702030302020204" pitchFamily="66" charset="0"/>
              </a:rPr>
              <a:t>Where can you see if you need gas?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(dashboard)</a:t>
            </a:r>
          </a:p>
          <a:p>
            <a:pPr algn="l" rtl="0"/>
            <a:r>
              <a:rPr lang="en-US" sz="1600" i="1" dirty="0">
                <a:latin typeface="Comic Sans MS" panose="030F0702030302020204" pitchFamily="66" charset="0"/>
              </a:rPr>
              <a:t>What do you hold when you’re driving?</a:t>
            </a:r>
          </a:p>
          <a:p>
            <a:pPr algn="l" rtl="0"/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(steering wheel)</a:t>
            </a:r>
          </a:p>
          <a:p>
            <a:pPr algn="l" rtl="0"/>
            <a:r>
              <a:rPr lang="en-US" sz="1600" i="1" dirty="0">
                <a:latin typeface="Comic Sans MS" panose="030F0702030302020204" pitchFamily="66" charset="0"/>
              </a:rPr>
              <a:t>What do you put your foot on when you want the car to move? </a:t>
            </a:r>
          </a:p>
          <a:p>
            <a:pPr algn="l" rtl="0"/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(gas pedal)</a:t>
            </a:r>
          </a:p>
          <a:p>
            <a:pPr algn="l" rtl="0"/>
            <a:r>
              <a:rPr lang="en-US" sz="1600" i="1" dirty="0">
                <a:latin typeface="Comic Sans MS" panose="030F0702030302020204" pitchFamily="66" charset="0"/>
              </a:rPr>
              <a:t>What do you put your foot on when you want the car to stop? </a:t>
            </a:r>
          </a:p>
          <a:p>
            <a:pPr algn="l" rtl="0"/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(brake pedal)</a:t>
            </a:r>
          </a:p>
          <a:p>
            <a:pPr algn="l" rtl="0"/>
            <a:r>
              <a:rPr lang="en-US" sz="1600" i="1" dirty="0">
                <a:latin typeface="Comic Sans MS" panose="030F0702030302020204" pitchFamily="66" charset="0"/>
              </a:rPr>
              <a:t>Where can you keep important papers?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(glove compartment)</a:t>
            </a:r>
          </a:p>
          <a:p>
            <a:pPr algn="l" rtl="0"/>
            <a:r>
              <a:rPr lang="en-US" sz="1600" i="1" dirty="0">
                <a:latin typeface="Comic Sans MS" panose="030F0702030302020204" pitchFamily="66" charset="0"/>
              </a:rPr>
              <a:t>What should you wear to be safe?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(seat belt)</a:t>
            </a:r>
          </a:p>
          <a:p>
            <a:pPr algn="l" rtl="0"/>
            <a:r>
              <a:rPr lang="en-US" sz="1600" i="1" dirty="0">
                <a:latin typeface="Comic Sans MS" panose="030F0702030302020204" pitchFamily="66" charset="0"/>
              </a:rPr>
              <a:t>Where do you put the key</a:t>
            </a:r>
            <a:r>
              <a:rPr lang="en-US" sz="1600" i="1" dirty="0">
                <a:solidFill>
                  <a:srgbClr val="002060"/>
                </a:solidFill>
                <a:latin typeface="Comic Sans MS" panose="030F0702030302020204" pitchFamily="66" charset="0"/>
              </a:rPr>
              <a:t>?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(ignition)</a:t>
            </a:r>
          </a:p>
          <a:p>
            <a:pPr algn="l" rtl="0"/>
            <a:r>
              <a:rPr lang="en-US" sz="1600" i="1" dirty="0">
                <a:latin typeface="Comic Sans MS" panose="030F0702030302020204" pitchFamily="66" charset="0"/>
              </a:rPr>
              <a:t>Where can you see the cars behind you?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(rearview mirror)</a:t>
            </a:r>
          </a:p>
          <a:p>
            <a:pPr algn="l" rtl="0"/>
            <a:r>
              <a:rPr lang="en-US" sz="1600" i="1" dirty="0">
                <a:latin typeface="Comic Sans MS" panose="030F0702030302020204" pitchFamily="66" charset="0"/>
              </a:rPr>
              <a:t>What can help you if you’re lost?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(GPS)</a:t>
            </a:r>
            <a:endParaRPr lang="ar-SA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81C05EB-8300-6C1E-E9C4-30D88985B0A2}"/>
              </a:ext>
            </a:extLst>
          </p:cNvPr>
          <p:cNvSpPr/>
          <p:nvPr/>
        </p:nvSpPr>
        <p:spPr>
          <a:xfrm>
            <a:off x="7900993" y="403607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5CFD2F0B-AF62-B2D2-677B-CF6F271DCC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99" y="1072368"/>
            <a:ext cx="693188" cy="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22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F0C2A7A-A214-4951-9264-C5CB6BCC6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364"/>
            <a:ext cx="3943350" cy="5715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5279211-4B8C-4E9A-9795-32B7DAF02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891" y="19488"/>
            <a:ext cx="956477" cy="11967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1B60C28-D587-4627-B108-463497C63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932" y="642482"/>
            <a:ext cx="6276975" cy="3619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9D05915-5D7E-4B0B-A454-FF38D1323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918" y="1323975"/>
            <a:ext cx="7924800" cy="4210050"/>
          </a:xfrm>
          <a:prstGeom prst="rect">
            <a:avLst/>
          </a:prstGeom>
        </p:spPr>
      </p:pic>
      <p:pic>
        <p:nvPicPr>
          <p:cNvPr id="7" name="SG Bk 6 F-SA_2020_1-08">
            <a:hlinkClick r:id="" action="ppaction://media"/>
            <a:extLst>
              <a:ext uri="{FF2B5EF4-FFF2-40B4-BE49-F238E27FC236}">
                <a16:creationId xmlns:a16="http://schemas.microsoft.com/office/drawing/2014/main" id="{95C0FC28-FD6B-461F-AD91-3E1456D5C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4568" y="86039"/>
            <a:ext cx="609600" cy="6096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97667DC-E099-4E22-B614-A853105256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7897" y="62149"/>
            <a:ext cx="1304925" cy="371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750C20D-5FFE-40DB-BAAB-314E2CEDD8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48" y="104005"/>
            <a:ext cx="400532" cy="6096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61AE12ED-A0DB-4175-2EE4-4F673B37C902}"/>
              </a:ext>
            </a:extLst>
          </p:cNvPr>
          <p:cNvSpPr/>
          <p:nvPr/>
        </p:nvSpPr>
        <p:spPr>
          <a:xfrm>
            <a:off x="7900993" y="403607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74F2E4BC-CDAC-158A-1B61-0FDAB1EB59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99" y="1072368"/>
            <a:ext cx="693188" cy="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7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F0C2A7A-A214-4951-9264-C5CB6BCC6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64"/>
            <a:ext cx="3943350" cy="5715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5279211-4B8C-4E9A-9795-32B7DAF02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891" y="19488"/>
            <a:ext cx="956477" cy="11967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1B60C28-D587-4627-B108-463497C63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32" y="642482"/>
            <a:ext cx="6276975" cy="36195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EDF21F9-0A55-4AD3-937E-00C20002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55" y="1610464"/>
            <a:ext cx="8812913" cy="497056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7E3533A-5390-1BE9-516B-94A1FE659848}"/>
              </a:ext>
            </a:extLst>
          </p:cNvPr>
          <p:cNvSpPr/>
          <p:nvPr/>
        </p:nvSpPr>
        <p:spPr>
          <a:xfrm>
            <a:off x="7900993" y="403607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9704895E-96F2-03BC-3E48-6B399740C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99" y="1072368"/>
            <a:ext cx="693188" cy="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85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8DDF5E0-0864-404C-B73D-27B97EDEB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27384"/>
            <a:ext cx="3743325" cy="5715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1A3D0F0-6138-4145-A4E4-F7FE884E7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579"/>
            <a:ext cx="4996505" cy="282168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230B514-085C-4718-9F49-09144175D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224" y="544116"/>
            <a:ext cx="5133975" cy="36195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7B921AF-1877-48F5-B8C6-80CD210C2424}"/>
              </a:ext>
            </a:extLst>
          </p:cNvPr>
          <p:cNvSpPr/>
          <p:nvPr/>
        </p:nvSpPr>
        <p:spPr>
          <a:xfrm>
            <a:off x="5220073" y="1052736"/>
            <a:ext cx="3923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Call out all the parts of the car you remember.</a:t>
            </a:r>
            <a:endParaRPr lang="ar-SA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42FF300-8FCA-413E-9CD5-CD776A67B1A2}"/>
              </a:ext>
            </a:extLst>
          </p:cNvPr>
          <p:cNvSpPr/>
          <p:nvPr/>
        </p:nvSpPr>
        <p:spPr>
          <a:xfrm>
            <a:off x="2033138" y="838453"/>
            <a:ext cx="4379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6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  <a:endParaRPr lang="ar-SA" sz="36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8D78B7E-DD4C-4142-ADB7-49A9108BA8BB}"/>
              </a:ext>
            </a:extLst>
          </p:cNvPr>
          <p:cNvSpPr/>
          <p:nvPr/>
        </p:nvSpPr>
        <p:spPr>
          <a:xfrm>
            <a:off x="1484472" y="1340768"/>
            <a:ext cx="4203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6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endParaRPr lang="ar-SA" sz="36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6851279-C8BE-43E8-A815-E95FAC15B8AC}"/>
              </a:ext>
            </a:extLst>
          </p:cNvPr>
          <p:cNvSpPr/>
          <p:nvPr/>
        </p:nvSpPr>
        <p:spPr>
          <a:xfrm>
            <a:off x="1500484" y="173105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6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f</a:t>
            </a:r>
            <a:endParaRPr lang="ar-SA" sz="36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3D006F6-97AF-4851-BA53-741E753140F0}"/>
              </a:ext>
            </a:extLst>
          </p:cNvPr>
          <p:cNvSpPr/>
          <p:nvPr/>
        </p:nvSpPr>
        <p:spPr>
          <a:xfrm>
            <a:off x="1393228" y="2204864"/>
            <a:ext cx="458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6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endParaRPr lang="ar-SA" sz="36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5D225F1-6EFC-4273-9D62-74EB76D44ED9}"/>
              </a:ext>
            </a:extLst>
          </p:cNvPr>
          <p:cNvSpPr/>
          <p:nvPr/>
        </p:nvSpPr>
        <p:spPr>
          <a:xfrm>
            <a:off x="2109019" y="2638653"/>
            <a:ext cx="4555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6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d</a:t>
            </a:r>
            <a:endParaRPr lang="ar-SA" sz="36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E304134-F0AD-4327-8B67-054172ACFFAE}"/>
              </a:ext>
            </a:extLst>
          </p:cNvPr>
          <p:cNvSpPr/>
          <p:nvPr/>
        </p:nvSpPr>
        <p:spPr>
          <a:xfrm>
            <a:off x="1469764" y="3070701"/>
            <a:ext cx="4379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6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endParaRPr lang="ar-SA" sz="36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F98C2E6-516A-08BE-656E-3B2048BD7E0E}"/>
              </a:ext>
            </a:extLst>
          </p:cNvPr>
          <p:cNvSpPr/>
          <p:nvPr/>
        </p:nvSpPr>
        <p:spPr>
          <a:xfrm>
            <a:off x="7900993" y="403607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6DBE0A-4D11-883E-E984-F75D492C74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45" y="440471"/>
            <a:ext cx="693188" cy="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8DDF5E0-0864-404C-B73D-27B97EDEB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27384"/>
            <a:ext cx="3743325" cy="5715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1A8EDC3-1A9A-4444-9F01-52A49452A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74007"/>
            <a:ext cx="6438900" cy="781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3CA25A2-954D-4A2C-B0C9-5D6F5F784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55" y="1384948"/>
            <a:ext cx="6829425" cy="154305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695E004B-734A-4B26-9629-40D0CFCD1926}"/>
              </a:ext>
            </a:extLst>
          </p:cNvPr>
          <p:cNvSpPr/>
          <p:nvPr/>
        </p:nvSpPr>
        <p:spPr>
          <a:xfrm>
            <a:off x="323528" y="3573016"/>
            <a:ext cx="8028384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latin typeface="Comic Sans MS" panose="030F0702030302020204" pitchFamily="66" charset="0"/>
              </a:rPr>
              <a:t>1. </a:t>
            </a:r>
            <a:r>
              <a:rPr lang="en-US" dirty="0">
                <a:latin typeface="Comic Sans MS" panose="030F0702030302020204" pitchFamily="66" charset="0"/>
              </a:rPr>
              <a:t>Yes, it does.</a:t>
            </a:r>
          </a:p>
          <a:p>
            <a:pPr algn="l" rtl="0"/>
            <a:r>
              <a:rPr lang="en-US" b="1" dirty="0">
                <a:latin typeface="Comic Sans MS" panose="030F0702030302020204" pitchFamily="66" charset="0"/>
              </a:rPr>
              <a:t>2. </a:t>
            </a:r>
            <a:r>
              <a:rPr lang="en-US" dirty="0">
                <a:latin typeface="Comic Sans MS" panose="030F0702030302020204" pitchFamily="66" charset="0"/>
              </a:rPr>
              <a:t>It has automatic transmission.</a:t>
            </a:r>
          </a:p>
          <a:p>
            <a:pPr algn="l" rtl="0"/>
            <a:r>
              <a:rPr lang="en-US" b="1" dirty="0">
                <a:latin typeface="Comic Sans MS" panose="030F0702030302020204" pitchFamily="66" charset="0"/>
              </a:rPr>
              <a:t>3. </a:t>
            </a:r>
            <a:r>
              <a:rPr lang="en-US" dirty="0">
                <a:latin typeface="Comic Sans MS" panose="030F0702030302020204" pitchFamily="66" charset="0"/>
              </a:rPr>
              <a:t>No, it isn’t.</a:t>
            </a:r>
          </a:p>
          <a:p>
            <a:pPr algn="l" rtl="0"/>
            <a:r>
              <a:rPr lang="en-US" b="1" dirty="0">
                <a:latin typeface="Comic Sans MS" panose="030F0702030302020204" pitchFamily="66" charset="0"/>
              </a:rPr>
              <a:t>4. </a:t>
            </a:r>
            <a:r>
              <a:rPr lang="en-US" dirty="0">
                <a:latin typeface="Comic Sans MS" panose="030F0702030302020204" pitchFamily="66" charset="0"/>
              </a:rPr>
              <a:t>He wants people to wear seat belts, to drive carefully, not to speed, and to obey road signs.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4D00778-FC11-1ED1-EB47-962370147190}"/>
              </a:ext>
            </a:extLst>
          </p:cNvPr>
          <p:cNvSpPr/>
          <p:nvPr/>
        </p:nvSpPr>
        <p:spPr>
          <a:xfrm>
            <a:off x="7900993" y="403607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3FA6ED1D-EC43-067B-9222-049398EFA1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99" y="1072368"/>
            <a:ext cx="693188" cy="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03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8D72FFE-1EED-44E6-93E4-A3B377681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46409"/>
            <a:ext cx="2873524" cy="48506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5C20EE9-C88B-4AAE-A27C-503AA4F9B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3" y="794129"/>
            <a:ext cx="4694461" cy="123538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71BB02C-E6F6-4A52-9150-262879354B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589" y="2189904"/>
            <a:ext cx="4793432" cy="325434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8D8912B-49A7-4A92-B8A7-AA56C79AC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260" y="190453"/>
            <a:ext cx="1512739" cy="413640"/>
          </a:xfrm>
          <a:prstGeom prst="rect">
            <a:avLst/>
          </a:prstGeom>
        </p:spPr>
      </p:pic>
      <p:pic>
        <p:nvPicPr>
          <p:cNvPr id="7" name="SG Bk 6 F-SA_2020_1-09">
            <a:hlinkClick r:id="" action="ppaction://media"/>
            <a:extLst>
              <a:ext uri="{FF2B5EF4-FFF2-40B4-BE49-F238E27FC236}">
                <a16:creationId xmlns:a16="http://schemas.microsoft.com/office/drawing/2014/main" id="{55D4A81D-0889-4EFD-B1D3-2F3F0F077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88024" y="53265"/>
            <a:ext cx="609600" cy="6096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8F2DA6E9-E98A-4901-B363-44F5007DDD8C}"/>
              </a:ext>
            </a:extLst>
          </p:cNvPr>
          <p:cNvSpPr/>
          <p:nvPr/>
        </p:nvSpPr>
        <p:spPr>
          <a:xfrm>
            <a:off x="5461020" y="104273"/>
            <a:ext cx="2064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listen and repeat.</a:t>
            </a:r>
            <a:endParaRPr lang="ar-SA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2E54077C-D709-41B6-BA77-D617BBDF5E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07" y="525306"/>
            <a:ext cx="931168" cy="100682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FB09BC9-BCC7-4FFC-8F35-D2E22C1E54B1}"/>
              </a:ext>
            </a:extLst>
          </p:cNvPr>
          <p:cNvSpPr/>
          <p:nvPr/>
        </p:nvSpPr>
        <p:spPr>
          <a:xfrm>
            <a:off x="3684841" y="5327407"/>
            <a:ext cx="5459159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i="1" dirty="0">
                <a:latin typeface="Comic Sans MS" panose="030F0702030302020204" pitchFamily="66" charset="0"/>
              </a:rPr>
              <a:t>What’s the next thing a driver should do? </a:t>
            </a:r>
          </a:p>
          <a:p>
            <a:pPr algn="l" rtl="0"/>
            <a:r>
              <a:rPr lang="en-US" i="1" dirty="0">
                <a:latin typeface="Comic Sans MS" panose="030F0702030302020204" pitchFamily="66" charset="0"/>
              </a:rPr>
              <a:t>What should a driver do after that? </a:t>
            </a:r>
          </a:p>
          <a:p>
            <a:pPr algn="l" rtl="0"/>
            <a:r>
              <a:rPr lang="en-US" i="1" dirty="0">
                <a:latin typeface="Comic Sans MS" panose="030F0702030302020204" pitchFamily="66" charset="0"/>
              </a:rPr>
              <a:t>What should a driver do? </a:t>
            </a:r>
          </a:p>
          <a:p>
            <a:pPr algn="l" rtl="0"/>
            <a:r>
              <a:rPr lang="en-US" i="1" dirty="0">
                <a:latin typeface="Comic Sans MS" panose="030F0702030302020204" pitchFamily="66" charset="0"/>
              </a:rPr>
              <a:t>What else should a driver do? </a:t>
            </a:r>
          </a:p>
          <a:p>
            <a:pPr algn="l" rtl="0"/>
            <a:r>
              <a:rPr lang="en-US" i="1" dirty="0">
                <a:latin typeface="Comic Sans MS" panose="030F0702030302020204" pitchFamily="66" charset="0"/>
              </a:rPr>
              <a:t>What else shouldn’t a driver do?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B365CC3-285E-4D08-7959-62EB3ACC8801}"/>
              </a:ext>
            </a:extLst>
          </p:cNvPr>
          <p:cNvSpPr/>
          <p:nvPr/>
        </p:nvSpPr>
        <p:spPr>
          <a:xfrm>
            <a:off x="7900993" y="403607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7050B9CE-E503-ED3E-1FFF-F1CB8D8F82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99" y="1072368"/>
            <a:ext cx="693188" cy="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6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052C48-1042-4598-A9E3-B1D357952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106" y="116632"/>
            <a:ext cx="5360894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D5DAA9A-C0D2-4348-A094-0278FEDA5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33700" cy="46672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1B7DD04-721A-4A9B-98B6-BF23CED36A5C}"/>
              </a:ext>
            </a:extLst>
          </p:cNvPr>
          <p:cNvSpPr/>
          <p:nvPr/>
        </p:nvSpPr>
        <p:spPr>
          <a:xfrm>
            <a:off x="251520" y="2348880"/>
            <a:ext cx="5238935" cy="369332"/>
          </a:xfrm>
          <a:prstGeom prst="rect">
            <a:avLst/>
          </a:prstGeom>
          <a:solidFill>
            <a:srgbClr val="99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https://www.liveworksheets.com/zg1245676rz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61F033A-8E5E-414F-AB3C-F1EF68E32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8" y="2737202"/>
            <a:ext cx="2304254" cy="229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6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5DC7D8-95F4-4E79-A686-EE5585991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825"/>
            <a:ext cx="4494792" cy="5777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C72875B-9D7D-48FD-90A0-AA9E49109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764704"/>
            <a:ext cx="3885394" cy="62106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29FFF96-5393-453B-9830-788042A22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33700" cy="46672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075B921D-C716-455E-8A30-0D97545B1548}"/>
              </a:ext>
            </a:extLst>
          </p:cNvPr>
          <p:cNvSpPr/>
          <p:nvPr/>
        </p:nvSpPr>
        <p:spPr>
          <a:xfrm>
            <a:off x="3419872" y="282059"/>
            <a:ext cx="5145961" cy="369332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https://www.liveworksheets.com/zo648885zo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244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1D47B1-5C28-4F63-9F96-77A3774ABDE9}"/>
              </a:ext>
            </a:extLst>
          </p:cNvPr>
          <p:cNvSpPr/>
          <p:nvPr/>
        </p:nvSpPr>
        <p:spPr>
          <a:xfrm>
            <a:off x="116599" y="2632019"/>
            <a:ext cx="4691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live worksheet\</a:t>
            </a:r>
            <a:endParaRPr lang="ar-SA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2C94B8B-6819-41EE-8916-41DC3C7A9048}"/>
              </a:ext>
            </a:extLst>
          </p:cNvPr>
          <p:cNvSpPr/>
          <p:nvPr/>
        </p:nvSpPr>
        <p:spPr>
          <a:xfrm>
            <a:off x="6618949" y="163050"/>
            <a:ext cx="23455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 حل </a:t>
            </a:r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ورقة العمل</a:t>
            </a:r>
          </a:p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ارسال صورة لذلك</a:t>
            </a:r>
          </a:p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</a:t>
            </a:r>
            <a:r>
              <a:rPr lang="ar-SA" sz="24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</a:t>
            </a:r>
            <a:r>
              <a:rPr lang="ar-SA" sz="24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الإثراءات</a:t>
            </a:r>
          </a:p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المنصة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Classroom Activity Clip Art - Activity Clipart, HD Png Download - kindpng">
            <a:extLst>
              <a:ext uri="{FF2B5EF4-FFF2-40B4-BE49-F238E27FC236}">
                <a16:creationId xmlns:a16="http://schemas.microsoft.com/office/drawing/2014/main" id="{E606A9CB-95BF-45EF-A8DD-A5A190B2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861047"/>
            <a:ext cx="3510616" cy="259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EC2971A-0FED-467E-901B-20AEE6F2361A}"/>
              </a:ext>
            </a:extLst>
          </p:cNvPr>
          <p:cNvSpPr/>
          <p:nvPr/>
        </p:nvSpPr>
        <p:spPr>
          <a:xfrm>
            <a:off x="2339752" y="4034781"/>
            <a:ext cx="64876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</a:t>
            </a:r>
            <a:r>
              <a:rPr lang="ar-SA" sz="3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يكتفى بصورة واحدة لتمرين واحد فقط</a:t>
            </a:r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Free Camera Images Free, Download Free Camera Images Free png images, Free  ClipArts on Clipart Library">
            <a:extLst>
              <a:ext uri="{FF2B5EF4-FFF2-40B4-BE49-F238E27FC236}">
                <a16:creationId xmlns:a16="http://schemas.microsoft.com/office/drawing/2014/main" id="{55803A41-DE8F-DB55-52A9-8E9A1A06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6689" y="4723729"/>
            <a:ext cx="1319213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5EB8B15-5888-3D29-2CC4-63179F888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18" y="1375023"/>
            <a:ext cx="3171825" cy="447675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5A196CB1-F3C6-D9F2-C7CE-02F5C799027E}"/>
              </a:ext>
            </a:extLst>
          </p:cNvPr>
          <p:cNvSpPr/>
          <p:nvPr/>
        </p:nvSpPr>
        <p:spPr>
          <a:xfrm>
            <a:off x="130312" y="1953413"/>
            <a:ext cx="4229363" cy="710131"/>
          </a:xfrm>
          <a:prstGeom prst="rect">
            <a:avLst/>
          </a:prstGeom>
          <a:solidFill>
            <a:srgbClr val="CCFFFF"/>
          </a:solidFill>
        </p:spPr>
        <p:txBody>
          <a:bodyPr wrap="none" lIns="91440" tIns="45720" rIns="91440" bIns="45720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th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live Worksheet  Exercise  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then upload the photo of the completed activity.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C984E1B-1681-54E4-0BBC-F9802F105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006" y="5851040"/>
            <a:ext cx="3352114" cy="830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A57CF-661E-44F6-E5E0-1F8298300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12" y="116933"/>
            <a:ext cx="3352114" cy="83094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BB2978B-9056-585D-167B-EE924A35B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1907631"/>
            <a:ext cx="2083936" cy="15696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88521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58" y="3615033"/>
            <a:ext cx="2186955" cy="20426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5657"/>
            <a:ext cx="2800350" cy="304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21" y="40013"/>
            <a:ext cx="2853762" cy="278092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5770"/>
            <a:ext cx="2556044" cy="298788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9179" y="3135429"/>
            <a:ext cx="33842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Avoid gathering !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23528" y="4660767"/>
            <a:ext cx="477727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Social distancing is not a</a:t>
            </a:r>
          </a:p>
          <a:p>
            <a:pPr algn="l" rtl="0"/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choice, it is a must!</a:t>
            </a:r>
            <a:r>
              <a:rPr lang="en-US" sz="2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ar-SA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677058" y="2917322"/>
            <a:ext cx="1959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Covid 19</a:t>
            </a:r>
            <a:endParaRPr lang="ar-SA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23528" y="5702615"/>
            <a:ext cx="53639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Keep a distance of 2 meters</a:t>
            </a:r>
          </a:p>
          <a:p>
            <a:pPr algn="l" rtl="0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 avoid accountability</a:t>
            </a:r>
            <a:endParaRPr lang="ar-SA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00375" y="3684834"/>
            <a:ext cx="55290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 must wear a mask before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going out.</a:t>
            </a:r>
            <a:endParaRPr lang="ar-SA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800389" y="6355382"/>
            <a:ext cx="43572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wash hands constantly.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061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121CDDC-3213-446E-829A-0DCE535D5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4" y="0"/>
            <a:ext cx="3888432" cy="111098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2013109-493C-4A0E-96EE-8085F49B8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96" y="424773"/>
            <a:ext cx="4309120" cy="1420051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0EE5375-2024-4C87-8EF4-F6745388C302}"/>
              </a:ext>
            </a:extLst>
          </p:cNvPr>
          <p:cNvSpPr/>
          <p:nvPr/>
        </p:nvSpPr>
        <p:spPr>
          <a:xfrm>
            <a:off x="611560" y="6381328"/>
            <a:ext cx="360040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9DE05CF-D3EC-418B-855F-7E81F8AB9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37173"/>
            <a:ext cx="2447149" cy="36874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C31AF4D-B9AB-46BC-98C1-A7625FE31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404" y="981469"/>
            <a:ext cx="1885950" cy="119062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4731AE2F-C199-4C5F-882C-701A8D216BE3}"/>
              </a:ext>
            </a:extLst>
          </p:cNvPr>
          <p:cNvSpPr/>
          <p:nvPr/>
        </p:nvSpPr>
        <p:spPr>
          <a:xfrm>
            <a:off x="2483378" y="1319115"/>
            <a:ext cx="2616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EED2AE6-34B3-4FA7-BF36-91CBEB71A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2437561"/>
            <a:ext cx="4895850" cy="3295650"/>
          </a:xfrm>
          <a:prstGeom prst="rect">
            <a:avLst/>
          </a:prstGeom>
        </p:spPr>
      </p:pic>
      <p:pic>
        <p:nvPicPr>
          <p:cNvPr id="14" name="صورة 1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D3F0189-2875-4676-B7C0-7054146440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612" y="5085184"/>
            <a:ext cx="257281" cy="267554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765A4A4B-2560-4FD3-AE23-E6F0ACE4EF2A}"/>
              </a:ext>
            </a:extLst>
          </p:cNvPr>
          <p:cNvSpPr/>
          <p:nvPr/>
        </p:nvSpPr>
        <p:spPr>
          <a:xfrm>
            <a:off x="334812" y="4999368"/>
            <a:ext cx="34451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واجب المنصة </a:t>
            </a:r>
          </a:p>
          <a:p>
            <a:pPr algn="ctr"/>
            <a:r>
              <a:rPr lang="ar-SA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للتذكير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842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2BB830F-D311-445F-9C48-4E1E0BC71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29" y="1125956"/>
            <a:ext cx="3756840" cy="137409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E1D47B1-5C28-4F63-9F96-77A3774ABDE9}"/>
              </a:ext>
            </a:extLst>
          </p:cNvPr>
          <p:cNvSpPr/>
          <p:nvPr/>
        </p:nvSpPr>
        <p:spPr>
          <a:xfrm>
            <a:off x="116599" y="2632019"/>
            <a:ext cx="3716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215 \ 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ar-SA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2C94B8B-6819-41EE-8916-41DC3C7A9048}"/>
              </a:ext>
            </a:extLst>
          </p:cNvPr>
          <p:cNvSpPr/>
          <p:nvPr/>
        </p:nvSpPr>
        <p:spPr>
          <a:xfrm>
            <a:off x="5220072" y="533371"/>
            <a:ext cx="342754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 حل الواجب</a:t>
            </a:r>
          </a:p>
          <a:p>
            <a:pPr algn="ctr"/>
            <a:r>
              <a:rPr lang="ar-SA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ارسال صورة لذلك</a:t>
            </a:r>
          </a:p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</a:t>
            </a:r>
            <a:r>
              <a:rPr lang="ar-SA" sz="36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الأنشطة</a:t>
            </a:r>
          </a:p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المنصة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Classroom Activity Clip Art - Activity Clipart, HD Png Download - kindpng">
            <a:extLst>
              <a:ext uri="{FF2B5EF4-FFF2-40B4-BE49-F238E27FC236}">
                <a16:creationId xmlns:a16="http://schemas.microsoft.com/office/drawing/2014/main" id="{E606A9CB-95BF-45EF-A8DD-A5A190B2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861047"/>
            <a:ext cx="3510616" cy="259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EC2971A-0FED-467E-901B-20AEE6F2361A}"/>
              </a:ext>
            </a:extLst>
          </p:cNvPr>
          <p:cNvSpPr/>
          <p:nvPr/>
        </p:nvSpPr>
        <p:spPr>
          <a:xfrm>
            <a:off x="2339752" y="4034781"/>
            <a:ext cx="64876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</a:t>
            </a:r>
            <a:r>
              <a:rPr lang="ar-SA" sz="3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يكتفى بصورة واحدة لتمرين واحد فقط</a:t>
            </a:r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Fotografie clipart 7 » Clipart Station">
            <a:extLst>
              <a:ext uri="{FF2B5EF4-FFF2-40B4-BE49-F238E27FC236}">
                <a16:creationId xmlns:a16="http://schemas.microsoft.com/office/drawing/2014/main" id="{35231835-5950-4026-AB9D-4BC30043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0368" y="4713917"/>
            <a:ext cx="1841552" cy="122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AFBE06AC-271E-7DB3-14A0-8CBB2985C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3" y="7989"/>
            <a:ext cx="3565740" cy="84926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729EB93-C361-7335-840C-9DB61832C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006" y="5851040"/>
            <a:ext cx="3352114" cy="83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54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9392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95232" y="1916030"/>
            <a:ext cx="226074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/>
              <a:t>Assign page </a:t>
            </a:r>
            <a:r>
              <a:rPr lang="en-US" sz="2800" dirty="0">
                <a:solidFill>
                  <a:srgbClr val="C00000"/>
                </a:solidFill>
              </a:rPr>
              <a:t>215</a:t>
            </a:r>
            <a:r>
              <a:rPr lang="en-US" sz="2800" dirty="0"/>
              <a:t> for vocabulary practice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 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ED27C08-4662-4FE1-8771-9988BD15084D}"/>
              </a:ext>
            </a:extLst>
          </p:cNvPr>
          <p:cNvSpPr/>
          <p:nvPr/>
        </p:nvSpPr>
        <p:spPr>
          <a:xfrm>
            <a:off x="2136563" y="51741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Assign page 95 for more practice with the vocabulary of</a:t>
            </a:r>
          </a:p>
          <a:p>
            <a:pPr algn="l" rtl="0"/>
            <a:r>
              <a:rPr lang="en-US" dirty="0">
                <a:latin typeface="Comic Sans MS" panose="030F0702030302020204" pitchFamily="66" charset="0"/>
              </a:rPr>
              <a:t>the unit.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DDFABBD-ED65-FBEC-C8D9-2C13F09857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6506" y="5933236"/>
            <a:ext cx="3352114" cy="83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31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1977869-CCB0-4A23-8185-339860402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56"/>
            <a:ext cx="7338137" cy="58803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330A8FC-71DF-457F-A33A-59123B3F7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2" y="587543"/>
            <a:ext cx="3816424" cy="205818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A999A8F-4F9B-43C9-8B83-44E54189D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836" y="587543"/>
            <a:ext cx="2855818" cy="18768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BBC2E76-480C-48C0-BF44-01BDC1EA3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0" y="2852589"/>
            <a:ext cx="3914156" cy="105381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7C306A8-8C20-4FFD-8E77-3BF6ED118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2319" y="2733876"/>
            <a:ext cx="2855818" cy="165974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C1C5E1F-DE1F-4E8D-ADF1-0DD28BFB2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60" y="4393622"/>
            <a:ext cx="4515779" cy="187683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3F1E62C-5C4F-4B4B-A8CB-4270454CDA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6128" y="4396705"/>
            <a:ext cx="2432009" cy="192053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F24FD410-8A94-408F-A2A6-B81AC65B5331}"/>
              </a:ext>
            </a:extLst>
          </p:cNvPr>
          <p:cNvSpPr/>
          <p:nvPr/>
        </p:nvSpPr>
        <p:spPr>
          <a:xfrm>
            <a:off x="7616422" y="422647"/>
            <a:ext cx="118494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215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27AFB4B-02D5-436A-AAC0-7C6213F13E30}"/>
              </a:ext>
            </a:extLst>
          </p:cNvPr>
          <p:cNvSpPr/>
          <p:nvPr/>
        </p:nvSpPr>
        <p:spPr>
          <a:xfrm>
            <a:off x="780159" y="679632"/>
            <a:ext cx="1423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windshield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8C9635F-9327-44AC-BB23-4602BE408108}"/>
              </a:ext>
            </a:extLst>
          </p:cNvPr>
          <p:cNvSpPr/>
          <p:nvPr/>
        </p:nvSpPr>
        <p:spPr>
          <a:xfrm>
            <a:off x="834896" y="1156628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hood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5645D08-3DBC-42E4-8290-A039D38357FD}"/>
              </a:ext>
            </a:extLst>
          </p:cNvPr>
          <p:cNvSpPr/>
          <p:nvPr/>
        </p:nvSpPr>
        <p:spPr>
          <a:xfrm>
            <a:off x="827584" y="1660738"/>
            <a:ext cx="13019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headlight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FF2C898-230F-4CF8-8688-B5130434700A}"/>
              </a:ext>
            </a:extLst>
          </p:cNvPr>
          <p:cNvSpPr/>
          <p:nvPr/>
        </p:nvSpPr>
        <p:spPr>
          <a:xfrm>
            <a:off x="827584" y="2204864"/>
            <a:ext cx="10711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bumper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02DD957-064D-4457-9E11-BEE7D01F50AD}"/>
              </a:ext>
            </a:extLst>
          </p:cNvPr>
          <p:cNvSpPr/>
          <p:nvPr/>
        </p:nvSpPr>
        <p:spPr>
          <a:xfrm>
            <a:off x="611560" y="2852936"/>
            <a:ext cx="8338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trunk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2B57A35-4486-469F-94C1-F3F9BB95EF43}"/>
              </a:ext>
            </a:extLst>
          </p:cNvPr>
          <p:cNvSpPr/>
          <p:nvPr/>
        </p:nvSpPr>
        <p:spPr>
          <a:xfrm>
            <a:off x="611560" y="3388930"/>
            <a:ext cx="1178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gas tank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922533F-E0C4-4747-854A-E35D89CBB14C}"/>
              </a:ext>
            </a:extLst>
          </p:cNvPr>
          <p:cNvSpPr/>
          <p:nvPr/>
        </p:nvSpPr>
        <p:spPr>
          <a:xfrm>
            <a:off x="867543" y="4469050"/>
            <a:ext cx="1930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steering wheel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10D69F2-6FCD-44A5-9866-1B0925916E9C}"/>
              </a:ext>
            </a:extLst>
          </p:cNvPr>
          <p:cNvSpPr/>
          <p:nvPr/>
        </p:nvSpPr>
        <p:spPr>
          <a:xfrm>
            <a:off x="763960" y="4901098"/>
            <a:ext cx="1431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dashboard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66A6F2CB-11D1-45F3-89F1-913B84AA8B2E}"/>
              </a:ext>
            </a:extLst>
          </p:cNvPr>
          <p:cNvSpPr/>
          <p:nvPr/>
        </p:nvSpPr>
        <p:spPr>
          <a:xfrm>
            <a:off x="763960" y="5445224"/>
            <a:ext cx="24416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glove compartment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C3EF9FD-A157-4F2F-81DE-76A50A3D2E26}"/>
              </a:ext>
            </a:extLst>
          </p:cNvPr>
          <p:cNvSpPr/>
          <p:nvPr/>
        </p:nvSpPr>
        <p:spPr>
          <a:xfrm>
            <a:off x="916360" y="5909210"/>
            <a:ext cx="2988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Automatic transmission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39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960202" y="4729990"/>
            <a:ext cx="1842492" cy="692497"/>
          </a:xfrm>
          <a:prstGeom prst="rect">
            <a:avLst/>
          </a:prstGeom>
          <a:solidFill>
            <a:srgbClr val="FF99FF"/>
          </a:solidFill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</a:t>
            </a:r>
            <a:endParaRPr lang="ar-SA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0629" y="4337575"/>
            <a:ext cx="3310088" cy="392415"/>
          </a:xfrm>
          <a:prstGeom prst="rect">
            <a:avLst/>
          </a:prstGeom>
          <a:solidFill>
            <a:srgbClr val="FFFF99"/>
          </a:solidFill>
        </p:spPr>
        <p:txBody>
          <a:bodyPr wrap="square" lIns="68580" tIns="34290" rIns="68580" bIns="34290">
            <a:spAutoFit/>
          </a:bodyPr>
          <a:lstStyle/>
          <a:p>
            <a:pPr algn="ctr" rtl="0"/>
            <a:r>
              <a:rPr 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T.Noureyah Alghamdi</a:t>
            </a:r>
            <a:endParaRPr lang="ar-SA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ave A Nice Day Lettering - Immagini vettoriali stock e altre immagini di  Artigianato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12" y="1290951"/>
            <a:ext cx="4092160" cy="409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Say 'Thank You' in Business | Proposif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7420"/>
            <a:ext cx="4940309" cy="247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617098" y="-551285"/>
            <a:ext cx="4572000" cy="24497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أتمنى الاهتمام بمتابعة الدروس في قنوات </a:t>
            </a:r>
            <a:r>
              <a:rPr lang="ar-S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عين</a:t>
            </a: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الرسمية من وزارة التعليم</a:t>
            </a:r>
            <a:endParaRPr lang="ar-S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7390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6A5D91B-BF46-453D-BD95-CC5F6C409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342493"/>
            <a:ext cx="6853352" cy="217301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C516AB2-D546-4217-A177-C7DEA92FF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4381500" cy="10096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CE5471-4E34-8BC9-0D78-28B05881007A}"/>
              </a:ext>
            </a:extLst>
          </p:cNvPr>
          <p:cNvSpPr/>
          <p:nvPr/>
        </p:nvSpPr>
        <p:spPr>
          <a:xfrm>
            <a:off x="7900993" y="403607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7444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0D3DF0F-8C91-463F-8D5C-CB8780667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636912"/>
            <a:ext cx="5981700" cy="2828925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1FF99EF-F43A-95E9-5642-8CB5638B0742}"/>
              </a:ext>
            </a:extLst>
          </p:cNvPr>
          <p:cNvSpPr/>
          <p:nvPr/>
        </p:nvSpPr>
        <p:spPr>
          <a:xfrm>
            <a:off x="7900993" y="403607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7303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9D8F08C-569C-4A3B-B81E-030945172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68" y="764704"/>
            <a:ext cx="7148264" cy="552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95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F937B3C-E494-4BF1-9C77-BBD29B1E2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1" y="1820528"/>
            <a:ext cx="8673533" cy="321694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67978A4-038E-1380-A2C9-B677E80FB4ED}"/>
              </a:ext>
            </a:extLst>
          </p:cNvPr>
          <p:cNvSpPr/>
          <p:nvPr/>
        </p:nvSpPr>
        <p:spPr>
          <a:xfrm>
            <a:off x="7900993" y="403607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17044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29EB6AF-0FB9-4626-BA13-0FEEECFE1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1233487"/>
            <a:ext cx="5695950" cy="439102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537860B-5F4D-468F-8972-BE52D2E47121}"/>
              </a:ext>
            </a:extLst>
          </p:cNvPr>
          <p:cNvSpPr/>
          <p:nvPr/>
        </p:nvSpPr>
        <p:spPr>
          <a:xfrm>
            <a:off x="3275856" y="310157"/>
            <a:ext cx="1587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تدريب</a:t>
            </a:r>
            <a:endParaRPr lang="ar-SA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Practice Makes Perfect Stock Illustrations – 87 Practice Makes Perfect  Stock Illustrations, Vectors &amp;amp; Clipart - Dreamstime">
            <a:extLst>
              <a:ext uri="{FF2B5EF4-FFF2-40B4-BE49-F238E27FC236}">
                <a16:creationId xmlns:a16="http://schemas.microsoft.com/office/drawing/2014/main" id="{DC6DAF13-AE8A-48E4-AC5D-B0ACEDE81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3056"/>
            <a:ext cx="3109922" cy="22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7C4C0AF7-13B4-4920-955A-A297F7611D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95222"/>
            <a:ext cx="257281" cy="267554"/>
          </a:xfrm>
          <a:prstGeom prst="rect">
            <a:avLst/>
          </a:prstGeom>
        </p:spPr>
      </p:pic>
      <p:pic>
        <p:nvPicPr>
          <p:cNvPr id="7" name="صورة 6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8BEAEB-5BF7-48C0-A96E-3B374F2BF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323662"/>
            <a:ext cx="257281" cy="267554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B35AAFF0-2630-4623-8D85-C25CFD70A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57" y="3702843"/>
            <a:ext cx="257281" cy="267554"/>
          </a:xfrm>
          <a:prstGeom prst="rect">
            <a:avLst/>
          </a:prstGeom>
        </p:spPr>
      </p:pic>
      <p:pic>
        <p:nvPicPr>
          <p:cNvPr id="9" name="صورة 8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E7EC6E56-687F-4605-A4FA-267E66B00A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57" y="4887065"/>
            <a:ext cx="257281" cy="26755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7144FD6-41B4-BE83-89C3-48E38345824F}"/>
              </a:ext>
            </a:extLst>
          </p:cNvPr>
          <p:cNvSpPr/>
          <p:nvPr/>
        </p:nvSpPr>
        <p:spPr>
          <a:xfrm>
            <a:off x="7900993" y="403607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2744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cial Media Girl Chatting Online With Her Friend Vector Illustration  Royalty Free Cliparts, Vectors, And Stock Illustration. Image 100176512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1524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499754" y="1311747"/>
            <a:ext cx="7239000" cy="670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ارجو الالتزام بعدم كتابة أي تعليقات غير لائقة بالأدب العام. علماً بأنه أي محادثة نصية او كتابية مسجلة تحت اسمك ورقم هويتك 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وعلية سيتم معاقبة من لم تلتزم بالذوق العام والسلوك الحسن خلال تواجدك في المنصة او الفصول الافتراضية.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وذلك 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برفع شكوى وبلاغ رسمي ضدك 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بما تم كتابته او قولة والتواصل مع ولي الأمر والمسؤولين لاتخاذ الاجراء اللازم مع المخالفة.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ونتمنى وضع صوره في ملفك التعريفي لائقة بالمنصة التعليمية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hat Box Logo - Chat Box Clip Art Transparent PNG - 480x480 - Free Download  on Nice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839740"/>
            <a:ext cx="1347354" cy="8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 Clipart Talker, HD Png Download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886200"/>
            <a:ext cx="956745" cy="114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24" y="4786229"/>
            <a:ext cx="1243931" cy="1952625"/>
          </a:xfrm>
          <a:prstGeom prst="rect">
            <a:avLst/>
          </a:prstGeom>
        </p:spPr>
      </p:pic>
      <p:pic>
        <p:nvPicPr>
          <p:cNvPr id="1032" name="Picture 8" descr="Clip Art Loud Speaker , Free Transparent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2155" y="218405"/>
            <a:ext cx="1562970" cy="108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062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5B3F35A-84C3-4769-840F-57EC1A847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1014412"/>
            <a:ext cx="6648450" cy="48291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EEA4E05-0B38-4623-8DAA-CE1E71CC73A6}"/>
              </a:ext>
            </a:extLst>
          </p:cNvPr>
          <p:cNvSpPr/>
          <p:nvPr/>
        </p:nvSpPr>
        <p:spPr>
          <a:xfrm>
            <a:off x="3275856" y="310157"/>
            <a:ext cx="1587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تدريب</a:t>
            </a:r>
            <a:endParaRPr lang="ar-SA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Practice makes perfect | LearnEnglish Teens - British Council">
            <a:extLst>
              <a:ext uri="{FF2B5EF4-FFF2-40B4-BE49-F238E27FC236}">
                <a16:creationId xmlns:a16="http://schemas.microsoft.com/office/drawing/2014/main" id="{5B4E0B6A-3DB3-45AF-91D2-A20DFBF2A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35550"/>
            <a:ext cx="4176464" cy="25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22AD1B7-537D-DFF8-15E1-0C5FA09D75DE}"/>
              </a:ext>
            </a:extLst>
          </p:cNvPr>
          <p:cNvSpPr/>
          <p:nvPr/>
        </p:nvSpPr>
        <p:spPr>
          <a:xfrm>
            <a:off x="7900993" y="403607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956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DBDF68E-1FD5-42D1-9E2B-37DECF260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1466850"/>
            <a:ext cx="5753100" cy="39243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74528B6-7DB2-4CFF-A889-694816479D59}"/>
              </a:ext>
            </a:extLst>
          </p:cNvPr>
          <p:cNvSpPr/>
          <p:nvPr/>
        </p:nvSpPr>
        <p:spPr>
          <a:xfrm>
            <a:off x="3275856" y="310157"/>
            <a:ext cx="1587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تدريب</a:t>
            </a:r>
            <a:endParaRPr lang="ar-SA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2" descr="Practice makes perfect | LearnEnglish Teens - British Council">
            <a:extLst>
              <a:ext uri="{FF2B5EF4-FFF2-40B4-BE49-F238E27FC236}">
                <a16:creationId xmlns:a16="http://schemas.microsoft.com/office/drawing/2014/main" id="{781B04FB-81EA-4C9C-8260-7A3FC53E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94778"/>
            <a:ext cx="3744416" cy="22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F66FDAD1-EFFB-8CE9-B20B-86F1B062DA5A}"/>
              </a:ext>
            </a:extLst>
          </p:cNvPr>
          <p:cNvSpPr/>
          <p:nvPr/>
        </p:nvSpPr>
        <p:spPr>
          <a:xfrm>
            <a:off x="7900993" y="403607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65076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363D231-CFE1-4C93-83BE-A128417E2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1700808"/>
            <a:ext cx="5470050" cy="280927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2F606D5-B1F6-4450-83CF-7589C5DDFD31}"/>
              </a:ext>
            </a:extLst>
          </p:cNvPr>
          <p:cNvSpPr/>
          <p:nvPr/>
        </p:nvSpPr>
        <p:spPr>
          <a:xfrm>
            <a:off x="3275856" y="310157"/>
            <a:ext cx="1587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تدريب</a:t>
            </a:r>
            <a:endParaRPr lang="ar-SA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2" descr="Practice makes perfect | LearnEnglish Teens - British Council">
            <a:extLst>
              <a:ext uri="{FF2B5EF4-FFF2-40B4-BE49-F238E27FC236}">
                <a16:creationId xmlns:a16="http://schemas.microsoft.com/office/drawing/2014/main" id="{E5FAA0E7-C956-478A-8FEA-3BC47A92C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54008"/>
            <a:ext cx="3312368" cy="19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AACACCB-4AC7-8DA4-8A49-8ADDEA6CA538}"/>
              </a:ext>
            </a:extLst>
          </p:cNvPr>
          <p:cNvSpPr/>
          <p:nvPr/>
        </p:nvSpPr>
        <p:spPr>
          <a:xfrm>
            <a:off x="7900993" y="403607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50836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8B8C703-70BE-4EF8-AE6B-246F693A7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133350"/>
            <a:ext cx="7038975" cy="65913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02707B0-55D4-4525-85B6-1FDE274CCD63}"/>
              </a:ext>
            </a:extLst>
          </p:cNvPr>
          <p:cNvSpPr/>
          <p:nvPr/>
        </p:nvSpPr>
        <p:spPr>
          <a:xfrm>
            <a:off x="3275856" y="310157"/>
            <a:ext cx="1587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تدريب</a:t>
            </a:r>
            <a:endParaRPr lang="ar-SA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2" descr="Practice makes perfect | LearnEnglish Teens - British Council">
            <a:extLst>
              <a:ext uri="{FF2B5EF4-FFF2-40B4-BE49-F238E27FC236}">
                <a16:creationId xmlns:a16="http://schemas.microsoft.com/office/drawing/2014/main" id="{A1CD8D80-02A4-42DA-B646-25282647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81128"/>
            <a:ext cx="2267167" cy="136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1A9DDA9-8337-C6CB-CFEB-5EB65BBA70C7}"/>
              </a:ext>
            </a:extLst>
          </p:cNvPr>
          <p:cNvSpPr/>
          <p:nvPr/>
        </p:nvSpPr>
        <p:spPr>
          <a:xfrm>
            <a:off x="7900993" y="403607"/>
            <a:ext cx="105670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SG3 U8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6464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16633"/>
            <a:ext cx="3312368" cy="63207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80960"/>
            <a:ext cx="4210050" cy="5686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04785"/>
            <a:ext cx="4152900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48C2687-7F8B-3683-D29F-6363C204B5E2}"/>
              </a:ext>
            </a:extLst>
          </p:cNvPr>
          <p:cNvSpPr/>
          <p:nvPr/>
        </p:nvSpPr>
        <p:spPr>
          <a:xfrm>
            <a:off x="7668200" y="151618"/>
            <a:ext cx="118494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162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76738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E452925-6F5A-440B-B405-229346961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884"/>
            <a:ext cx="4234738" cy="466986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C747552-8C24-4152-B38C-4F3301C0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769" y="2669722"/>
            <a:ext cx="4234738" cy="333102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82FF316-FBA8-4684-AA72-D8D4F4652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978" y="871946"/>
            <a:ext cx="2550319" cy="51435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0808203-AAB8-4C47-BE70-79D3C32DF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9121"/>
            <a:ext cx="4431580" cy="20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09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71" y="857251"/>
            <a:ext cx="7080269" cy="536092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396273" y="3884460"/>
            <a:ext cx="409407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off</a:t>
            </a:r>
            <a:endParaRPr lang="ar-SA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96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0"/>
            <a:ext cx="4937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2E9B5A1-897F-4C8B-9B90-759F3B70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031" y="600075"/>
            <a:ext cx="5394036" cy="6257925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4B74C3B7-274D-039A-3383-DE820E848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1" y="0"/>
            <a:ext cx="3565740" cy="8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00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4B9170F-0A5C-561C-870B-91D01058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225"/>
            <a:ext cx="9144000" cy="5285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8701622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1866</TotalTime>
  <Words>1159</Words>
  <Application>Microsoft Office PowerPoint</Application>
  <PresentationFormat>عرض على الشاشة (4:3)</PresentationFormat>
  <Paragraphs>230</Paragraphs>
  <Slides>55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55</vt:i4>
      </vt:variant>
    </vt:vector>
  </HeadingPairs>
  <TitlesOfParts>
    <vt:vector size="62" baseType="lpstr">
      <vt:lpstr>Arial</vt:lpstr>
      <vt:lpstr>Calibri</vt:lpstr>
      <vt:lpstr>Cavolini</vt:lpstr>
      <vt:lpstr>Comic Sans MS</vt:lpstr>
      <vt:lpstr>StagSans-Light</vt:lpstr>
      <vt:lpstr>Verdana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moon ....</cp:lastModifiedBy>
  <cp:revision>486</cp:revision>
  <dcterms:created xsi:type="dcterms:W3CDTF">2019-11-21T04:55:51Z</dcterms:created>
  <dcterms:modified xsi:type="dcterms:W3CDTF">2022-11-22T17:01:36Z</dcterms:modified>
</cp:coreProperties>
</file>