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71" r:id="rId1"/>
    <p:sldMasterId id="2147483687" r:id="rId2"/>
    <p:sldMasterId id="2147483701" r:id="rId3"/>
    <p:sldMasterId id="2147483716" r:id="rId4"/>
    <p:sldMasterId id="2147483718" r:id="rId5"/>
    <p:sldMasterId id="2147483733" r:id="rId6"/>
    <p:sldMasterId id="2147483735" r:id="rId7"/>
    <p:sldMasterId id="2147483766" r:id="rId8"/>
  </p:sldMasterIdLst>
  <p:notesMasterIdLst>
    <p:notesMasterId r:id="rId116"/>
  </p:notesMasterIdLst>
  <p:sldIdLst>
    <p:sldId id="5619" r:id="rId9"/>
    <p:sldId id="5665" r:id="rId10"/>
    <p:sldId id="280" r:id="rId11"/>
    <p:sldId id="5666" r:id="rId12"/>
    <p:sldId id="5887" r:id="rId13"/>
    <p:sldId id="5761" r:id="rId14"/>
    <p:sldId id="5759" r:id="rId15"/>
    <p:sldId id="1007" r:id="rId16"/>
    <p:sldId id="5836" r:id="rId17"/>
    <p:sldId id="5760" r:id="rId18"/>
    <p:sldId id="1285" r:id="rId19"/>
    <p:sldId id="5762" r:id="rId20"/>
    <p:sldId id="5763" r:id="rId21"/>
    <p:sldId id="5764" r:id="rId22"/>
    <p:sldId id="5837" r:id="rId23"/>
    <p:sldId id="5839" r:id="rId24"/>
    <p:sldId id="5765" r:id="rId25"/>
    <p:sldId id="5766" r:id="rId26"/>
    <p:sldId id="5767" r:id="rId27"/>
    <p:sldId id="5840" r:id="rId28"/>
    <p:sldId id="5841" r:id="rId29"/>
    <p:sldId id="5768" r:id="rId30"/>
    <p:sldId id="5769" r:id="rId31"/>
    <p:sldId id="5770" r:id="rId32"/>
    <p:sldId id="5771" r:id="rId33"/>
    <p:sldId id="5772" r:id="rId34"/>
    <p:sldId id="5773" r:id="rId35"/>
    <p:sldId id="5774" r:id="rId36"/>
    <p:sldId id="5775" r:id="rId37"/>
    <p:sldId id="5776" r:id="rId38"/>
    <p:sldId id="5844" r:id="rId39"/>
    <p:sldId id="5845" r:id="rId40"/>
    <p:sldId id="5777" r:id="rId41"/>
    <p:sldId id="5842" r:id="rId42"/>
    <p:sldId id="5847" r:id="rId43"/>
    <p:sldId id="5848" r:id="rId44"/>
    <p:sldId id="5875" r:id="rId45"/>
    <p:sldId id="5877" r:id="rId46"/>
    <p:sldId id="349" r:id="rId47"/>
    <p:sldId id="5825" r:id="rId48"/>
    <p:sldId id="5874" r:id="rId49"/>
    <p:sldId id="5826" r:id="rId50"/>
    <p:sldId id="360" r:id="rId51"/>
    <p:sldId id="5827" r:id="rId52"/>
    <p:sldId id="5828" r:id="rId53"/>
    <p:sldId id="5829" r:id="rId54"/>
    <p:sldId id="5830" r:id="rId55"/>
    <p:sldId id="362" r:id="rId56"/>
    <p:sldId id="375" r:id="rId57"/>
    <p:sldId id="376" r:id="rId58"/>
    <p:sldId id="330" r:id="rId59"/>
    <p:sldId id="363" r:id="rId60"/>
    <p:sldId id="5851" r:id="rId61"/>
    <p:sldId id="5852" r:id="rId62"/>
    <p:sldId id="5850" r:id="rId63"/>
    <p:sldId id="5853" r:id="rId64"/>
    <p:sldId id="5854" r:id="rId65"/>
    <p:sldId id="5855" r:id="rId66"/>
    <p:sldId id="5878" r:id="rId67"/>
    <p:sldId id="373" r:id="rId68"/>
    <p:sldId id="333" r:id="rId69"/>
    <p:sldId id="5856" r:id="rId70"/>
    <p:sldId id="5831" r:id="rId71"/>
    <p:sldId id="5832" r:id="rId72"/>
    <p:sldId id="5833" r:id="rId73"/>
    <p:sldId id="366" r:id="rId74"/>
    <p:sldId id="5857" r:id="rId75"/>
    <p:sldId id="5864" r:id="rId76"/>
    <p:sldId id="5865" r:id="rId77"/>
    <p:sldId id="5869" r:id="rId78"/>
    <p:sldId id="5858" r:id="rId79"/>
    <p:sldId id="5859" r:id="rId80"/>
    <p:sldId id="5880" r:id="rId81"/>
    <p:sldId id="5879" r:id="rId82"/>
    <p:sldId id="337" r:id="rId83"/>
    <p:sldId id="348" r:id="rId84"/>
    <p:sldId id="339" r:id="rId85"/>
    <p:sldId id="5834" r:id="rId86"/>
    <p:sldId id="257" r:id="rId87"/>
    <p:sldId id="5886" r:id="rId88"/>
    <p:sldId id="5835" r:id="rId89"/>
    <p:sldId id="347" r:id="rId90"/>
    <p:sldId id="2472" r:id="rId91"/>
    <p:sldId id="5870" r:id="rId92"/>
    <p:sldId id="5871" r:id="rId93"/>
    <p:sldId id="5889" r:id="rId94"/>
    <p:sldId id="5888" r:id="rId95"/>
    <p:sldId id="5882" r:id="rId96"/>
    <p:sldId id="5883" r:id="rId97"/>
    <p:sldId id="260" r:id="rId98"/>
    <p:sldId id="261" r:id="rId99"/>
    <p:sldId id="5884" r:id="rId100"/>
    <p:sldId id="329" r:id="rId101"/>
    <p:sldId id="5860" r:id="rId102"/>
    <p:sldId id="5861" r:id="rId103"/>
    <p:sldId id="5862" r:id="rId104"/>
    <p:sldId id="374" r:id="rId105"/>
    <p:sldId id="5863" r:id="rId106"/>
    <p:sldId id="343" r:id="rId107"/>
    <p:sldId id="345" r:id="rId108"/>
    <p:sldId id="5873" r:id="rId109"/>
    <p:sldId id="5872" r:id="rId110"/>
    <p:sldId id="287" r:id="rId111"/>
    <p:sldId id="288" r:id="rId112"/>
    <p:sldId id="289" r:id="rId113"/>
    <p:sldId id="314" r:id="rId114"/>
    <p:sldId id="1524" r:id="rId1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DD30"/>
    <a:srgbClr val="E2CEB0"/>
    <a:srgbClr val="DFD7E7"/>
    <a:srgbClr val="BAB0BC"/>
    <a:srgbClr val="D7D2D8"/>
    <a:srgbClr val="FFFFCC"/>
    <a:srgbClr val="E9E6D7"/>
    <a:srgbClr val="FFFF99"/>
    <a:srgbClr val="FFCCFF"/>
    <a:srgbClr val="FBF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نمط متوسط 1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نمط متوسط 4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نمط ذو نسُق 1 - تميي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نمط فاتح 2 - تميي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نمط ذو نسُق 2 - تميي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083" autoAdjust="0"/>
    <p:restoredTop sz="94618" autoAdjust="0"/>
  </p:normalViewPr>
  <p:slideViewPr>
    <p:cSldViewPr snapToGrid="0" snapToObjects="1">
      <p:cViewPr varScale="1">
        <p:scale>
          <a:sx n="68" d="100"/>
          <a:sy n="68" d="100"/>
        </p:scale>
        <p:origin x="660" y="78"/>
      </p:cViewPr>
      <p:guideLst/>
    </p:cSldViewPr>
  </p:slideViewPr>
  <p:outlineViewPr>
    <p:cViewPr>
      <p:scale>
        <a:sx n="100" d="100"/>
        <a:sy n="100" d="100"/>
      </p:scale>
      <p:origin x="0" y="-35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presProps" Target="presProps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slide" Target="slides/slide94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6T08:21:48.3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18768 6382 24575,'0'0'0</inkml:trace>
  <inkml:trace contextRef="#ctx0" brushRef="#br0" timeOffset="11957">16953 9404 24575,'3'-3'0,"0"0"0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D91E08F-A259-4141-A405-FBA7E8C76F69}" type="datetimeFigureOut">
              <a:rPr lang="ar-SA" smtClean="0"/>
              <a:t>13/05/45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3F61546-7A69-0746-8C52-618F2AB26A0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811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8f7179da9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8f7179da9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7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61546-7A69-0746-8C52-618F2AB26A0A}" type="slidenum">
              <a:rPr lang="ar-SA" smtClean="0"/>
              <a:t>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969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47BD-DE3B-47CB-AB17-B71321A718FE}" type="slidenum">
              <a:rPr lang="ar-SA" smtClean="0"/>
              <a:t>50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1111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61546-7A69-0746-8C52-618F2AB26A0A}" type="slidenum">
              <a:rPr lang="ar-SA" smtClean="0"/>
              <a:t>84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1109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AC941-EA6A-46F6-8F35-9C39CD466FDB}" type="slidenum">
              <a:rPr lang="ar-AE" smtClean="0"/>
              <a:t>93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4552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6098367" y="3426500"/>
            <a:ext cx="4525600" cy="8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7071567" y="4218900"/>
            <a:ext cx="25792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490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ctrTitle"/>
          </p:nvPr>
        </p:nvSpPr>
        <p:spPr>
          <a:xfrm>
            <a:off x="1884543" y="1569133"/>
            <a:ext cx="56124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 flipH="1">
            <a:off x="1884543" y="2766267"/>
            <a:ext cx="5897600" cy="14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888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subTitle" idx="1"/>
          </p:nvPr>
        </p:nvSpPr>
        <p:spPr>
          <a:xfrm>
            <a:off x="1278033" y="2827800"/>
            <a:ext cx="5720800" cy="2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092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856067" y="2104767"/>
            <a:ext cx="53212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1820400" y="1254300"/>
            <a:ext cx="85512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1074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478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52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49329CF-FAF4-F745-BA3C-967835D1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21EB-1BBF-834E-9D40-4CA4C9EFDC78}" type="datetimeFigureOut">
              <a:rPr lang="ar-SA" smtClean="0"/>
              <a:t>13/05/45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F2CAA2A-38C0-DF4C-B792-BF399081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FC32761-5DC2-0F4C-8770-82201D11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BBB3-85C0-0A4F-8E3C-94821F3F6F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2741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821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6098367" y="3426500"/>
            <a:ext cx="4525600" cy="8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7071567" y="4218900"/>
            <a:ext cx="25792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1929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>
            <a:off x="335436" y="3074424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 idx="2"/>
          </p:nvPr>
        </p:nvSpPr>
        <p:spPr>
          <a:xfrm>
            <a:off x="3771000" y="358861"/>
            <a:ext cx="4650000" cy="11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3"/>
          </p:nvPr>
        </p:nvSpPr>
        <p:spPr>
          <a:xfrm>
            <a:off x="1879257" y="2771900"/>
            <a:ext cx="1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879264" y="3285557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4" hasCustomPrompt="1"/>
          </p:nvPr>
        </p:nvSpPr>
        <p:spPr>
          <a:xfrm>
            <a:off x="3733525" y="3074424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5"/>
          </p:nvPr>
        </p:nvSpPr>
        <p:spPr>
          <a:xfrm>
            <a:off x="5277353" y="2771895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6"/>
          </p:nvPr>
        </p:nvSpPr>
        <p:spPr>
          <a:xfrm>
            <a:off x="5277353" y="3285557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7" hasCustomPrompt="1"/>
          </p:nvPr>
        </p:nvSpPr>
        <p:spPr>
          <a:xfrm>
            <a:off x="7122336" y="3074424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8"/>
          </p:nvPr>
        </p:nvSpPr>
        <p:spPr>
          <a:xfrm>
            <a:off x="8666164" y="2771895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9"/>
          </p:nvPr>
        </p:nvSpPr>
        <p:spPr>
          <a:xfrm>
            <a:off x="8666164" y="3285557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13" hasCustomPrompt="1"/>
          </p:nvPr>
        </p:nvSpPr>
        <p:spPr>
          <a:xfrm>
            <a:off x="2024771" y="4100891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14"/>
          </p:nvPr>
        </p:nvSpPr>
        <p:spPr>
          <a:xfrm>
            <a:off x="3568597" y="3798361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5"/>
          </p:nvPr>
        </p:nvSpPr>
        <p:spPr>
          <a:xfrm>
            <a:off x="3568597" y="4312024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6" hasCustomPrompt="1"/>
          </p:nvPr>
        </p:nvSpPr>
        <p:spPr>
          <a:xfrm>
            <a:off x="5433003" y="4100891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7"/>
          </p:nvPr>
        </p:nvSpPr>
        <p:spPr>
          <a:xfrm>
            <a:off x="6976829" y="3798361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8"/>
          </p:nvPr>
        </p:nvSpPr>
        <p:spPr>
          <a:xfrm>
            <a:off x="6976829" y="4312024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5995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6137967" y="3410400"/>
            <a:ext cx="4177600" cy="2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ctrTitle"/>
          </p:nvPr>
        </p:nvSpPr>
        <p:spPr>
          <a:xfrm>
            <a:off x="6887332" y="2661516"/>
            <a:ext cx="3428400" cy="11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152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>
            <a:off x="335436" y="3074424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 idx="2"/>
          </p:nvPr>
        </p:nvSpPr>
        <p:spPr>
          <a:xfrm>
            <a:off x="3771000" y="358861"/>
            <a:ext cx="4650000" cy="11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3"/>
          </p:nvPr>
        </p:nvSpPr>
        <p:spPr>
          <a:xfrm>
            <a:off x="1879257" y="2771900"/>
            <a:ext cx="1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879264" y="3285557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4" hasCustomPrompt="1"/>
          </p:nvPr>
        </p:nvSpPr>
        <p:spPr>
          <a:xfrm>
            <a:off x="3733525" y="3074424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5"/>
          </p:nvPr>
        </p:nvSpPr>
        <p:spPr>
          <a:xfrm>
            <a:off x="5277353" y="2771895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6"/>
          </p:nvPr>
        </p:nvSpPr>
        <p:spPr>
          <a:xfrm>
            <a:off x="5277353" y="3285557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7" hasCustomPrompt="1"/>
          </p:nvPr>
        </p:nvSpPr>
        <p:spPr>
          <a:xfrm>
            <a:off x="7122336" y="3074424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8"/>
          </p:nvPr>
        </p:nvSpPr>
        <p:spPr>
          <a:xfrm>
            <a:off x="8666164" y="2771895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9"/>
          </p:nvPr>
        </p:nvSpPr>
        <p:spPr>
          <a:xfrm>
            <a:off x="8666164" y="3285557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13" hasCustomPrompt="1"/>
          </p:nvPr>
        </p:nvSpPr>
        <p:spPr>
          <a:xfrm>
            <a:off x="2024771" y="4100891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14"/>
          </p:nvPr>
        </p:nvSpPr>
        <p:spPr>
          <a:xfrm>
            <a:off x="3568597" y="3798361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5"/>
          </p:nvPr>
        </p:nvSpPr>
        <p:spPr>
          <a:xfrm>
            <a:off x="3568597" y="4312024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6" hasCustomPrompt="1"/>
          </p:nvPr>
        </p:nvSpPr>
        <p:spPr>
          <a:xfrm>
            <a:off x="5433003" y="4100891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7"/>
          </p:nvPr>
        </p:nvSpPr>
        <p:spPr>
          <a:xfrm>
            <a:off x="6976829" y="3798361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8"/>
          </p:nvPr>
        </p:nvSpPr>
        <p:spPr>
          <a:xfrm>
            <a:off x="6976829" y="4312024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2703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 ">
  <p:cSld name="Title + text 2 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 flipH="1">
            <a:off x="1933799" y="2902392"/>
            <a:ext cx="5156800" cy="2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ctrTitle"/>
          </p:nvPr>
        </p:nvSpPr>
        <p:spPr>
          <a:xfrm flipH="1">
            <a:off x="1933829" y="2275233"/>
            <a:ext cx="3428400" cy="11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74035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ctrTitle" idx="2"/>
          </p:nvPr>
        </p:nvSpPr>
        <p:spPr>
          <a:xfrm>
            <a:off x="2399339" y="4100867"/>
            <a:ext cx="1502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1848495" y="4381784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ctrTitle" idx="3"/>
          </p:nvPr>
        </p:nvSpPr>
        <p:spPr>
          <a:xfrm>
            <a:off x="5395445" y="4100867"/>
            <a:ext cx="1502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4"/>
          </p:nvPr>
        </p:nvSpPr>
        <p:spPr>
          <a:xfrm>
            <a:off x="4844567" y="4381784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5"/>
          </p:nvPr>
        </p:nvSpPr>
        <p:spPr>
          <a:xfrm>
            <a:off x="8391551" y="4100867"/>
            <a:ext cx="1502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6"/>
          </p:nvPr>
        </p:nvSpPr>
        <p:spPr>
          <a:xfrm>
            <a:off x="7840639" y="4381784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7408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ctrTitle"/>
          </p:nvPr>
        </p:nvSpPr>
        <p:spPr>
          <a:xfrm>
            <a:off x="2111844" y="2837000"/>
            <a:ext cx="22040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1767141" y="3067033"/>
            <a:ext cx="28936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ctrTitle" idx="2"/>
          </p:nvPr>
        </p:nvSpPr>
        <p:spPr>
          <a:xfrm>
            <a:off x="7929511" y="4348733"/>
            <a:ext cx="2096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ubTitle" idx="3"/>
          </p:nvPr>
        </p:nvSpPr>
        <p:spPr>
          <a:xfrm>
            <a:off x="7531259" y="4578767"/>
            <a:ext cx="28936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ctrTitle" idx="4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8289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0041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ctrTitle" idx="2"/>
          </p:nvPr>
        </p:nvSpPr>
        <p:spPr>
          <a:xfrm>
            <a:off x="6799876" y="2611667"/>
            <a:ext cx="22040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6200267" y="2943300"/>
            <a:ext cx="3353600" cy="2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 idx="3"/>
          </p:nvPr>
        </p:nvSpPr>
        <p:spPr>
          <a:xfrm>
            <a:off x="3517277" y="2611667"/>
            <a:ext cx="22040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4"/>
          </p:nvPr>
        </p:nvSpPr>
        <p:spPr>
          <a:xfrm>
            <a:off x="2846667" y="2943300"/>
            <a:ext cx="3353600" cy="2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5726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ctrTitle" idx="2"/>
          </p:nvPr>
        </p:nvSpPr>
        <p:spPr>
          <a:xfrm>
            <a:off x="1388301" y="3692267"/>
            <a:ext cx="1980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ubTitle" idx="1"/>
          </p:nvPr>
        </p:nvSpPr>
        <p:spPr>
          <a:xfrm>
            <a:off x="1076100" y="4534100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ctrTitle" idx="3"/>
          </p:nvPr>
        </p:nvSpPr>
        <p:spPr>
          <a:xfrm>
            <a:off x="5089428" y="3692267"/>
            <a:ext cx="1980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4"/>
          </p:nvPr>
        </p:nvSpPr>
        <p:spPr>
          <a:xfrm>
            <a:off x="4793433" y="4534100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ctrTitle" idx="5"/>
          </p:nvPr>
        </p:nvSpPr>
        <p:spPr>
          <a:xfrm>
            <a:off x="8823289" y="3692267"/>
            <a:ext cx="1980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ubTitle" idx="6"/>
          </p:nvPr>
        </p:nvSpPr>
        <p:spPr>
          <a:xfrm>
            <a:off x="8511100" y="4534100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86467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ctrTitle"/>
          </p:nvPr>
        </p:nvSpPr>
        <p:spPr>
          <a:xfrm>
            <a:off x="1884543" y="1569133"/>
            <a:ext cx="56124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 flipH="1">
            <a:off x="1884543" y="2766267"/>
            <a:ext cx="5897600" cy="14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2742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subTitle" idx="1"/>
          </p:nvPr>
        </p:nvSpPr>
        <p:spPr>
          <a:xfrm>
            <a:off x="1278033" y="2827800"/>
            <a:ext cx="5720800" cy="2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8887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856067" y="2104767"/>
            <a:ext cx="53212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1820400" y="1254300"/>
            <a:ext cx="85512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3891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" name="Google Shape;11;p2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12;p2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6098367" y="3426500"/>
            <a:ext cx="4525600" cy="8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7071567" y="4218900"/>
            <a:ext cx="25792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841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6137967" y="3410400"/>
            <a:ext cx="4177600" cy="2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ctrTitle"/>
          </p:nvPr>
        </p:nvSpPr>
        <p:spPr>
          <a:xfrm>
            <a:off x="6887332" y="2661516"/>
            <a:ext cx="3428400" cy="11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148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>
            <a:off x="335436" y="3074424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 idx="2"/>
          </p:nvPr>
        </p:nvSpPr>
        <p:spPr>
          <a:xfrm>
            <a:off x="3771000" y="358861"/>
            <a:ext cx="4650000" cy="11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3"/>
          </p:nvPr>
        </p:nvSpPr>
        <p:spPr>
          <a:xfrm>
            <a:off x="1879257" y="2771900"/>
            <a:ext cx="1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879264" y="3285557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4" hasCustomPrompt="1"/>
          </p:nvPr>
        </p:nvSpPr>
        <p:spPr>
          <a:xfrm>
            <a:off x="3733525" y="3074424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5"/>
          </p:nvPr>
        </p:nvSpPr>
        <p:spPr>
          <a:xfrm>
            <a:off x="5277353" y="2771895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6"/>
          </p:nvPr>
        </p:nvSpPr>
        <p:spPr>
          <a:xfrm>
            <a:off x="5277353" y="3285557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7" hasCustomPrompt="1"/>
          </p:nvPr>
        </p:nvSpPr>
        <p:spPr>
          <a:xfrm>
            <a:off x="7122336" y="3074424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8"/>
          </p:nvPr>
        </p:nvSpPr>
        <p:spPr>
          <a:xfrm>
            <a:off x="8666164" y="2771895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9"/>
          </p:nvPr>
        </p:nvSpPr>
        <p:spPr>
          <a:xfrm>
            <a:off x="8666164" y="3285557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13" hasCustomPrompt="1"/>
          </p:nvPr>
        </p:nvSpPr>
        <p:spPr>
          <a:xfrm>
            <a:off x="2024771" y="4100891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14"/>
          </p:nvPr>
        </p:nvSpPr>
        <p:spPr>
          <a:xfrm>
            <a:off x="3568597" y="3798361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5"/>
          </p:nvPr>
        </p:nvSpPr>
        <p:spPr>
          <a:xfrm>
            <a:off x="3568597" y="4312024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6" hasCustomPrompt="1"/>
          </p:nvPr>
        </p:nvSpPr>
        <p:spPr>
          <a:xfrm>
            <a:off x="5433003" y="4100891"/>
            <a:ext cx="147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Fira Sans Extra Condensed"/>
              <a:buNone/>
              <a:defRPr sz="6667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7"/>
          </p:nvPr>
        </p:nvSpPr>
        <p:spPr>
          <a:xfrm>
            <a:off x="6976829" y="3798361"/>
            <a:ext cx="319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8"/>
          </p:nvPr>
        </p:nvSpPr>
        <p:spPr>
          <a:xfrm>
            <a:off x="6976829" y="4312024"/>
            <a:ext cx="25420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273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6137967" y="3410400"/>
            <a:ext cx="4177600" cy="2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ctrTitle"/>
          </p:nvPr>
        </p:nvSpPr>
        <p:spPr>
          <a:xfrm>
            <a:off x="6887332" y="2661516"/>
            <a:ext cx="3428400" cy="11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6814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 ">
  <p:cSld name="Title + text 2 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 flipH="1">
            <a:off x="1933799" y="2902392"/>
            <a:ext cx="5156800" cy="2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ctrTitle"/>
          </p:nvPr>
        </p:nvSpPr>
        <p:spPr>
          <a:xfrm flipH="1">
            <a:off x="1933829" y="2275233"/>
            <a:ext cx="3428400" cy="11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2090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ctrTitle" idx="2"/>
          </p:nvPr>
        </p:nvSpPr>
        <p:spPr>
          <a:xfrm>
            <a:off x="2399339" y="4100867"/>
            <a:ext cx="1502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1848495" y="4381784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ctrTitle" idx="3"/>
          </p:nvPr>
        </p:nvSpPr>
        <p:spPr>
          <a:xfrm>
            <a:off x="5395445" y="4100867"/>
            <a:ext cx="1502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4"/>
          </p:nvPr>
        </p:nvSpPr>
        <p:spPr>
          <a:xfrm>
            <a:off x="4844567" y="4381784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5"/>
          </p:nvPr>
        </p:nvSpPr>
        <p:spPr>
          <a:xfrm>
            <a:off x="8391551" y="4100867"/>
            <a:ext cx="1502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6"/>
          </p:nvPr>
        </p:nvSpPr>
        <p:spPr>
          <a:xfrm>
            <a:off x="7840639" y="4381784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331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ctrTitle"/>
          </p:nvPr>
        </p:nvSpPr>
        <p:spPr>
          <a:xfrm>
            <a:off x="2111844" y="2837000"/>
            <a:ext cx="22040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1767141" y="3067033"/>
            <a:ext cx="28936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ctrTitle" idx="2"/>
          </p:nvPr>
        </p:nvSpPr>
        <p:spPr>
          <a:xfrm>
            <a:off x="7929511" y="4348733"/>
            <a:ext cx="2096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ubTitle" idx="3"/>
          </p:nvPr>
        </p:nvSpPr>
        <p:spPr>
          <a:xfrm>
            <a:off x="7531259" y="4578767"/>
            <a:ext cx="28936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ctrTitle" idx="4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1292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7080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ctrTitle" idx="2"/>
          </p:nvPr>
        </p:nvSpPr>
        <p:spPr>
          <a:xfrm>
            <a:off x="6799876" y="2611667"/>
            <a:ext cx="22040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6200267" y="2943300"/>
            <a:ext cx="3353600" cy="2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 idx="3"/>
          </p:nvPr>
        </p:nvSpPr>
        <p:spPr>
          <a:xfrm>
            <a:off x="3517277" y="2611667"/>
            <a:ext cx="22040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4"/>
          </p:nvPr>
        </p:nvSpPr>
        <p:spPr>
          <a:xfrm>
            <a:off x="2846667" y="2943300"/>
            <a:ext cx="3353600" cy="2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8947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ctrTitle" idx="2"/>
          </p:nvPr>
        </p:nvSpPr>
        <p:spPr>
          <a:xfrm>
            <a:off x="1388301" y="3692267"/>
            <a:ext cx="1980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ubTitle" idx="1"/>
          </p:nvPr>
        </p:nvSpPr>
        <p:spPr>
          <a:xfrm>
            <a:off x="1076100" y="4534100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ctrTitle" idx="3"/>
          </p:nvPr>
        </p:nvSpPr>
        <p:spPr>
          <a:xfrm>
            <a:off x="5089428" y="3692267"/>
            <a:ext cx="1980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4"/>
          </p:nvPr>
        </p:nvSpPr>
        <p:spPr>
          <a:xfrm>
            <a:off x="4793433" y="4534100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ctrTitle" idx="5"/>
          </p:nvPr>
        </p:nvSpPr>
        <p:spPr>
          <a:xfrm>
            <a:off x="8823289" y="3692267"/>
            <a:ext cx="1980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ubTitle" idx="6"/>
          </p:nvPr>
        </p:nvSpPr>
        <p:spPr>
          <a:xfrm>
            <a:off x="8511100" y="4534100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5278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ctrTitle"/>
          </p:nvPr>
        </p:nvSpPr>
        <p:spPr>
          <a:xfrm>
            <a:off x="1884543" y="1569133"/>
            <a:ext cx="56124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 flipH="1">
            <a:off x="1884543" y="2766267"/>
            <a:ext cx="5897600" cy="14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9699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subTitle" idx="1"/>
          </p:nvPr>
        </p:nvSpPr>
        <p:spPr>
          <a:xfrm>
            <a:off x="1278033" y="2827800"/>
            <a:ext cx="5720800" cy="2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24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 ">
  <p:cSld name="Title + text 2 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 flipH="1">
            <a:off x="1933799" y="2902392"/>
            <a:ext cx="5156800" cy="2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ctrTitle"/>
          </p:nvPr>
        </p:nvSpPr>
        <p:spPr>
          <a:xfrm flipH="1">
            <a:off x="1933829" y="2275233"/>
            <a:ext cx="3428400" cy="11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86540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856067" y="2104767"/>
            <a:ext cx="53212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1820400" y="1254300"/>
            <a:ext cx="85512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53013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7348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394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2226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407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279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589800" y="1715833"/>
            <a:ext cx="9012400" cy="42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Google Shape;23;p4"/>
          <p:cNvSpPr/>
          <p:nvPr/>
        </p:nvSpPr>
        <p:spPr>
          <a:xfrm rot="-9387396">
            <a:off x="-93838" y="-571771"/>
            <a:ext cx="2403372" cy="2403372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213833" y="720000"/>
            <a:ext cx="801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5626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2635467" y="3938200"/>
            <a:ext cx="304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7664667" y="3938200"/>
            <a:ext cx="304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6489700" y="720000"/>
            <a:ext cx="4742400" cy="30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2635900" y="3515167"/>
            <a:ext cx="3047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7664667" y="3515167"/>
            <a:ext cx="3047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2" name="Google Shape;32;p5"/>
          <p:cNvSpPr/>
          <p:nvPr/>
        </p:nvSpPr>
        <p:spPr>
          <a:xfrm rot="10800000" flipH="1">
            <a:off x="1" y="4803967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747159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 rot="-9387396">
            <a:off x="-93838" y="-571771"/>
            <a:ext cx="2403372" cy="2403372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877100" y="720000"/>
            <a:ext cx="635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5704333" y="1677733"/>
            <a:ext cx="5527600" cy="9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6887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2089000" y="2051000"/>
            <a:ext cx="8014000" cy="2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2" name="Google Shape;42;p8"/>
          <p:cNvSpPr/>
          <p:nvPr/>
        </p:nvSpPr>
        <p:spPr>
          <a:xfrm flipH="1">
            <a:off x="960083" y="720000"/>
            <a:ext cx="6545200" cy="3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" name="Google Shape;43;p8"/>
          <p:cNvSpPr/>
          <p:nvPr/>
        </p:nvSpPr>
        <p:spPr>
          <a:xfrm flipH="1">
            <a:off x="4686816" y="5788233"/>
            <a:ext cx="6545200" cy="3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4" name="Google Shape;44;p8"/>
          <p:cNvSpPr/>
          <p:nvPr/>
        </p:nvSpPr>
        <p:spPr>
          <a:xfrm rot="9387396" flipH="1">
            <a:off x="10004969" y="-571771"/>
            <a:ext cx="2403372" cy="2403372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5" name="Google Shape;45;p8"/>
          <p:cNvSpPr/>
          <p:nvPr/>
        </p:nvSpPr>
        <p:spPr>
          <a:xfrm rot="-900108" flipH="1">
            <a:off x="-203740" y="4890265"/>
            <a:ext cx="2403139" cy="2403139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48031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ctrTitle" idx="2"/>
          </p:nvPr>
        </p:nvSpPr>
        <p:spPr>
          <a:xfrm>
            <a:off x="2399339" y="4100867"/>
            <a:ext cx="1502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1848495" y="4381784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ctrTitle" idx="3"/>
          </p:nvPr>
        </p:nvSpPr>
        <p:spPr>
          <a:xfrm>
            <a:off x="5395445" y="4100867"/>
            <a:ext cx="1502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4"/>
          </p:nvPr>
        </p:nvSpPr>
        <p:spPr>
          <a:xfrm>
            <a:off x="4844567" y="4381784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5"/>
          </p:nvPr>
        </p:nvSpPr>
        <p:spPr>
          <a:xfrm>
            <a:off x="8391551" y="4100867"/>
            <a:ext cx="1502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6"/>
          </p:nvPr>
        </p:nvSpPr>
        <p:spPr>
          <a:xfrm>
            <a:off x="7840639" y="4381784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60547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subTitle" idx="1"/>
          </p:nvPr>
        </p:nvSpPr>
        <p:spPr>
          <a:xfrm>
            <a:off x="2941667" y="2503356"/>
            <a:ext cx="63164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2pPr>
            <a:lvl3pPr lvl="2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3pPr>
            <a:lvl4pPr lvl="3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4pPr>
            <a:lvl5pPr lvl="4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5pPr>
            <a:lvl6pPr lvl="5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6pPr>
            <a:lvl7pPr lvl="6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7pPr>
            <a:lvl8pPr lvl="7">
              <a:spcBef>
                <a:spcPts val="2133"/>
              </a:spcBef>
              <a:spcAft>
                <a:spcPts val="0"/>
              </a:spcAft>
              <a:buSzPts val="2200"/>
              <a:buNone/>
              <a:defRPr sz="2933"/>
            </a:lvl8pPr>
            <a:lvl9pPr lvl="8">
              <a:spcBef>
                <a:spcPts val="2133"/>
              </a:spcBef>
              <a:spcAft>
                <a:spcPts val="2133"/>
              </a:spcAft>
              <a:buSzPts val="2200"/>
              <a:buNone/>
              <a:defRPr sz="2933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4004167" y="4079356"/>
            <a:ext cx="4190400" cy="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5" name="Google Shape;55;p10"/>
          <p:cNvSpPr/>
          <p:nvPr/>
        </p:nvSpPr>
        <p:spPr>
          <a:xfrm rot="9387396" flipH="1">
            <a:off x="10004969" y="-571771"/>
            <a:ext cx="2403372" cy="2403372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" name="Google Shape;56;p10"/>
          <p:cNvSpPr/>
          <p:nvPr/>
        </p:nvSpPr>
        <p:spPr>
          <a:xfrm rot="-900108" flipH="1">
            <a:off x="-203740" y="4890265"/>
            <a:ext cx="2403139" cy="2403139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845799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2258000" y="2565400"/>
            <a:ext cx="7676000" cy="1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/>
          <p:nvPr/>
        </p:nvSpPr>
        <p:spPr>
          <a:xfrm flipH="1">
            <a:off x="10137901" y="1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0" name="Google Shape;60;p11"/>
          <p:cNvSpPr/>
          <p:nvPr/>
        </p:nvSpPr>
        <p:spPr>
          <a:xfrm rot="10800000" flipH="1">
            <a:off x="1" y="4803967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2263200" y="3797300"/>
            <a:ext cx="7676000" cy="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2" name="Google Shape;62;p11"/>
          <p:cNvSpPr/>
          <p:nvPr/>
        </p:nvSpPr>
        <p:spPr>
          <a:xfrm flipH="1">
            <a:off x="960083" y="720000"/>
            <a:ext cx="6545200" cy="3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3" name="Google Shape;63;p11"/>
          <p:cNvSpPr/>
          <p:nvPr/>
        </p:nvSpPr>
        <p:spPr>
          <a:xfrm flipH="1">
            <a:off x="4686816" y="5788233"/>
            <a:ext cx="6545200" cy="3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009378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179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">
  <p:cSld name="Bullet point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/>
          <p:nvPr/>
        </p:nvSpPr>
        <p:spPr>
          <a:xfrm rot="10800000">
            <a:off x="10137901" y="4803967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6441067" y="2086267"/>
            <a:ext cx="4582400" cy="32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8539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 rot="-9387396">
            <a:off x="-93838" y="-571771"/>
            <a:ext cx="2403372" cy="2403372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1" name="Google Shape;71;p14"/>
          <p:cNvSpPr/>
          <p:nvPr/>
        </p:nvSpPr>
        <p:spPr>
          <a:xfrm rot="900108">
            <a:off x="10115103" y="4890265"/>
            <a:ext cx="2403139" cy="2403139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949123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 rot="900108">
            <a:off x="10115103" y="4890265"/>
            <a:ext cx="2403139" cy="2403139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74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1429884" y="3049200"/>
            <a:ext cx="211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2"/>
          </p:nvPr>
        </p:nvSpPr>
        <p:spPr>
          <a:xfrm>
            <a:off x="1429884" y="2626167"/>
            <a:ext cx="2113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3"/>
          </p:nvPr>
        </p:nvSpPr>
        <p:spPr>
          <a:xfrm>
            <a:off x="1429884" y="4865300"/>
            <a:ext cx="211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4"/>
          </p:nvPr>
        </p:nvSpPr>
        <p:spPr>
          <a:xfrm>
            <a:off x="1429884" y="4442267"/>
            <a:ext cx="2113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5"/>
          </p:nvPr>
        </p:nvSpPr>
        <p:spPr>
          <a:xfrm>
            <a:off x="5109047" y="3049200"/>
            <a:ext cx="211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6"/>
          </p:nvPr>
        </p:nvSpPr>
        <p:spPr>
          <a:xfrm>
            <a:off x="5109047" y="2626167"/>
            <a:ext cx="2113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7"/>
          </p:nvPr>
        </p:nvSpPr>
        <p:spPr>
          <a:xfrm>
            <a:off x="5109047" y="4865300"/>
            <a:ext cx="211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8"/>
          </p:nvPr>
        </p:nvSpPr>
        <p:spPr>
          <a:xfrm>
            <a:off x="5109047" y="4442267"/>
            <a:ext cx="2113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9"/>
          </p:nvPr>
        </p:nvSpPr>
        <p:spPr>
          <a:xfrm>
            <a:off x="8788213" y="3049200"/>
            <a:ext cx="211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13"/>
          </p:nvPr>
        </p:nvSpPr>
        <p:spPr>
          <a:xfrm>
            <a:off x="8788213" y="2626167"/>
            <a:ext cx="2113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4"/>
          </p:nvPr>
        </p:nvSpPr>
        <p:spPr>
          <a:xfrm>
            <a:off x="8788213" y="4865300"/>
            <a:ext cx="211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15"/>
          </p:nvPr>
        </p:nvSpPr>
        <p:spPr>
          <a:xfrm>
            <a:off x="8788213" y="4442267"/>
            <a:ext cx="2113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87" name="Google Shape;87;p15"/>
          <p:cNvSpPr/>
          <p:nvPr/>
        </p:nvSpPr>
        <p:spPr>
          <a:xfrm>
            <a:off x="4686733" y="720000"/>
            <a:ext cx="6545200" cy="3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4379682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39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2" hasCustomPrompt="1"/>
          </p:nvPr>
        </p:nvSpPr>
        <p:spPr>
          <a:xfrm>
            <a:off x="1168700" y="2490133"/>
            <a:ext cx="12316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2730500" y="2402467"/>
            <a:ext cx="3365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3"/>
          </p:nvPr>
        </p:nvSpPr>
        <p:spPr>
          <a:xfrm>
            <a:off x="2730500" y="2796167"/>
            <a:ext cx="3047600" cy="8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4" hasCustomPrompt="1"/>
          </p:nvPr>
        </p:nvSpPr>
        <p:spPr>
          <a:xfrm>
            <a:off x="1168700" y="4712633"/>
            <a:ext cx="12316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5"/>
          </p:nvPr>
        </p:nvSpPr>
        <p:spPr>
          <a:xfrm>
            <a:off x="2730500" y="4624967"/>
            <a:ext cx="3365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6"/>
          </p:nvPr>
        </p:nvSpPr>
        <p:spPr>
          <a:xfrm>
            <a:off x="2730500" y="5018667"/>
            <a:ext cx="3047600" cy="8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7" hasCustomPrompt="1"/>
          </p:nvPr>
        </p:nvSpPr>
        <p:spPr>
          <a:xfrm>
            <a:off x="6261100" y="2490133"/>
            <a:ext cx="12316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8"/>
          </p:nvPr>
        </p:nvSpPr>
        <p:spPr>
          <a:xfrm>
            <a:off x="7822900" y="2402467"/>
            <a:ext cx="3365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9"/>
          </p:nvPr>
        </p:nvSpPr>
        <p:spPr>
          <a:xfrm>
            <a:off x="7822900" y="2796167"/>
            <a:ext cx="3047600" cy="8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 idx="13" hasCustomPrompt="1"/>
          </p:nvPr>
        </p:nvSpPr>
        <p:spPr>
          <a:xfrm>
            <a:off x="6261100" y="4712633"/>
            <a:ext cx="12316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4"/>
          </p:nvPr>
        </p:nvSpPr>
        <p:spPr>
          <a:xfrm>
            <a:off x="7822900" y="4624967"/>
            <a:ext cx="3365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5"/>
          </p:nvPr>
        </p:nvSpPr>
        <p:spPr>
          <a:xfrm>
            <a:off x="7822900" y="5018667"/>
            <a:ext cx="3047600" cy="8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4686733" y="720000"/>
            <a:ext cx="6545200" cy="30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406610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39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1"/>
          </p:nvPr>
        </p:nvSpPr>
        <p:spPr>
          <a:xfrm>
            <a:off x="2070300" y="3430200"/>
            <a:ext cx="304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4686733" y="720000"/>
            <a:ext cx="6545200" cy="30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2"/>
          </p:nvPr>
        </p:nvSpPr>
        <p:spPr>
          <a:xfrm>
            <a:off x="7213800" y="3430200"/>
            <a:ext cx="304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3"/>
          </p:nvPr>
        </p:nvSpPr>
        <p:spPr>
          <a:xfrm>
            <a:off x="4642033" y="5195500"/>
            <a:ext cx="304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09" name="Google Shape;109;p17"/>
          <p:cNvSpPr/>
          <p:nvPr/>
        </p:nvSpPr>
        <p:spPr>
          <a:xfrm rot="900108">
            <a:off x="10115103" y="4890265"/>
            <a:ext cx="2403139" cy="2403139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" name="Google Shape;110;p17"/>
          <p:cNvSpPr/>
          <p:nvPr/>
        </p:nvSpPr>
        <p:spPr>
          <a:xfrm rot="-900108" flipH="1">
            <a:off x="-203740" y="4890265"/>
            <a:ext cx="2403139" cy="2403139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58771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/>
          <p:nvPr/>
        </p:nvSpPr>
        <p:spPr>
          <a:xfrm rot="-9387396">
            <a:off x="-93838" y="-571771"/>
            <a:ext cx="2403372" cy="2403372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7147767" y="720000"/>
            <a:ext cx="408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4678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4877100" y="720000"/>
            <a:ext cx="635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6" name="Google Shape;116;p19"/>
          <p:cNvSpPr/>
          <p:nvPr/>
        </p:nvSpPr>
        <p:spPr>
          <a:xfrm>
            <a:off x="1" y="1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58478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ctrTitle"/>
          </p:nvPr>
        </p:nvSpPr>
        <p:spPr>
          <a:xfrm>
            <a:off x="2111844" y="2837000"/>
            <a:ext cx="22040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1767141" y="3067033"/>
            <a:ext cx="28936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ctrTitle" idx="2"/>
          </p:nvPr>
        </p:nvSpPr>
        <p:spPr>
          <a:xfrm>
            <a:off x="7929511" y="4348733"/>
            <a:ext cx="20968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ubTitle" idx="3"/>
          </p:nvPr>
        </p:nvSpPr>
        <p:spPr>
          <a:xfrm>
            <a:off x="7531259" y="4578767"/>
            <a:ext cx="28936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ctrTitle" idx="4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96064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2875800" y="4779833"/>
            <a:ext cx="64408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9" name="Google Shape;119;p20"/>
          <p:cNvSpPr/>
          <p:nvPr/>
        </p:nvSpPr>
        <p:spPr>
          <a:xfrm>
            <a:off x="1" y="1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5007270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74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22" name="Google Shape;122;p21"/>
          <p:cNvSpPr/>
          <p:nvPr/>
        </p:nvSpPr>
        <p:spPr>
          <a:xfrm rot="900108">
            <a:off x="10115103" y="4890265"/>
            <a:ext cx="2403139" cy="2403139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3" name="Google Shape;123;p21"/>
          <p:cNvSpPr/>
          <p:nvPr/>
        </p:nvSpPr>
        <p:spPr>
          <a:xfrm>
            <a:off x="6489700" y="720000"/>
            <a:ext cx="4742400" cy="30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10478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/>
          <p:nvPr/>
        </p:nvSpPr>
        <p:spPr>
          <a:xfrm rot="9387396" flipH="1">
            <a:off x="10004969" y="-571771"/>
            <a:ext cx="2403372" cy="2403372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6" name="Google Shape;126;p22"/>
          <p:cNvSpPr/>
          <p:nvPr/>
        </p:nvSpPr>
        <p:spPr>
          <a:xfrm rot="-900108" flipH="1">
            <a:off x="-203740" y="4890265"/>
            <a:ext cx="2403139" cy="2403139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686300"/>
            <a:ext cx="2647200" cy="1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"/>
          </p:nvPr>
        </p:nvSpPr>
        <p:spPr>
          <a:xfrm>
            <a:off x="961793" y="3715000"/>
            <a:ext cx="2647200" cy="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 idx="3" hasCustomPrompt="1"/>
          </p:nvPr>
        </p:nvSpPr>
        <p:spPr>
          <a:xfrm>
            <a:off x="4771500" y="2686300"/>
            <a:ext cx="2647200" cy="1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4"/>
          </p:nvPr>
        </p:nvSpPr>
        <p:spPr>
          <a:xfrm>
            <a:off x="4773293" y="3715000"/>
            <a:ext cx="2647200" cy="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5" hasCustomPrompt="1"/>
          </p:nvPr>
        </p:nvSpPr>
        <p:spPr>
          <a:xfrm>
            <a:off x="8583000" y="2686300"/>
            <a:ext cx="2647200" cy="1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6"/>
          </p:nvPr>
        </p:nvSpPr>
        <p:spPr>
          <a:xfrm>
            <a:off x="8584793" y="3715000"/>
            <a:ext cx="2647200" cy="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34" name="Google Shape;134;p22"/>
          <p:cNvSpPr/>
          <p:nvPr/>
        </p:nvSpPr>
        <p:spPr>
          <a:xfrm flipH="1">
            <a:off x="4686816" y="5788233"/>
            <a:ext cx="6545200" cy="3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5512328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 rot="-9387396">
            <a:off x="-93838" y="-571771"/>
            <a:ext cx="2403372" cy="2403372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6574167" y="720000"/>
            <a:ext cx="465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965200" y="2768600"/>
            <a:ext cx="3721200" cy="21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11283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subTitle" idx="1"/>
          </p:nvPr>
        </p:nvSpPr>
        <p:spPr>
          <a:xfrm>
            <a:off x="965200" y="2768600"/>
            <a:ext cx="3721200" cy="1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39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42" name="Google Shape;142;p24"/>
          <p:cNvSpPr/>
          <p:nvPr/>
        </p:nvSpPr>
        <p:spPr>
          <a:xfrm rot="10800000" flipH="1">
            <a:off x="1" y="4803967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24"/>
          <p:cNvSpPr/>
          <p:nvPr/>
        </p:nvSpPr>
        <p:spPr>
          <a:xfrm>
            <a:off x="5667700" y="720000"/>
            <a:ext cx="5564400" cy="3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9489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/>
          <p:nvPr/>
        </p:nvSpPr>
        <p:spPr>
          <a:xfrm rot="10800000">
            <a:off x="10137901" y="4803967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1"/>
          </p:nvPr>
        </p:nvSpPr>
        <p:spPr>
          <a:xfrm>
            <a:off x="7581600" y="2024333"/>
            <a:ext cx="3650400" cy="21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662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016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39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0" name="Google Shape;150;p26"/>
          <p:cNvSpPr/>
          <p:nvPr/>
        </p:nvSpPr>
        <p:spPr>
          <a:xfrm>
            <a:off x="4686733" y="720000"/>
            <a:ext cx="6545200" cy="3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1"/>
          </p:nvPr>
        </p:nvSpPr>
        <p:spPr>
          <a:xfrm>
            <a:off x="3086300" y="3328600"/>
            <a:ext cx="304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ubTitle" idx="2"/>
          </p:nvPr>
        </p:nvSpPr>
        <p:spPr>
          <a:xfrm>
            <a:off x="7925000" y="3328600"/>
            <a:ext cx="304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3"/>
          </p:nvPr>
        </p:nvSpPr>
        <p:spPr>
          <a:xfrm>
            <a:off x="3086300" y="2905567"/>
            <a:ext cx="3047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subTitle" idx="4"/>
          </p:nvPr>
        </p:nvSpPr>
        <p:spPr>
          <a:xfrm>
            <a:off x="7925000" y="2905567"/>
            <a:ext cx="3047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5"/>
          </p:nvPr>
        </p:nvSpPr>
        <p:spPr>
          <a:xfrm>
            <a:off x="3086300" y="5144700"/>
            <a:ext cx="304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subTitle" idx="6"/>
          </p:nvPr>
        </p:nvSpPr>
        <p:spPr>
          <a:xfrm>
            <a:off x="7925000" y="5144700"/>
            <a:ext cx="304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7"/>
          </p:nvPr>
        </p:nvSpPr>
        <p:spPr>
          <a:xfrm>
            <a:off x="3086300" y="4721667"/>
            <a:ext cx="3047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subTitle" idx="8"/>
          </p:nvPr>
        </p:nvSpPr>
        <p:spPr>
          <a:xfrm>
            <a:off x="7925000" y="4721667"/>
            <a:ext cx="3047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59" name="Google Shape;159;p26"/>
          <p:cNvSpPr/>
          <p:nvPr/>
        </p:nvSpPr>
        <p:spPr>
          <a:xfrm rot="10800000" flipH="1">
            <a:off x="1" y="4803967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1017772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/>
          <p:nvPr/>
        </p:nvSpPr>
        <p:spPr>
          <a:xfrm rot="-9387396">
            <a:off x="-93838" y="-571771"/>
            <a:ext cx="2403372" cy="2403372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2" name="Google Shape;162;p27"/>
          <p:cNvSpPr txBox="1">
            <a:spLocks noGrp="1"/>
          </p:cNvSpPr>
          <p:nvPr>
            <p:ph type="title"/>
          </p:nvPr>
        </p:nvSpPr>
        <p:spPr>
          <a:xfrm>
            <a:off x="7147767" y="720000"/>
            <a:ext cx="408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subTitle" idx="1"/>
          </p:nvPr>
        </p:nvSpPr>
        <p:spPr>
          <a:xfrm>
            <a:off x="1547400" y="2159000"/>
            <a:ext cx="6345200" cy="3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64" name="Google Shape;164;p27"/>
          <p:cNvSpPr/>
          <p:nvPr/>
        </p:nvSpPr>
        <p:spPr>
          <a:xfrm flipH="1">
            <a:off x="4686816" y="5788233"/>
            <a:ext cx="6545200" cy="3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3997923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subTitle" idx="1"/>
          </p:nvPr>
        </p:nvSpPr>
        <p:spPr>
          <a:xfrm>
            <a:off x="1547400" y="2159000"/>
            <a:ext cx="6345200" cy="39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68" name="Google Shape;168;p28"/>
          <p:cNvSpPr/>
          <p:nvPr/>
        </p:nvSpPr>
        <p:spPr>
          <a:xfrm>
            <a:off x="5667700" y="720000"/>
            <a:ext cx="5564400" cy="3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9" name="Google Shape;169;p28"/>
          <p:cNvSpPr/>
          <p:nvPr/>
        </p:nvSpPr>
        <p:spPr>
          <a:xfrm rot="10800000">
            <a:off x="10137901" y="4803967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61298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38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72" name="Google Shape;172;p29"/>
          <p:cNvSpPr txBox="1"/>
          <p:nvPr/>
        </p:nvSpPr>
        <p:spPr>
          <a:xfrm>
            <a:off x="3058167" y="4882933"/>
            <a:ext cx="607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CREDITS: 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and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3" name="Google Shape;173;p29"/>
          <p:cNvSpPr txBox="1">
            <a:spLocks noGrp="1"/>
          </p:cNvSpPr>
          <p:nvPr>
            <p:ph type="subTitle" idx="1"/>
          </p:nvPr>
        </p:nvSpPr>
        <p:spPr>
          <a:xfrm>
            <a:off x="4135800" y="1999533"/>
            <a:ext cx="3920400" cy="14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4" name="Google Shape;174;p29"/>
          <p:cNvSpPr/>
          <p:nvPr/>
        </p:nvSpPr>
        <p:spPr>
          <a:xfrm flipH="1">
            <a:off x="10137901" y="1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5" name="Google Shape;175;p29"/>
          <p:cNvSpPr/>
          <p:nvPr/>
        </p:nvSpPr>
        <p:spPr>
          <a:xfrm rot="10800000" flipH="1">
            <a:off x="1" y="4803967"/>
            <a:ext cx="2054116" cy="2054028"/>
          </a:xfrm>
          <a:custGeom>
            <a:avLst/>
            <a:gdLst/>
            <a:ahLst/>
            <a:cxnLst/>
            <a:rect l="l" t="t" r="r" b="b"/>
            <a:pathLst>
              <a:path w="23248" h="23247" extrusionOk="0">
                <a:moveTo>
                  <a:pt x="1" y="0"/>
                </a:moveTo>
                <a:lnTo>
                  <a:pt x="1" y="23247"/>
                </a:lnTo>
                <a:cubicBezTo>
                  <a:pt x="12783" y="23247"/>
                  <a:pt x="23247" y="12849"/>
                  <a:pt x="23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0264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9103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ctrTitle"/>
          </p:nvPr>
        </p:nvSpPr>
        <p:spPr>
          <a:xfrm>
            <a:off x="3528000" y="3659067"/>
            <a:ext cx="5136000" cy="19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BB55A"/>
              </a:buClr>
              <a:buSzPts val="52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78" name="Google Shape;178;p30"/>
          <p:cNvSpPr/>
          <p:nvPr/>
        </p:nvSpPr>
        <p:spPr>
          <a:xfrm rot="-9387396">
            <a:off x="-93838" y="-571771"/>
            <a:ext cx="2403372" cy="2403372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9" name="Google Shape;179;p30"/>
          <p:cNvSpPr/>
          <p:nvPr/>
        </p:nvSpPr>
        <p:spPr>
          <a:xfrm rot="900108">
            <a:off x="10115103" y="4890265"/>
            <a:ext cx="2403139" cy="2403139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3418689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9567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159BF-BAA5-4D5E-BF93-D2EE82CE0C20}" type="datetimeFigureOut">
              <a:rPr lang="ar-SA" smtClean="0"/>
              <a:pPr/>
              <a:t>13/05/45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3A1BA-ED0B-48DE-B509-C16DD9015C4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0654004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032B-A13E-4EAD-874A-464680BD68B1}" type="datetimeFigureOut">
              <a:rPr lang="ar-SA" smtClean="0"/>
              <a:t>13/05/45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9B0F-973B-4AE4-8FB4-D1D858A760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82163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76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ctrTitle" idx="2"/>
          </p:nvPr>
        </p:nvSpPr>
        <p:spPr>
          <a:xfrm>
            <a:off x="6799876" y="2611667"/>
            <a:ext cx="22040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6200267" y="2943300"/>
            <a:ext cx="3353600" cy="2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 idx="3"/>
          </p:nvPr>
        </p:nvSpPr>
        <p:spPr>
          <a:xfrm>
            <a:off x="3517277" y="2611667"/>
            <a:ext cx="22040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4"/>
          </p:nvPr>
        </p:nvSpPr>
        <p:spPr>
          <a:xfrm>
            <a:off x="2846667" y="2943300"/>
            <a:ext cx="3353600" cy="2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9381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ctrTitle"/>
          </p:nvPr>
        </p:nvSpPr>
        <p:spPr>
          <a:xfrm>
            <a:off x="826533" y="220305"/>
            <a:ext cx="10538800" cy="11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ctrTitle" idx="2"/>
          </p:nvPr>
        </p:nvSpPr>
        <p:spPr>
          <a:xfrm>
            <a:off x="1388301" y="3692267"/>
            <a:ext cx="1980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ubTitle" idx="1"/>
          </p:nvPr>
        </p:nvSpPr>
        <p:spPr>
          <a:xfrm>
            <a:off x="1076100" y="4534100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ctrTitle" idx="3"/>
          </p:nvPr>
        </p:nvSpPr>
        <p:spPr>
          <a:xfrm>
            <a:off x="5089428" y="3692267"/>
            <a:ext cx="1980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4"/>
          </p:nvPr>
        </p:nvSpPr>
        <p:spPr>
          <a:xfrm>
            <a:off x="4793433" y="4534100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ctrTitle" idx="5"/>
          </p:nvPr>
        </p:nvSpPr>
        <p:spPr>
          <a:xfrm>
            <a:off x="8823289" y="3692267"/>
            <a:ext cx="1980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ubTitle" idx="6"/>
          </p:nvPr>
        </p:nvSpPr>
        <p:spPr>
          <a:xfrm>
            <a:off x="8511100" y="4534100"/>
            <a:ext cx="26048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10190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039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043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3969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664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662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9715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em Kufi"/>
              <a:buNone/>
              <a:defRPr sz="2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●"/>
              <a:def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411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  <p:sldLayoutId id="2147483742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9" r:id="rId27"/>
    <p:sldLayoutId id="2147483771" r:id="rId2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363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4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1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21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49.png"/><Relationship Id="rId7" Type="http://schemas.microsoft.com/office/2007/relationships/hdphoto" Target="../media/hdphoto23.wdp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29.png"/><Relationship Id="rId5" Type="http://schemas.openxmlformats.org/officeDocument/2006/relationships/image" Target="../media/image220.png"/><Relationship Id="rId10" Type="http://schemas.openxmlformats.org/officeDocument/2006/relationships/image" Target="../media/image254.png"/><Relationship Id="rId4" Type="http://schemas.openxmlformats.org/officeDocument/2006/relationships/image" Target="../media/image250.png"/><Relationship Id="rId9" Type="http://schemas.openxmlformats.org/officeDocument/2006/relationships/image" Target="../media/image25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9.jpe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2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://en.wikipedia.org/wiki/File:Doubleslit.sv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2.xml"/><Relationship Id="rId5" Type="http://schemas.microsoft.com/office/2007/relationships/hdphoto" Target="../media/hdphoto9.wdp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11.wdp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8.png"/><Relationship Id="rId5" Type="http://schemas.microsoft.com/office/2007/relationships/hdphoto" Target="../media/hdphoto10.wdp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7" Type="http://schemas.microsoft.com/office/2007/relationships/hdphoto" Target="../media/hdphoto12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0.png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64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3.png"/><Relationship Id="rId7" Type="http://schemas.openxmlformats.org/officeDocument/2006/relationships/image" Target="../media/image7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3" Type="http://schemas.microsoft.com/office/2007/relationships/media" Target="../media/media7.mp3"/><Relationship Id="rId7" Type="http://schemas.openxmlformats.org/officeDocument/2006/relationships/image" Target="../media/image87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90.gif"/><Relationship Id="rId4" Type="http://schemas.openxmlformats.org/officeDocument/2006/relationships/audio" Target="../media/media7.mp3"/><Relationship Id="rId9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97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96.png"/><Relationship Id="rId5" Type="http://schemas.openxmlformats.org/officeDocument/2006/relationships/slideLayout" Target="../slideLayouts/slideLayout72.xml"/><Relationship Id="rId4" Type="http://schemas.openxmlformats.org/officeDocument/2006/relationships/video" Target="../media/media10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3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4.png"/><Relationship Id="rId5" Type="http://schemas.microsoft.com/office/2007/relationships/hdphoto" Target="../media/hdphoto15.wdp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15.wdp"/><Relationship Id="rId5" Type="http://schemas.openxmlformats.org/officeDocument/2006/relationships/image" Target="../media/image107.png"/><Relationship Id="rId4" Type="http://schemas.microsoft.com/office/2007/relationships/hdphoto" Target="../media/hdphoto14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60.png"/><Relationship Id="rId5" Type="http://schemas.openxmlformats.org/officeDocument/2006/relationships/image" Target="../media/image27.jpeg"/><Relationship Id="rId4" Type="http://schemas.openxmlformats.org/officeDocument/2006/relationships/image" Target="../media/image105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png"/><Relationship Id="rId3" Type="http://schemas.microsoft.com/office/2007/relationships/hdphoto" Target="../media/hdphoto16.wdp"/><Relationship Id="rId7" Type="http://schemas.openxmlformats.org/officeDocument/2006/relationships/image" Target="../media/image111.png"/><Relationship Id="rId12" Type="http://schemas.openxmlformats.org/officeDocument/2006/relationships/image" Target="../media/image6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0.pn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63.png"/><Relationship Id="rId7" Type="http://schemas.openxmlformats.org/officeDocument/2006/relationships/image" Target="../media/image12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09.png"/><Relationship Id="rId7" Type="http://schemas.openxmlformats.org/officeDocument/2006/relationships/image" Target="../media/image1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32.png"/><Relationship Id="rId4" Type="http://schemas.microsoft.com/office/2007/relationships/hdphoto" Target="../media/hdphoto17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34.png"/><Relationship Id="rId4" Type="http://schemas.microsoft.com/office/2007/relationships/hdphoto" Target="../media/hdphoto17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1.jpeg"/><Relationship Id="rId5" Type="http://schemas.microsoft.com/office/2007/relationships/hdphoto" Target="../media/hdphoto18.wdp"/><Relationship Id="rId4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7" Type="http://schemas.openxmlformats.org/officeDocument/2006/relationships/image" Target="../media/image13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38.png"/><Relationship Id="rId5" Type="http://schemas.openxmlformats.org/officeDocument/2006/relationships/image" Target="../media/image820.png"/><Relationship Id="rId4" Type="http://schemas.openxmlformats.org/officeDocument/2006/relationships/image" Target="../media/image810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2.xml"/><Relationship Id="rId5" Type="http://schemas.microsoft.com/office/2007/relationships/hdphoto" Target="../media/hdphoto19.wdp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0.wdp"/><Relationship Id="rId7" Type="http://schemas.openxmlformats.org/officeDocument/2006/relationships/image" Target="../media/image110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jpeg"/><Relationship Id="rId5" Type="http://schemas.microsoft.com/office/2007/relationships/hdphoto" Target="../media/hdphoto21.wdp"/><Relationship Id="rId4" Type="http://schemas.openxmlformats.org/officeDocument/2006/relationships/image" Target="../media/image14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6.png"/><Relationship Id="rId7" Type="http://schemas.openxmlformats.org/officeDocument/2006/relationships/image" Target="../media/image15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50.png"/><Relationship Id="rId5" Type="http://schemas.openxmlformats.org/officeDocument/2006/relationships/image" Target="../media/image147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45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5.png"/><Relationship Id="rId7" Type="http://schemas.openxmlformats.org/officeDocument/2006/relationships/image" Target="../media/image158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46.png"/><Relationship Id="rId9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46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4" Type="http://schemas.openxmlformats.org/officeDocument/2006/relationships/image" Target="../media/image14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5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11.jpe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7" Type="http://schemas.openxmlformats.org/officeDocument/2006/relationships/image" Target="../media/image182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81.jpeg"/><Relationship Id="rId5" Type="http://schemas.openxmlformats.org/officeDocument/2006/relationships/image" Target="../media/image111.jpeg"/><Relationship Id="rId4" Type="http://schemas.openxmlformats.org/officeDocument/2006/relationships/image" Target="../media/image18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gi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5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gif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90.jpg"/><Relationship Id="rId4" Type="http://schemas.openxmlformats.org/officeDocument/2006/relationships/image" Target="../media/image189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92.png"/><Relationship Id="rId4" Type="http://schemas.openxmlformats.org/officeDocument/2006/relationships/image" Target="../media/image20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1780.png"/><Relationship Id="rId3" Type="http://schemas.openxmlformats.org/officeDocument/2006/relationships/image" Target="../media/image194.pn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5" Type="http://schemas.openxmlformats.org/officeDocument/2006/relationships/image" Target="../media/image222.png"/><Relationship Id="rId10" Type="http://schemas.openxmlformats.org/officeDocument/2006/relationships/image" Target="../media/image217.png"/><Relationship Id="rId4" Type="http://schemas.openxmlformats.org/officeDocument/2006/relationships/image" Target="../media/image145.png"/><Relationship Id="rId9" Type="http://schemas.openxmlformats.org/officeDocument/2006/relationships/image" Target="../media/image216.png"/><Relationship Id="rId14" Type="http://schemas.openxmlformats.org/officeDocument/2006/relationships/image" Target="../media/image17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232.png"/><Relationship Id="rId3" Type="http://schemas.openxmlformats.org/officeDocument/2006/relationships/image" Target="../media/image145.png"/><Relationship Id="rId7" Type="http://schemas.openxmlformats.org/officeDocument/2006/relationships/image" Target="../media/image226.png"/><Relationship Id="rId12" Type="http://schemas.openxmlformats.org/officeDocument/2006/relationships/image" Target="../media/image231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25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180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Relationship Id="rId14" Type="http://schemas.openxmlformats.org/officeDocument/2006/relationships/image" Target="../media/image181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96.jpeg"/><Relationship Id="rId4" Type="http://schemas.openxmlformats.org/officeDocument/2006/relationships/image" Target="../media/image19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9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slide" Target="slide92.xml"/><Relationship Id="rId7" Type="http://schemas.openxmlformats.org/officeDocument/2006/relationships/slide" Target="slide86.xml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52.xml"/><Relationship Id="rId6" Type="http://schemas.openxmlformats.org/officeDocument/2006/relationships/slide" Target="slide89.xml"/><Relationship Id="rId5" Type="http://schemas.openxmlformats.org/officeDocument/2006/relationships/slide" Target="slide90.xml"/><Relationship Id="rId4" Type="http://schemas.openxmlformats.org/officeDocument/2006/relationships/slide" Target="slide9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slide" Target="slide86.xml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5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slide" Target="slide86.xml"/><Relationship Id="rId1" Type="http://schemas.openxmlformats.org/officeDocument/2006/relationships/slideLayout" Target="../slideLayouts/slideLayout5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slide" Target="slide86.xml"/><Relationship Id="rId1" Type="http://schemas.openxmlformats.org/officeDocument/2006/relationships/slideLayout" Target="../slideLayouts/slideLayout5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slide" Target="slide8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9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00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5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2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40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عنوان 8">
            <a:extLst>
              <a:ext uri="{FF2B5EF4-FFF2-40B4-BE49-F238E27FC236}">
                <a16:creationId xmlns:a16="http://schemas.microsoft.com/office/drawing/2014/main" id="{A18A8E02-2A16-6746-ABD8-024DA3345CBB}"/>
              </a:ext>
            </a:extLst>
          </p:cNvPr>
          <p:cNvSpPr txBox="1">
            <a:spLocks/>
          </p:cNvSpPr>
          <p:nvPr/>
        </p:nvSpPr>
        <p:spPr>
          <a:xfrm>
            <a:off x="4791056" y="2266941"/>
            <a:ext cx="6980127" cy="1094768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eem Kufi"/>
              <a:buNone/>
              <a:defRPr sz="4000" b="0" i="0" u="none" strike="noStrike" cap="none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4800" dirty="0">
                <a:solidFill>
                  <a:schemeClr val="bg1"/>
                </a:solidFill>
                <a:cs typeface="PT Bold Heading" panose="02010400000000000000" pitchFamily="2" charset="-78"/>
              </a:rPr>
              <a:t>التداخل والحيود</a:t>
            </a:r>
          </a:p>
        </p:txBody>
      </p:sp>
      <p:pic>
        <p:nvPicPr>
          <p:cNvPr id="13" name="Google Shape;893;p43">
            <a:extLst>
              <a:ext uri="{FF2B5EF4-FFF2-40B4-BE49-F238E27FC236}">
                <a16:creationId xmlns:a16="http://schemas.microsoft.com/office/drawing/2014/main" id="{23D2C5CC-FE70-5A4C-9AC6-9D0BBA1011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114651">
            <a:off x="10172061" y="2150476"/>
            <a:ext cx="1267863" cy="10702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1966;p46">
            <a:extLst>
              <a:ext uri="{FF2B5EF4-FFF2-40B4-BE49-F238E27FC236}">
                <a16:creationId xmlns:a16="http://schemas.microsoft.com/office/drawing/2014/main" id="{334069A4-A29E-AB48-A6FE-F841D1E9D37B}"/>
              </a:ext>
            </a:extLst>
          </p:cNvPr>
          <p:cNvGrpSpPr/>
          <p:nvPr/>
        </p:nvGrpSpPr>
        <p:grpSpPr>
          <a:xfrm>
            <a:off x="4295167" y="5953496"/>
            <a:ext cx="812541" cy="542922"/>
            <a:chOff x="6508424" y="1711551"/>
            <a:chExt cx="552494" cy="372760"/>
          </a:xfrm>
        </p:grpSpPr>
        <p:sp>
          <p:nvSpPr>
            <p:cNvPr id="31" name="Google Shape;1967;p46">
              <a:extLst>
                <a:ext uri="{FF2B5EF4-FFF2-40B4-BE49-F238E27FC236}">
                  <a16:creationId xmlns:a16="http://schemas.microsoft.com/office/drawing/2014/main" id="{C4796AA1-D813-8A45-A059-8B94B116E09F}"/>
                </a:ext>
              </a:extLst>
            </p:cNvPr>
            <p:cNvSpPr/>
            <p:nvPr/>
          </p:nvSpPr>
          <p:spPr>
            <a:xfrm>
              <a:off x="6508424" y="1778334"/>
              <a:ext cx="552494" cy="305977"/>
            </a:xfrm>
            <a:custGeom>
              <a:avLst/>
              <a:gdLst/>
              <a:ahLst/>
              <a:cxnLst/>
              <a:rect l="l" t="t" r="r" b="b"/>
              <a:pathLst>
                <a:path w="17325" h="9594" extrusionOk="0">
                  <a:moveTo>
                    <a:pt x="5805" y="0"/>
                  </a:moveTo>
                  <a:cubicBezTo>
                    <a:pt x="2369" y="0"/>
                    <a:pt x="0" y="5053"/>
                    <a:pt x="8670" y="9593"/>
                  </a:cubicBezTo>
                  <a:cubicBezTo>
                    <a:pt x="17325" y="5051"/>
                    <a:pt x="14945" y="10"/>
                    <a:pt x="11517" y="10"/>
                  </a:cubicBezTo>
                  <a:cubicBezTo>
                    <a:pt x="10578" y="10"/>
                    <a:pt x="9561" y="388"/>
                    <a:pt x="8670" y="1258"/>
                  </a:cubicBezTo>
                  <a:cubicBezTo>
                    <a:pt x="7772" y="381"/>
                    <a:pt x="6748" y="0"/>
                    <a:pt x="5805" y="0"/>
                  </a:cubicBezTo>
                  <a:close/>
                </a:path>
              </a:pathLst>
            </a:custGeom>
            <a:solidFill>
              <a:srgbClr val="EE8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68;p46">
              <a:extLst>
                <a:ext uri="{FF2B5EF4-FFF2-40B4-BE49-F238E27FC236}">
                  <a16:creationId xmlns:a16="http://schemas.microsoft.com/office/drawing/2014/main" id="{05546B4B-2F13-D043-A73D-412AD0FED34D}"/>
                </a:ext>
              </a:extLst>
            </p:cNvPr>
            <p:cNvSpPr/>
            <p:nvPr/>
          </p:nvSpPr>
          <p:spPr>
            <a:xfrm>
              <a:off x="6508774" y="1778589"/>
              <a:ext cx="290582" cy="305722"/>
            </a:xfrm>
            <a:custGeom>
              <a:avLst/>
              <a:gdLst/>
              <a:ahLst/>
              <a:cxnLst/>
              <a:rect l="l" t="t" r="r" b="b"/>
              <a:pathLst>
                <a:path w="9112" h="9586" extrusionOk="0">
                  <a:moveTo>
                    <a:pt x="5778" y="0"/>
                  </a:moveTo>
                  <a:cubicBezTo>
                    <a:pt x="2358" y="0"/>
                    <a:pt x="0" y="5064"/>
                    <a:pt x="8635" y="9585"/>
                  </a:cubicBezTo>
                  <a:cubicBezTo>
                    <a:pt x="8778" y="9490"/>
                    <a:pt x="8968" y="9395"/>
                    <a:pt x="9111" y="9324"/>
                  </a:cubicBezTo>
                  <a:cubicBezTo>
                    <a:pt x="1419" y="5061"/>
                    <a:pt x="3181" y="441"/>
                    <a:pt x="6277" y="36"/>
                  </a:cubicBezTo>
                  <a:cubicBezTo>
                    <a:pt x="6109" y="12"/>
                    <a:pt x="5942" y="0"/>
                    <a:pt x="5778" y="0"/>
                  </a:cubicBezTo>
                  <a:close/>
                </a:path>
              </a:pathLst>
            </a:custGeom>
            <a:solidFill>
              <a:srgbClr val="E75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69;p46">
              <a:extLst>
                <a:ext uri="{FF2B5EF4-FFF2-40B4-BE49-F238E27FC236}">
                  <a16:creationId xmlns:a16="http://schemas.microsoft.com/office/drawing/2014/main" id="{A0033A1B-36E0-724F-A34B-B1A7DC51655D}"/>
                </a:ext>
              </a:extLst>
            </p:cNvPr>
            <p:cNvSpPr/>
            <p:nvPr/>
          </p:nvSpPr>
          <p:spPr>
            <a:xfrm>
              <a:off x="6906379" y="1756168"/>
              <a:ext cx="55489" cy="76191"/>
            </a:xfrm>
            <a:custGeom>
              <a:avLst/>
              <a:gdLst/>
              <a:ahLst/>
              <a:cxnLst/>
              <a:rect l="l" t="t" r="r" b="b"/>
              <a:pathLst>
                <a:path w="1740" h="2389" extrusionOk="0">
                  <a:moveTo>
                    <a:pt x="870" y="1"/>
                  </a:moveTo>
                  <a:cubicBezTo>
                    <a:pt x="834" y="1"/>
                    <a:pt x="799" y="24"/>
                    <a:pt x="787" y="72"/>
                  </a:cubicBezTo>
                  <a:cubicBezTo>
                    <a:pt x="692" y="310"/>
                    <a:pt x="477" y="691"/>
                    <a:pt x="25" y="1144"/>
                  </a:cubicBezTo>
                  <a:cubicBezTo>
                    <a:pt x="1" y="1168"/>
                    <a:pt x="1" y="1239"/>
                    <a:pt x="25" y="1263"/>
                  </a:cubicBezTo>
                  <a:cubicBezTo>
                    <a:pt x="477" y="1715"/>
                    <a:pt x="692" y="2096"/>
                    <a:pt x="787" y="2334"/>
                  </a:cubicBezTo>
                  <a:cubicBezTo>
                    <a:pt x="799" y="2370"/>
                    <a:pt x="834" y="2388"/>
                    <a:pt x="870" y="2388"/>
                  </a:cubicBezTo>
                  <a:cubicBezTo>
                    <a:pt x="906" y="2388"/>
                    <a:pt x="942" y="2370"/>
                    <a:pt x="954" y="2334"/>
                  </a:cubicBezTo>
                  <a:cubicBezTo>
                    <a:pt x="1049" y="2096"/>
                    <a:pt x="1263" y="1715"/>
                    <a:pt x="1692" y="1263"/>
                  </a:cubicBezTo>
                  <a:cubicBezTo>
                    <a:pt x="1739" y="1239"/>
                    <a:pt x="1739" y="1168"/>
                    <a:pt x="1692" y="1144"/>
                  </a:cubicBezTo>
                  <a:cubicBezTo>
                    <a:pt x="1263" y="691"/>
                    <a:pt x="1049" y="310"/>
                    <a:pt x="954" y="72"/>
                  </a:cubicBezTo>
                  <a:cubicBezTo>
                    <a:pt x="942" y="24"/>
                    <a:pt x="906" y="1"/>
                    <a:pt x="870" y="1"/>
                  </a:cubicBezTo>
                  <a:close/>
                </a:path>
              </a:pathLst>
            </a:custGeom>
            <a:solidFill>
              <a:srgbClr val="FBE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70;p46">
              <a:extLst>
                <a:ext uri="{FF2B5EF4-FFF2-40B4-BE49-F238E27FC236}">
                  <a16:creationId xmlns:a16="http://schemas.microsoft.com/office/drawing/2014/main" id="{C3B332AC-CB89-BA4D-A99A-667B9B9051DD}"/>
                </a:ext>
              </a:extLst>
            </p:cNvPr>
            <p:cNvSpPr/>
            <p:nvPr/>
          </p:nvSpPr>
          <p:spPr>
            <a:xfrm>
              <a:off x="6882079" y="1711551"/>
              <a:ext cx="35749" cy="50358"/>
            </a:xfrm>
            <a:custGeom>
              <a:avLst/>
              <a:gdLst/>
              <a:ahLst/>
              <a:cxnLst/>
              <a:rect l="l" t="t" r="r" b="b"/>
              <a:pathLst>
                <a:path w="1121" h="1579" extrusionOk="0">
                  <a:moveTo>
                    <a:pt x="561" y="1"/>
                  </a:moveTo>
                  <a:cubicBezTo>
                    <a:pt x="537" y="1"/>
                    <a:pt x="513" y="7"/>
                    <a:pt x="501" y="18"/>
                  </a:cubicBezTo>
                  <a:cubicBezTo>
                    <a:pt x="430" y="185"/>
                    <a:pt x="310" y="471"/>
                    <a:pt x="25" y="733"/>
                  </a:cubicBezTo>
                  <a:cubicBezTo>
                    <a:pt x="1" y="757"/>
                    <a:pt x="1" y="780"/>
                    <a:pt x="25" y="828"/>
                  </a:cubicBezTo>
                  <a:cubicBezTo>
                    <a:pt x="287" y="1114"/>
                    <a:pt x="430" y="1376"/>
                    <a:pt x="501" y="1543"/>
                  </a:cubicBezTo>
                  <a:cubicBezTo>
                    <a:pt x="513" y="1566"/>
                    <a:pt x="537" y="1578"/>
                    <a:pt x="561" y="1578"/>
                  </a:cubicBezTo>
                  <a:cubicBezTo>
                    <a:pt x="584" y="1578"/>
                    <a:pt x="608" y="1566"/>
                    <a:pt x="620" y="1543"/>
                  </a:cubicBezTo>
                  <a:cubicBezTo>
                    <a:pt x="668" y="1352"/>
                    <a:pt x="787" y="1090"/>
                    <a:pt x="1096" y="828"/>
                  </a:cubicBezTo>
                  <a:cubicBezTo>
                    <a:pt x="1120" y="780"/>
                    <a:pt x="1120" y="757"/>
                    <a:pt x="1096" y="733"/>
                  </a:cubicBezTo>
                  <a:cubicBezTo>
                    <a:pt x="834" y="423"/>
                    <a:pt x="668" y="161"/>
                    <a:pt x="620" y="18"/>
                  </a:cubicBezTo>
                  <a:cubicBezTo>
                    <a:pt x="608" y="7"/>
                    <a:pt x="584" y="1"/>
                    <a:pt x="561" y="1"/>
                  </a:cubicBezTo>
                  <a:close/>
                </a:path>
              </a:pathLst>
            </a:custGeom>
            <a:solidFill>
              <a:srgbClr val="FAD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6CADFE7-A39B-425C-8A3C-EA6F9AE4EBCB}"/>
              </a:ext>
            </a:extLst>
          </p:cNvPr>
          <p:cNvSpPr txBox="1"/>
          <p:nvPr/>
        </p:nvSpPr>
        <p:spPr>
          <a:xfrm>
            <a:off x="6500840" y="1355948"/>
            <a:ext cx="31971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الفصل الاول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1B5692C-7FF8-478D-9A7D-3B837E9275A5}"/>
              </a:ext>
            </a:extLst>
          </p:cNvPr>
          <p:cNvSpPr txBox="1"/>
          <p:nvPr/>
        </p:nvSpPr>
        <p:spPr>
          <a:xfrm>
            <a:off x="5955899" y="259476"/>
            <a:ext cx="46504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الصف الثالث ثانوي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69BFB4F-FA22-4C41-B92E-60FC324E4167}"/>
              </a:ext>
            </a:extLst>
          </p:cNvPr>
          <p:cNvSpPr txBox="1"/>
          <p:nvPr/>
        </p:nvSpPr>
        <p:spPr>
          <a:xfrm>
            <a:off x="5574899" y="6010469"/>
            <a:ext cx="41660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n w="190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الأستاذة : امل </a:t>
            </a:r>
            <a:r>
              <a:rPr lang="ar-SA" sz="3200" b="1" dirty="0" err="1">
                <a:ln w="190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الحمودي</a:t>
            </a:r>
            <a:endParaRPr lang="ar-SA" sz="3200" b="1" dirty="0">
              <a:ln w="1905">
                <a:solidFill>
                  <a:schemeClr val="tx1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EDD341E-7126-49D2-BAA4-1FF26D87A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137771" cy="68580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6073BA0-6EED-419E-BEF1-D0ED2690BB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52185" b="70083"/>
          <a:stretch/>
        </p:blipFill>
        <p:spPr>
          <a:xfrm>
            <a:off x="4897269" y="4149266"/>
            <a:ext cx="1861596" cy="1553970"/>
          </a:xfrm>
          <a:prstGeom prst="rect">
            <a:avLst/>
          </a:prstGeom>
        </p:spPr>
      </p:pic>
      <p:pic>
        <p:nvPicPr>
          <p:cNvPr id="16" name="رسم 15" descr="صاروخ">
            <a:extLst>
              <a:ext uri="{FF2B5EF4-FFF2-40B4-BE49-F238E27FC236}">
                <a16:creationId xmlns:a16="http://schemas.microsoft.com/office/drawing/2014/main" id="{9B37D4AB-E1EB-4D3C-9374-5C9AF5C6F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21997">
            <a:off x="6443560" y="3162915"/>
            <a:ext cx="2493819" cy="246675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01BDFA7-EEF5-3480-1631-EEB52A1EF3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52" b="5143"/>
          <a:stretch/>
        </p:blipFill>
        <p:spPr>
          <a:xfrm>
            <a:off x="10865779" y="0"/>
            <a:ext cx="1283321" cy="16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0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070B7F-E67B-4A91-9E7F-31D01175EC23}"/>
              </a:ext>
            </a:extLst>
          </p:cNvPr>
          <p:cNvSpPr txBox="1">
            <a:spLocks/>
          </p:cNvSpPr>
          <p:nvPr/>
        </p:nvSpPr>
        <p:spPr>
          <a:xfrm>
            <a:off x="819657" y="392397"/>
            <a:ext cx="10552686" cy="114300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3600" dirty="0">
                <a:latin typeface="+mj-lt"/>
                <a:ea typeface="+mj-ea"/>
                <a:cs typeface="PT Bold Heading" pitchFamily="2" charset="-78"/>
              </a:rPr>
              <a:t>وسبق ان ذكرنا ان للموجات خاصية </a:t>
            </a:r>
            <a:r>
              <a:rPr lang="ar-SA" sz="3600" dirty="0">
                <a:solidFill>
                  <a:srgbClr val="FF0000"/>
                </a:solidFill>
                <a:latin typeface="+mj-lt"/>
                <a:ea typeface="+mj-ea"/>
                <a:cs typeface="PT Bold Heading" pitchFamily="2" charset="-78"/>
              </a:rPr>
              <a:t>التداخل</a:t>
            </a:r>
            <a:r>
              <a:rPr lang="ar-SA" sz="3600" dirty="0">
                <a:latin typeface="+mj-lt"/>
                <a:ea typeface="+mj-ea"/>
                <a:cs typeface="PT Bold Heading" pitchFamily="2" charset="-78"/>
              </a:rPr>
              <a:t> وسوف ندرسها في هذا الفصل لنصل الى الطبيعة الموجية للضوء </a:t>
            </a:r>
            <a:endParaRPr lang="ar-SA" sz="3600" dirty="0">
              <a:cs typeface="PT Bold Heading" pitchFamily="2" charset="-78"/>
            </a:endParaRP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63112552-7376-419C-9E92-793C1DCA9369}"/>
              </a:ext>
            </a:extLst>
          </p:cNvPr>
          <p:cNvSpPr txBox="1">
            <a:spLocks/>
          </p:cNvSpPr>
          <p:nvPr/>
        </p:nvSpPr>
        <p:spPr>
          <a:xfrm>
            <a:off x="1524000" y="171448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5" name="Picture 3" descr="21_121285_07">
            <a:extLst>
              <a:ext uri="{FF2B5EF4-FFF2-40B4-BE49-F238E27FC236}">
                <a16:creationId xmlns:a16="http://schemas.microsoft.com/office/drawing/2014/main" id="{DD5287D7-64B0-4891-89EF-C86726CE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2472" y="3775619"/>
            <a:ext cx="6996546" cy="273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BA78CEAE-6AC9-43A3-B361-104508D54CA3}"/>
              </a:ext>
            </a:extLst>
          </p:cNvPr>
          <p:cNvSpPr txBox="1">
            <a:spLocks/>
          </p:cNvSpPr>
          <p:nvPr/>
        </p:nvSpPr>
        <p:spPr>
          <a:xfrm>
            <a:off x="1026356" y="1822304"/>
            <a:ext cx="10139288" cy="1816152"/>
          </a:xfrm>
          <a:prstGeom prst="rect">
            <a:avLst/>
          </a:prstGeom>
          <a:solidFill>
            <a:srgbClr val="FFFFCC"/>
          </a:solidFill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3600" dirty="0">
                <a:solidFill>
                  <a:srgbClr val="3333CC"/>
                </a:solidFill>
                <a:latin typeface="+mj-lt"/>
                <a:ea typeface="+mj-ea"/>
                <a:cs typeface="PT Bold Heading" pitchFamily="2" charset="-78"/>
              </a:rPr>
              <a:t>من خلال الشكل التالي وضحي الفرق بين الضوء المنبعث من المصباح الكهربائي والليزر ؟</a:t>
            </a:r>
            <a:endParaRPr lang="ar-SA" sz="3600" dirty="0">
              <a:solidFill>
                <a:srgbClr val="3333CC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73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839521" y="1298364"/>
            <a:ext cx="11052633" cy="15337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45720" rIns="45720" anchor="ctr">
            <a:noAutofit/>
          </a:bodyPr>
          <a:lstStyle/>
          <a:p>
            <a:pPr marL="457200" indent="-457200" algn="r" rt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ar-SA" sz="3200" dirty="0">
                <a:latin typeface="+mj-lt"/>
                <a:ea typeface="+mj-ea"/>
                <a:cs typeface="PT Bold Heading" pitchFamily="2" charset="-78"/>
              </a:rPr>
              <a:t>كلما زاد كبر قطر المرآة زادت قدرة التمييز لجهاز المنظار</a:t>
            </a:r>
          </a:p>
          <a:p>
            <a:pPr marL="457200" indent="-457200" algn="r" rt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ar-SA" sz="3200" dirty="0">
                <a:latin typeface="+mj-lt"/>
                <a:ea typeface="+mj-ea"/>
                <a:cs typeface="PT Bold Heading" pitchFamily="2" charset="-78"/>
              </a:rPr>
              <a:t> يجب صقل المرايا والعدسات بدقة تصل الى </a:t>
            </a:r>
            <a:r>
              <a:rPr lang="en-US" sz="3200" dirty="0">
                <a:latin typeface="+mj-lt"/>
                <a:ea typeface="+mj-ea"/>
                <a:cs typeface="PT Bold Heading" pitchFamily="2" charset="-78"/>
              </a:rPr>
              <a:t>55nm</a:t>
            </a:r>
            <a:r>
              <a:rPr lang="ar-SA" sz="3200" dirty="0">
                <a:latin typeface="+mj-lt"/>
                <a:ea typeface="+mj-ea"/>
                <a:cs typeface="PT Bold Heading" pitchFamily="2" charset="-78"/>
              </a:rPr>
              <a:t> او عشر الطول الموجي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121236" y="238374"/>
            <a:ext cx="5070764" cy="707886"/>
          </a:xfrm>
          <a:prstGeom prst="rect">
            <a:avLst/>
          </a:prstGeom>
          <a:solidFill>
            <a:srgbClr val="E1DD30"/>
          </a:solidFill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الحيــــود</a:t>
            </a:r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 والمنظــــــار</a:t>
            </a:r>
            <a:endParaRPr lang="ar-SA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5567347" y="3036909"/>
            <a:ext cx="5865316" cy="1978022"/>
          </a:xfrm>
          <a:prstGeom prst="rect">
            <a:avLst/>
          </a:prstGeom>
          <a:solidFill>
            <a:srgbClr val="FFFFCC"/>
          </a:solidFill>
        </p:spPr>
        <p:txBody>
          <a:bodyPr vert="horz" lIns="45720" rIns="45720" anchor="ctr">
            <a:no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32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الضوء المنبعث من الكواكب أو النجوم يمر خلال الغلاف الجوي حيث يجعل النجوم تتلألأ</a:t>
            </a:r>
          </a:p>
        </p:txBody>
      </p:sp>
      <p:pic>
        <p:nvPicPr>
          <p:cNvPr id="1025" name="Picture 1" descr="%D8%A7%D9%84%D9%85%D9%86%D8%B8%D8%A7%D8%B1-%D8%A7%D9%84%D9%81%D9%84%D9%83%D9%8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9521" y="3417371"/>
            <a:ext cx="4369289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5B7B7E6E-B91F-49EA-A597-9914478CE62C}"/>
              </a:ext>
            </a:extLst>
          </p:cNvPr>
          <p:cNvSpPr txBox="1">
            <a:spLocks/>
          </p:cNvSpPr>
          <p:nvPr/>
        </p:nvSpPr>
        <p:spPr>
          <a:xfrm>
            <a:off x="4772531" y="5362040"/>
            <a:ext cx="6920705" cy="1257586"/>
          </a:xfrm>
          <a:prstGeom prst="rect">
            <a:avLst/>
          </a:prstGeom>
          <a:solidFill>
            <a:srgbClr val="D7D2D8"/>
          </a:solidFill>
        </p:spPr>
        <p:txBody>
          <a:bodyPr vert="horz" lIns="45720" rIns="45720" anchor="ctr">
            <a:no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3200" dirty="0">
                <a:latin typeface="+mj-lt"/>
                <a:ea typeface="+mj-ea"/>
                <a:cs typeface="PT Bold Heading" pitchFamily="2" charset="-78"/>
              </a:rPr>
              <a:t>تلسكوب هابل يعتبر من تفضل التلسكوبات التي على الارض لوقوعه خارج الغلاف الجوي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C1B639-D677-4AC3-ADA4-DC2C85D8C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 useBgFill="1">
        <p:nvSpPr>
          <p:cNvPr id="3" name="Rectangle 198">
            <a:extLst>
              <a:ext uri="{FF2B5EF4-FFF2-40B4-BE49-F238E27FC236}">
                <a16:creationId xmlns:a16="http://schemas.microsoft.com/office/drawing/2014/main" id="{829ADED8-4594-43ED-A06D-CD398FDDF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بريق الماس (@rrfefandgana) | Twitter">
            <a:extLst>
              <a:ext uri="{FF2B5EF4-FFF2-40B4-BE49-F238E27FC236}">
                <a16:creationId xmlns:a16="http://schemas.microsoft.com/office/drawing/2014/main" id="{331C44DC-763C-42FF-BF30-9B69BBCA0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00">
            <a:extLst>
              <a:ext uri="{FF2B5EF4-FFF2-40B4-BE49-F238E27FC236}">
                <a16:creationId xmlns:a16="http://schemas.microsoft.com/office/drawing/2014/main" id="{C35C940B-0B3B-4C40-BF71-05DB84821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202">
            <a:extLst>
              <a:ext uri="{FF2B5EF4-FFF2-40B4-BE49-F238E27FC236}">
                <a16:creationId xmlns:a16="http://schemas.microsoft.com/office/drawing/2014/main" id="{216222F7-A296-43D0-B11D-7405F6FE8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AED7BCD-93DF-4F61-B134-720FD2DE66B0}"/>
              </a:ext>
            </a:extLst>
          </p:cNvPr>
          <p:cNvSpPr/>
          <p:nvPr/>
        </p:nvSpPr>
        <p:spPr>
          <a:xfrm>
            <a:off x="7080829" y="593367"/>
            <a:ext cx="4834505" cy="5974666"/>
          </a:xfrm>
          <a:prstGeom prst="rect">
            <a:avLst/>
          </a:prstGeom>
          <a:solidFill>
            <a:srgbClr val="E2CEB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914400" indent="-180000" algn="r" rtl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كوني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قوية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واثقة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بالتزامك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بشريعة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ربك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ولا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تحيدي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الصراط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المستقيم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914400" indent="-180000" algn="r" rtl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كوني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كمحزوز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الحيود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كالجوهرة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يسقط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عليها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الضوء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الأبيض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فتحليه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الوانا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وحدك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القادرة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تلوني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حياتك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واجعلي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لكل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لون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هدف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حياتك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يتحقق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الى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اذا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ترابطت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وتداخلت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الالوان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ولا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تقفك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أي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عقبة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معتمة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فسيري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ضوء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الهدب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المضئية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لتصلي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الى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اهدافك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وتحققي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طموحاتك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AutoShape 4" descr="كلمات جميلة ومعبرة تويتر 2020">
            <a:extLst>
              <a:ext uri="{FF2B5EF4-FFF2-40B4-BE49-F238E27FC236}">
                <a16:creationId xmlns:a16="http://schemas.microsoft.com/office/drawing/2014/main" id="{99AFAC2A-B494-4F62-928F-5BDE47D01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4" y="-144463"/>
            <a:ext cx="3421343" cy="34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8325304"/>
      </p:ext>
    </p:extLst>
  </p:cSld>
  <p:clrMapOvr>
    <a:masterClrMapping/>
  </p:clrMapOvr>
  <p:transition spd="slow">
    <p:dissolv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E8F575-1CD2-4A7D-BADE-0BE0133F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BD68F6FE-AD2B-4C65-97F7-F466957BF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C631869A-6EFF-4571-85D6-8C5615635CE4}"/>
              </a:ext>
            </a:extLst>
          </p:cNvPr>
          <p:cNvSpPr txBox="1">
            <a:spLocks/>
          </p:cNvSpPr>
          <p:nvPr/>
        </p:nvSpPr>
        <p:spPr>
          <a:xfrm>
            <a:off x="546351" y="433545"/>
            <a:ext cx="11139854" cy="93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em Kufi"/>
              <a:buNone/>
              <a:defRPr sz="28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5400" b="1">
                <a:solidFill>
                  <a:srgbClr val="FFFFFF"/>
                </a:solidFill>
                <a:cs typeface="PT Bold Heading" panose="02010400000000000000" pitchFamily="2" charset="-78"/>
              </a:rPr>
              <a:t>حل أسئلة التقويم</a:t>
            </a:r>
          </a:p>
        </p:txBody>
      </p:sp>
      <p:sp>
        <p:nvSpPr>
          <p:cNvPr id="5" name="عنوان فرعي 2">
            <a:extLst>
              <a:ext uri="{FF2B5EF4-FFF2-40B4-BE49-F238E27FC236}">
                <a16:creationId xmlns:a16="http://schemas.microsoft.com/office/drawing/2014/main" id="{9D660C70-2A8C-489A-9A01-47F0B0721AB9}"/>
              </a:ext>
            </a:extLst>
          </p:cNvPr>
          <p:cNvSpPr txBox="1">
            <a:spLocks/>
          </p:cNvSpPr>
          <p:nvPr/>
        </p:nvSpPr>
        <p:spPr>
          <a:xfrm>
            <a:off x="1544278" y="1645723"/>
            <a:ext cx="9144000" cy="42000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>
                <a:solidFill>
                  <a:srgbClr val="FF0000"/>
                </a:solidFill>
                <a:cs typeface="PT Bold Heading" panose="02010400000000000000" pitchFamily="2" charset="-78"/>
              </a:rPr>
              <a:t>تذكري القوانين التي درستيها</a:t>
            </a:r>
            <a:endParaRPr lang="ar-SA" sz="28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C032BDBA-D464-4AA5-9A9B-9E147EBE1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2DF4A0B0-9DB2-45BB-B332-7C5B850AA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81"/>
          <a:stretch/>
        </p:blipFill>
        <p:spPr>
          <a:xfrm>
            <a:off x="331567" y="2645297"/>
            <a:ext cx="5455917" cy="3560678"/>
          </a:xfrm>
          <a:prstGeom prst="rect">
            <a:avLst/>
          </a:prstGeom>
        </p:spPr>
      </p:pic>
      <p:cxnSp>
        <p:nvCxnSpPr>
          <p:cNvPr id="8" name="Straight Connector 33">
            <a:extLst>
              <a:ext uri="{FF2B5EF4-FFF2-40B4-BE49-F238E27FC236}">
                <a16:creationId xmlns:a16="http://schemas.microsoft.com/office/drawing/2014/main" id="{BEAEE0B3-8A6F-4ED7-A9EF-F565678A0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>
            <a:extLst>
              <a:ext uri="{FF2B5EF4-FFF2-40B4-BE49-F238E27FC236}">
                <a16:creationId xmlns:a16="http://schemas.microsoft.com/office/drawing/2014/main" id="{837D74C3-9D1F-4EF1-893E-85572F882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38" t="-388" r="738" b="50338"/>
          <a:stretch/>
        </p:blipFill>
        <p:spPr>
          <a:xfrm>
            <a:off x="6445073" y="2687527"/>
            <a:ext cx="5455917" cy="3518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9339F774-B025-4D63-BFE2-5C327FFCB943}"/>
                  </a:ext>
                </a:extLst>
              </p:cNvPr>
              <p:cNvSpPr txBox="1"/>
              <p:nvPr/>
            </p:nvSpPr>
            <p:spPr>
              <a:xfrm>
                <a:off x="6552180" y="4058067"/>
                <a:ext cx="2010310" cy="73513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1" i="1" smtClean="0">
                              <a:ln w="0"/>
                              <a:solidFill>
                                <a:srgbClr val="0070C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1" i="0" smtClean="0">
                              <a:ln w="0"/>
                              <a:solidFill>
                                <a:srgbClr val="0070C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US" sz="2800" b="1" i="1" smtClean="0">
                              <a:ln w="0"/>
                              <a:solidFill>
                                <a:srgbClr val="0070C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  <m:r>
                            <a:rPr lang="en-US" sz="2800" b="1" i="1" smtClean="0">
                              <a:ln w="0"/>
                              <a:solidFill>
                                <a:srgbClr val="0070C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sz="2800" b="1" i="1" smtClean="0">
                                  <a:ln w="0"/>
                                  <a:solidFill>
                                    <a:srgbClr val="0070C0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ln w="0"/>
                                  <a:solidFill>
                                    <a:srgbClr val="0070C0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num>
                            <m:den>
                              <m:r>
                                <a:rPr lang="en-US" sz="2800" b="1" i="1" smtClean="0">
                                  <a:ln w="0"/>
                                  <a:solidFill>
                                    <a:srgbClr val="0070C0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ar-SA" sz="28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9339F774-B025-4D63-BFE2-5C327FFCB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180" y="4058067"/>
                <a:ext cx="2010310" cy="735138"/>
              </a:xfrm>
              <a:prstGeom prst="rect">
                <a:avLst/>
              </a:prstGeom>
              <a:blipFill>
                <a:blip r:embed="rId4"/>
                <a:stretch>
                  <a:fillRect r="-27879" b="-7500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73468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36EC6B7-BE27-4B49-A607-72FA5B759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29" t="56715" r="15172" b="7440"/>
          <a:stretch/>
        </p:blipFill>
        <p:spPr>
          <a:xfrm>
            <a:off x="6473408" y="351841"/>
            <a:ext cx="5262772" cy="3455101"/>
          </a:xfrm>
          <a:prstGeom prst="rect">
            <a:avLst/>
          </a:prstGeom>
        </p:spPr>
      </p:pic>
      <p:cxnSp>
        <p:nvCxnSpPr>
          <p:cNvPr id="7" name="رابط مستقيم 6"/>
          <p:cNvCxnSpPr/>
          <p:nvPr/>
        </p:nvCxnSpPr>
        <p:spPr>
          <a:xfrm>
            <a:off x="6118412" y="455162"/>
            <a:ext cx="13447" cy="59052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مستطيل 8"/>
          <p:cNvSpPr/>
          <p:nvPr/>
        </p:nvSpPr>
        <p:spPr>
          <a:xfrm>
            <a:off x="10889644" y="3078640"/>
            <a:ext cx="553085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en-US" sz="28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L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10434153" y="3117224"/>
            <a:ext cx="302950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el-GR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λ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9393395" y="3121980"/>
            <a:ext cx="40682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en-US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d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5966011" y="5530975"/>
            <a:ext cx="6149123" cy="92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الضوء الأحادي يعطي نمط تداخل دقيق</a:t>
            </a:r>
          </a:p>
          <a:p>
            <a:pPr lvl="0" algn="r" rtl="1">
              <a:lnSpc>
                <a:spcPct val="115000"/>
              </a:lnSpc>
            </a:pP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 اما الضوء الأبيض يعطي مجموعة من الاهداب الملونة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56933" y="2079391"/>
            <a:ext cx="5475193" cy="92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115000"/>
              </a:lnSpc>
            </a:pP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الاطوال الموجية جميعها تنتج الهدب المركزي في الموقع نفسه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مستطيل 16"/>
              <p:cNvSpPr/>
              <p:nvPr/>
            </p:nvSpPr>
            <p:spPr>
              <a:xfrm>
                <a:off x="500076" y="5115375"/>
                <a:ext cx="5475193" cy="1245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rtl="1">
                  <a:lnSpc>
                    <a:spcPct val="115000"/>
                  </a:lnSpc>
                </a:pPr>
                <a:r>
                  <a:rPr lang="ar-SA" sz="2400" dirty="0">
                    <a:solidFill>
                      <a:srgbClr val="C00000"/>
                    </a:solidFill>
                    <a:ea typeface="Calibri" panose="020F0502020204030204" pitchFamily="34" charset="0"/>
                    <a:cs typeface="PT Bold Heading" panose="02010400000000000000" pitchFamily="2" charset="-78"/>
                  </a:rPr>
                  <a:t>نوجد المسافة بين الاهداب المضيئة وبعد اللوح ذو الشقين والشاشة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PT Bold Heading" panose="02010400000000000000" pitchFamily="2" charset="-78"/>
                      </a:rPr>
                      <m:t>𝒅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PT Bold Heading" panose="02010400000000000000" pitchFamily="2" charset="-78"/>
                      </a:rPr>
                      <m:t>=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𝝀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𝑳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𝒙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C00000"/>
                  </a:solidFill>
                  <a:ea typeface="Calibri" panose="020F0502020204030204" pitchFamily="34" charset="0"/>
                  <a:cs typeface="PT Bold Heading" panose="02010400000000000000" pitchFamily="2" charset="-78"/>
                </a:endParaRPr>
              </a:p>
            </p:txBody>
          </p:sp>
        </mc:Choice>
        <mc:Fallback xmlns="">
          <p:sp>
            <p:nvSpPr>
              <p:cNvPr id="17" name="مستطيل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76" y="5115375"/>
                <a:ext cx="5475193" cy="1245084"/>
              </a:xfrm>
              <a:prstGeom prst="rect">
                <a:avLst/>
              </a:prstGeom>
              <a:blipFill>
                <a:blip r:embed="rId3"/>
                <a:stretch>
                  <a:fillRect l="-2784" t="-490" r="-1448" b="-3431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مستطيل 17">
            <a:extLst>
              <a:ext uri="{FF2B5EF4-FFF2-40B4-BE49-F238E27FC236}">
                <a16:creationId xmlns:a16="http://schemas.microsoft.com/office/drawing/2014/main" id="{DCE20B24-335B-4B0C-BBA8-EB24EF209125}"/>
              </a:ext>
            </a:extLst>
          </p:cNvPr>
          <p:cNvSpPr/>
          <p:nvPr/>
        </p:nvSpPr>
        <p:spPr>
          <a:xfrm>
            <a:off x="8140313" y="3121980"/>
            <a:ext cx="40682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en-US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d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C94F99F-D0E3-479B-8ACF-C6181F92EBF1}"/>
              </a:ext>
            </a:extLst>
          </p:cNvPr>
          <p:cNvSpPr/>
          <p:nvPr/>
        </p:nvSpPr>
        <p:spPr>
          <a:xfrm>
            <a:off x="7145597" y="3055359"/>
            <a:ext cx="553085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en-US" sz="28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L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91EBDA7-85AA-48A3-A311-77AA6481793C}"/>
              </a:ext>
            </a:extLst>
          </p:cNvPr>
          <p:cNvSpPr/>
          <p:nvPr/>
        </p:nvSpPr>
        <p:spPr>
          <a:xfrm>
            <a:off x="6666109" y="3111950"/>
            <a:ext cx="302950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el-GR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λ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F1794D0-65AB-4F6C-8618-1CE08402A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8813" t="23095" r="17150" b="65154"/>
          <a:stretch/>
        </p:blipFill>
        <p:spPr>
          <a:xfrm>
            <a:off x="6473408" y="3996865"/>
            <a:ext cx="5440884" cy="134418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C91E41F-4F2D-4A01-AB33-EEFA6013D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8373" t="33987" r="17590" b="51574"/>
          <a:stretch/>
        </p:blipFill>
        <p:spPr>
          <a:xfrm>
            <a:off x="391242" y="190743"/>
            <a:ext cx="5440884" cy="1651638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1AE773F-6E04-4237-B6BD-4C98EADEB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8284" t="49079" r="17679" b="42688"/>
          <a:stretch/>
        </p:blipFill>
        <p:spPr>
          <a:xfrm>
            <a:off x="455820" y="3806942"/>
            <a:ext cx="5440884" cy="94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5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6" grpId="0"/>
      <p:bldP spid="17" grpId="0"/>
      <p:bldP spid="18" grpId="0"/>
      <p:bldP spid="19" grpId="0"/>
      <p:bldP spid="2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صورة 29">
            <a:extLst>
              <a:ext uri="{FF2B5EF4-FFF2-40B4-BE49-F238E27FC236}">
                <a16:creationId xmlns:a16="http://schemas.microsoft.com/office/drawing/2014/main" id="{7E78ED0C-96B5-489C-B5F7-76DCE5F4C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1815" t="37590" r="53884" b="37621"/>
          <a:stretch/>
        </p:blipFill>
        <p:spPr>
          <a:xfrm>
            <a:off x="487200" y="2979830"/>
            <a:ext cx="5440884" cy="326165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AFD0A430-901F-40CE-B91B-A4BBAE138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8610" t="57689" r="17353" b="23164"/>
          <a:stretch/>
        </p:blipFill>
        <p:spPr>
          <a:xfrm>
            <a:off x="6493757" y="142472"/>
            <a:ext cx="5440884" cy="2190302"/>
          </a:xfrm>
          <a:prstGeom prst="rect">
            <a:avLst/>
          </a:prstGeom>
        </p:spPr>
      </p:pic>
      <p:cxnSp>
        <p:nvCxnSpPr>
          <p:cNvPr id="7" name="رابط مستقيم 6"/>
          <p:cNvCxnSpPr/>
          <p:nvPr/>
        </p:nvCxnSpPr>
        <p:spPr>
          <a:xfrm>
            <a:off x="6118412" y="455162"/>
            <a:ext cx="13447" cy="59052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مستطيل 24"/>
          <p:cNvSpPr/>
          <p:nvPr/>
        </p:nvSpPr>
        <p:spPr>
          <a:xfrm>
            <a:off x="519324" y="1972665"/>
            <a:ext cx="5085628" cy="92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الفتحات الصغيرة أنماط الحيود لها كبيرة فتحد من القدرة على التميز بين الصورتين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3868129" y="4727765"/>
            <a:ext cx="1008349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تداخل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409327" y="2489730"/>
            <a:ext cx="5499248" cy="135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تكون متباعدة لان المسافة تتناسب طرديا مع الطول الموجي واللون الأحمر أطول موجيا من اللون البنفسجي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6C6F78B-9217-42A9-BC64-FED6C95CD72C}"/>
              </a:ext>
            </a:extLst>
          </p:cNvPr>
          <p:cNvGrpSpPr/>
          <p:nvPr/>
        </p:nvGrpSpPr>
        <p:grpSpPr>
          <a:xfrm>
            <a:off x="6467691" y="4042273"/>
            <a:ext cx="5440884" cy="1287301"/>
            <a:chOff x="6493757" y="4258468"/>
            <a:chExt cx="5440884" cy="1287301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8357912A-A3D0-4B93-AB5D-34A7F9395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48760" t="76869" r="17203" b="17008"/>
            <a:stretch/>
          </p:blipFill>
          <p:spPr>
            <a:xfrm>
              <a:off x="6493757" y="4258468"/>
              <a:ext cx="5440884" cy="700401"/>
            </a:xfrm>
            <a:prstGeom prst="rect">
              <a:avLst/>
            </a:prstGeom>
          </p:spPr>
        </p:pic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C0DE8234-273B-4649-B65E-563B4DEB5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11052" t="16575" r="56173" b="73396"/>
            <a:stretch/>
          </p:blipFill>
          <p:spPr>
            <a:xfrm>
              <a:off x="6493757" y="4845368"/>
              <a:ext cx="5440884" cy="700401"/>
            </a:xfrm>
            <a:prstGeom prst="rect">
              <a:avLst/>
            </a:prstGeom>
          </p:spPr>
        </p:pic>
      </p:grp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4A0BA7B7-8393-411F-B2E4-0E16CE176249}"/>
              </a:ext>
            </a:extLst>
          </p:cNvPr>
          <p:cNvSpPr/>
          <p:nvPr/>
        </p:nvSpPr>
        <p:spPr>
          <a:xfrm>
            <a:off x="6287511" y="5362850"/>
            <a:ext cx="5499248" cy="135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اللون البنفسجي </a:t>
            </a:r>
            <a:r>
              <a:rPr lang="ar-SA" sz="2400" dirty="0" err="1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لانه</a:t>
            </a: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 الأقصر طولا موجيا من الاطوال الموجية فتكون المسافة قريبه من </a:t>
            </a:r>
            <a:r>
              <a:rPr lang="ar-SA" sz="2400" dirty="0" err="1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الهدبة</a:t>
            </a: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 المركزية بالنسبة لمحزوز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9B63E9F-F3B6-44EA-8D57-BC0E6904A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1815" t="15796" r="53884" b="68582"/>
          <a:stretch/>
        </p:blipFill>
        <p:spPr>
          <a:xfrm>
            <a:off x="341696" y="142471"/>
            <a:ext cx="5440884" cy="1671269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FB3FA766-5ED1-43FE-A499-0C3C20CA4F7D}"/>
              </a:ext>
            </a:extLst>
          </p:cNvPr>
          <p:cNvSpPr/>
          <p:nvPr/>
        </p:nvSpPr>
        <p:spPr>
          <a:xfrm>
            <a:off x="1646986" y="4714512"/>
            <a:ext cx="1008349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تداخل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A28E90E0-C707-4300-901C-E9897B36778A}"/>
              </a:ext>
            </a:extLst>
          </p:cNvPr>
          <p:cNvSpPr/>
          <p:nvPr/>
        </p:nvSpPr>
        <p:spPr>
          <a:xfrm>
            <a:off x="3925446" y="6048161"/>
            <a:ext cx="1008349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اصباغ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D50A0A64-3C68-47C5-A5DC-A5B0452BF9A0}"/>
              </a:ext>
            </a:extLst>
          </p:cNvPr>
          <p:cNvSpPr/>
          <p:nvPr/>
        </p:nvSpPr>
        <p:spPr>
          <a:xfrm>
            <a:off x="1563381" y="6048160"/>
            <a:ext cx="1008349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انكسار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16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0" grpId="0"/>
      <p:bldP spid="23" grpId="0"/>
      <p:bldP spid="31" grpId="0"/>
      <p:bldP spid="32" grpId="0"/>
      <p:bldP spid="3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رابط مستقيم 6"/>
          <p:cNvCxnSpPr/>
          <p:nvPr/>
        </p:nvCxnSpPr>
        <p:spPr>
          <a:xfrm>
            <a:off x="6118412" y="455162"/>
            <a:ext cx="13447" cy="59052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مستطيل 31"/>
              <p:cNvSpPr/>
              <p:nvPr/>
            </p:nvSpPr>
            <p:spPr>
              <a:xfrm>
                <a:off x="565345" y="166244"/>
                <a:ext cx="2380214" cy="898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el-GR" sz="3600" b="1" dirty="0"/>
                  <a:t>λ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</m:oMath>
                </a14:m>
                <a:endParaRPr lang="ar-SA" sz="3600" dirty="0"/>
              </a:p>
            </p:txBody>
          </p:sp>
        </mc:Choice>
        <mc:Fallback xmlns="">
          <p:sp>
            <p:nvSpPr>
              <p:cNvPr id="32" name="مستطيل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45" y="166244"/>
                <a:ext cx="2380214" cy="898323"/>
              </a:xfrm>
              <a:prstGeom prst="rect">
                <a:avLst/>
              </a:prstGeom>
              <a:blipFill>
                <a:blip r:embed="rId2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مستطيل 32"/>
              <p:cNvSpPr/>
              <p:nvPr/>
            </p:nvSpPr>
            <p:spPr>
              <a:xfrm>
                <a:off x="95711" y="1182064"/>
                <a:ext cx="6124817" cy="854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×(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𝟏𝟗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𝟔</m:t>
                              </m:r>
                            </m:sup>
                          </m:sSup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)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𝟖𝟎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ar-SA" sz="2400" dirty="0"/>
              </a:p>
            </p:txBody>
          </p:sp>
        </mc:Choice>
        <mc:Fallback xmlns="">
          <p:sp>
            <p:nvSpPr>
              <p:cNvPr id="33" name="مستطيل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1" y="1182064"/>
                <a:ext cx="6124817" cy="8545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مستطيل 33"/>
              <p:cNvSpPr/>
              <p:nvPr/>
            </p:nvSpPr>
            <p:spPr>
              <a:xfrm>
                <a:off x="1140372" y="2154154"/>
                <a:ext cx="4453543" cy="595932"/>
              </a:xfrm>
              <a:prstGeom prst="rect">
                <a:avLst/>
              </a:prstGeom>
              <a:ln w="38100">
                <a:solidFill>
                  <a:schemeClr val="accent6"/>
                </a:solidFill>
              </a:ln>
            </p:spPr>
            <p:txBody>
              <a:bodyPr wrap="square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3200" b="1" dirty="0" smtClean="0">
                          <a:solidFill>
                            <a:srgbClr val="C00000"/>
                          </a:solidFill>
                        </a:rPr>
                        <m:t>λ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𝟒𝟓𝟏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مستطيل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372" y="2154154"/>
                <a:ext cx="4453543" cy="595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صورة 18">
            <a:extLst>
              <a:ext uri="{FF2B5EF4-FFF2-40B4-BE49-F238E27FC236}">
                <a16:creationId xmlns:a16="http://schemas.microsoft.com/office/drawing/2014/main" id="{3D166A34-5D6D-4ED4-87BC-CCD3A8A71B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2690" t="62745" r="53009" b="28489"/>
          <a:stretch/>
        </p:blipFill>
        <p:spPr>
          <a:xfrm>
            <a:off x="6477346" y="184537"/>
            <a:ext cx="5440884" cy="1153361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8B4E536E-C465-48C8-B8A7-55058D43CE1F}"/>
              </a:ext>
            </a:extLst>
          </p:cNvPr>
          <p:cNvSpPr/>
          <p:nvPr/>
        </p:nvSpPr>
        <p:spPr>
          <a:xfrm>
            <a:off x="6513431" y="1454182"/>
            <a:ext cx="5085628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تأخذ الاهداب في الاتساع وتخفت الاضاءة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B8ABFBE-7026-446F-83E0-F848F6D321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194" t="15620" r="22500" b="38357"/>
          <a:stretch/>
        </p:blipFill>
        <p:spPr>
          <a:xfrm>
            <a:off x="6412510" y="2159147"/>
            <a:ext cx="5472997" cy="4514316"/>
          </a:xfrm>
          <a:prstGeom prst="rect">
            <a:avLst/>
          </a:prstGeom>
        </p:spPr>
      </p:pic>
      <p:sp>
        <p:nvSpPr>
          <p:cNvPr id="30" name="شكل بيضاوي 29"/>
          <p:cNvSpPr/>
          <p:nvPr/>
        </p:nvSpPr>
        <p:spPr>
          <a:xfrm>
            <a:off x="10204562" y="2594626"/>
            <a:ext cx="1156448" cy="4268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p:sp>
        <p:nvSpPr>
          <p:cNvPr id="29" name="شكل بيضاوي 28"/>
          <p:cNvSpPr/>
          <p:nvPr/>
        </p:nvSpPr>
        <p:spPr>
          <a:xfrm>
            <a:off x="7138836" y="2594626"/>
            <a:ext cx="1156448" cy="4268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p:sp>
        <p:nvSpPr>
          <p:cNvPr id="31" name="شكل بيضاوي 30"/>
          <p:cNvSpPr/>
          <p:nvPr/>
        </p:nvSpPr>
        <p:spPr>
          <a:xfrm>
            <a:off x="9090991" y="3407810"/>
            <a:ext cx="1019307" cy="3797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68FAFB5C-4D52-4B2F-AC76-F5982C69B168}"/>
              </a:ext>
            </a:extLst>
          </p:cNvPr>
          <p:cNvSpPr/>
          <p:nvPr/>
        </p:nvSpPr>
        <p:spPr>
          <a:xfrm>
            <a:off x="8044070" y="3836506"/>
            <a:ext cx="3248369" cy="3797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8F481660-0759-4543-8356-12A07AC32C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665" t="65641" r="23029" b="12811"/>
          <a:stretch/>
        </p:blipFill>
        <p:spPr>
          <a:xfrm>
            <a:off x="556746" y="2913685"/>
            <a:ext cx="5472997" cy="2113635"/>
          </a:xfrm>
          <a:prstGeom prst="rect">
            <a:avLst/>
          </a:prstGeom>
        </p:spPr>
      </p:pic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94F37E61-6247-4755-AADE-BEEF7766B986}"/>
              </a:ext>
            </a:extLst>
          </p:cNvPr>
          <p:cNvSpPr/>
          <p:nvPr/>
        </p:nvSpPr>
        <p:spPr>
          <a:xfrm>
            <a:off x="4253948" y="3786443"/>
            <a:ext cx="569843" cy="4033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16E78A62-78B4-434D-AF56-C60E6E87B353}"/>
              </a:ext>
            </a:extLst>
          </p:cNvPr>
          <p:cNvSpPr/>
          <p:nvPr/>
        </p:nvSpPr>
        <p:spPr>
          <a:xfrm>
            <a:off x="1444488" y="4557750"/>
            <a:ext cx="1199322" cy="4033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مستطيل 38">
                <a:extLst>
                  <a:ext uri="{FF2B5EF4-FFF2-40B4-BE49-F238E27FC236}">
                    <a16:creationId xmlns:a16="http://schemas.microsoft.com/office/drawing/2014/main" id="{8784BA3E-A6D7-40AA-B51C-91D7C4BA9307}"/>
                  </a:ext>
                </a:extLst>
              </p:cNvPr>
              <p:cNvSpPr/>
              <p:nvPr/>
            </p:nvSpPr>
            <p:spPr>
              <a:xfrm>
                <a:off x="95711" y="5261271"/>
                <a:ext cx="1872826" cy="829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450850" rtl="1"/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cs typeface="PT Bold Heading" panose="02010400000000000000" pitchFamily="2" charset="-78"/>
                      </a:rPr>
                      <m:t>𝒅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PT Bold Heading" panose="02010400000000000000" pitchFamily="2" charset="-78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𝝀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𝟒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sz="3200" b="1" dirty="0">
                    <a:cs typeface="PT Bold Heading" panose="02010400000000000000" pitchFamily="2" charset="-78"/>
                  </a:rPr>
                  <a:t> </a:t>
                </a:r>
                <a:endParaRPr lang="ar-SA" sz="3200" b="1" i="1" dirty="0">
                  <a:solidFill>
                    <a:srgbClr val="FF0000"/>
                  </a:solidFill>
                  <a:latin typeface="Cambria Math" panose="02040503050406030204" pitchFamily="18" charset="0"/>
                  <a:cs typeface="PT Bold Heading" panose="02010400000000000000" pitchFamily="2" charset="-78"/>
                </a:endParaRPr>
              </a:p>
            </p:txBody>
          </p:sp>
        </mc:Choice>
        <mc:Fallback xmlns="">
          <p:sp>
            <p:nvSpPr>
              <p:cNvPr id="39" name="مستطيل 38">
                <a:extLst>
                  <a:ext uri="{FF2B5EF4-FFF2-40B4-BE49-F238E27FC236}">
                    <a16:creationId xmlns:a16="http://schemas.microsoft.com/office/drawing/2014/main" id="{8784BA3E-A6D7-40AA-B51C-91D7C4BA9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1" y="5261271"/>
                <a:ext cx="1872826" cy="829330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مستطيل 39">
                <a:extLst>
                  <a:ext uri="{FF2B5EF4-FFF2-40B4-BE49-F238E27FC236}">
                    <a16:creationId xmlns:a16="http://schemas.microsoft.com/office/drawing/2014/main" id="{E4A64BB4-000E-4EC7-8022-501172771CE1}"/>
                  </a:ext>
                </a:extLst>
              </p:cNvPr>
              <p:cNvSpPr/>
              <p:nvPr/>
            </p:nvSpPr>
            <p:spPr>
              <a:xfrm>
                <a:off x="2057206" y="5317055"/>
                <a:ext cx="1872826" cy="842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45085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cs typeface="PT Bold Heading" panose="02010400000000000000" pitchFamily="2" charset="-78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PT Bold Heading" panose="02010400000000000000" pitchFamily="2" charset="-78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PT Bold Heading" panose="02010400000000000000" pitchFamily="2" charset="-78"/>
                            </a:rPr>
                            <m:t>𝟓𝟒𝟓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PT Bold Heading" panose="02010400000000000000" pitchFamily="2" charset="-78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PT Bold Heading" panose="0201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PT Bold Heading" panose="02010400000000000000" pitchFamily="2" charset="-78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PT Bold Heading" panose="02010400000000000000" pitchFamily="2" charset="-78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PT Bold Heading" panose="02010400000000000000" pitchFamily="2" charset="-78"/>
                                </a:rPr>
                                <m:t>𝟗</m:t>
                              </m:r>
                            </m:sup>
                          </m:sSup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PT Bold Heading" panose="02010400000000000000" pitchFamily="2" charset="-78"/>
                            </a:rPr>
                            <m:t>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PT Bold Heading" panose="02010400000000000000" pitchFamily="2" charset="-78"/>
                            </a:rPr>
                            <m:t> ×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PT Bold Heading" panose="02010400000000000000" pitchFamily="2" charset="-78"/>
                            </a:rPr>
                            <m:t>𝟏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PT Bold Heading" panose="02010400000000000000" pitchFamily="2" charset="-78"/>
                            </a:rPr>
                            <m:t>.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PT Bold Heading" panose="02010400000000000000" pitchFamily="2" charset="-78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ar-SA" sz="2400" b="1" i="1" dirty="0">
                  <a:solidFill>
                    <a:srgbClr val="FF0000"/>
                  </a:solidFill>
                  <a:latin typeface="Cambria Math" panose="02040503050406030204" pitchFamily="18" charset="0"/>
                  <a:cs typeface="PT Bold Heading" panose="02010400000000000000" pitchFamily="2" charset="-78"/>
                </a:endParaRPr>
              </a:p>
            </p:txBody>
          </p:sp>
        </mc:Choice>
        <mc:Fallback xmlns="">
          <p:sp>
            <p:nvSpPr>
              <p:cNvPr id="40" name="مستطيل 39">
                <a:extLst>
                  <a:ext uri="{FF2B5EF4-FFF2-40B4-BE49-F238E27FC236}">
                    <a16:creationId xmlns:a16="http://schemas.microsoft.com/office/drawing/2014/main" id="{E4A64BB4-000E-4EC7-8022-501172771C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206" y="5317055"/>
                <a:ext cx="1872826" cy="842859"/>
              </a:xfrm>
              <a:prstGeom prst="rect">
                <a:avLst/>
              </a:prstGeom>
              <a:blipFill>
                <a:blip r:embed="rId9"/>
                <a:stretch>
                  <a:fillRect r="-26623" b="-289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مستطيل 40">
                <a:extLst>
                  <a:ext uri="{FF2B5EF4-FFF2-40B4-BE49-F238E27FC236}">
                    <a16:creationId xmlns:a16="http://schemas.microsoft.com/office/drawing/2014/main" id="{8436F88A-BA22-4138-88CE-239761A5FC23}"/>
                  </a:ext>
                </a:extLst>
              </p:cNvPr>
              <p:cNvSpPr/>
              <p:nvPr/>
            </p:nvSpPr>
            <p:spPr>
              <a:xfrm>
                <a:off x="1588716" y="6244448"/>
                <a:ext cx="3366086" cy="532966"/>
              </a:xfrm>
              <a:prstGeom prst="rect">
                <a:avLst/>
              </a:prstGeom>
              <a:ln w="38100">
                <a:solidFill>
                  <a:schemeClr val="accent6"/>
                </a:solidFill>
              </a:ln>
            </p:spPr>
            <p:txBody>
              <a:bodyPr wrap="square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dirty="0" smtClean="0">
                          <a:solidFill>
                            <a:srgbClr val="C00000"/>
                          </a:solidFill>
                        </a:rPr>
                        <m:t>d</m:t>
                      </m:r>
                      <m:r>
                        <a:rPr lang="en-US" sz="2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𝟗𝟒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مستطيل 40">
                <a:extLst>
                  <a:ext uri="{FF2B5EF4-FFF2-40B4-BE49-F238E27FC236}">
                    <a16:creationId xmlns:a16="http://schemas.microsoft.com/office/drawing/2014/main" id="{8436F88A-BA22-4138-88CE-239761A5F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716" y="6244448"/>
                <a:ext cx="3366086" cy="5329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228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28" grpId="0"/>
      <p:bldP spid="30" grpId="0" animBg="1"/>
      <p:bldP spid="29" grpId="0" animBg="1"/>
      <p:bldP spid="31" grpId="0" animBg="1"/>
      <p:bldP spid="35" grpId="0" animBg="1"/>
      <p:bldP spid="37" grpId="0" animBg="1"/>
      <p:bldP spid="38" grpId="0" animBg="1"/>
      <p:bldP spid="39" grpId="0"/>
      <p:bldP spid="40" grpId="0"/>
      <p:bldP spid="4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0719790-4E07-46B6-8F0B-3EB9F9C80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8090" t="22348" r="53359" b="34267"/>
          <a:stretch/>
        </p:blipFill>
        <p:spPr>
          <a:xfrm>
            <a:off x="6554240" y="877326"/>
            <a:ext cx="5419645" cy="5284937"/>
          </a:xfrm>
          <a:prstGeom prst="rect">
            <a:avLst/>
          </a:prstGeom>
        </p:spPr>
      </p:pic>
      <p:cxnSp>
        <p:nvCxnSpPr>
          <p:cNvPr id="7" name="رابط مستقيم 6"/>
          <p:cNvCxnSpPr/>
          <p:nvPr/>
        </p:nvCxnSpPr>
        <p:spPr>
          <a:xfrm>
            <a:off x="6118412" y="455162"/>
            <a:ext cx="13447" cy="59052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مستطيل 31"/>
              <p:cNvSpPr/>
              <p:nvPr/>
            </p:nvSpPr>
            <p:spPr>
              <a:xfrm>
                <a:off x="1519966" y="422104"/>
                <a:ext cx="2380214" cy="898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en-US" sz="3600" b="1" dirty="0"/>
                  <a:t>2</a:t>
                </a:r>
                <a:r>
                  <a:rPr lang="el-GR" sz="3600" b="1" dirty="0"/>
                  <a:t>λ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</m:oMath>
                </a14:m>
                <a:endParaRPr lang="ar-SA" sz="3600" dirty="0"/>
              </a:p>
            </p:txBody>
          </p:sp>
        </mc:Choice>
        <mc:Fallback xmlns="">
          <p:sp>
            <p:nvSpPr>
              <p:cNvPr id="32" name="مستطيل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966" y="422104"/>
                <a:ext cx="2380214" cy="898323"/>
              </a:xfrm>
              <a:prstGeom prst="rect">
                <a:avLst/>
              </a:prstGeom>
              <a:blipFill>
                <a:blip r:embed="rId3"/>
                <a:stretch>
                  <a:fillRect b="-945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مستطيل 32"/>
              <p:cNvSpPr/>
              <p:nvPr/>
            </p:nvSpPr>
            <p:spPr>
              <a:xfrm>
                <a:off x="-51228" y="3277373"/>
                <a:ext cx="6124817" cy="1057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×(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𝟎𝟏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)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33" name="مستطيل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228" y="3277373"/>
                <a:ext cx="6124817" cy="10579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مستطيل 33"/>
              <p:cNvSpPr/>
              <p:nvPr/>
            </p:nvSpPr>
            <p:spPr>
              <a:xfrm>
                <a:off x="1106557" y="4799816"/>
                <a:ext cx="4453543" cy="595932"/>
              </a:xfrm>
              <a:prstGeom prst="rect">
                <a:avLst/>
              </a:prstGeom>
              <a:ln w="38100">
                <a:solidFill>
                  <a:schemeClr val="accent6"/>
                </a:solidFill>
              </a:ln>
            </p:spPr>
            <p:txBody>
              <a:bodyPr wrap="square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3200" b="1" dirty="0" smtClean="0">
                          <a:solidFill>
                            <a:srgbClr val="C00000"/>
                          </a:solidFill>
                        </a:rPr>
                        <m:t>λ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مستطيل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557" y="4799816"/>
                <a:ext cx="4453543" cy="595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شكل بيضاوي 29"/>
          <p:cNvSpPr/>
          <p:nvPr/>
        </p:nvSpPr>
        <p:spPr>
          <a:xfrm>
            <a:off x="10163306" y="1300309"/>
            <a:ext cx="1327884" cy="4268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p:sp>
        <p:nvSpPr>
          <p:cNvPr id="29" name="شكل بيضاوي 28"/>
          <p:cNvSpPr/>
          <p:nvPr/>
        </p:nvSpPr>
        <p:spPr>
          <a:xfrm>
            <a:off x="8148264" y="2267979"/>
            <a:ext cx="1156448" cy="4268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p:sp>
        <p:nvSpPr>
          <p:cNvPr id="31" name="شكل بيضاوي 30"/>
          <p:cNvSpPr/>
          <p:nvPr/>
        </p:nvSpPr>
        <p:spPr>
          <a:xfrm>
            <a:off x="10471883" y="1768121"/>
            <a:ext cx="1019307" cy="4268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68FAFB5C-4D52-4B2F-AC76-F5982C69B168}"/>
              </a:ext>
            </a:extLst>
          </p:cNvPr>
          <p:cNvSpPr/>
          <p:nvPr/>
        </p:nvSpPr>
        <p:spPr>
          <a:xfrm>
            <a:off x="6676432" y="2332771"/>
            <a:ext cx="1260642" cy="3797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FFC8CA67-7558-4298-86CF-75344B17BD40}"/>
                  </a:ext>
                </a:extLst>
              </p:cNvPr>
              <p:cNvSpPr/>
              <p:nvPr/>
            </p:nvSpPr>
            <p:spPr>
              <a:xfrm>
                <a:off x="1519966" y="1624323"/>
                <a:ext cx="2380214" cy="898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el-GR" sz="3600" b="1" dirty="0"/>
                  <a:t>λ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</m:oMath>
                </a14:m>
                <a:endParaRPr lang="ar-SA" sz="3600" dirty="0"/>
              </a:p>
            </p:txBody>
          </p:sp>
        </mc:Choice>
        <mc:Fallback xmlns=""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FFC8CA67-7558-4298-86CF-75344B17B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966" y="1624323"/>
                <a:ext cx="2380214" cy="898323"/>
              </a:xfrm>
              <a:prstGeom prst="rect">
                <a:avLst/>
              </a:prstGeom>
              <a:blipFill>
                <a:blip r:embed="rId6"/>
                <a:stretch>
                  <a:fillRect b="-945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مستطيل 20">
                <a:extLst>
                  <a:ext uri="{FF2B5EF4-FFF2-40B4-BE49-F238E27FC236}">
                    <a16:creationId xmlns:a16="http://schemas.microsoft.com/office/drawing/2014/main" id="{86D841B9-7CBA-4405-8157-6916B562AB8B}"/>
                  </a:ext>
                </a:extLst>
              </p:cNvPr>
              <p:cNvSpPr/>
              <p:nvPr/>
            </p:nvSpPr>
            <p:spPr>
              <a:xfrm>
                <a:off x="1106151" y="5696369"/>
                <a:ext cx="4453543" cy="595932"/>
              </a:xfrm>
              <a:prstGeom prst="rect">
                <a:avLst/>
              </a:prstGeom>
              <a:ln w="38100">
                <a:solidFill>
                  <a:schemeClr val="accent6"/>
                </a:solidFill>
              </a:ln>
            </p:spPr>
            <p:txBody>
              <a:bodyPr wrap="square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3200" b="1" dirty="0" smtClean="0">
                          <a:solidFill>
                            <a:srgbClr val="C00000"/>
                          </a:solidFill>
                        </a:rPr>
                        <m:t>λ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𝟔𝟎𝟎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ar-SA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مستطيل 20">
                <a:extLst>
                  <a:ext uri="{FF2B5EF4-FFF2-40B4-BE49-F238E27FC236}">
                    <a16:creationId xmlns:a16="http://schemas.microsoft.com/office/drawing/2014/main" id="{86D841B9-7CBA-4405-8157-6916B562AB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51" y="5696369"/>
                <a:ext cx="4453543" cy="595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226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0" grpId="0" animBg="1"/>
      <p:bldP spid="29" grpId="0" animBg="1"/>
      <p:bldP spid="31" grpId="0" animBg="1"/>
      <p:bldP spid="35" grpId="0" animBg="1"/>
      <p:bldP spid="20" grpId="0"/>
      <p:bldP spid="2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>
            <a:extLst>
              <a:ext uri="{FF2B5EF4-FFF2-40B4-BE49-F238E27FC236}">
                <a16:creationId xmlns:a16="http://schemas.microsoft.com/office/drawing/2014/main" id="{DC8AA5BA-F463-354E-9E84-8ED4E1EE993C}"/>
              </a:ext>
            </a:extLst>
          </p:cNvPr>
          <p:cNvSpPr/>
          <p:nvPr/>
        </p:nvSpPr>
        <p:spPr>
          <a:xfrm>
            <a:off x="830580" y="1005145"/>
            <a:ext cx="10530840" cy="484356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0DBD288-34F9-2B43-B899-BD83655A2312}"/>
              </a:ext>
            </a:extLst>
          </p:cNvPr>
          <p:cNvSpPr txBox="1"/>
          <p:nvPr/>
        </p:nvSpPr>
        <p:spPr>
          <a:xfrm>
            <a:off x="6602101" y="4786520"/>
            <a:ext cx="1847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4036E8A-CAF0-B247-8ADC-FB377A083233}"/>
              </a:ext>
            </a:extLst>
          </p:cNvPr>
          <p:cNvSpPr txBox="1"/>
          <p:nvPr/>
        </p:nvSpPr>
        <p:spPr>
          <a:xfrm>
            <a:off x="7449820" y="651202"/>
            <a:ext cx="250256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4000" b="1" dirty="0"/>
              <a:t>تقويم مرحلي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25CA69C-31D0-DB43-B047-05A461F71075}"/>
              </a:ext>
            </a:extLst>
          </p:cNvPr>
          <p:cNvGrpSpPr/>
          <p:nvPr/>
        </p:nvGrpSpPr>
        <p:grpSpPr>
          <a:xfrm>
            <a:off x="358890" y="313943"/>
            <a:ext cx="3624300" cy="1488529"/>
            <a:chOff x="-36301" y="209921"/>
            <a:chExt cx="3624300" cy="1488529"/>
          </a:xfrm>
        </p:grpSpPr>
        <p:pic>
          <p:nvPicPr>
            <p:cNvPr id="14" name="صورة 13" descr=".kj.jpg">
              <a:extLst>
                <a:ext uri="{FF2B5EF4-FFF2-40B4-BE49-F238E27FC236}">
                  <a16:creationId xmlns:a16="http://schemas.microsoft.com/office/drawing/2014/main" id="{851BF4A7-DFA6-1640-A56F-B22ADC93F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301" y="209921"/>
              <a:ext cx="1430028" cy="1488529"/>
            </a:xfrm>
            <a:prstGeom prst="rect">
              <a:avLst/>
            </a:prstGeom>
          </p:spPr>
        </p:pic>
        <p:sp>
          <p:nvSpPr>
            <p:cNvPr id="15" name="مستطيل مستدير الزوايا 3">
              <a:extLst>
                <a:ext uri="{FF2B5EF4-FFF2-40B4-BE49-F238E27FC236}">
                  <a16:creationId xmlns:a16="http://schemas.microsoft.com/office/drawing/2014/main" id="{B81C84D3-C71E-794C-A9CD-92043D22619F}"/>
                </a:ext>
              </a:extLst>
            </p:cNvPr>
            <p:cNvSpPr/>
            <p:nvPr/>
          </p:nvSpPr>
          <p:spPr bwMode="auto">
            <a:xfrm>
              <a:off x="1438059" y="281928"/>
              <a:ext cx="2149940" cy="93438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800" b="1" dirty="0">
                  <a:solidFill>
                    <a:schemeClr val="bg2">
                      <a:lumMod val="25000"/>
                    </a:schemeClr>
                  </a:solidFill>
                </a:rPr>
                <a:t>فردي في المحادثة</a:t>
              </a:r>
              <a:endParaRPr lang="ar-SA" sz="28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6" name="مستطيل مستدير الزوايا 15">
            <a:extLst>
              <a:ext uri="{FF2B5EF4-FFF2-40B4-BE49-F238E27FC236}">
                <a16:creationId xmlns:a16="http://schemas.microsoft.com/office/drawing/2014/main" id="{4DDC9621-DC0A-E444-B76A-30A4111EEB52}"/>
              </a:ext>
            </a:extLst>
          </p:cNvPr>
          <p:cNvSpPr/>
          <p:nvPr/>
        </p:nvSpPr>
        <p:spPr>
          <a:xfrm>
            <a:off x="1857851" y="2046938"/>
            <a:ext cx="8627914" cy="16536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3200" b="1" dirty="0">
              <a:solidFill>
                <a:schemeClr val="tx1"/>
              </a:solidFill>
              <a:latin typeface="Muna" pitchFamily="2" charset="-78"/>
            </a:endParaRPr>
          </a:p>
        </p:txBody>
      </p:sp>
      <p:sp>
        <p:nvSpPr>
          <p:cNvPr id="17" name="مستطيل مستدير الزوايا 16">
            <a:extLst>
              <a:ext uri="{FF2B5EF4-FFF2-40B4-BE49-F238E27FC236}">
                <a16:creationId xmlns:a16="http://schemas.microsoft.com/office/drawing/2014/main" id="{48DDA7A5-AA0E-8E4E-A302-923624C36B84}"/>
              </a:ext>
            </a:extLst>
          </p:cNvPr>
          <p:cNvSpPr/>
          <p:nvPr/>
        </p:nvSpPr>
        <p:spPr>
          <a:xfrm>
            <a:off x="6786831" y="1725321"/>
            <a:ext cx="3547318" cy="6162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8" name="مستطيل مستدير الزوايا 17">
            <a:extLst>
              <a:ext uri="{FF2B5EF4-FFF2-40B4-BE49-F238E27FC236}">
                <a16:creationId xmlns:a16="http://schemas.microsoft.com/office/drawing/2014/main" id="{7D6F3020-4624-A14A-BFE2-AE05C07A0CF8}"/>
              </a:ext>
            </a:extLst>
          </p:cNvPr>
          <p:cNvSpPr/>
          <p:nvPr/>
        </p:nvSpPr>
        <p:spPr>
          <a:xfrm>
            <a:off x="6336867" y="4022166"/>
            <a:ext cx="4412077" cy="658368"/>
          </a:xfrm>
          <a:prstGeom prst="round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endParaRPr lang="ar-SA" sz="2800" b="1" dirty="0">
              <a:latin typeface="Muna" pitchFamily="2" charset="-78"/>
            </a:endParaRPr>
          </a:p>
        </p:txBody>
      </p:sp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AD81D3E9-CB4E-1446-B9F8-A15A72D2E5F9}"/>
              </a:ext>
            </a:extLst>
          </p:cNvPr>
          <p:cNvSpPr/>
          <p:nvPr/>
        </p:nvSpPr>
        <p:spPr>
          <a:xfrm>
            <a:off x="1500948" y="4022165"/>
            <a:ext cx="4412077" cy="658368"/>
          </a:xfrm>
          <a:prstGeom prst="round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endParaRPr lang="ar-SA" sz="2800" b="1" dirty="0">
              <a:latin typeface="Muna" pitchFamily="2" charset="-78"/>
            </a:endParaRPr>
          </a:p>
        </p:txBody>
      </p:sp>
      <p:sp>
        <p:nvSpPr>
          <p:cNvPr id="20" name="مستطيل مستدير الزوايا 19">
            <a:extLst>
              <a:ext uri="{FF2B5EF4-FFF2-40B4-BE49-F238E27FC236}">
                <a16:creationId xmlns:a16="http://schemas.microsoft.com/office/drawing/2014/main" id="{31AEDFB7-101F-1340-A8C0-57CFD8617B77}"/>
              </a:ext>
            </a:extLst>
          </p:cNvPr>
          <p:cNvSpPr/>
          <p:nvPr/>
        </p:nvSpPr>
        <p:spPr>
          <a:xfrm>
            <a:off x="6336867" y="4839609"/>
            <a:ext cx="4412077" cy="658368"/>
          </a:xfrm>
          <a:prstGeom prst="round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endParaRPr lang="ar-SA" sz="2800" b="1" dirty="0">
              <a:latin typeface="Muna" pitchFamily="2" charset="-78"/>
            </a:endParaRPr>
          </a:p>
        </p:txBody>
      </p:sp>
      <p:sp>
        <p:nvSpPr>
          <p:cNvPr id="21" name="مستطيل مستدير الزوايا 20">
            <a:extLst>
              <a:ext uri="{FF2B5EF4-FFF2-40B4-BE49-F238E27FC236}">
                <a16:creationId xmlns:a16="http://schemas.microsoft.com/office/drawing/2014/main" id="{4C9CF1FE-25EC-D448-AF91-C6EE6E97DE04}"/>
              </a:ext>
            </a:extLst>
          </p:cNvPr>
          <p:cNvSpPr/>
          <p:nvPr/>
        </p:nvSpPr>
        <p:spPr>
          <a:xfrm>
            <a:off x="1500948" y="4839608"/>
            <a:ext cx="4412077" cy="658368"/>
          </a:xfrm>
          <a:prstGeom prst="round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endParaRPr lang="ar-SA" sz="2800" b="1" dirty="0">
              <a:latin typeface="Muna" pitchFamily="2" charset="-7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1BDFED88-A736-924A-8D00-7B0211EB937D}"/>
                  </a:ext>
                </a:extLst>
              </p14:cNvPr>
              <p14:cNvContentPartPr/>
              <p14:nvPr/>
            </p14:nvContentPartPr>
            <p14:xfrm>
              <a:off x="6103080" y="2297520"/>
              <a:ext cx="653760" cy="108828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1BDFED88-A736-924A-8D00-7B0211EB93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3720" y="2288160"/>
                <a:ext cx="672480" cy="110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171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8F589AE-B8FC-8C4E-A37E-59866DB28D32}"/>
              </a:ext>
            </a:extLst>
          </p:cNvPr>
          <p:cNvSpPr txBox="1"/>
          <p:nvPr/>
        </p:nvSpPr>
        <p:spPr>
          <a:xfrm>
            <a:off x="6625736" y="1193906"/>
            <a:ext cx="3653242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الضوء الغير المترابط</a:t>
            </a:r>
          </a:p>
        </p:txBody>
      </p:sp>
      <p:sp>
        <p:nvSpPr>
          <p:cNvPr id="2" name="وسيلة شرح مستطيلة 1">
            <a:extLst>
              <a:ext uri="{FF2B5EF4-FFF2-40B4-BE49-F238E27FC236}">
                <a16:creationId xmlns:a16="http://schemas.microsoft.com/office/drawing/2014/main" id="{C11930CE-FE3A-1446-8570-BA2AD29BF351}"/>
              </a:ext>
            </a:extLst>
          </p:cNvPr>
          <p:cNvSpPr/>
          <p:nvPr/>
        </p:nvSpPr>
        <p:spPr>
          <a:xfrm>
            <a:off x="3281547" y="298791"/>
            <a:ext cx="5602767" cy="646331"/>
          </a:xfrm>
          <a:prstGeom prst="wedgeRectCallout">
            <a:avLst>
              <a:gd name="adj1" fmla="val 14911"/>
              <a:gd name="adj2" fmla="val 33253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cs typeface="PT Bold Heading" pitchFamily="2" charset="-78"/>
              </a:rPr>
              <a:t>أنواع الضوء المنبعث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4DA07CD-519D-40C8-9F9E-4357EB3BA2BD}"/>
              </a:ext>
            </a:extLst>
          </p:cNvPr>
          <p:cNvSpPr txBox="1"/>
          <p:nvPr/>
        </p:nvSpPr>
        <p:spPr>
          <a:xfrm>
            <a:off x="2299423" y="1232894"/>
            <a:ext cx="3653242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>
                <a:solidFill>
                  <a:schemeClr val="bg1"/>
                </a:solidFill>
              </a:rPr>
              <a:t>الضوء  </a:t>
            </a:r>
            <a:r>
              <a:rPr lang="ar-SA" sz="3200" b="1" dirty="0">
                <a:solidFill>
                  <a:schemeClr val="bg1"/>
                </a:solidFill>
              </a:rPr>
              <a:t>مترابط</a:t>
            </a:r>
          </a:p>
        </p:txBody>
      </p:sp>
      <p:sp>
        <p:nvSpPr>
          <p:cNvPr id="9" name="سهم: بشكل U 8">
            <a:extLst>
              <a:ext uri="{FF2B5EF4-FFF2-40B4-BE49-F238E27FC236}">
                <a16:creationId xmlns:a16="http://schemas.microsoft.com/office/drawing/2014/main" id="{6CE72494-FE94-4FF4-827B-0C5EAD6E7109}"/>
              </a:ext>
            </a:extLst>
          </p:cNvPr>
          <p:cNvSpPr/>
          <p:nvPr/>
        </p:nvSpPr>
        <p:spPr>
          <a:xfrm rot="5400000">
            <a:off x="9052111" y="488486"/>
            <a:ext cx="1200329" cy="1317867"/>
          </a:xfrm>
          <a:prstGeom prst="uturnArrow">
            <a:avLst>
              <a:gd name="adj1" fmla="val 18715"/>
              <a:gd name="adj2" fmla="val 23115"/>
              <a:gd name="adj3" fmla="val 25000"/>
              <a:gd name="adj4" fmla="val 33660"/>
              <a:gd name="adj5" fmla="val 34683"/>
            </a:avLst>
          </a:prstGeom>
          <a:solidFill>
            <a:srgbClr val="E1DD3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0" name="سهم: بشكل U 19">
            <a:extLst>
              <a:ext uri="{FF2B5EF4-FFF2-40B4-BE49-F238E27FC236}">
                <a16:creationId xmlns:a16="http://schemas.microsoft.com/office/drawing/2014/main" id="{B7485460-36C6-4733-B496-7F2D65D1FB86}"/>
              </a:ext>
            </a:extLst>
          </p:cNvPr>
          <p:cNvSpPr/>
          <p:nvPr/>
        </p:nvSpPr>
        <p:spPr>
          <a:xfrm rot="5400000" flipV="1">
            <a:off x="1956208" y="553622"/>
            <a:ext cx="1317347" cy="1468181"/>
          </a:xfrm>
          <a:prstGeom prst="uturnArrow">
            <a:avLst>
              <a:gd name="adj1" fmla="val 17458"/>
              <a:gd name="adj2" fmla="val 25000"/>
              <a:gd name="adj3" fmla="val 25000"/>
              <a:gd name="adj4" fmla="val 50000"/>
              <a:gd name="adj5" fmla="val 39608"/>
            </a:avLst>
          </a:prstGeom>
          <a:solidFill>
            <a:srgbClr val="E1DD3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" name="سهم: بشكل رتبة عسكرية 9">
            <a:extLst>
              <a:ext uri="{FF2B5EF4-FFF2-40B4-BE49-F238E27FC236}">
                <a16:creationId xmlns:a16="http://schemas.microsoft.com/office/drawing/2014/main" id="{9B278733-F10E-4D7C-BA06-5A4743FEFA4A}"/>
              </a:ext>
            </a:extLst>
          </p:cNvPr>
          <p:cNvSpPr/>
          <p:nvPr/>
        </p:nvSpPr>
        <p:spPr>
          <a:xfrm rot="5400000">
            <a:off x="8369584" y="1915602"/>
            <a:ext cx="363911" cy="53663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3" name="سهم: بشكل رتبة عسكرية 22">
            <a:extLst>
              <a:ext uri="{FF2B5EF4-FFF2-40B4-BE49-F238E27FC236}">
                <a16:creationId xmlns:a16="http://schemas.microsoft.com/office/drawing/2014/main" id="{66BA65FB-CA81-4DED-B309-4A394491C4D5}"/>
              </a:ext>
            </a:extLst>
          </p:cNvPr>
          <p:cNvSpPr/>
          <p:nvPr/>
        </p:nvSpPr>
        <p:spPr>
          <a:xfrm rot="5400000">
            <a:off x="3777027" y="1946670"/>
            <a:ext cx="363911" cy="53663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3" name="صورة 12" descr="مقدمة في الليزر">
            <a:extLst>
              <a:ext uri="{FF2B5EF4-FFF2-40B4-BE49-F238E27FC236}">
                <a16:creationId xmlns:a16="http://schemas.microsoft.com/office/drawing/2014/main" id="{48410E07-1365-4EA2-A9DA-949DA7EDF141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42767" r="51737" b="21718"/>
          <a:stretch/>
        </p:blipFill>
        <p:spPr bwMode="auto">
          <a:xfrm>
            <a:off x="10420240" y="11472"/>
            <a:ext cx="1755594" cy="2368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صورة 13" descr="مقدمة في الليزر">
            <a:extLst>
              <a:ext uri="{FF2B5EF4-FFF2-40B4-BE49-F238E27FC236}">
                <a16:creationId xmlns:a16="http://schemas.microsoft.com/office/drawing/2014/main" id="{68EA732C-F076-4862-8917-EB9AD737D115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31" t="42767" r="4816" b="21718"/>
          <a:stretch/>
        </p:blipFill>
        <p:spPr bwMode="auto">
          <a:xfrm>
            <a:off x="64319" y="64284"/>
            <a:ext cx="1707442" cy="27083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D041594-3908-484D-A320-0240F85FED1D}"/>
              </a:ext>
            </a:extLst>
          </p:cNvPr>
          <p:cNvSpPr txBox="1"/>
          <p:nvPr/>
        </p:nvSpPr>
        <p:spPr>
          <a:xfrm>
            <a:off x="7446877" y="2548814"/>
            <a:ext cx="4410795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latin typeface="+mj-lt"/>
                <a:ea typeface="+mj-ea"/>
                <a:cs typeface="PT Bold Heading" pitchFamily="2" charset="-78"/>
              </a:rPr>
              <a:t>وهو الضوء ذو مقدمة موجية غير متزامنة ( غير منتظمة ) </a:t>
            </a:r>
            <a:endParaRPr lang="ar-SA" sz="2800" dirty="0"/>
          </a:p>
        </p:txBody>
      </p:sp>
      <p:pic>
        <p:nvPicPr>
          <p:cNvPr id="18" name="صورة 17" descr="أنفوجرافيك الفرق بين الضوء العادي من مصباح وضوء الليزر - Remix ...">
            <a:extLst>
              <a:ext uri="{FF2B5EF4-FFF2-40B4-BE49-F238E27FC236}">
                <a16:creationId xmlns:a16="http://schemas.microsoft.com/office/drawing/2014/main" id="{48741DF9-2A37-4175-B2EC-D626EF2D868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t="34420" r="55463" b="20543"/>
          <a:stretch/>
        </p:blipFill>
        <p:spPr bwMode="auto">
          <a:xfrm>
            <a:off x="7875488" y="3994181"/>
            <a:ext cx="4199654" cy="15781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عنوان 1">
            <a:extLst>
              <a:ext uri="{FF2B5EF4-FFF2-40B4-BE49-F238E27FC236}">
                <a16:creationId xmlns:a16="http://schemas.microsoft.com/office/drawing/2014/main" id="{DFA90BE2-1F04-481D-A684-D8320B2AF15E}"/>
              </a:ext>
            </a:extLst>
          </p:cNvPr>
          <p:cNvSpPr txBox="1">
            <a:spLocks/>
          </p:cNvSpPr>
          <p:nvPr/>
        </p:nvSpPr>
        <p:spPr>
          <a:xfrm>
            <a:off x="7976180" y="5881098"/>
            <a:ext cx="3998270" cy="68761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2800" dirty="0">
                <a:solidFill>
                  <a:srgbClr val="3333CC"/>
                </a:solidFill>
                <a:latin typeface="+mj-lt"/>
                <a:ea typeface="+mj-ea"/>
                <a:cs typeface="PT Bold Heading" pitchFamily="2" charset="-78"/>
              </a:rPr>
              <a:t>مثال : </a:t>
            </a:r>
            <a:r>
              <a:rPr lang="ar-SA" sz="2800" dirty="0">
                <a:latin typeface="+mj-lt"/>
                <a:ea typeface="+mj-ea"/>
                <a:cs typeface="PT Bold Heading" pitchFamily="2" charset="-78"/>
              </a:rPr>
              <a:t>المصباح الكهربائي</a:t>
            </a:r>
            <a:endParaRPr lang="ar-SA" sz="2800" dirty="0">
              <a:cs typeface="PT Bold Heading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FF4FC4D-C256-4122-98B3-BC62B018C49C}"/>
              </a:ext>
            </a:extLst>
          </p:cNvPr>
          <p:cNvSpPr txBox="1"/>
          <p:nvPr/>
        </p:nvSpPr>
        <p:spPr>
          <a:xfrm>
            <a:off x="152121" y="2518746"/>
            <a:ext cx="6264695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2800" dirty="0">
                <a:latin typeface="+mj-lt"/>
                <a:ea typeface="+mj-ea"/>
                <a:cs typeface="PT Bold Heading" pitchFamily="2" charset="-78"/>
              </a:rPr>
              <a:t>وهو </a:t>
            </a:r>
            <a:r>
              <a:rPr lang="ar-SA" sz="2800" dirty="0">
                <a:cs typeface="PT Bold Heading" panose="02010400000000000000" pitchFamily="2" charset="-78"/>
              </a:rPr>
              <a:t>ضوء ناتج عن تراكب ضوئي من مصدرين او اكثر مشكلا مقدمات موجة منتظمة </a:t>
            </a:r>
            <a:endParaRPr lang="ar-SA" sz="28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27" name="صورة 26" descr="هل أشعة الليزر مؤذية ؟ - بلسم - سلامتك - البيان">
            <a:extLst>
              <a:ext uri="{FF2B5EF4-FFF2-40B4-BE49-F238E27FC236}">
                <a16:creationId xmlns:a16="http://schemas.microsoft.com/office/drawing/2014/main" id="{7066B032-557C-48D8-8886-B7E0BFFB26D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1" y="4045213"/>
            <a:ext cx="3239812" cy="153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صورة 27" descr="r f">
            <a:extLst>
              <a:ext uri="{FF2B5EF4-FFF2-40B4-BE49-F238E27FC236}">
                <a16:creationId xmlns:a16="http://schemas.microsoft.com/office/drawing/2014/main" id="{59977912-FEF1-4F94-BFD3-D180E57077E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56" y="4022603"/>
            <a:ext cx="2355275" cy="155581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عنوان 1">
            <a:extLst>
              <a:ext uri="{FF2B5EF4-FFF2-40B4-BE49-F238E27FC236}">
                <a16:creationId xmlns:a16="http://schemas.microsoft.com/office/drawing/2014/main" id="{F2D4C9E7-9E62-478C-B2ED-875E1BEE8410}"/>
              </a:ext>
            </a:extLst>
          </p:cNvPr>
          <p:cNvSpPr txBox="1">
            <a:spLocks/>
          </p:cNvSpPr>
          <p:nvPr/>
        </p:nvSpPr>
        <p:spPr>
          <a:xfrm>
            <a:off x="361040" y="5563942"/>
            <a:ext cx="6264696" cy="970845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 rtl="1">
              <a:spcBef>
                <a:spcPct val="0"/>
              </a:spcBef>
              <a:defRPr/>
            </a:pPr>
            <a:r>
              <a:rPr lang="ar-SA" sz="2800" dirty="0">
                <a:solidFill>
                  <a:srgbClr val="3333CC"/>
                </a:solidFill>
                <a:latin typeface="+mj-lt"/>
                <a:ea typeface="+mj-ea"/>
                <a:cs typeface="PT Bold Heading" pitchFamily="2" charset="-78"/>
              </a:rPr>
              <a:t>مثال : </a:t>
            </a:r>
          </a:p>
          <a:p>
            <a:pPr algn="justLow" rtl="1">
              <a:spcBef>
                <a:spcPct val="0"/>
              </a:spcBef>
              <a:defRPr/>
            </a:pPr>
            <a:r>
              <a:rPr lang="ar-SA" sz="2800" dirty="0">
                <a:latin typeface="+mj-lt"/>
                <a:ea typeface="+mj-ea"/>
                <a:cs typeface="PT Bold Heading" pitchFamily="2" charset="-78"/>
              </a:rPr>
              <a:t>مصدر نقطي   – مصادر نقطيه متعدد ( الليزر ) </a:t>
            </a:r>
            <a:endParaRPr lang="ar-SA" sz="2800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20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9" grpId="0" animBg="1"/>
      <p:bldP spid="20" grpId="0" animBg="1"/>
      <p:bldP spid="10" grpId="0" animBg="1"/>
      <p:bldP spid="23" grpId="0" animBg="1"/>
      <p:bldP spid="16" grpId="0" animBg="1"/>
      <p:bldP spid="25" grpId="0"/>
      <p:bldP spid="26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EEE030-0B9A-4A91-9FBE-96741452F056}"/>
              </a:ext>
            </a:extLst>
          </p:cNvPr>
          <p:cNvSpPr txBox="1">
            <a:spLocks/>
          </p:cNvSpPr>
          <p:nvPr/>
        </p:nvSpPr>
        <p:spPr>
          <a:xfrm>
            <a:off x="8758679" y="637853"/>
            <a:ext cx="1584986" cy="668055"/>
          </a:xfrm>
          <a:prstGeom prst="rect">
            <a:avLst/>
          </a:prstGeom>
          <a:solidFill>
            <a:schemeClr val="tx2"/>
          </a:solidFill>
        </p:spPr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r>
              <a:rPr lang="ar-SA" sz="4400" dirty="0">
                <a:solidFill>
                  <a:schemeClr val="accent2"/>
                </a:solidFill>
                <a:latin typeface="+mj-lt"/>
                <a:ea typeface="+mj-ea"/>
                <a:cs typeface="PT Bold Heading" pitchFamily="2" charset="-78"/>
              </a:rPr>
              <a:t>عللي : </a:t>
            </a:r>
          </a:p>
        </p:txBody>
      </p:sp>
      <p:pic>
        <p:nvPicPr>
          <p:cNvPr id="3" name="صورة 2" descr="أنفوجرافيك الفرق بين الضوء العادي من مصباح وضوء الليزر - Remix ...">
            <a:extLst>
              <a:ext uri="{FF2B5EF4-FFF2-40B4-BE49-F238E27FC236}">
                <a16:creationId xmlns:a16="http://schemas.microsoft.com/office/drawing/2014/main" id="{E675EDC7-5145-4A2E-9041-87961AC44F1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t="34420" r="55463" b="20543"/>
          <a:stretch/>
        </p:blipFill>
        <p:spPr bwMode="auto">
          <a:xfrm>
            <a:off x="0" y="0"/>
            <a:ext cx="2555811" cy="2327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مستطيل مستدير الزوايا 14">
            <a:extLst>
              <a:ext uri="{FF2B5EF4-FFF2-40B4-BE49-F238E27FC236}">
                <a16:creationId xmlns:a16="http://schemas.microsoft.com/office/drawing/2014/main" id="{2C3293D5-53E1-4B1E-9141-B649228BF4C5}"/>
              </a:ext>
            </a:extLst>
          </p:cNvPr>
          <p:cNvSpPr/>
          <p:nvPr/>
        </p:nvSpPr>
        <p:spPr>
          <a:xfrm>
            <a:off x="3035917" y="3648922"/>
            <a:ext cx="8441500" cy="13509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112395" algn="ctr">
              <a:lnSpc>
                <a:spcPct val="115000"/>
              </a:lnSpc>
              <a:spcAft>
                <a:spcPts val="1000"/>
              </a:spcAft>
            </a:pPr>
            <a:r>
              <a:rPr lang="ar-SA" sz="3200" b="1" dirty="0">
                <a:ln/>
                <a:solidFill>
                  <a:schemeClr val="accent3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لان تردد موجات الضوء كبير جدا فنرى تراكب موجات الضوء غير المترابط </a:t>
            </a:r>
            <a:r>
              <a:rPr lang="ar-SA" sz="3200" b="1" dirty="0" err="1">
                <a:ln/>
                <a:solidFill>
                  <a:schemeClr val="accent3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كانها</a:t>
            </a:r>
            <a:r>
              <a:rPr lang="ar-SA" sz="3200" b="1" dirty="0">
                <a:ln/>
                <a:solidFill>
                  <a:schemeClr val="accent3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 ضوء ابيض منتظم </a:t>
            </a:r>
            <a:endParaRPr lang="en-US" sz="3200" b="1" dirty="0">
              <a:ln/>
              <a:solidFill>
                <a:schemeClr val="accent3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5" name="مستطيل مستدير الزوايا 17">
            <a:extLst>
              <a:ext uri="{FF2B5EF4-FFF2-40B4-BE49-F238E27FC236}">
                <a16:creationId xmlns:a16="http://schemas.microsoft.com/office/drawing/2014/main" id="{69B49E64-6601-4E16-9CEC-11D33B03DDB7}"/>
              </a:ext>
            </a:extLst>
          </p:cNvPr>
          <p:cNvSpPr/>
          <p:nvPr/>
        </p:nvSpPr>
        <p:spPr>
          <a:xfrm>
            <a:off x="2725264" y="1652527"/>
            <a:ext cx="9062807" cy="881067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ea typeface="Calibri" panose="020F0502020204030204" pitchFamily="34" charset="0"/>
                <a:cs typeface="PT Bold Heading" panose="02010400000000000000" pitchFamily="2" charset="-78"/>
              </a:rPr>
              <a:t>لا يظهر الضوء الأبيض من المصباح وكانه ضوء غير مترابط او متقطع ؟</a:t>
            </a:r>
            <a:endParaRPr lang="en-US" sz="2800" dirty="0"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1235204-1F85-4339-8F2A-ADA25753C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118" y="253300"/>
            <a:ext cx="1432947" cy="12066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5B674D1-B67C-496D-8A15-87B337EE1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8055" y="2795644"/>
            <a:ext cx="2319700" cy="1958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5608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ED5A59-DBA2-4FDF-9DE3-DE83E143CA87}"/>
              </a:ext>
            </a:extLst>
          </p:cNvPr>
          <p:cNvSpPr txBox="1">
            <a:spLocks/>
          </p:cNvSpPr>
          <p:nvPr/>
        </p:nvSpPr>
        <p:spPr>
          <a:xfrm>
            <a:off x="4003964" y="1621159"/>
            <a:ext cx="7996692" cy="29369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ar-SA" sz="3600" dirty="0">
                <a:latin typeface="+mj-lt"/>
                <a:ea typeface="+mj-ea"/>
                <a:cs typeface="PT Bold Heading" pitchFamily="2" charset="-78"/>
              </a:rPr>
              <a:t>وهي  </a:t>
            </a:r>
            <a:r>
              <a:rPr lang="ar-SA" sz="3600" dirty="0">
                <a:solidFill>
                  <a:srgbClr val="FF0000"/>
                </a:solidFill>
                <a:latin typeface="+mj-lt"/>
                <a:ea typeface="+mj-ea"/>
                <a:cs typeface="PT Bold Heading" pitchFamily="2" charset="-78"/>
              </a:rPr>
              <a:t>الانعكاس والانكسار والتداخل والحيود والاستقطاب </a:t>
            </a:r>
          </a:p>
          <a:p>
            <a:pPr algn="ctr" rtl="1" eaLnBrk="0" hangingPunct="0">
              <a:defRPr/>
            </a:pPr>
            <a:r>
              <a:rPr lang="ar-SA" sz="3600" dirty="0">
                <a:latin typeface="+mj-lt"/>
                <a:ea typeface="+mj-ea"/>
                <a:cs typeface="PT Bold Heading" pitchFamily="2" charset="-78"/>
              </a:rPr>
              <a:t>والخاصية الأخيرة وهى الاستقطاب صفة للموجات المستعرضة فقط ولا تحدث في حالة الموجات الطولية.</a:t>
            </a:r>
            <a:endParaRPr lang="en-US" sz="36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2F2232B-6147-4767-92B2-2DFC0DD25497}"/>
              </a:ext>
            </a:extLst>
          </p:cNvPr>
          <p:cNvSpPr/>
          <p:nvPr/>
        </p:nvSpPr>
        <p:spPr>
          <a:xfrm>
            <a:off x="1350951" y="260648"/>
            <a:ext cx="9490098" cy="769441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algn="justLow" eaLnBrk="0" hangingPunct="0">
              <a:defRPr/>
            </a:pPr>
            <a:r>
              <a:rPr lang="ar-SA" sz="4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هناك خصائص عامة تصف جميع أنواع الموجات</a:t>
            </a:r>
          </a:p>
        </p:txBody>
      </p:sp>
      <p:pic>
        <p:nvPicPr>
          <p:cNvPr id="4" name="Picture 4" descr="https://upload.wikimedia.org/wikipedia/commons/thumb/9/94/Wire-grid-polarizer.svg/350px-Wire-grid-polarizer.svg.png">
            <a:extLst>
              <a:ext uri="{FF2B5EF4-FFF2-40B4-BE49-F238E27FC236}">
                <a16:creationId xmlns:a16="http://schemas.microsoft.com/office/drawing/2014/main" id="{9DFFA700-A6C2-459C-9574-A834F5779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4603" y="4752109"/>
            <a:ext cx="5739355" cy="1852146"/>
          </a:xfrm>
          <a:prstGeom prst="rect">
            <a:avLst/>
          </a:prstGeom>
          <a:noFill/>
        </p:spPr>
      </p:pic>
      <p:pic>
        <p:nvPicPr>
          <p:cNvPr id="5" name="Picture 5" descr="5">
            <a:extLst>
              <a:ext uri="{FF2B5EF4-FFF2-40B4-BE49-F238E27FC236}">
                <a16:creationId xmlns:a16="http://schemas.microsoft.com/office/drawing/2014/main" id="{8EA96E84-66F0-402C-9E5B-C6489E50F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09" y="1128601"/>
            <a:ext cx="3065035" cy="27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wo_sources_interference">
            <a:extLst>
              <a:ext uri="{FF2B5EF4-FFF2-40B4-BE49-F238E27FC236}">
                <a16:creationId xmlns:a16="http://schemas.microsoft.com/office/drawing/2014/main" id="{1559110D-A441-45AE-911A-BDE987A3B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909" y="4077072"/>
            <a:ext cx="301357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227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7EDA20B-C268-4D22-8A25-D273C1D5C77E}"/>
              </a:ext>
            </a:extLst>
          </p:cNvPr>
          <p:cNvSpPr/>
          <p:nvPr/>
        </p:nvSpPr>
        <p:spPr>
          <a:xfrm>
            <a:off x="9264352" y="251356"/>
            <a:ext cx="2351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chemeClr val="accent2"/>
                </a:solidFill>
                <a:cs typeface="PT Bold Heading" pitchFamily="2" charset="-78"/>
              </a:rPr>
              <a:t>الحيــود</a:t>
            </a:r>
            <a:endParaRPr lang="ar-SA" sz="3200" dirty="0"/>
          </a:p>
        </p:txBody>
      </p:sp>
      <p:pic>
        <p:nvPicPr>
          <p:cNvPr id="3" name="Picture 2" descr="fqbfaa8974th">
            <a:extLst>
              <a:ext uri="{FF2B5EF4-FFF2-40B4-BE49-F238E27FC236}">
                <a16:creationId xmlns:a16="http://schemas.microsoft.com/office/drawing/2014/main" id="{4CB03AFA-C457-442E-AFF6-8ADECBD2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526" y="2704461"/>
            <a:ext cx="4028759" cy="25019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3" descr="%25D9%2585%25D8%25A8%25D8%25AF%25D8%25A7%25D8%25A1+%25D9%2587%25D8%25A7%25D9%258A%25D8%25AC%25D9%2586%25D8%25B2">
            <a:extLst>
              <a:ext uri="{FF2B5EF4-FFF2-40B4-BE49-F238E27FC236}">
                <a16:creationId xmlns:a16="http://schemas.microsoft.com/office/drawing/2014/main" id="{7137F129-0B79-4C46-8742-C4C1E682C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8188" y="2704461"/>
            <a:ext cx="2952328" cy="25371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1" descr="light-clip-art-5">
            <a:extLst>
              <a:ext uri="{FF2B5EF4-FFF2-40B4-BE49-F238E27FC236}">
                <a16:creationId xmlns:a16="http://schemas.microsoft.com/office/drawing/2014/main" id="{4E1F7CB4-2DF4-4135-9490-5E87B6DF123B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"/>
          <a:stretch>
            <a:fillRect/>
          </a:stretch>
        </p:blipFill>
        <p:spPr bwMode="auto">
          <a:xfrm>
            <a:off x="407368" y="4517438"/>
            <a:ext cx="2304256" cy="191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65A2B5D-1127-472B-B931-00A23835F748}"/>
              </a:ext>
            </a:extLst>
          </p:cNvPr>
          <p:cNvSpPr/>
          <p:nvPr/>
        </p:nvSpPr>
        <p:spPr>
          <a:xfrm>
            <a:off x="517574" y="3601495"/>
            <a:ext cx="1867820" cy="70788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algn="justLow" eaLnBrk="0" hangingPunct="0">
              <a:defRPr/>
            </a:pPr>
            <a:r>
              <a:rPr lang="ar-SA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للتذكير :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922EEA0-93B8-4E9C-BF8E-84E5A48F2EEF}"/>
              </a:ext>
            </a:extLst>
          </p:cNvPr>
          <p:cNvSpPr/>
          <p:nvPr/>
        </p:nvSpPr>
        <p:spPr>
          <a:xfrm>
            <a:off x="407368" y="1072411"/>
            <a:ext cx="11064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cs typeface="PT Bold Heading" pitchFamily="2" charset="-78"/>
              </a:rPr>
              <a:t>هو انحراف الموجات عن اتجاه انتشارها الأصلي حول حافة الحاجز أو حول حافتي فتحة صغيرة لا تقتصر ظاهرة الحيود على نوع معين من الموجات .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2438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8">
            <a:extLst>
              <a:ext uri="{FF2B5EF4-FFF2-40B4-BE49-F238E27FC236}">
                <a16:creationId xmlns:a16="http://schemas.microsoft.com/office/drawing/2014/main" id="{FAF45B63-B67D-4A63-A1CC-F29F222F8690}"/>
              </a:ext>
            </a:extLst>
          </p:cNvPr>
          <p:cNvSpPr/>
          <p:nvPr/>
        </p:nvSpPr>
        <p:spPr>
          <a:xfrm>
            <a:off x="1517571" y="4810365"/>
            <a:ext cx="10445007" cy="1848242"/>
          </a:xfrm>
          <a:prstGeom prst="roundRect">
            <a:avLst/>
          </a:prstGeom>
          <a:solidFill>
            <a:schemeClr val="tx2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SA" sz="3600" dirty="0">
                <a:ea typeface="Calibri" panose="020F0502020204030204" pitchFamily="34" charset="0"/>
                <a:cs typeface="PT Bold Heading" panose="02010400000000000000" pitchFamily="2" charset="-78"/>
              </a:rPr>
              <a:t>يسمى تراكب موجات ضوئية صادرة عن مصادر ضوئية مترابطة فقط بـــ </a:t>
            </a:r>
            <a:endParaRPr lang="en-US" sz="3200" dirty="0"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3" name="Picture 1" descr="light-clip-art-5">
            <a:extLst>
              <a:ext uri="{FF2B5EF4-FFF2-40B4-BE49-F238E27FC236}">
                <a16:creationId xmlns:a16="http://schemas.microsoft.com/office/drawing/2014/main" id="{40967E9F-D1B8-40C7-A8B1-C2DF8BE2290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"/>
          <a:stretch>
            <a:fillRect/>
          </a:stretch>
        </p:blipFill>
        <p:spPr bwMode="auto">
          <a:xfrm>
            <a:off x="0" y="5329302"/>
            <a:ext cx="2020981" cy="150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صورة 3" descr="الباحثون السوريون - تعريف بالليزر وخواصه - الجزء الأول -">
            <a:extLst>
              <a:ext uri="{FF2B5EF4-FFF2-40B4-BE49-F238E27FC236}">
                <a16:creationId xmlns:a16="http://schemas.microsoft.com/office/drawing/2014/main" id="{674C77E6-1AED-421B-882A-CB747D21E245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52" b="5752"/>
          <a:stretch/>
        </p:blipFill>
        <p:spPr bwMode="auto">
          <a:xfrm>
            <a:off x="9206263" y="5779424"/>
            <a:ext cx="2274803" cy="7748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D1064A8-B3CF-4B2D-B35C-D3C412425A97}"/>
              </a:ext>
            </a:extLst>
          </p:cNvPr>
          <p:cNvSpPr txBox="1"/>
          <p:nvPr/>
        </p:nvSpPr>
        <p:spPr>
          <a:xfrm>
            <a:off x="2725264" y="5734486"/>
            <a:ext cx="231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rgbClr val="0070C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التداخل</a:t>
            </a:r>
            <a:r>
              <a:rPr lang="ar-SA" sz="3600" dirty="0"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endParaRPr lang="ar-SA" sz="3600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58C6CC5-4060-4223-A4FE-06BF52DA82CB}"/>
              </a:ext>
            </a:extLst>
          </p:cNvPr>
          <p:cNvSpPr/>
          <p:nvPr/>
        </p:nvSpPr>
        <p:spPr>
          <a:xfrm>
            <a:off x="5223164" y="173813"/>
            <a:ext cx="6968836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r" rtl="1">
              <a:defRPr/>
            </a:pPr>
            <a:r>
              <a:rPr lang="ar-SA" sz="4800" b="1" dirty="0"/>
              <a:t>تداخل الضوء المترابط (المتزامن)</a:t>
            </a:r>
            <a:endParaRPr lang="en-US" sz="4800" b="1" dirty="0"/>
          </a:p>
        </p:txBody>
      </p:sp>
      <p:pic>
        <p:nvPicPr>
          <p:cNvPr id="7" name="Picture 2" descr="pic_ret">
            <a:extLst>
              <a:ext uri="{FF2B5EF4-FFF2-40B4-BE49-F238E27FC236}">
                <a16:creationId xmlns:a16="http://schemas.microsoft.com/office/drawing/2014/main" id="{0E73CC28-2D0C-4D00-835D-63B76D1BA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0365" y="1409700"/>
            <a:ext cx="8672944" cy="322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089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omas Young | Torino Scienza">
            <a:extLst>
              <a:ext uri="{FF2B5EF4-FFF2-40B4-BE49-F238E27FC236}">
                <a16:creationId xmlns:a16="http://schemas.microsoft.com/office/drawing/2014/main" id="{95D8BF01-E740-436E-AE33-63C1B946A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407697"/>
            <a:ext cx="2689946" cy="40426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EE4DA512-6B33-45CA-80A9-7DBA991882E6}"/>
              </a:ext>
            </a:extLst>
          </p:cNvPr>
          <p:cNvSpPr/>
          <p:nvPr/>
        </p:nvSpPr>
        <p:spPr>
          <a:xfrm>
            <a:off x="5223164" y="173813"/>
            <a:ext cx="6968836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r" rtl="1">
              <a:defRPr/>
            </a:pPr>
            <a:r>
              <a:rPr lang="ar-SA" sz="4800" b="1" dirty="0"/>
              <a:t>تداخل الضوء المترابط (المتزامن)</a:t>
            </a:r>
            <a:endParaRPr lang="en-US" sz="4800" b="1" dirty="0"/>
          </a:p>
        </p:txBody>
      </p:sp>
      <p:sp>
        <p:nvSpPr>
          <p:cNvPr id="6" name="مربع نص 2">
            <a:extLst>
              <a:ext uri="{FF2B5EF4-FFF2-40B4-BE49-F238E27FC236}">
                <a16:creationId xmlns:a16="http://schemas.microsoft.com/office/drawing/2014/main" id="{28E8BE13-906B-4B44-9077-5BC25531673C}"/>
              </a:ext>
            </a:extLst>
          </p:cNvPr>
          <p:cNvSpPr txBox="1"/>
          <p:nvPr/>
        </p:nvSpPr>
        <p:spPr>
          <a:xfrm>
            <a:off x="5558347" y="1974756"/>
            <a:ext cx="6298469" cy="19982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50971" indent="-171450" algn="ctr" rtl="1">
              <a:lnSpc>
                <a:spcPct val="115000"/>
              </a:lnSpc>
              <a:spcAft>
                <a:spcPts val="750"/>
              </a:spcAft>
            </a:pPr>
            <a:r>
              <a:rPr lang="ar-SA" sz="3200" dirty="0">
                <a:solidFill>
                  <a:schemeClr val="bg2">
                    <a:lumMod val="90000"/>
                  </a:schemeClr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اثبت العالم يونج ان للضوء خصائص موجية مثل التداخل من خلال تجربته</a:t>
            </a:r>
          </a:p>
          <a:p>
            <a:pPr marL="150971" indent="-171450" algn="ctr" rtl="1">
              <a:lnSpc>
                <a:spcPct val="115000"/>
              </a:lnSpc>
              <a:spcAft>
                <a:spcPts val="750"/>
              </a:spcAft>
            </a:pPr>
            <a:r>
              <a:rPr lang="ar-SA" sz="3200" dirty="0">
                <a:solidFill>
                  <a:schemeClr val="bg2">
                    <a:lumMod val="90000"/>
                  </a:schemeClr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تجربة ( الشق المزدوج ) </a:t>
            </a:r>
            <a:endParaRPr lang="en-US" sz="2000" dirty="0"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7" name="مستطيل مستدير الزوايا 4">
            <a:extLst>
              <a:ext uri="{FF2B5EF4-FFF2-40B4-BE49-F238E27FC236}">
                <a16:creationId xmlns:a16="http://schemas.microsoft.com/office/drawing/2014/main" id="{134AD464-4506-47D4-865B-B5D2AA25C002}"/>
              </a:ext>
            </a:extLst>
          </p:cNvPr>
          <p:cNvSpPr/>
          <p:nvPr/>
        </p:nvSpPr>
        <p:spPr>
          <a:xfrm>
            <a:off x="1131892" y="523387"/>
            <a:ext cx="2416887" cy="64807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توماس يونج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9472596-E8EF-43C5-A1F2-8955238999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8738" y="4769067"/>
            <a:ext cx="2689946" cy="1676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ميكانيكا الكم الخفيفة تجربة الشق المزدوج الفيزياء ، الضوء, png">
            <a:extLst>
              <a:ext uri="{FF2B5EF4-FFF2-40B4-BE49-F238E27FC236}">
                <a16:creationId xmlns:a16="http://schemas.microsoft.com/office/drawing/2014/main" id="{A05D5F8D-812D-4A14-B15C-2F170DCCC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148"/>
          <a:stretch/>
        </p:blipFill>
        <p:spPr bwMode="auto">
          <a:xfrm>
            <a:off x="5380762" y="4769067"/>
            <a:ext cx="3167496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526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FB7FE63-CE0C-4541-9517-2A84C9C9D537}"/>
              </a:ext>
            </a:extLst>
          </p:cNvPr>
          <p:cNvSpPr/>
          <p:nvPr/>
        </p:nvSpPr>
        <p:spPr>
          <a:xfrm>
            <a:off x="0" y="0"/>
            <a:ext cx="12144672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dirty="0">
                <a:latin typeface="Times New Roman" panose="02020603050405020304" pitchFamily="18" charset="0"/>
                <a:cs typeface="PT Bold Heading" panose="02010400000000000000" pitchFamily="2" charset="-78"/>
              </a:rPr>
              <a:t> من خلال  مقطع الفيديو و الكتاب المدرسي وبالتعاون مع أعضاء مجموعتك لخصي تجربة </a:t>
            </a:r>
            <a:r>
              <a:rPr lang="ar-SA" sz="2800" dirty="0" err="1">
                <a:latin typeface="Times New Roman" panose="02020603050405020304" pitchFamily="18" charset="0"/>
                <a:cs typeface="PT Bold Heading" panose="02010400000000000000" pitchFamily="2" charset="-78"/>
              </a:rPr>
              <a:t>يونج</a:t>
            </a:r>
            <a:r>
              <a:rPr lang="ar-SA" sz="2800" dirty="0">
                <a:latin typeface="Times New Roman" panose="02020603050405020304" pitchFamily="18" charset="0"/>
                <a:cs typeface="PT Bold Heading" panose="02010400000000000000" pitchFamily="2" charset="-78"/>
              </a:rPr>
              <a:t> للتداخل </a:t>
            </a:r>
            <a:r>
              <a:rPr lang="ar-SA" sz="2800" dirty="0">
                <a:cs typeface="PT Bold Heading" panose="02010400000000000000" pitchFamily="2" charset="-78"/>
              </a:rPr>
              <a:t> في الجدول  الاتي :  </a:t>
            </a:r>
            <a:r>
              <a:rPr lang="ar-SA" sz="2800" dirty="0">
                <a:latin typeface="Times New Roman" panose="02020603050405020304" pitchFamily="18" charset="0"/>
                <a:cs typeface="PT Bold Heading" panose="02010400000000000000" pitchFamily="2" charset="-78"/>
              </a:rPr>
              <a:t>  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pic>
        <p:nvPicPr>
          <p:cNvPr id="3" name="video_2020-07-25_15-39-54">
            <a:hlinkClick r:id="" action="ppaction://media"/>
            <a:extLst>
              <a:ext uri="{FF2B5EF4-FFF2-40B4-BE49-F238E27FC236}">
                <a16:creationId xmlns:a16="http://schemas.microsoft.com/office/drawing/2014/main" id="{5F2F53D4-F118-4E68-8834-ECF420F9DB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12422"/>
            <a:ext cx="12144672" cy="587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1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7312DEC-7239-4533-BB76-74F47DD54FF3}"/>
              </a:ext>
            </a:extLst>
          </p:cNvPr>
          <p:cNvSpPr/>
          <p:nvPr/>
        </p:nvSpPr>
        <p:spPr>
          <a:xfrm>
            <a:off x="1837776" y="98925"/>
            <a:ext cx="8270214" cy="584775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algn="r" rtl="1"/>
            <a:r>
              <a:rPr lang="ar-SA" sz="3200" dirty="0">
                <a:solidFill>
                  <a:schemeClr val="tx2">
                    <a:lumMod val="25000"/>
                  </a:schemeClr>
                </a:solidFill>
                <a:cs typeface="PT Bold Heading" pitchFamily="2" charset="-78"/>
              </a:rPr>
              <a:t>الهدف من تجربة </a:t>
            </a:r>
            <a:r>
              <a:rPr lang="ar-SA" sz="3200" dirty="0" err="1">
                <a:solidFill>
                  <a:schemeClr val="tx2">
                    <a:lumMod val="25000"/>
                  </a:schemeClr>
                </a:solidFill>
                <a:cs typeface="PT Bold Heading" pitchFamily="2" charset="-78"/>
              </a:rPr>
              <a:t>يونغ</a:t>
            </a:r>
            <a:r>
              <a:rPr lang="ar-SA" sz="3200" dirty="0">
                <a:solidFill>
                  <a:schemeClr val="tx2">
                    <a:lumMod val="25000"/>
                  </a:schemeClr>
                </a:solidFill>
                <a:cs typeface="PT Bold Heading" pitchFamily="2" charset="-78"/>
              </a:rPr>
              <a:t> إثبات أن للضوء خصائص </a:t>
            </a:r>
            <a:r>
              <a:rPr lang="ar-SA" sz="3200" dirty="0" err="1">
                <a:solidFill>
                  <a:schemeClr val="tx2">
                    <a:lumMod val="25000"/>
                  </a:schemeClr>
                </a:solidFill>
                <a:cs typeface="PT Bold Heading" pitchFamily="2" charset="-78"/>
              </a:rPr>
              <a:t>موجية</a:t>
            </a:r>
            <a:endParaRPr lang="ar-SA" sz="3200" dirty="0">
              <a:solidFill>
                <a:schemeClr val="tx2">
                  <a:lumMod val="2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3" name="صورة 2" descr="الكون من وراء عدسات هابل - الباحثون المصريون">
            <a:extLst>
              <a:ext uri="{FF2B5EF4-FFF2-40B4-BE49-F238E27FC236}">
                <a16:creationId xmlns:a16="http://schemas.microsoft.com/office/drawing/2014/main" id="{2C35C9AA-774D-4D7C-BEA8-418A63713D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605748"/>
            <a:ext cx="5022082" cy="2240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مستدير الزوايا 4">
            <a:extLst>
              <a:ext uri="{FF2B5EF4-FFF2-40B4-BE49-F238E27FC236}">
                <a16:creationId xmlns:a16="http://schemas.microsoft.com/office/drawing/2014/main" id="{4E5C8392-0924-45C2-8E8F-C4BDA0C8F0F7}"/>
              </a:ext>
            </a:extLst>
          </p:cNvPr>
          <p:cNvSpPr/>
          <p:nvPr/>
        </p:nvSpPr>
        <p:spPr>
          <a:xfrm>
            <a:off x="10069075" y="3542614"/>
            <a:ext cx="1728192" cy="6480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الأدوات :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0EE77C1-9A71-4CCB-99B0-CF5567259E29}"/>
              </a:ext>
            </a:extLst>
          </p:cNvPr>
          <p:cNvSpPr/>
          <p:nvPr/>
        </p:nvSpPr>
        <p:spPr>
          <a:xfrm>
            <a:off x="5278628" y="4322957"/>
            <a:ext cx="6774827" cy="1205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3200" dirty="0">
                <a:cs typeface="PT Bold Heading" panose="02010400000000000000" pitchFamily="2" charset="-78"/>
              </a:rPr>
              <a:t>مصدر نقطي – مترابط  - احادي اللون ( مثل الليزر )   - لوح به شقين - شاشة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6" name="مستطيل مستدير الزوايا 15">
            <a:extLst>
              <a:ext uri="{FF2B5EF4-FFF2-40B4-BE49-F238E27FC236}">
                <a16:creationId xmlns:a16="http://schemas.microsoft.com/office/drawing/2014/main" id="{06FB1448-673C-4B93-9147-63163B2BB36A}"/>
              </a:ext>
            </a:extLst>
          </p:cNvPr>
          <p:cNvSpPr/>
          <p:nvPr/>
        </p:nvSpPr>
        <p:spPr>
          <a:xfrm>
            <a:off x="9937695" y="5635389"/>
            <a:ext cx="1990953" cy="6480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الخطوات :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659D362-0F62-480B-8F48-47E00B8B1333}"/>
              </a:ext>
            </a:extLst>
          </p:cNvPr>
          <p:cNvSpPr/>
          <p:nvPr/>
        </p:nvSpPr>
        <p:spPr>
          <a:xfrm>
            <a:off x="685215" y="6093296"/>
            <a:ext cx="857959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 rtl="1"/>
            <a:r>
              <a:rPr lang="ar-SA" sz="3600" b="1" dirty="0">
                <a:ln/>
                <a:solidFill>
                  <a:schemeClr val="accent3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سلط الضوء على الشقين ولاحظ الضوء على الشاشة </a:t>
            </a:r>
            <a:endParaRPr lang="ar-SA" sz="3600" b="1" dirty="0">
              <a:ln/>
              <a:solidFill>
                <a:schemeClr val="accent3"/>
              </a:solidFill>
              <a:cs typeface="PT Bold Heading" panose="02010400000000000000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F1F1558-8AD4-4132-864A-D4F5EA471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28" y="815971"/>
            <a:ext cx="11256939" cy="233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983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4">
            <a:extLst>
              <a:ext uri="{FF2B5EF4-FFF2-40B4-BE49-F238E27FC236}">
                <a16:creationId xmlns:a16="http://schemas.microsoft.com/office/drawing/2014/main" id="{21BA7793-52E6-4964-B4B2-153D3266697E}"/>
              </a:ext>
            </a:extLst>
          </p:cNvPr>
          <p:cNvSpPr/>
          <p:nvPr/>
        </p:nvSpPr>
        <p:spPr>
          <a:xfrm>
            <a:off x="9581996" y="155283"/>
            <a:ext cx="2178222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الملاحظات :</a:t>
            </a:r>
          </a:p>
        </p:txBody>
      </p:sp>
      <p:sp>
        <p:nvSpPr>
          <p:cNvPr id="3" name="مستطيل مستدير الزوايا 15">
            <a:extLst>
              <a:ext uri="{FF2B5EF4-FFF2-40B4-BE49-F238E27FC236}">
                <a16:creationId xmlns:a16="http://schemas.microsoft.com/office/drawing/2014/main" id="{189ECC57-076B-4E4D-AF1E-558A03088823}"/>
              </a:ext>
            </a:extLst>
          </p:cNvPr>
          <p:cNvSpPr/>
          <p:nvPr/>
        </p:nvSpPr>
        <p:spPr>
          <a:xfrm>
            <a:off x="9855297" y="3914673"/>
            <a:ext cx="2085490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التفسير : </a:t>
            </a:r>
          </a:p>
        </p:txBody>
      </p:sp>
      <p:pic>
        <p:nvPicPr>
          <p:cNvPr id="4" name="صورة 3" descr="فيزياء في دقيقة: تجربة الشق المزدوج - أنا أصدق العلم">
            <a:extLst>
              <a:ext uri="{FF2B5EF4-FFF2-40B4-BE49-F238E27FC236}">
                <a16:creationId xmlns:a16="http://schemas.microsoft.com/office/drawing/2014/main" id="{EDC1BE90-EC2B-4649-BB27-46047BE2F39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28867" r="-413" b="28148"/>
          <a:stretch/>
        </p:blipFill>
        <p:spPr bwMode="auto">
          <a:xfrm>
            <a:off x="3042051" y="2796486"/>
            <a:ext cx="6632677" cy="11903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8D94E73-5856-4395-A14F-2AD578938B26}"/>
              </a:ext>
            </a:extLst>
          </p:cNvPr>
          <p:cNvSpPr/>
          <p:nvPr/>
        </p:nvSpPr>
        <p:spPr>
          <a:xfrm>
            <a:off x="3042051" y="997247"/>
            <a:ext cx="8677526" cy="1690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15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ar-SA" sz="2800" dirty="0">
                <a:cs typeface="PT Bold Heading" panose="02010400000000000000" pitchFamily="2" charset="-78"/>
              </a:rPr>
              <a:t>تداخل الضوء الخارج من الشقين وسقوطه على الشاشة</a:t>
            </a:r>
            <a:endParaRPr lang="en-US" sz="2800" dirty="0">
              <a:cs typeface="PT Bold Heading" panose="02010400000000000000" pitchFamily="2" charset="-78"/>
            </a:endParaRPr>
          </a:p>
          <a:p>
            <a:pPr marL="342900" indent="-342900" algn="r" rtl="1">
              <a:lnSpc>
                <a:spcPct val="115000"/>
              </a:lnSpc>
              <a:spcAft>
                <a:spcPts val="10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ar-SA" sz="2800" dirty="0">
                <a:cs typeface="PT Bold Heading" panose="02010400000000000000" pitchFamily="2" charset="-78"/>
              </a:rPr>
              <a:t>الضوء المتداخل ولد حزمة </a:t>
            </a:r>
            <a:r>
              <a:rPr lang="ar-SA" sz="2800" dirty="0" err="1">
                <a:cs typeface="PT Bold Heading" panose="02010400000000000000" pitchFamily="2" charset="-78"/>
              </a:rPr>
              <a:t>مضئية</a:t>
            </a:r>
            <a:r>
              <a:rPr lang="ar-SA" sz="2800" dirty="0">
                <a:cs typeface="PT Bold Heading" panose="02010400000000000000" pitchFamily="2" charset="-78"/>
              </a:rPr>
              <a:t> وحزمة معتمة  بالتتابع</a:t>
            </a:r>
          </a:p>
          <a:p>
            <a:pPr algn="r" rtl="1">
              <a:lnSpc>
                <a:spcPct val="115000"/>
              </a:lnSpc>
              <a:spcAft>
                <a:spcPts val="1000"/>
              </a:spcAft>
              <a:buClr>
                <a:srgbClr val="0070C0"/>
              </a:buClr>
            </a:pPr>
            <a:r>
              <a:rPr lang="ar-SA" sz="2800" dirty="0">
                <a:cs typeface="PT Bold Heading" panose="02010400000000000000" pitchFamily="2" charset="-78"/>
              </a:rPr>
              <a:t>       ( اضاءة  غير منتظمة )  تسمى  اهداب التداخل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B84D35A-3FE6-490F-926E-787B58D54425}"/>
              </a:ext>
            </a:extLst>
          </p:cNvPr>
          <p:cNvSpPr/>
          <p:nvPr/>
        </p:nvSpPr>
        <p:spPr>
          <a:xfrm>
            <a:off x="2362383" y="4322798"/>
            <a:ext cx="7467234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rgbClr val="3333CC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ان الضوء المترابط يكّون تداخل بنّاء وتدخل هدّام للموجات الضوئية الصادرة من شقين في الحاجز</a:t>
            </a:r>
            <a:endParaRPr lang="ar-SA" sz="2800" dirty="0">
              <a:solidFill>
                <a:srgbClr val="3333CC"/>
              </a:solidFill>
              <a:cs typeface="PT Bold Heading" panose="02010400000000000000" pitchFamily="2" charset="-78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52C3BD1-54C5-4B74-9786-D4A0B13B2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8600" y="4885426"/>
            <a:ext cx="1847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pic>
        <p:nvPicPr>
          <p:cNvPr id="11" name="Picture 4" descr="تداخل">
            <a:extLst>
              <a:ext uri="{FF2B5EF4-FFF2-40B4-BE49-F238E27FC236}">
                <a16:creationId xmlns:a16="http://schemas.microsoft.com/office/drawing/2014/main" id="{C4790288-255F-410D-8C57-591A00FB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56" y="203428"/>
            <a:ext cx="2373522" cy="1979169"/>
          </a:xfrm>
          <a:prstGeom prst="rect">
            <a:avLst/>
          </a:prstGeom>
          <a:noFill/>
          <a:ln w="9525">
            <a:solidFill>
              <a:srgbClr val="CCFF66"/>
            </a:solidFill>
            <a:prstDash val="lgDash"/>
            <a:miter lim="800000"/>
            <a:headEnd/>
            <a:tailEnd/>
          </a:ln>
          <a:effectLst>
            <a:outerShdw dist="198380" dir="3011666" algn="ctr" rotWithShape="0">
              <a:srgbClr val="FFFFCC">
                <a:alpha val="50000"/>
              </a:srgbClr>
            </a:outerShdw>
          </a:effectLst>
        </p:spPr>
      </p:pic>
      <p:pic>
        <p:nvPicPr>
          <p:cNvPr id="12" name="Picture 2" descr="http://upload.wikimedia.org/wikipedia/commons/thumb/4/4e/Doubleslit.svg/200px-Doubleslit.svg.png">
            <a:hlinkClick r:id="rId4"/>
            <a:extLst>
              <a:ext uri="{FF2B5EF4-FFF2-40B4-BE49-F238E27FC236}">
                <a16:creationId xmlns:a16="http://schemas.microsoft.com/office/drawing/2014/main" id="{0C323928-9B01-421B-8093-13BDC571E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9756" y="5473687"/>
            <a:ext cx="4392488" cy="1252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4" descr="shek">
            <a:extLst>
              <a:ext uri="{FF2B5EF4-FFF2-40B4-BE49-F238E27FC236}">
                <a16:creationId xmlns:a16="http://schemas.microsoft.com/office/drawing/2014/main" id="{C920F642-EBEE-43ED-AA9C-485243C6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8333"/>
          <a:stretch>
            <a:fillRect/>
          </a:stretch>
        </p:blipFill>
        <p:spPr bwMode="auto">
          <a:xfrm>
            <a:off x="9468692" y="5298525"/>
            <a:ext cx="2472095" cy="126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pic_ret">
            <a:extLst>
              <a:ext uri="{FF2B5EF4-FFF2-40B4-BE49-F238E27FC236}">
                <a16:creationId xmlns:a16="http://schemas.microsoft.com/office/drawing/2014/main" id="{6BAFF730-2A44-4077-804B-90D78E13F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56" y="5039314"/>
            <a:ext cx="2562294" cy="164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66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2">
            <a:extLst>
              <a:ext uri="{FF2B5EF4-FFF2-40B4-BE49-F238E27FC236}">
                <a16:creationId xmlns:a16="http://schemas.microsoft.com/office/drawing/2014/main" id="{9D071C66-D2FE-453A-878D-A14C681C4E2B}"/>
              </a:ext>
            </a:extLst>
          </p:cNvPr>
          <p:cNvSpPr/>
          <p:nvPr/>
        </p:nvSpPr>
        <p:spPr>
          <a:xfrm>
            <a:off x="1281544" y="4529470"/>
            <a:ext cx="9628909" cy="136628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لننطلق في رحلة مشوّقة مع الفصل الأول من عالم الضوء من عالم الفيزياء الممتع</a:t>
            </a:r>
          </a:p>
        </p:txBody>
      </p:sp>
      <p:pic>
        <p:nvPicPr>
          <p:cNvPr id="6" name="رسم 5" descr="صاروخ">
            <a:extLst>
              <a:ext uri="{FF2B5EF4-FFF2-40B4-BE49-F238E27FC236}">
                <a16:creationId xmlns:a16="http://schemas.microsoft.com/office/drawing/2014/main" id="{AD675DE0-5C28-403F-8300-2051B906D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21997">
            <a:off x="8811513" y="640584"/>
            <a:ext cx="2917795" cy="288613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D31D474-CC47-4E1A-BFAF-AD5A8898F3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r="42875" b="68953"/>
          <a:stretch/>
        </p:blipFill>
        <p:spPr>
          <a:xfrm>
            <a:off x="148689" y="1039860"/>
            <a:ext cx="3688796" cy="2681505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797B5C8-ADF1-41EA-8FA4-BDB5F8C474CF}"/>
              </a:ext>
            </a:extLst>
          </p:cNvPr>
          <p:cNvSpPr/>
          <p:nvPr/>
        </p:nvSpPr>
        <p:spPr>
          <a:xfrm>
            <a:off x="223638" y="1720778"/>
            <a:ext cx="1676400" cy="166254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أساسيات الضوء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39BC4C8-D347-4BB7-A5BA-BCC028C38C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-465" t="32267" r="43340" b="36686"/>
          <a:stretch/>
        </p:blipFill>
        <p:spPr>
          <a:xfrm rot="10193515" flipH="1">
            <a:off x="3602171" y="-474324"/>
            <a:ext cx="3290431" cy="2537697"/>
          </a:xfrm>
          <a:prstGeom prst="rect">
            <a:avLst/>
          </a:prstGeom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32E8F112-242F-4304-BC32-02CCF87FDA3C}"/>
              </a:ext>
            </a:extLst>
          </p:cNvPr>
          <p:cNvSpPr/>
          <p:nvPr/>
        </p:nvSpPr>
        <p:spPr>
          <a:xfrm>
            <a:off x="3111365" y="424733"/>
            <a:ext cx="1676400" cy="16625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الانعكاس والمرايا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9432C13-7FA4-4B03-8267-98965AF91F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l="52185" b="70083"/>
          <a:stretch/>
        </p:blipFill>
        <p:spPr>
          <a:xfrm>
            <a:off x="7198818" y="1943417"/>
            <a:ext cx="1861596" cy="1553970"/>
          </a:xfrm>
          <a:prstGeom prst="rect">
            <a:avLst/>
          </a:prstGeom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8809A099-1471-4244-A4BC-AC491C1B8C0E}"/>
              </a:ext>
            </a:extLst>
          </p:cNvPr>
          <p:cNvSpPr/>
          <p:nvPr/>
        </p:nvSpPr>
        <p:spPr>
          <a:xfrm>
            <a:off x="5991941" y="1405906"/>
            <a:ext cx="1676400" cy="16625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الانكسار والعدسات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23F5965-8994-EBBE-1E62-F202B9869AF2}"/>
              </a:ext>
            </a:extLst>
          </p:cNvPr>
          <p:cNvSpPr txBox="1"/>
          <p:nvPr/>
        </p:nvSpPr>
        <p:spPr>
          <a:xfrm>
            <a:off x="9588224" y="1910140"/>
            <a:ext cx="1725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التداخل والحيود</a:t>
            </a:r>
          </a:p>
        </p:txBody>
      </p:sp>
    </p:spTree>
    <p:extLst>
      <p:ext uri="{BB962C8B-B14F-4D97-AF65-F5344CB8AC3E}">
        <p14:creationId xmlns:p14="http://schemas.microsoft.com/office/powerpoint/2010/main" val="2368417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ما هي تجربة الشق المزدوج">
            <a:extLst>
              <a:ext uri="{FF2B5EF4-FFF2-40B4-BE49-F238E27FC236}">
                <a16:creationId xmlns:a16="http://schemas.microsoft.com/office/drawing/2014/main" id="{6FB56023-9070-4E61-A40B-31BB899D49B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12159" b="6728"/>
          <a:stretch/>
        </p:blipFill>
        <p:spPr bwMode="auto">
          <a:xfrm>
            <a:off x="152613" y="149032"/>
            <a:ext cx="2112307" cy="1918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52C3BD1-54C5-4B74-9786-D4A0B13B2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8600" y="4885426"/>
            <a:ext cx="1847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601C77B-CE52-43D8-9ECA-A8445B612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234" y="1113587"/>
            <a:ext cx="92862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PT Bold Heading" panose="02010400000000000000" pitchFamily="2" charset="-78"/>
              </a:rPr>
              <a:t>نمط مكون من حزم مضيئة ومعتمة تتكون على شاشة نتيجة التداخل البناء والهدام لموجات ضوء مارة </a:t>
            </a:r>
            <a:r>
              <a:rPr lang="ar-SA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خلال شقين في حاجز متقاربين</a:t>
            </a:r>
            <a:endParaRPr lang="en-US" sz="2800" b="1" dirty="0">
              <a:ln/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0" name="مستطيل مستدير الزوايا 18">
            <a:extLst>
              <a:ext uri="{FF2B5EF4-FFF2-40B4-BE49-F238E27FC236}">
                <a16:creationId xmlns:a16="http://schemas.microsoft.com/office/drawing/2014/main" id="{6324B685-75BA-4270-B127-C1EC10C19473}"/>
              </a:ext>
            </a:extLst>
          </p:cNvPr>
          <p:cNvSpPr/>
          <p:nvPr/>
        </p:nvSpPr>
        <p:spPr>
          <a:xfrm>
            <a:off x="8925719" y="149033"/>
            <a:ext cx="3266281" cy="6995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اهداب التداخل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3C60EB0-C05E-44E9-8D79-28E9F692B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01" y="2179499"/>
            <a:ext cx="2990838" cy="432212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98642B-920F-44B9-B620-1555B2C2F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922" y="2917581"/>
            <a:ext cx="5821094" cy="341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61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74A0ACC-7158-43DF-9441-81723F5FE54F}"/>
              </a:ext>
            </a:extLst>
          </p:cNvPr>
          <p:cNvGrpSpPr/>
          <p:nvPr/>
        </p:nvGrpSpPr>
        <p:grpSpPr>
          <a:xfrm>
            <a:off x="4043132" y="443555"/>
            <a:ext cx="4355126" cy="605910"/>
            <a:chOff x="349015" y="173911"/>
            <a:chExt cx="7591927" cy="78409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4D436B1E-8217-42C2-A44C-2DE80C5B85C7}"/>
                </a:ext>
              </a:extLst>
            </p:cNvPr>
            <p:cNvSpPr/>
            <p:nvPr/>
          </p:nvSpPr>
          <p:spPr>
            <a:xfrm>
              <a:off x="349015" y="173911"/>
              <a:ext cx="7591927" cy="78409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B91A54BA-2AA9-45AE-AF1A-FA2FAD944A92}"/>
                </a:ext>
              </a:extLst>
            </p:cNvPr>
            <p:cNvSpPr txBox="1"/>
            <p:nvPr/>
          </p:nvSpPr>
          <p:spPr>
            <a:xfrm>
              <a:off x="349015" y="173911"/>
              <a:ext cx="7591927" cy="7840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3200" kern="1200" dirty="0">
                  <a:solidFill>
                    <a:schemeClr val="bg1"/>
                  </a:solidFill>
                  <a:cs typeface="PT Bold Heading" pitchFamily="2" charset="-78"/>
                </a:rPr>
                <a:t>أنماط التداخل في الضوء</a:t>
              </a:r>
              <a:endParaRPr lang="ar-SA" sz="3200" b="0" kern="1200" dirty="0">
                <a:ln>
                  <a:noFill/>
                </a:ln>
                <a:solidFill>
                  <a:schemeClr val="bg1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7FA9E84B-1E74-4BAE-A169-65271C7D0D5C}"/>
              </a:ext>
            </a:extLst>
          </p:cNvPr>
          <p:cNvGrpSpPr/>
          <p:nvPr/>
        </p:nvGrpSpPr>
        <p:grpSpPr>
          <a:xfrm>
            <a:off x="2439591" y="1809604"/>
            <a:ext cx="2456507" cy="663414"/>
            <a:chOff x="2972372" y="3"/>
            <a:chExt cx="2345212" cy="117260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139062C8-868F-47F0-AC08-ED18B87A0AB1}"/>
                </a:ext>
              </a:extLst>
            </p:cNvPr>
            <p:cNvSpPr/>
            <p:nvPr/>
          </p:nvSpPr>
          <p:spPr>
            <a:xfrm>
              <a:off x="2972372" y="3"/>
              <a:ext cx="2345212" cy="1172606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E4A4F219-C68E-4905-9664-6AE913EC57F5}"/>
                </a:ext>
              </a:extLst>
            </p:cNvPr>
            <p:cNvSpPr txBox="1"/>
            <p:nvPr/>
          </p:nvSpPr>
          <p:spPr>
            <a:xfrm>
              <a:off x="2972372" y="3"/>
              <a:ext cx="2345212" cy="117260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3200" b="1" kern="1200" dirty="0">
                  <a:solidFill>
                    <a:schemeClr val="tx1"/>
                  </a:solidFill>
                  <a:cs typeface="PT Bold Heading" pitchFamily="2" charset="-78"/>
                </a:rPr>
                <a:t>الغير مترابط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93CE108-B75E-40AC-B7FE-DDD2C899C64F}"/>
              </a:ext>
            </a:extLst>
          </p:cNvPr>
          <p:cNvGrpSpPr/>
          <p:nvPr/>
        </p:nvGrpSpPr>
        <p:grpSpPr>
          <a:xfrm>
            <a:off x="8398258" y="1855825"/>
            <a:ext cx="2086463" cy="605910"/>
            <a:chOff x="1756758" y="655"/>
            <a:chExt cx="4776440" cy="23882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62FBE4C7-F881-465C-BC06-97C4DE8A3E14}"/>
                </a:ext>
              </a:extLst>
            </p:cNvPr>
            <p:cNvSpPr/>
            <p:nvPr/>
          </p:nvSpPr>
          <p:spPr>
            <a:xfrm>
              <a:off x="1756758" y="655"/>
              <a:ext cx="4776440" cy="238822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974DE17A-C325-4A82-A8E1-544C079D9C65}"/>
                </a:ext>
              </a:extLst>
            </p:cNvPr>
            <p:cNvSpPr txBox="1"/>
            <p:nvPr/>
          </p:nvSpPr>
          <p:spPr>
            <a:xfrm>
              <a:off x="1756758" y="655"/>
              <a:ext cx="4776440" cy="23882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3200" b="1" kern="1200" dirty="0">
                  <a:solidFill>
                    <a:schemeClr val="tx1"/>
                  </a:solidFill>
                  <a:cs typeface="PT Bold Heading" pitchFamily="2" charset="-78"/>
                </a:rPr>
                <a:t> المترابط</a:t>
              </a:r>
            </a:p>
          </p:txBody>
        </p:sp>
      </p:grpSp>
      <p:sp>
        <p:nvSpPr>
          <p:cNvPr id="12" name="قوس كبير أيسر 11">
            <a:extLst>
              <a:ext uri="{FF2B5EF4-FFF2-40B4-BE49-F238E27FC236}">
                <a16:creationId xmlns:a16="http://schemas.microsoft.com/office/drawing/2014/main" id="{038E1A73-7B57-4179-B0FA-DEBA77B3C06B}"/>
              </a:ext>
            </a:extLst>
          </p:cNvPr>
          <p:cNvSpPr/>
          <p:nvPr/>
        </p:nvSpPr>
        <p:spPr>
          <a:xfrm rot="5400000">
            <a:off x="5995041" y="-1453645"/>
            <a:ext cx="478301" cy="5805920"/>
          </a:xfrm>
          <a:prstGeom prst="leftBrace">
            <a:avLst>
              <a:gd name="adj1" fmla="val 57575"/>
              <a:gd name="adj2" fmla="val 50000"/>
            </a:avLst>
          </a:prstGeom>
          <a:ln>
            <a:headEnd type="triangl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سهم: بشكل رتبة عسكرية 13">
            <a:extLst>
              <a:ext uri="{FF2B5EF4-FFF2-40B4-BE49-F238E27FC236}">
                <a16:creationId xmlns:a16="http://schemas.microsoft.com/office/drawing/2014/main" id="{9791511D-37F4-4FEE-A75A-ED1294E27137}"/>
              </a:ext>
            </a:extLst>
          </p:cNvPr>
          <p:cNvSpPr/>
          <p:nvPr/>
        </p:nvSpPr>
        <p:spPr>
          <a:xfrm rot="5400000">
            <a:off x="9313225" y="2675049"/>
            <a:ext cx="297341" cy="32474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5" name="سهم: بشكل رتبة عسكرية 14">
            <a:extLst>
              <a:ext uri="{FF2B5EF4-FFF2-40B4-BE49-F238E27FC236}">
                <a16:creationId xmlns:a16="http://schemas.microsoft.com/office/drawing/2014/main" id="{6D128699-1C5E-456A-8979-93EC11C68685}"/>
              </a:ext>
            </a:extLst>
          </p:cNvPr>
          <p:cNvSpPr/>
          <p:nvPr/>
        </p:nvSpPr>
        <p:spPr>
          <a:xfrm rot="5400000">
            <a:off x="3613723" y="2699890"/>
            <a:ext cx="297341" cy="32474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6">
            <a:extLst>
              <a:ext uri="{FF2B5EF4-FFF2-40B4-BE49-F238E27FC236}">
                <a16:creationId xmlns:a16="http://schemas.microsoft.com/office/drawing/2014/main" id="{8B031DB9-A738-4429-A183-37447403C79E}"/>
              </a:ext>
            </a:extLst>
          </p:cNvPr>
          <p:cNvSpPr/>
          <p:nvPr/>
        </p:nvSpPr>
        <p:spPr>
          <a:xfrm>
            <a:off x="7458570" y="3103124"/>
            <a:ext cx="4094582" cy="6162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مصدر ضوء احادي اللون</a:t>
            </a:r>
          </a:p>
        </p:txBody>
      </p:sp>
      <p:sp>
        <p:nvSpPr>
          <p:cNvPr id="17" name="مستطيل مستدير الزوايا 16">
            <a:extLst>
              <a:ext uri="{FF2B5EF4-FFF2-40B4-BE49-F238E27FC236}">
                <a16:creationId xmlns:a16="http://schemas.microsoft.com/office/drawing/2014/main" id="{A24F1B4C-FFDA-424C-A5D6-980B58A42CF7}"/>
              </a:ext>
            </a:extLst>
          </p:cNvPr>
          <p:cNvSpPr/>
          <p:nvPr/>
        </p:nvSpPr>
        <p:spPr>
          <a:xfrm>
            <a:off x="1826030" y="3079430"/>
            <a:ext cx="3437214" cy="6162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مصدر ضوء ابيض</a:t>
            </a:r>
          </a:p>
        </p:txBody>
      </p:sp>
      <p:sp>
        <p:nvSpPr>
          <p:cNvPr id="18" name="سهم: بشكل رتبة عسكرية 17">
            <a:extLst>
              <a:ext uri="{FF2B5EF4-FFF2-40B4-BE49-F238E27FC236}">
                <a16:creationId xmlns:a16="http://schemas.microsoft.com/office/drawing/2014/main" id="{F0920618-98A6-414F-BBAF-429E4AAC8749}"/>
              </a:ext>
            </a:extLst>
          </p:cNvPr>
          <p:cNvSpPr/>
          <p:nvPr/>
        </p:nvSpPr>
        <p:spPr>
          <a:xfrm rot="5400000">
            <a:off x="9412499" y="3890071"/>
            <a:ext cx="297341" cy="324743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9" name="سهم: بشكل رتبة عسكرية 18">
            <a:extLst>
              <a:ext uri="{FF2B5EF4-FFF2-40B4-BE49-F238E27FC236}">
                <a16:creationId xmlns:a16="http://schemas.microsoft.com/office/drawing/2014/main" id="{4F99EE1D-1FE9-49D9-9951-DBBB80A370D9}"/>
              </a:ext>
            </a:extLst>
          </p:cNvPr>
          <p:cNvSpPr/>
          <p:nvPr/>
        </p:nvSpPr>
        <p:spPr>
          <a:xfrm rot="5400000">
            <a:off x="3681546" y="3873685"/>
            <a:ext cx="297341" cy="324743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0" name="مستطيل مستدير الزوايا 16">
            <a:extLst>
              <a:ext uri="{FF2B5EF4-FFF2-40B4-BE49-F238E27FC236}">
                <a16:creationId xmlns:a16="http://schemas.microsoft.com/office/drawing/2014/main" id="{3FAEDA68-06DF-4DDE-BF93-A0809233B7CB}"/>
              </a:ext>
            </a:extLst>
          </p:cNvPr>
          <p:cNvSpPr/>
          <p:nvPr/>
        </p:nvSpPr>
        <p:spPr>
          <a:xfrm>
            <a:off x="7067494" y="4535572"/>
            <a:ext cx="4876735" cy="61623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ضوء مكون من طولي موجي واحد</a:t>
            </a:r>
          </a:p>
        </p:txBody>
      </p:sp>
      <p:sp>
        <p:nvSpPr>
          <p:cNvPr id="21" name="مستطيل مستدير الزوايا 16">
            <a:extLst>
              <a:ext uri="{FF2B5EF4-FFF2-40B4-BE49-F238E27FC236}">
                <a16:creationId xmlns:a16="http://schemas.microsoft.com/office/drawing/2014/main" id="{0BB159A4-F01D-42C2-8D0F-95A7CB303D2A}"/>
              </a:ext>
            </a:extLst>
          </p:cNvPr>
          <p:cNvSpPr/>
          <p:nvPr/>
        </p:nvSpPr>
        <p:spPr>
          <a:xfrm>
            <a:off x="641677" y="4535572"/>
            <a:ext cx="5805920" cy="61623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ضوء مكون من عدد من الاطوال الموجية</a:t>
            </a:r>
          </a:p>
        </p:txBody>
      </p:sp>
      <p:sp>
        <p:nvSpPr>
          <p:cNvPr id="22" name="سهم: بشكل رتبة عسكرية 21">
            <a:extLst>
              <a:ext uri="{FF2B5EF4-FFF2-40B4-BE49-F238E27FC236}">
                <a16:creationId xmlns:a16="http://schemas.microsoft.com/office/drawing/2014/main" id="{38376F5C-E337-4FB9-892A-36F14FF9394B}"/>
              </a:ext>
            </a:extLst>
          </p:cNvPr>
          <p:cNvSpPr/>
          <p:nvPr/>
        </p:nvSpPr>
        <p:spPr>
          <a:xfrm rot="5400000">
            <a:off x="9406385" y="5365120"/>
            <a:ext cx="297341" cy="324743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3" name="سهم: بشكل رتبة عسكرية 22">
            <a:extLst>
              <a:ext uri="{FF2B5EF4-FFF2-40B4-BE49-F238E27FC236}">
                <a16:creationId xmlns:a16="http://schemas.microsoft.com/office/drawing/2014/main" id="{E912C182-F45A-4C41-ABAF-B4005CD5E994}"/>
              </a:ext>
            </a:extLst>
          </p:cNvPr>
          <p:cNvSpPr/>
          <p:nvPr/>
        </p:nvSpPr>
        <p:spPr>
          <a:xfrm rot="5400000">
            <a:off x="3681546" y="5329828"/>
            <a:ext cx="297341" cy="324743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4" name="مستطيل مستدير الزوايا 16">
            <a:extLst>
              <a:ext uri="{FF2B5EF4-FFF2-40B4-BE49-F238E27FC236}">
                <a16:creationId xmlns:a16="http://schemas.microsoft.com/office/drawing/2014/main" id="{0E718C22-8198-416D-A030-ED463DD32F44}"/>
              </a:ext>
            </a:extLst>
          </p:cNvPr>
          <p:cNvSpPr/>
          <p:nvPr/>
        </p:nvSpPr>
        <p:spPr>
          <a:xfrm>
            <a:off x="9798264" y="5817976"/>
            <a:ext cx="1988853" cy="6162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n w="0"/>
                <a:solidFill>
                  <a:schemeClr val="tx1"/>
                </a:solidFill>
                <a:latin typeface="Muna" pitchFamily="2" charset="-78"/>
              </a:rPr>
              <a:t>مثل الليزر</a:t>
            </a:r>
          </a:p>
        </p:txBody>
      </p:sp>
      <p:sp>
        <p:nvSpPr>
          <p:cNvPr id="25" name="مستطيل مستدير الزوايا 16">
            <a:extLst>
              <a:ext uri="{FF2B5EF4-FFF2-40B4-BE49-F238E27FC236}">
                <a16:creationId xmlns:a16="http://schemas.microsoft.com/office/drawing/2014/main" id="{361CEEA2-64D2-4C66-8F94-1F1C9BCCBECC}"/>
              </a:ext>
            </a:extLst>
          </p:cNvPr>
          <p:cNvSpPr/>
          <p:nvPr/>
        </p:nvSpPr>
        <p:spPr>
          <a:xfrm>
            <a:off x="3010383" y="5832593"/>
            <a:ext cx="3437214" cy="6162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n w="0"/>
                <a:solidFill>
                  <a:schemeClr val="tx1"/>
                </a:solidFill>
                <a:latin typeface="Muna" pitchFamily="2" charset="-78"/>
              </a:rPr>
              <a:t>مثل المصباح الكهربائي</a:t>
            </a:r>
          </a:p>
        </p:txBody>
      </p:sp>
      <p:pic>
        <p:nvPicPr>
          <p:cNvPr id="26" name="صورة 25" descr="أنفوجرافيك الفرق بين الضوء العادي من مصباح وضوء الليزر - Remix ...">
            <a:extLst>
              <a:ext uri="{FF2B5EF4-FFF2-40B4-BE49-F238E27FC236}">
                <a16:creationId xmlns:a16="http://schemas.microsoft.com/office/drawing/2014/main" id="{63AA1646-F14C-43B6-B4B4-49465A87533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t="34420" r="55463" b="20543"/>
          <a:stretch/>
        </p:blipFill>
        <p:spPr bwMode="auto">
          <a:xfrm>
            <a:off x="755881" y="5317040"/>
            <a:ext cx="1988853" cy="1349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صورة 26" descr="هل أشعة الليزر مؤذية ؟ - بلسم - سلامتك - البيان">
            <a:extLst>
              <a:ext uri="{FF2B5EF4-FFF2-40B4-BE49-F238E27FC236}">
                <a16:creationId xmlns:a16="http://schemas.microsoft.com/office/drawing/2014/main" id="{D590F9C1-B61B-46AB-A24F-BA0712F9CF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552" y="5249923"/>
            <a:ext cx="2271323" cy="1436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0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13BB93C-0C80-4243-A91C-F493C951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87" y="42850"/>
            <a:ext cx="1329752" cy="669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815FA4A-7CA2-40A9-A5BA-F3CEDA9B4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5144" y="42850"/>
            <a:ext cx="1432012" cy="669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CAC0E97-A1D3-4DCC-A9A1-FCC1F6B37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3273" y="116950"/>
            <a:ext cx="6795898" cy="648512"/>
          </a:xfrm>
          <a:prstGeom prst="rect">
            <a:avLst/>
          </a:prstGeom>
          <a:solidFill>
            <a:srgbClr val="D7D2D8"/>
          </a:solidFill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0000" tIns="46800" rIns="90000" bIns="46800" anchor="ctr">
            <a:spAutoFit/>
          </a:bodyPr>
          <a:lstStyle/>
          <a:p>
            <a:pPr algn="ctr" rtl="1" eaLnBrk="0" hangingPunct="0">
              <a:defRPr/>
            </a:pPr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 1- أنماط التداخل للضوء الأحادي اللون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6B685EB-C3FE-43C2-9B03-866679256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9906" y="1753618"/>
            <a:ext cx="86582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2400" dirty="0">
                <a:solidFill>
                  <a:srgbClr val="C00000"/>
                </a:solidFill>
                <a:cs typeface="PT Bold Heading" pitchFamily="2" charset="-78"/>
              </a:rPr>
              <a:t>1-</a:t>
            </a:r>
            <a:r>
              <a:rPr lang="ar-SA" sz="2400" dirty="0">
                <a:cs typeface="PT Bold Heading" pitchFamily="2" charset="-78"/>
              </a:rPr>
              <a:t> ينتج التداخل البناء حزمة ضوئية مركزية مضيئة (هدبا مضيئة) بلون معين عند الشاشة ،.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DE02934-4579-469C-A3F2-F22AA1371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6789" y="3627579"/>
            <a:ext cx="84314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2400" dirty="0">
                <a:cs typeface="PT Bold Heading" pitchFamily="2" charset="-78"/>
              </a:rPr>
              <a:t>  </a:t>
            </a:r>
            <a:r>
              <a:rPr lang="ar-SA" sz="2400" dirty="0">
                <a:solidFill>
                  <a:srgbClr val="C00000"/>
                </a:solidFill>
                <a:cs typeface="PT Bold Heading" pitchFamily="2" charset="-78"/>
              </a:rPr>
              <a:t>3- </a:t>
            </a:r>
            <a:r>
              <a:rPr lang="ar-SA" sz="2400" dirty="0">
                <a:cs typeface="PT Bold Heading" pitchFamily="2" charset="-78"/>
              </a:rPr>
              <a:t>تتناقص شدة إضاءة الأهداب المضيئة كلما ابتعدنا عن الهدب المركزي..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D8FD40-E13A-4B27-B54B-C300690E3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1198" y="4375007"/>
            <a:ext cx="8356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SA" sz="2400" dirty="0">
                <a:cs typeface="PT Bold Heading" pitchFamily="2" charset="-78"/>
              </a:rPr>
              <a:t>  </a:t>
            </a:r>
            <a:r>
              <a:rPr lang="ar-SA" sz="2400" dirty="0">
                <a:solidFill>
                  <a:srgbClr val="C00000"/>
                </a:solidFill>
                <a:cs typeface="PT Bold Heading" pitchFamily="2" charset="-78"/>
              </a:rPr>
              <a:t>4- </a:t>
            </a:r>
            <a:r>
              <a:rPr lang="ar-SA" sz="2400" dirty="0">
                <a:cs typeface="PT Bold Heading" pitchFamily="2" charset="-78"/>
              </a:rPr>
              <a:t>توجد أهداب معتمة بسبب التداخل الهدام..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FCE9020-0269-4ACC-832C-35D894023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221" y="5079976"/>
            <a:ext cx="89289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SA" sz="2400" dirty="0">
                <a:cs typeface="PT Bold Heading" pitchFamily="2" charset="-78"/>
              </a:rPr>
              <a:t>  </a:t>
            </a:r>
            <a:r>
              <a:rPr lang="ar-SA" sz="2400" dirty="0">
                <a:solidFill>
                  <a:srgbClr val="C00000"/>
                </a:solidFill>
                <a:cs typeface="PT Bold Heading" pitchFamily="2" charset="-78"/>
              </a:rPr>
              <a:t>5-</a:t>
            </a:r>
            <a:r>
              <a:rPr lang="ar-SA" sz="2400" dirty="0">
                <a:cs typeface="PT Bold Heading" pitchFamily="2" charset="-78"/>
              </a:rPr>
              <a:t> مواقع حزم التداخل البناء والهدام تعتمد على الطول الموجي..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6EDE3B3-526F-4A0B-8B49-430074517544}"/>
              </a:ext>
            </a:extLst>
          </p:cNvPr>
          <p:cNvSpPr txBox="1"/>
          <p:nvPr/>
        </p:nvSpPr>
        <p:spPr>
          <a:xfrm>
            <a:off x="8649820" y="1030596"/>
            <a:ext cx="354935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800" dirty="0">
                <a:solidFill>
                  <a:srgbClr val="C00000"/>
                </a:solidFill>
                <a:cs typeface="PT Bold Heading" panose="02010400000000000000" pitchFamily="2" charset="-78"/>
              </a:rPr>
              <a:t>خصائص اهداب التداخل </a:t>
            </a:r>
            <a:endParaRPr lang="ar-SA" sz="28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57200DA-045C-4E76-B749-1DA4812BF61E}"/>
              </a:ext>
            </a:extLst>
          </p:cNvPr>
          <p:cNvSpPr txBox="1"/>
          <p:nvPr/>
        </p:nvSpPr>
        <p:spPr>
          <a:xfrm>
            <a:off x="3318951" y="2670904"/>
            <a:ext cx="8520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dirty="0">
                <a:solidFill>
                  <a:srgbClr val="C00000"/>
                </a:solidFill>
                <a:cs typeface="PT Bold Heading" pitchFamily="2" charset="-78"/>
              </a:rPr>
              <a:t>2-</a:t>
            </a:r>
            <a:r>
              <a:rPr lang="ar-SA" sz="2400" dirty="0">
                <a:cs typeface="PT Bold Heading" pitchFamily="2" charset="-78"/>
              </a:rPr>
              <a:t> وينتج على كل جانب حزما مضيئة أخرى تفصلها فراغات متساوية تقريبا وعرضها متساوي </a:t>
            </a:r>
            <a:endParaRPr lang="ar-SA" sz="2400" dirty="0"/>
          </a:p>
        </p:txBody>
      </p:sp>
      <p:pic>
        <p:nvPicPr>
          <p:cNvPr id="1026" name="Picture 2" descr="فيزياء في دقيقة: تجربة الشق المزدوج - أنا أصدق العلم">
            <a:extLst>
              <a:ext uri="{FF2B5EF4-FFF2-40B4-BE49-F238E27FC236}">
                <a16:creationId xmlns:a16="http://schemas.microsoft.com/office/drawing/2014/main" id="{F108B8E1-6702-44B0-86C3-5E4290604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0" b="31908"/>
          <a:stretch/>
        </p:blipFill>
        <p:spPr bwMode="auto">
          <a:xfrm>
            <a:off x="3697212" y="5827404"/>
            <a:ext cx="8290556" cy="96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7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0C6C0FA-AFA4-4F59-A421-C305F251D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926" y="116950"/>
            <a:ext cx="2214578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B042A93-6D0F-467E-B751-1C1717DE4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480" y="2823850"/>
            <a:ext cx="842615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endParaRPr lang="ar-SA" sz="2800" u="sng" dirty="0">
              <a:solidFill>
                <a:srgbClr val="FF0000"/>
              </a:solidFill>
              <a:cs typeface="PT Bold Heading" pitchFamily="2" charset="-78"/>
            </a:endParaRPr>
          </a:p>
          <a:p>
            <a:pPr algn="ctr" rtl="1">
              <a:defRPr/>
            </a:pPr>
            <a:r>
              <a:rPr lang="ar-SA" sz="2800" dirty="0">
                <a:solidFill>
                  <a:srgbClr val="00B050"/>
                </a:solidFill>
                <a:cs typeface="PT Bold Heading" pitchFamily="2" charset="-78"/>
              </a:rPr>
              <a:t>1- يسبب التداخل </a:t>
            </a:r>
            <a:r>
              <a:rPr lang="ar-SA" sz="2800" dirty="0">
                <a:cs typeface="PT Bold Heading" pitchFamily="2" charset="-78"/>
              </a:rPr>
              <a:t>ظهور أطياف ملونة بدلا من الأهداب المضيئة والمعتمة..</a:t>
            </a:r>
            <a:endParaRPr lang="ar-SA" sz="44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A22EF6F-4C40-4391-9686-9E2B1E934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54" y="4333212"/>
            <a:ext cx="87530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2800" dirty="0">
                <a:cs typeface="PT Bold Heading" pitchFamily="2" charset="-78"/>
              </a:rPr>
              <a:t>  </a:t>
            </a:r>
            <a:r>
              <a:rPr lang="ar-SA" sz="2800" dirty="0">
                <a:solidFill>
                  <a:srgbClr val="00B050"/>
                </a:solidFill>
                <a:cs typeface="PT Bold Heading" pitchFamily="2" charset="-78"/>
              </a:rPr>
              <a:t>2- تتداخل الأطوال </a:t>
            </a:r>
            <a:r>
              <a:rPr lang="ar-SA" sz="2800" dirty="0">
                <a:cs typeface="PT Bold Heading" pitchFamily="2" charset="-78"/>
              </a:rPr>
              <a:t>الموجية جميعها تداخلا بناء في الهدب المركزي المضيء ، وهذا ما يجعله أبيضا دائما..</a:t>
            </a:r>
            <a:endParaRPr lang="ar-SA" sz="44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3102363-E93C-4BB1-9D51-0148E16E0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54" y="5556268"/>
            <a:ext cx="86090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2800" dirty="0">
                <a:cs typeface="PT Bold Heading" pitchFamily="2" charset="-78"/>
              </a:rPr>
              <a:t> </a:t>
            </a:r>
            <a:r>
              <a:rPr lang="ar-SA" sz="2800" dirty="0">
                <a:solidFill>
                  <a:srgbClr val="00B050"/>
                </a:solidFill>
                <a:cs typeface="PT Bold Heading" pitchFamily="2" charset="-78"/>
              </a:rPr>
              <a:t>3-</a:t>
            </a:r>
            <a:r>
              <a:rPr lang="ar-SA" sz="2800" dirty="0">
                <a:cs typeface="PT Bold Heading" pitchFamily="2" charset="-78"/>
              </a:rPr>
              <a:t> </a:t>
            </a:r>
            <a:r>
              <a:rPr lang="ar-SA" sz="2800" dirty="0">
                <a:solidFill>
                  <a:srgbClr val="00B050"/>
                </a:solidFill>
                <a:cs typeface="PT Bold Heading" pitchFamily="2" charset="-78"/>
              </a:rPr>
              <a:t>مواقع الأهداب </a:t>
            </a:r>
            <a:r>
              <a:rPr lang="ar-SA" sz="2800" dirty="0">
                <a:cs typeface="PT Bold Heading" pitchFamily="2" charset="-78"/>
              </a:rPr>
              <a:t>الملونة الأخرى تنتج عن تراكب أهداب التداخل الناتجة عن تداخل الأطوال الموجية لكل لون منفصل تداخلا بناءً.</a:t>
            </a:r>
            <a:endParaRPr lang="ar-SA" sz="44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7" name="صورة 6" descr="ما هو حيود الضوء - سطور">
            <a:extLst>
              <a:ext uri="{FF2B5EF4-FFF2-40B4-BE49-F238E27FC236}">
                <a16:creationId xmlns:a16="http://schemas.microsoft.com/office/drawing/2014/main" id="{935CCE02-BC9C-4B45-9F7C-5E10304038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09" y="1107885"/>
            <a:ext cx="2969892" cy="17159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6AA1C2F-E71A-422C-998A-CE2F26BD9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091" y="116950"/>
            <a:ext cx="5826080" cy="648512"/>
          </a:xfrm>
          <a:prstGeom prst="rect">
            <a:avLst/>
          </a:prstGeom>
          <a:solidFill>
            <a:srgbClr val="D7D2D8"/>
          </a:solidFill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0000" tIns="46800" rIns="90000" bIns="46800" anchor="ctr">
            <a:spAutoFit/>
          </a:bodyPr>
          <a:lstStyle/>
          <a:p>
            <a:pPr algn="ctr" rtl="1" eaLnBrk="0" hangingPunct="0">
              <a:defRPr/>
            </a:pPr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 2- أنماط التداخل للضوء الأبيض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9D0CD75-B923-4AC4-BF16-57F57BD9F495}"/>
              </a:ext>
            </a:extLst>
          </p:cNvPr>
          <p:cNvSpPr txBox="1"/>
          <p:nvPr/>
        </p:nvSpPr>
        <p:spPr>
          <a:xfrm>
            <a:off x="8649820" y="1030596"/>
            <a:ext cx="354935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800" dirty="0">
                <a:solidFill>
                  <a:srgbClr val="C00000"/>
                </a:solidFill>
                <a:cs typeface="PT Bold Heading" panose="02010400000000000000" pitchFamily="2" charset="-78"/>
              </a:rPr>
              <a:t>خصائص اهداب التداخل </a:t>
            </a:r>
            <a:endParaRPr lang="ar-SA" sz="2800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BB91BACD-5C5E-4349-BF39-EE9E24BD5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958" y="91432"/>
            <a:ext cx="2412097" cy="282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0-07-25_15-40-27">
            <a:hlinkClick r:id="" action="ppaction://media"/>
            <a:extLst>
              <a:ext uri="{FF2B5EF4-FFF2-40B4-BE49-F238E27FC236}">
                <a16:creationId xmlns:a16="http://schemas.microsoft.com/office/drawing/2014/main" id="{4D5A7E03-60DD-4CC3-A851-ABC3FED2D5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680" y="0"/>
            <a:ext cx="1209734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0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7C3713-8561-4E94-8C0C-423102D90A13}"/>
              </a:ext>
            </a:extLst>
          </p:cNvPr>
          <p:cNvSpPr txBox="1">
            <a:spLocks/>
          </p:cNvSpPr>
          <p:nvPr/>
        </p:nvSpPr>
        <p:spPr>
          <a:xfrm>
            <a:off x="612451" y="1199598"/>
            <a:ext cx="10404648" cy="20717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4400" dirty="0">
                <a:solidFill>
                  <a:srgbClr val="0000CC"/>
                </a:solidFill>
                <a:latin typeface="+mj-lt"/>
                <a:ea typeface="+mj-ea"/>
                <a:cs typeface="PT Bold Heading" pitchFamily="2" charset="-78"/>
              </a:rPr>
              <a:t>ويحدث للموجتين تداخل بناء </a:t>
            </a:r>
            <a:r>
              <a:rPr lang="ar-SA" sz="4400" dirty="0">
                <a:solidFill>
                  <a:srgbClr val="FF0000"/>
                </a:solidFill>
                <a:latin typeface="+mj-lt"/>
                <a:ea typeface="+mj-ea"/>
                <a:cs typeface="PT Bold Heading" pitchFamily="2" charset="-78"/>
              </a:rPr>
              <a:t>أو</a:t>
            </a:r>
            <a:r>
              <a:rPr lang="ar-SA" sz="4400" dirty="0">
                <a:solidFill>
                  <a:srgbClr val="0000CC"/>
                </a:solidFill>
                <a:latin typeface="+mj-lt"/>
                <a:ea typeface="+mj-ea"/>
                <a:cs typeface="PT Bold Heading" pitchFamily="2" charset="-78"/>
              </a:rPr>
              <a:t> هدام إعتماداً على العلاقة بين طوريهما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562E5BA-CD49-43A2-A95E-62B6F58B74FC}"/>
              </a:ext>
            </a:extLst>
          </p:cNvPr>
          <p:cNvSpPr/>
          <p:nvPr/>
        </p:nvSpPr>
        <p:spPr>
          <a:xfrm>
            <a:off x="2844699" y="247123"/>
            <a:ext cx="65008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SA" sz="5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تداخل الشق المزدوج</a:t>
            </a:r>
            <a:endParaRPr lang="ar-SA" sz="54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" name="Picture 7" descr="hudba">
            <a:extLst>
              <a:ext uri="{FF2B5EF4-FFF2-40B4-BE49-F238E27FC236}">
                <a16:creationId xmlns:a16="http://schemas.microsoft.com/office/drawing/2014/main" id="{F986F138-19AA-423E-AFCA-249F57CD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921" y="3675576"/>
            <a:ext cx="5524082" cy="284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young1">
            <a:extLst>
              <a:ext uri="{FF2B5EF4-FFF2-40B4-BE49-F238E27FC236}">
                <a16:creationId xmlns:a16="http://schemas.microsoft.com/office/drawing/2014/main" id="{674325C9-8964-4C5F-81EF-61BD2C71B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156" y="3586701"/>
            <a:ext cx="3786752" cy="28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C599B2E-8821-4A49-8133-02C45172C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61"/>
          <a:stretch/>
        </p:blipFill>
        <p:spPr>
          <a:xfrm>
            <a:off x="5349161" y="3630364"/>
            <a:ext cx="2914946" cy="27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CB05AE-C565-4194-9E3F-E77AB3008E65}"/>
              </a:ext>
            </a:extLst>
          </p:cNvPr>
          <p:cNvSpPr txBox="1">
            <a:spLocks/>
          </p:cNvSpPr>
          <p:nvPr/>
        </p:nvSpPr>
        <p:spPr>
          <a:xfrm>
            <a:off x="1253716" y="483915"/>
            <a:ext cx="9684568" cy="632112"/>
          </a:xfrm>
          <a:prstGeom prst="rect">
            <a:avLst/>
          </a:prstGeom>
          <a:solidFill>
            <a:schemeClr val="tx2"/>
          </a:solidFill>
        </p:spPr>
        <p:txBody>
          <a:bodyPr vert="horz" lIns="45720" rIns="45720" anchor="ctr">
            <a:noAutofit/>
          </a:bodyPr>
          <a:lstStyle/>
          <a:p>
            <a:pPr lvl="0" algn="ctr" rtl="1"/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كيف يمكن الحصول على ضوء مترابط من ضوء غير مترابط   ؟ 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5AD4D7C-59AE-4484-83B0-5F1F84DB5FDE}"/>
              </a:ext>
            </a:extLst>
          </p:cNvPr>
          <p:cNvSpPr/>
          <p:nvPr/>
        </p:nvSpPr>
        <p:spPr>
          <a:xfrm>
            <a:off x="1306391" y="1658768"/>
            <a:ext cx="10278791" cy="12064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42595" algn="ctr" rtl="1">
              <a:lnSpc>
                <a:spcPct val="115000"/>
              </a:lnSpc>
              <a:spcAft>
                <a:spcPts val="1000"/>
              </a:spcAft>
            </a:pPr>
            <a:r>
              <a:rPr lang="ar-SA" sz="3200" b="1" dirty="0">
                <a:ln/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بوضع حاجز ضوئي ذو شق ضيق امام مصدر ضوئي احادي اللون فينفذ الجزء المترابط من الضوء لان الشق صغير جدا </a:t>
            </a:r>
            <a:endParaRPr lang="en-US" sz="28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0B48B1F-7DC0-4AB4-8D1D-7CA4398C7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645" y="3407993"/>
            <a:ext cx="10152709" cy="281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3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7178">
            <a:extLst>
              <a:ext uri="{FF2B5EF4-FFF2-40B4-BE49-F238E27FC236}">
                <a16:creationId xmlns:a16="http://schemas.microsoft.com/office/drawing/2014/main" id="{3B1D20A4-CA2D-4575-BD3C-7B7CE77D9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94" y="3904498"/>
            <a:ext cx="5267410" cy="259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7179">
            <a:extLst>
              <a:ext uri="{FF2B5EF4-FFF2-40B4-BE49-F238E27FC236}">
                <a16:creationId xmlns:a16="http://schemas.microsoft.com/office/drawing/2014/main" id="{AB5C8392-AA54-492F-800A-ED2C7301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91" y="1292557"/>
            <a:ext cx="4889942" cy="19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D52C5E-B00D-4EF9-8F22-FF51CCE00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0887" y="2685578"/>
            <a:ext cx="1847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660E38-9D2F-47A5-9AAE-2A7EF9EBF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177" y="271745"/>
            <a:ext cx="8061823" cy="7694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بيني نوع التداخل من خلال الاشكال التالية ؟ </a:t>
            </a:r>
            <a:endParaRPr lang="ar-SA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D7521C0-CFD1-42CD-BD89-8A4E9481E364}"/>
              </a:ext>
            </a:extLst>
          </p:cNvPr>
          <p:cNvSpPr/>
          <p:nvPr/>
        </p:nvSpPr>
        <p:spPr>
          <a:xfrm>
            <a:off x="8921012" y="1841870"/>
            <a:ext cx="2969209" cy="707886"/>
          </a:xfrm>
          <a:prstGeom prst="rect">
            <a:avLst/>
          </a:prstGeom>
          <a:solidFill>
            <a:srgbClr val="FBFB49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r>
              <a:rPr lang="ar-SA" sz="40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تداخل</a:t>
            </a:r>
            <a:r>
              <a:rPr lang="ar-SA" sz="4000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r>
              <a:rPr lang="ar-SA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: بنّاء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9961FE9-FE3E-43F7-B532-4EE04E4F83D3}"/>
              </a:ext>
            </a:extLst>
          </p:cNvPr>
          <p:cNvSpPr/>
          <p:nvPr/>
        </p:nvSpPr>
        <p:spPr>
          <a:xfrm>
            <a:off x="551734" y="5060380"/>
            <a:ext cx="2862064" cy="646331"/>
          </a:xfrm>
          <a:prstGeom prst="rect">
            <a:avLst/>
          </a:prstGeom>
          <a:solidFill>
            <a:srgbClr val="FBFB49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تداخل : </a:t>
            </a:r>
            <a:r>
              <a:rPr lang="ar-SA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هدّام</a:t>
            </a:r>
            <a:endParaRPr lang="ar-SA" sz="3600" dirty="0">
              <a:cs typeface="PT Bold Heading" panose="02010400000000000000" pitchFamily="2" charset="-78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47D63D8-5140-40F3-A898-365C6ADAC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58087"/>
          <a:stretch/>
        </p:blipFill>
        <p:spPr>
          <a:xfrm>
            <a:off x="336811" y="118283"/>
            <a:ext cx="2699332" cy="361791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B637011-B3D8-43ED-85C3-209F09394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6669"/>
          <a:stretch/>
        </p:blipFill>
        <p:spPr>
          <a:xfrm>
            <a:off x="9340268" y="3264999"/>
            <a:ext cx="2699332" cy="34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BAD2FA-55D9-45DE-8EEF-0A526EE62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7012" y="1006673"/>
            <a:ext cx="8539163" cy="586957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90000" tIns="46800" rIns="90000" bIns="46800" anchor="ctr">
            <a:spAutoFit/>
          </a:bodyPr>
          <a:lstStyle/>
          <a:p>
            <a:pPr algn="ctr" rtl="1" eaLnBrk="0" hangingPunct="0">
              <a:defRPr/>
            </a:pPr>
            <a:r>
              <a:rPr lang="ar-SA" sz="3200" u="sng" dirty="0">
                <a:solidFill>
                  <a:srgbClr val="C00000"/>
                </a:solidFill>
                <a:latin typeface="Times New Roman" pitchFamily="18" charset="0"/>
                <a:cs typeface="PT Bold Heading" pitchFamily="2" charset="-78"/>
              </a:rPr>
              <a:t>عند قياس الطول الموجي للضوء</a:t>
            </a:r>
            <a:r>
              <a:rPr lang="ar-SA" sz="3200" u="sng" dirty="0">
                <a:cs typeface="PT Bold Heading" pitchFamily="2" charset="-78"/>
              </a:rPr>
              <a:t> </a:t>
            </a:r>
            <a:r>
              <a:rPr lang="ar-SA" sz="3200" u="sng" dirty="0">
                <a:solidFill>
                  <a:srgbClr val="C00000"/>
                </a:solidFill>
                <a:cs typeface="PT Bold Heading" pitchFamily="2" charset="-78"/>
              </a:rPr>
              <a:t>في الشكل المقابل نجد...</a:t>
            </a:r>
            <a:r>
              <a:rPr lang="ar-SA" sz="3200" u="sng" dirty="0">
                <a:solidFill>
                  <a:srgbClr val="C00000"/>
                </a:solidFill>
                <a:latin typeface="Times New Roman" pitchFamily="18" charset="0"/>
                <a:cs typeface="PT Bold Heading" pitchFamily="2" charset="-78"/>
              </a:rPr>
              <a:t> </a:t>
            </a:r>
            <a:endParaRPr lang="en-US" sz="3200" u="sng" dirty="0">
              <a:solidFill>
                <a:srgbClr val="C00000"/>
              </a:solidFill>
              <a:cs typeface="PT Bold Heading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7F89BA0A-50E0-4C31-A7B9-663BB08CD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9830" y="2073340"/>
                <a:ext cx="5624850" cy="1815882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1">
                  <a:defRPr/>
                </a:pPr>
                <a:r>
                  <a:rPr lang="ar-SA" sz="2800" dirty="0">
                    <a:cs typeface="PT Bold Heading" pitchFamily="2" charset="-78"/>
                  </a:rPr>
                  <a:t> تتداخل الموجتان تداخلا بناء على الشاشة لتكوين الهدب المركزي المضيء عند النقطة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PT Bold Heading" pitchFamily="2" charset="-78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PT Bold Heading" pitchFamily="2" charset="-78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PT Bold Heading" pitchFamily="2" charset="-78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ar-SA" sz="2800" dirty="0">
                    <a:cs typeface="PT Bold Heading" pitchFamily="2" charset="-78"/>
                  </a:rPr>
                  <a:t> لأن للموجتين الطور نفسه ، وتقطعان المسافة نفسها...</a:t>
                </a:r>
                <a:endParaRPr lang="ar-SA" sz="2800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PT Bold Heading" pitchFamily="2" charset="-78"/>
                </a:endParaRPr>
              </a:p>
            </p:txBody>
          </p:sp>
        </mc:Choice>
        <mc:Fallback xmlns=""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7F89BA0A-50E0-4C31-A7B9-663BB08CDD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9830" y="2073340"/>
                <a:ext cx="5624850" cy="1815882"/>
              </a:xfrm>
              <a:prstGeom prst="rect">
                <a:avLst/>
              </a:prstGeom>
              <a:blipFill>
                <a:blip r:embed="rId2"/>
                <a:stretch>
                  <a:fillRect l="-2925" t="-3691" r="-1517" b="-805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مستطيل 4">
                <a:extLst>
                  <a:ext uri="{FF2B5EF4-FFF2-40B4-BE49-F238E27FC236}">
                    <a16:creationId xmlns:a16="http://schemas.microsoft.com/office/drawing/2014/main" id="{063E6356-1CA2-43AE-AB8E-CD3BEDE1B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2257" y="4672202"/>
                <a:ext cx="5624850" cy="1815882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rtl="1">
                  <a:defRPr/>
                </a:pPr>
                <a:r>
                  <a:rPr lang="ar-SA" sz="2800" dirty="0">
                    <a:cs typeface="PT Bold Heading" pitchFamily="2" charset="-78"/>
                  </a:rPr>
                  <a:t>يوجد تداخل بناء عند الهدب المضيء الأولى  على جانبي الحزمة المركزية ، لأن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PT Bold Heading" pitchFamily="2" charset="-78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PT Bold Heading" pitchFamily="2" charset="-7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PT Bold Heading" pitchFamily="2" charset="-78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PT Bold Heading" pitchFamily="2" charset="-78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PT Bold Heading" pitchFamily="2" charset="-78"/>
                          </a:rPr>
                          <m:t>𝒔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PT Bold Heading" pitchFamily="2" charset="-78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ar-SA" sz="2800" b="1" dirty="0">
                    <a:solidFill>
                      <a:srgbClr val="C00000"/>
                    </a:solidFill>
                    <a:cs typeface="PT Bold Heading" pitchFamily="2" charset="-78"/>
                  </a:rPr>
                  <a:t> </a:t>
                </a:r>
                <a:r>
                  <a:rPr lang="ar-SA" sz="2800" dirty="0">
                    <a:cs typeface="PT Bold Heading" pitchFamily="2" charset="-78"/>
                  </a:rPr>
                  <a:t>أطول من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PT Bold Heading" pitchFamily="2" charset="-78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PT Bold Heading" pitchFamily="2" charset="-7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PT Bold Heading" pitchFamily="2" charset="-78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PT Bold Heading" pitchFamily="2" charset="-78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PT Bold Heading" pitchFamily="2" charset="-78"/>
                          </a:rPr>
                          <m:t>𝒔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PT Bold Heading" pitchFamily="2" charset="-78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ar-SA" sz="2800" dirty="0">
                    <a:cs typeface="PT Bold Heading" pitchFamily="2" charset="-78"/>
                  </a:rPr>
                  <a:t> بمقدار طول موجي واحد </a:t>
                </a:r>
                <a:r>
                  <a:rPr lang="el-GR" sz="2800" b="1" dirty="0">
                    <a:solidFill>
                      <a:srgbClr val="FF0000"/>
                    </a:solidFill>
                    <a:cs typeface="PT Bold Heading" pitchFamily="2" charset="-78"/>
                  </a:rPr>
                  <a:t>λ</a:t>
                </a:r>
                <a:r>
                  <a:rPr lang="ar-SA" sz="2800" dirty="0">
                    <a:cs typeface="PT Bold Heading" pitchFamily="2" charset="-78"/>
                  </a:rPr>
                  <a:t>...</a:t>
                </a:r>
                <a:endParaRPr lang="ar-SA" sz="2800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PT Bold Heading" pitchFamily="2" charset="-78"/>
                </a:endParaRPr>
              </a:p>
            </p:txBody>
          </p:sp>
        </mc:Choice>
        <mc:Fallback xmlns="">
          <p:sp>
            <p:nvSpPr>
              <p:cNvPr id="5" name="مستطيل 4">
                <a:extLst>
                  <a:ext uri="{FF2B5EF4-FFF2-40B4-BE49-F238E27FC236}">
                    <a16:creationId xmlns:a16="http://schemas.microsoft.com/office/drawing/2014/main" id="{063E6356-1CA2-43AE-AB8E-CD3BEDE1B1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2257" y="4672202"/>
                <a:ext cx="5624850" cy="1815882"/>
              </a:xfrm>
              <a:prstGeom prst="rect">
                <a:avLst/>
              </a:prstGeom>
              <a:blipFill>
                <a:blip r:embed="rId3"/>
                <a:stretch>
                  <a:fillRect l="-4875" t="-3691" r="-2059" b="-87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مستطيل 5">
            <a:extLst>
              <a:ext uri="{FF2B5EF4-FFF2-40B4-BE49-F238E27FC236}">
                <a16:creationId xmlns:a16="http://schemas.microsoft.com/office/drawing/2014/main" id="{5DF804F3-5A93-4F1F-9160-CBFAA328F402}"/>
              </a:ext>
            </a:extLst>
          </p:cNvPr>
          <p:cNvSpPr/>
          <p:nvPr/>
        </p:nvSpPr>
        <p:spPr>
          <a:xfrm>
            <a:off x="6899564" y="161438"/>
            <a:ext cx="5292436" cy="646331"/>
          </a:xfrm>
          <a:prstGeom prst="rect">
            <a:avLst/>
          </a:prstGeom>
          <a:solidFill>
            <a:srgbClr val="D7D2D8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قياس الطول </a:t>
            </a:r>
            <a:r>
              <a:rPr lang="ar-SA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الموجي</a:t>
            </a:r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 للضوء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1896EAD-2380-47C0-9410-73C239CE9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263" y="1717023"/>
            <a:ext cx="5776482" cy="239779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C92DB75-C753-4E05-9D3A-B1D71EFED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263" y="4299025"/>
            <a:ext cx="5776482" cy="239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07190FF-187E-43E1-A7D6-4E4982F52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786" y="848551"/>
            <a:ext cx="60502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SA" sz="3200" dirty="0">
                <a:solidFill>
                  <a:srgbClr val="C00000"/>
                </a:solidFill>
                <a:cs typeface="PT Bold Heading" pitchFamily="2" charset="-78"/>
              </a:rPr>
              <a:t>لإيجاد الطول الموجي :</a:t>
            </a:r>
          </a:p>
          <a:p>
            <a:pPr algn="r" rtl="1">
              <a:defRPr/>
            </a:pPr>
            <a:endParaRPr lang="ar-SA" sz="3200" dirty="0">
              <a:solidFill>
                <a:srgbClr val="C00000"/>
              </a:solidFill>
              <a:cs typeface="PT Bold Heading" pitchFamily="2" charset="-78"/>
            </a:endParaRPr>
          </a:p>
          <a:p>
            <a:pPr algn="r" rtl="1">
              <a:defRPr/>
            </a:pPr>
            <a:r>
              <a:rPr lang="ar-SA" sz="3200" dirty="0">
                <a:cs typeface="PT Bold Heading" pitchFamily="2" charset="-78"/>
              </a:rPr>
              <a:t>في تجربة شقي ينج نستخدم العلاقة :</a:t>
            </a:r>
            <a:endParaRPr lang="ar-SA" sz="48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21A5EC2-9FAB-476A-A01F-6A477F6877B1}"/>
              </a:ext>
            </a:extLst>
          </p:cNvPr>
          <p:cNvGrpSpPr/>
          <p:nvPr/>
        </p:nvGrpSpPr>
        <p:grpSpPr>
          <a:xfrm>
            <a:off x="1183677" y="844439"/>
            <a:ext cx="3658158" cy="1487194"/>
            <a:chOff x="864672" y="968944"/>
            <a:chExt cx="3658158" cy="1487194"/>
          </a:xfrm>
        </p:grpSpPr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87A8E648-A93A-490B-98D9-008FBD961E35}"/>
                </a:ext>
              </a:extLst>
            </p:cNvPr>
            <p:cNvSpPr/>
            <p:nvPr/>
          </p:nvSpPr>
          <p:spPr>
            <a:xfrm>
              <a:off x="864672" y="1027378"/>
              <a:ext cx="3658158" cy="1428760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SA" dirty="0">
                <a:cs typeface="PT Bold Heading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مستطيل 4">
                  <a:extLst>
                    <a:ext uri="{FF2B5EF4-FFF2-40B4-BE49-F238E27FC236}">
                      <a16:creationId xmlns:a16="http://schemas.microsoft.com/office/drawing/2014/main" id="{A00BAA88-49B5-4558-8072-DA181D0F3D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7448" y="968944"/>
                  <a:ext cx="2885729" cy="14172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r" rtl="1">
                    <a:defRPr/>
                  </a:pPr>
                  <a:r>
                    <a:rPr lang="ar-SA" sz="60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ar-SA" sz="600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6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3" name="مستطيل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7448" y="968944"/>
                  <a:ext cx="2885729" cy="141724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31" r="-12685" b="-13362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2E761FC-4FC9-418B-8F09-53F52F855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200" y="4032522"/>
            <a:ext cx="5005916" cy="2553891"/>
          </a:xfrm>
          <a:prstGeom prst="round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SA" sz="2000" u="sng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حيث أن :</a:t>
            </a:r>
          </a:p>
          <a:p>
            <a:pPr algn="r" rtl="1">
              <a:defRPr/>
            </a:pPr>
            <a:r>
              <a:rPr lang="en-US" sz="2000" b="1" dirty="0">
                <a:solidFill>
                  <a:srgbClr val="FF0000"/>
                </a:solidFill>
                <a:cs typeface="PT Bold Heading" pitchFamily="2" charset="-78"/>
              </a:rPr>
              <a:t>X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 </a:t>
            </a:r>
            <a:r>
              <a:rPr lang="ar-SA" sz="20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  </a:t>
            </a:r>
            <a:r>
              <a:rPr lang="ar-SA" sz="20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المسافة بين الهدب المركزية </a:t>
            </a:r>
            <a:r>
              <a:rPr lang="ar-SA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المضيئ</a:t>
            </a:r>
            <a:r>
              <a:rPr lang="ar-SA" sz="20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 والهدب المضيء الاول على الشاشة </a:t>
            </a:r>
          </a:p>
          <a:p>
            <a:pPr algn="r" rtl="1">
              <a:defRPr/>
            </a:pPr>
            <a:r>
              <a:rPr lang="en-US" sz="2000" b="1" dirty="0">
                <a:solidFill>
                  <a:srgbClr val="FF0000"/>
                </a:solidFill>
                <a:cs typeface="PT Bold Heading" pitchFamily="2" charset="-78"/>
              </a:rPr>
              <a:t>d </a:t>
            </a:r>
            <a:r>
              <a:rPr lang="ar-SA" sz="20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 </a:t>
            </a:r>
            <a:r>
              <a:rPr lang="ar-SA" sz="20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المسافة بين الشقين</a:t>
            </a:r>
          </a:p>
          <a:p>
            <a:pPr algn="r" rtl="1">
              <a:defRPr/>
            </a:pPr>
            <a:r>
              <a:rPr lang="en-US" sz="2000" b="1" dirty="0">
                <a:solidFill>
                  <a:srgbClr val="FF0000"/>
                </a:solidFill>
                <a:cs typeface="PT Bold Heading" pitchFamily="2" charset="-78"/>
              </a:rPr>
              <a:t>λ </a:t>
            </a:r>
            <a:r>
              <a:rPr lang="ar-SA" sz="2000" b="1" dirty="0">
                <a:solidFill>
                  <a:srgbClr val="FF0000"/>
                </a:solidFill>
                <a:cs typeface="PT Bold Heading" pitchFamily="2" charset="-78"/>
              </a:rPr>
              <a:t> </a:t>
            </a:r>
            <a:r>
              <a:rPr lang="ar-SA" sz="20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الطول الموجي </a:t>
            </a:r>
          </a:p>
          <a:p>
            <a:pPr algn="r" rtl="1">
              <a:defRPr/>
            </a:pPr>
            <a:r>
              <a:rPr lang="en-US" sz="2000" b="1" dirty="0">
                <a:solidFill>
                  <a:srgbClr val="FF0000"/>
                </a:solidFill>
                <a:cs typeface="PT Bold Heading" pitchFamily="2" charset="-78"/>
              </a:rPr>
              <a:t>L </a:t>
            </a:r>
            <a:r>
              <a:rPr lang="ar-SA" sz="2000" b="1" dirty="0">
                <a:solidFill>
                  <a:srgbClr val="FF0000"/>
                </a:solidFill>
                <a:cs typeface="PT Bold Heading" pitchFamily="2" charset="-78"/>
              </a:rPr>
              <a:t> </a:t>
            </a:r>
            <a:r>
              <a:rPr lang="ar-SA" sz="20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 المسافة بين الشقين والشاشة</a:t>
            </a:r>
          </a:p>
          <a:p>
            <a:pPr algn="r" rtl="1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m</a:t>
            </a:r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PT Bold Heading" panose="02010400000000000000" pitchFamily="2" charset="-78"/>
              </a:rPr>
              <a:t> </a:t>
            </a:r>
            <a:r>
              <a:rPr lang="ar-SA" sz="2000" dirty="0">
                <a:latin typeface="Calibri" panose="020F0502020204030204" pitchFamily="34" charset="0"/>
                <a:ea typeface="Times New Roman" panose="02020603050405020304" pitchFamily="18" charset="0"/>
                <a:cs typeface="PT Bold Heading" panose="02010400000000000000" pitchFamily="2" charset="-78"/>
              </a:rPr>
              <a:t>  رتب الهدب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0,1,2,3,……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C380421-CBBA-4DBB-89D3-9FC7BDA34851}"/>
              </a:ext>
            </a:extLst>
          </p:cNvPr>
          <p:cNvSpPr/>
          <p:nvPr/>
        </p:nvSpPr>
        <p:spPr>
          <a:xfrm>
            <a:off x="197804" y="160422"/>
            <a:ext cx="11809312" cy="52322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ea typeface="Calibri" panose="020F0502020204030204" pitchFamily="34" charset="0"/>
                <a:cs typeface="PT Bold Heading" panose="02010400000000000000" pitchFamily="2" charset="-78"/>
              </a:rPr>
              <a:t>يعتمد التداخل البناء والهدام على العلاقة بين طوريهما    (الطور اتفاق القمم او القيعان )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557BE1B-37DB-4700-A975-877B2C4E67E1}"/>
              </a:ext>
            </a:extLst>
          </p:cNvPr>
          <p:cNvSpPr/>
          <p:nvPr/>
        </p:nvSpPr>
        <p:spPr>
          <a:xfrm>
            <a:off x="6102460" y="3012158"/>
            <a:ext cx="5527474" cy="523220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algn="r" rtl="1"/>
            <a:r>
              <a:rPr lang="ar-SA" sz="2800" dirty="0">
                <a:ea typeface="Calibri" panose="020F0502020204030204" pitchFamily="34" charset="0"/>
                <a:cs typeface="PT Bold Heading" panose="02010400000000000000" pitchFamily="2" charset="-78"/>
              </a:rPr>
              <a:t>الطول الموجي للهدب عند مواقع مختلفة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F06FD5C-0863-4991-9488-461AEF858184}"/>
              </a:ext>
            </a:extLst>
          </p:cNvPr>
          <p:cNvGrpSpPr/>
          <p:nvPr/>
        </p:nvGrpSpPr>
        <p:grpSpPr>
          <a:xfrm>
            <a:off x="1183677" y="2603762"/>
            <a:ext cx="3658158" cy="1428760"/>
            <a:chOff x="862241" y="2799874"/>
            <a:chExt cx="3658158" cy="1428760"/>
          </a:xfrm>
        </p:grpSpPr>
        <p:sp>
          <p:nvSpPr>
            <p:cNvPr id="10" name="مستطيل مستدير الزوايا 10">
              <a:extLst>
                <a:ext uri="{FF2B5EF4-FFF2-40B4-BE49-F238E27FC236}">
                  <a16:creationId xmlns:a16="http://schemas.microsoft.com/office/drawing/2014/main" id="{8C23738A-0CC1-44CA-8D9D-5F79450D80A3}"/>
                </a:ext>
              </a:extLst>
            </p:cNvPr>
            <p:cNvSpPr/>
            <p:nvPr/>
          </p:nvSpPr>
          <p:spPr>
            <a:xfrm>
              <a:off x="862241" y="2799874"/>
              <a:ext cx="3658158" cy="1428760"/>
            </a:xfrm>
            <a:prstGeom prst="roundRect">
              <a:avLst/>
            </a:prstGeom>
            <a:blipFill>
              <a:blip r:embed="rId2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SA" dirty="0">
                <a:cs typeface="PT Bold Heading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مستطيل 10">
                  <a:extLst>
                    <a:ext uri="{FF2B5EF4-FFF2-40B4-BE49-F238E27FC236}">
                      <a16:creationId xmlns:a16="http://schemas.microsoft.com/office/drawing/2014/main" id="{6D1EC15F-6EEB-451A-8157-D4BDA840BC6A}"/>
                    </a:ext>
                  </a:extLst>
                </p:cNvPr>
                <p:cNvSpPr/>
                <p:nvPr/>
              </p:nvSpPr>
              <p:spPr>
                <a:xfrm>
                  <a:off x="1174464" y="2920845"/>
                  <a:ext cx="3006074" cy="125758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4000" b="1" i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ar-SA" sz="4000" b="1">
                            <a:latin typeface="Cambria Math" panose="02040503050406030204" pitchFamily="18" charset="0"/>
                          </a:rPr>
                          <m:t>𝛌</m:t>
                        </m:r>
                        <m:r>
                          <a:rPr lang="ar-SA" sz="4000" b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ar-SA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ar-SA" sz="4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SA" sz="40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ar-SA" sz="4000" b="1" i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</m:sSub>
                            <m:r>
                              <a:rPr lang="ar-SA" sz="40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ar-SA" sz="40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num>
                          <m:den>
                            <m:r>
                              <a:rPr lang="ar-SA" sz="400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den>
                        </m:f>
                      </m:oMath>
                    </m:oMathPara>
                  </a14:m>
                  <a:endParaRPr lang="ar-SA" sz="4000" b="1" dirty="0"/>
                </a:p>
              </p:txBody>
            </p:sp>
          </mc:Choice>
          <mc:Fallback xmlns="">
            <p:sp>
              <p:nvSpPr>
                <p:cNvPr id="12" name="مستطيل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464" y="2920845"/>
                  <a:ext cx="3006074" cy="125758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055CD288-8848-4093-9B3B-B7EC6EF20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61" y="4153494"/>
            <a:ext cx="6667639" cy="256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5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57"/>
          <p:cNvGrpSpPr/>
          <p:nvPr/>
        </p:nvGrpSpPr>
        <p:grpSpPr>
          <a:xfrm>
            <a:off x="634580" y="1523018"/>
            <a:ext cx="11352025" cy="1817288"/>
            <a:chOff x="2418625" y="1983175"/>
            <a:chExt cx="4315200" cy="2585700"/>
          </a:xfrm>
          <a:solidFill>
            <a:srgbClr val="DFD7E7"/>
          </a:solidFill>
        </p:grpSpPr>
        <p:sp>
          <p:nvSpPr>
            <p:cNvPr id="610" name="Google Shape;610;p57"/>
            <p:cNvSpPr/>
            <p:nvPr/>
          </p:nvSpPr>
          <p:spPr>
            <a:xfrm>
              <a:off x="2418625" y="1983175"/>
              <a:ext cx="4315200" cy="2585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>
                <a:solidFill>
                  <a:schemeClr val="tx1"/>
                </a:solidFill>
              </a:endParaRPr>
            </a:p>
          </p:txBody>
        </p:sp>
        <p:sp>
          <p:nvSpPr>
            <p:cNvPr id="612" name="Google Shape;612;p57"/>
            <p:cNvSpPr/>
            <p:nvPr/>
          </p:nvSpPr>
          <p:spPr>
            <a:xfrm>
              <a:off x="2647075" y="2135575"/>
              <a:ext cx="3734100" cy="2303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R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615" name="Google Shape;615;p57"/>
          <p:cNvSpPr txBox="1">
            <a:spLocks noGrp="1"/>
          </p:cNvSpPr>
          <p:nvPr>
            <p:ph type="title" idx="4294967295"/>
          </p:nvPr>
        </p:nvSpPr>
        <p:spPr>
          <a:xfrm>
            <a:off x="7989888" y="546100"/>
            <a:ext cx="4202112" cy="835025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ar-SA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اهداف الفصل</a:t>
            </a:r>
            <a:endParaRPr sz="4000" dirty="0">
              <a:solidFill>
                <a:schemeClr val="tx1">
                  <a:lumMod val="65000"/>
                  <a:lumOff val="35000"/>
                </a:schemeClr>
              </a:solidFill>
              <a:cs typeface="+mn-cs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7D0E62A-25D3-2B40-83B9-CD44D759A1AD}"/>
              </a:ext>
            </a:extLst>
          </p:cNvPr>
          <p:cNvSpPr/>
          <p:nvPr/>
        </p:nvSpPr>
        <p:spPr>
          <a:xfrm rot="5400000">
            <a:off x="9370386" y="-2071787"/>
            <a:ext cx="196332" cy="4755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54B9256-4C50-4617-8340-D24C4FF4240B}"/>
              </a:ext>
            </a:extLst>
          </p:cNvPr>
          <p:cNvSpPr/>
          <p:nvPr/>
        </p:nvSpPr>
        <p:spPr>
          <a:xfrm>
            <a:off x="634580" y="1783254"/>
            <a:ext cx="11203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800" dirty="0">
                <a:solidFill>
                  <a:schemeClr val="tx1"/>
                </a:solidFill>
                <a:cs typeface="PT Bold Heading" pitchFamily="2" charset="-78"/>
              </a:rPr>
              <a:t>1- معرفة كيف يظهر أنماط التداخل والحيود ان الضوء يسلك سلوك الموجات </a:t>
            </a:r>
          </a:p>
          <a:p>
            <a:pPr algn="r"/>
            <a:r>
              <a:rPr lang="ar-SA" sz="2800" dirty="0">
                <a:solidFill>
                  <a:schemeClr val="tx1"/>
                </a:solidFill>
                <a:cs typeface="PT Bold Heading" pitchFamily="2" charset="-78"/>
              </a:rPr>
              <a:t>2- توضيح كيفية حدوث أنماط التداخل والحيود في الطبيعة وكيفية استخدامها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0AE3360-9CB5-4EF8-AD69-6AFC59947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793" y="3756331"/>
            <a:ext cx="8109587" cy="2835585"/>
          </a:xfrm>
          <a:prstGeom prst="rect">
            <a:avLst/>
          </a:prstGeom>
        </p:spPr>
      </p:pic>
      <p:pic>
        <p:nvPicPr>
          <p:cNvPr id="14" name="Picture 4" descr="تداخل">
            <a:extLst>
              <a:ext uri="{FF2B5EF4-FFF2-40B4-BE49-F238E27FC236}">
                <a16:creationId xmlns:a16="http://schemas.microsoft.com/office/drawing/2014/main" id="{95CC9AE7-A0E2-41D8-AC6E-99F0C700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459" y="3844063"/>
            <a:ext cx="3131334" cy="2747853"/>
          </a:xfrm>
          <a:prstGeom prst="rect">
            <a:avLst/>
          </a:prstGeom>
          <a:noFill/>
          <a:ln w="9525">
            <a:solidFill>
              <a:srgbClr val="CCFF66"/>
            </a:solidFill>
            <a:prstDash val="lgDash"/>
            <a:miter lim="800000"/>
            <a:headEnd/>
            <a:tailEnd/>
          </a:ln>
          <a:effectLst>
            <a:outerShdw dist="198380" dir="3011666" algn="ctr" rotWithShape="0">
              <a:srgbClr val="FFFFCC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914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343AD0-8125-4ED2-A421-E98283775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27" y="4598268"/>
            <a:ext cx="117287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SA" sz="3200" dirty="0">
                <a:solidFill>
                  <a:srgbClr val="C00000"/>
                </a:solidFill>
                <a:cs typeface="PT Bold Heading" pitchFamily="2" charset="-78"/>
              </a:rPr>
              <a:t>* </a:t>
            </a:r>
            <a:r>
              <a:rPr lang="ar-SA" sz="3200" dirty="0">
                <a:cs typeface="PT Bold Heading" pitchFamily="2" charset="-78"/>
              </a:rPr>
              <a:t>لم تقبل النتائج التي توصل إليها يونج إلا بعد إثباتها من علماء آخرين...</a:t>
            </a:r>
            <a:endParaRPr lang="ar-SA" sz="48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A0ED27D-69AB-4195-A5D4-EF89FD633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55957"/>
            <a:ext cx="114876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3200" dirty="0">
                <a:solidFill>
                  <a:srgbClr val="C00000"/>
                </a:solidFill>
                <a:cs typeface="PT Bold Heading" pitchFamily="2" charset="-78"/>
              </a:rPr>
              <a:t>* </a:t>
            </a:r>
            <a:r>
              <a:rPr lang="ar-SA" sz="3200" dirty="0">
                <a:cs typeface="PT Bold Heading" pitchFamily="2" charset="-78"/>
              </a:rPr>
              <a:t>فلقد اقترح العالم </a:t>
            </a:r>
            <a:r>
              <a:rPr lang="ar-SA" sz="3200" dirty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جين </a:t>
            </a:r>
            <a:r>
              <a:rPr lang="ar-SA" sz="3200" dirty="0" err="1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فرنسيل</a:t>
            </a:r>
            <a:r>
              <a:rPr lang="ar-SA" sz="3200" dirty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 </a:t>
            </a:r>
            <a:r>
              <a:rPr lang="ar-SA" sz="3200" dirty="0">
                <a:cs typeface="PT Bold Heading" pitchFamily="2" charset="-78"/>
              </a:rPr>
              <a:t>حلا رياضيا للطبيعة الموجية للضوء من خلال مسابقة ...</a:t>
            </a:r>
            <a:endParaRPr lang="ar-SA" sz="48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88E9E1B-DEFA-4731-A360-25E923957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27" y="3011331"/>
            <a:ext cx="120802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3200" dirty="0">
                <a:solidFill>
                  <a:srgbClr val="C00000"/>
                </a:solidFill>
                <a:cs typeface="PT Bold Heading" pitchFamily="2" charset="-78"/>
              </a:rPr>
              <a:t>* </a:t>
            </a:r>
            <a:r>
              <a:rPr lang="ar-SA" sz="3200" dirty="0">
                <a:cs typeface="PT Bold Heading" pitchFamily="2" charset="-78"/>
              </a:rPr>
              <a:t>وبين إحدى الحكام واسمه </a:t>
            </a:r>
            <a:r>
              <a:rPr lang="ar-SA" sz="3200" dirty="0" err="1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سيمون</a:t>
            </a:r>
            <a:r>
              <a:rPr lang="ar-SA" sz="3200" dirty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 </a:t>
            </a:r>
            <a:r>
              <a:rPr lang="ar-SA" sz="3200" dirty="0" err="1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بيسون</a:t>
            </a:r>
            <a:r>
              <a:rPr lang="ar-SA" sz="3200" dirty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 </a:t>
            </a:r>
            <a:r>
              <a:rPr lang="ar-SA" sz="3200" dirty="0">
                <a:cs typeface="PT Bold Heading" pitchFamily="2" charset="-78"/>
              </a:rPr>
              <a:t>أنه إذا كان </a:t>
            </a:r>
            <a:r>
              <a:rPr lang="ar-SA" sz="3200" dirty="0" err="1">
                <a:cs typeface="PT Bold Heading" pitchFamily="2" charset="-78"/>
              </a:rPr>
              <a:t>أقتراح</a:t>
            </a:r>
            <a:r>
              <a:rPr lang="ar-SA" sz="3200" dirty="0">
                <a:cs typeface="PT Bold Heading" pitchFamily="2" charset="-78"/>
              </a:rPr>
              <a:t> </a:t>
            </a:r>
            <a:r>
              <a:rPr lang="ar-SA" sz="3200" dirty="0" err="1">
                <a:cs typeface="PT Bold Heading" pitchFamily="2" charset="-78"/>
              </a:rPr>
              <a:t>فريسنل</a:t>
            </a:r>
            <a:r>
              <a:rPr lang="ar-SA" sz="3200" dirty="0">
                <a:cs typeface="PT Bold Heading" pitchFamily="2" charset="-78"/>
              </a:rPr>
              <a:t> صحيحا فسوف تتكون بقعة مضيئة عند مركز جسم دائري مُضاء بضوء مترابط...</a:t>
            </a:r>
            <a:endParaRPr lang="ar-SA" sz="48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48AF91B-68BD-48C5-A0E9-E1485545C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15" y="884574"/>
            <a:ext cx="114156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SA" sz="3200" dirty="0">
                <a:solidFill>
                  <a:srgbClr val="C00000"/>
                </a:solidFill>
                <a:cs typeface="PT Bold Heading" pitchFamily="2" charset="-78"/>
              </a:rPr>
              <a:t>* </a:t>
            </a:r>
            <a:r>
              <a:rPr lang="ar-SA" sz="3200" dirty="0">
                <a:cs typeface="PT Bold Heading" pitchFamily="2" charset="-78"/>
              </a:rPr>
              <a:t>لم تقبل النتائج التي توصل إليها يونج إلا بعد إثباتها من علماء آخرين...</a:t>
            </a:r>
            <a:endParaRPr lang="ar-SA" sz="48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3098C87-53C9-47BE-8DD8-979E029A8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956" y="5749794"/>
            <a:ext cx="845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SA" sz="3200" dirty="0">
                <a:solidFill>
                  <a:srgbClr val="C00000"/>
                </a:solidFill>
                <a:cs typeface="PT Bold Heading" pitchFamily="2" charset="-78"/>
              </a:rPr>
              <a:t>* </a:t>
            </a:r>
            <a:r>
              <a:rPr lang="ar-SA" sz="3200" dirty="0">
                <a:cs typeface="PT Bold Heading" pitchFamily="2" charset="-78"/>
              </a:rPr>
              <a:t>وأثبت حكم آخر اسمه </a:t>
            </a:r>
            <a:r>
              <a:rPr lang="ar-SA" sz="3200" dirty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جين </a:t>
            </a:r>
            <a:r>
              <a:rPr lang="ar-SA" sz="3200" dirty="0" err="1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آرجو</a:t>
            </a:r>
            <a:r>
              <a:rPr lang="ar-SA" sz="3200" dirty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 </a:t>
            </a:r>
            <a:r>
              <a:rPr lang="ar-SA" sz="3200" dirty="0">
                <a:cs typeface="PT Bold Heading" pitchFamily="2" charset="-78"/>
              </a:rPr>
              <a:t>وجود تلك البقعة...</a:t>
            </a:r>
            <a:endParaRPr lang="ar-SA" sz="48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AE14178-519B-41FC-9789-0C38B4524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57" y="-20918"/>
            <a:ext cx="5643563" cy="83317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90000" tIns="46800" rIns="90000" bIns="46800" anchor="ctr">
            <a:spAutoFit/>
          </a:bodyPr>
          <a:lstStyle/>
          <a:p>
            <a:pPr algn="ctr" rtl="1" eaLnBrk="0" hangingPunct="0">
              <a:defRPr/>
            </a:pPr>
            <a:r>
              <a:rPr lang="ar-SA" sz="4800" dirty="0">
                <a:solidFill>
                  <a:srgbClr val="C00000"/>
                </a:solidFill>
                <a:latin typeface="Times New Roman" pitchFamily="18" charset="0"/>
                <a:cs typeface="PT Bold Heading" pitchFamily="2" charset="-78"/>
              </a:rPr>
              <a:t>ملاحظــــــــات... </a:t>
            </a:r>
            <a:endParaRPr lang="en-US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8" name="صورة 7" descr="6Tyo5Rx7c.png">
            <a:extLst>
              <a:ext uri="{FF2B5EF4-FFF2-40B4-BE49-F238E27FC236}">
                <a16:creationId xmlns:a16="http://schemas.microsoft.com/office/drawing/2014/main" id="{6B9C955B-C2A3-4AC4-9554-FE161CCE86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5216824"/>
            <a:ext cx="2757965" cy="153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6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6" grpId="0" autoUpdateAnimBg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AEE05B3-54A2-48D7-90B1-9EC84E1999E6}"/>
              </a:ext>
            </a:extLst>
          </p:cNvPr>
          <p:cNvSpPr txBox="1"/>
          <p:nvPr/>
        </p:nvSpPr>
        <p:spPr>
          <a:xfrm>
            <a:off x="4087091" y="98767"/>
            <a:ext cx="8004893" cy="2893100"/>
          </a:xfrm>
          <a:prstGeom prst="rect">
            <a:avLst/>
          </a:prstGeom>
          <a:solidFill>
            <a:srgbClr val="FFCCFF">
              <a:alpha val="83000"/>
            </a:srgb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2800" b="1" dirty="0">
                <a:highlight>
                  <a:srgbClr val="97A8D6"/>
                </a:highlight>
              </a:rPr>
              <a:t>مسألة </a:t>
            </a:r>
            <a:r>
              <a:rPr lang="en-US" sz="2800" b="1" dirty="0">
                <a:highlight>
                  <a:srgbClr val="97A8D6"/>
                </a:highlight>
              </a:rPr>
              <a:t>1</a:t>
            </a:r>
            <a:r>
              <a:rPr lang="ar-SA" sz="2800" b="1" dirty="0">
                <a:highlight>
                  <a:srgbClr val="97A8D6"/>
                </a:highlight>
              </a:rPr>
              <a:t> صفحة </a:t>
            </a:r>
            <a:r>
              <a:rPr lang="en-US" sz="2800" b="1" dirty="0">
                <a:highlight>
                  <a:srgbClr val="97A8D6"/>
                </a:highlight>
              </a:rPr>
              <a:t>229</a:t>
            </a:r>
            <a:r>
              <a:rPr lang="ar-SA" sz="2800" b="1" dirty="0">
                <a:highlight>
                  <a:srgbClr val="97A8D6"/>
                </a:highlight>
              </a:rPr>
              <a:t>:</a:t>
            </a: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b="1" dirty="0">
              <a:highlight>
                <a:srgbClr val="97A8D6"/>
              </a:highligh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B8BD6DD-D258-47FD-B699-412447A3D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17" t="27230" r="18231" b="53052"/>
          <a:stretch/>
        </p:blipFill>
        <p:spPr>
          <a:xfrm>
            <a:off x="4640485" y="540672"/>
            <a:ext cx="7362436" cy="224725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0BC342-B165-4D04-8994-DA74626E1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81"/>
          <a:stretch/>
        </p:blipFill>
        <p:spPr>
          <a:xfrm>
            <a:off x="77138" y="118988"/>
            <a:ext cx="4203781" cy="2247255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5A5D8400-A14A-4624-8322-642FCB6E7F00}"/>
              </a:ext>
            </a:extLst>
          </p:cNvPr>
          <p:cNvCxnSpPr>
            <a:cxnSpLocks/>
          </p:cNvCxnSpPr>
          <p:nvPr/>
        </p:nvCxnSpPr>
        <p:spPr>
          <a:xfrm>
            <a:off x="9011337" y="3358222"/>
            <a:ext cx="0" cy="305541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3B58DF55-44FB-4715-8D08-8E3E39CC2435}"/>
              </a:ext>
            </a:extLst>
          </p:cNvPr>
          <p:cNvSpPr/>
          <p:nvPr/>
        </p:nvSpPr>
        <p:spPr>
          <a:xfrm>
            <a:off x="4686979" y="663142"/>
            <a:ext cx="1127147" cy="6509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ستطيل 5">
                <a:extLst>
                  <a:ext uri="{FF2B5EF4-FFF2-40B4-BE49-F238E27FC236}">
                    <a16:creationId xmlns:a16="http://schemas.microsoft.com/office/drawing/2014/main" id="{C8615DA7-6289-49E2-BAB4-FB7E2FA8FE01}"/>
                  </a:ext>
                </a:extLst>
              </p:cNvPr>
              <p:cNvSpPr/>
              <p:nvPr/>
            </p:nvSpPr>
            <p:spPr>
              <a:xfrm>
                <a:off x="9197317" y="3568229"/>
                <a:ext cx="232193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𝟓𝟗𝟔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مستطيل 5">
                <a:extLst>
                  <a:ext uri="{FF2B5EF4-FFF2-40B4-BE49-F238E27FC236}">
                    <a16:creationId xmlns:a16="http://schemas.microsoft.com/office/drawing/2014/main" id="{C8615DA7-6289-49E2-BAB4-FB7E2FA8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317" y="3568229"/>
                <a:ext cx="232193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ستطيل 6">
                <a:extLst>
                  <a:ext uri="{FF2B5EF4-FFF2-40B4-BE49-F238E27FC236}">
                    <a16:creationId xmlns:a16="http://schemas.microsoft.com/office/drawing/2014/main" id="{9EEC8615-23A8-4C74-9831-531996E1DFE0}"/>
                  </a:ext>
                </a:extLst>
              </p:cNvPr>
              <p:cNvSpPr/>
              <p:nvPr/>
            </p:nvSpPr>
            <p:spPr>
              <a:xfrm>
                <a:off x="9197317" y="4179307"/>
                <a:ext cx="2894667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مستطيل 6">
                <a:extLst>
                  <a:ext uri="{FF2B5EF4-FFF2-40B4-BE49-F238E27FC236}">
                    <a16:creationId xmlns:a16="http://schemas.microsoft.com/office/drawing/2014/main" id="{9EEC8615-23A8-4C74-9831-531996E1DF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317" y="4179307"/>
                <a:ext cx="2894667" cy="4754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5EDD4626-8C00-45C2-BB51-BC3145BA5958}"/>
              </a:ext>
            </a:extLst>
          </p:cNvPr>
          <p:cNvSpPr/>
          <p:nvPr/>
        </p:nvSpPr>
        <p:spPr>
          <a:xfrm>
            <a:off x="7326019" y="1236582"/>
            <a:ext cx="1467272" cy="4959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A0BAE8E7-6076-44D1-AC1D-46262888645E}"/>
                  </a:ext>
                </a:extLst>
              </p:cNvPr>
              <p:cNvSpPr/>
              <p:nvPr/>
            </p:nvSpPr>
            <p:spPr>
              <a:xfrm>
                <a:off x="9011337" y="4882590"/>
                <a:ext cx="2217442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A0BAE8E7-6076-44D1-AC1D-4626288864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337" y="4882590"/>
                <a:ext cx="2217442" cy="475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CAB34953-099F-4756-ABBA-925BAE0CCFCD}"/>
                  </a:ext>
                </a:extLst>
              </p:cNvPr>
              <p:cNvSpPr/>
              <p:nvPr/>
            </p:nvSpPr>
            <p:spPr>
              <a:xfrm>
                <a:off x="9325628" y="5585873"/>
                <a:ext cx="1903151" cy="461665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CAB34953-099F-4756-ABBA-925BAE0CCF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5628" y="5585873"/>
                <a:ext cx="1903151" cy="461665"/>
              </a:xfrm>
              <a:prstGeom prst="rect">
                <a:avLst/>
              </a:prstGeom>
              <a:blipFill>
                <a:blip r:embed="rId7"/>
                <a:stretch>
                  <a:fillRect b="-1220"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4742600B-2934-4324-B8CC-0845DD786EDC}"/>
              </a:ext>
            </a:extLst>
          </p:cNvPr>
          <p:cNvSpPr/>
          <p:nvPr/>
        </p:nvSpPr>
        <p:spPr>
          <a:xfrm>
            <a:off x="10617049" y="2331171"/>
            <a:ext cx="1119445" cy="4959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5605C2F7-D3F0-43D8-AD18-35C4177256D6}"/>
              </a:ext>
            </a:extLst>
          </p:cNvPr>
          <p:cNvSpPr/>
          <p:nvPr/>
        </p:nvSpPr>
        <p:spPr>
          <a:xfrm>
            <a:off x="4686979" y="1262725"/>
            <a:ext cx="2669621" cy="4959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68552AB8-F780-4DB1-9003-E25640746EB6}"/>
              </a:ext>
            </a:extLst>
          </p:cNvPr>
          <p:cNvSpPr/>
          <p:nvPr/>
        </p:nvSpPr>
        <p:spPr>
          <a:xfrm>
            <a:off x="2211901" y="153688"/>
            <a:ext cx="1998339" cy="4959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11AACC55-D868-41B8-8C04-9AB7E488D15F}"/>
                  </a:ext>
                </a:extLst>
              </p:cNvPr>
              <p:cNvSpPr/>
              <p:nvPr/>
            </p:nvSpPr>
            <p:spPr>
              <a:xfrm>
                <a:off x="1321331" y="2982724"/>
                <a:ext cx="2151974" cy="936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800" b="1" i="1" smtClean="0"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11AACC55-D868-41B8-8C04-9AB7E488D1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331" y="2982724"/>
                <a:ext cx="2151974" cy="9361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76CCFF0B-3376-4605-931B-6953B9C13E00}"/>
              </a:ext>
            </a:extLst>
          </p:cNvPr>
          <p:cNvSpPr/>
          <p:nvPr/>
        </p:nvSpPr>
        <p:spPr>
          <a:xfrm>
            <a:off x="10698968" y="3545391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F1A92467-4844-44EA-98EF-DC88A953E675}"/>
                  </a:ext>
                </a:extLst>
              </p:cNvPr>
              <p:cNvSpPr/>
              <p:nvPr/>
            </p:nvSpPr>
            <p:spPr>
              <a:xfrm>
                <a:off x="1135914" y="4175937"/>
                <a:ext cx="2151974" cy="911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2800" b="1" i="1">
                              <a:latin typeface="Cambria Math" panose="02040503050406030204" pitchFamily="18" charset="0"/>
                            </a:rPr>
                            <m:t>𝛌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den>
                      </m:f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F1A92467-4844-44EA-98EF-DC88A953E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914" y="4175937"/>
                <a:ext cx="2151974" cy="9117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مستطيل 16">
                <a:extLst>
                  <a:ext uri="{FF2B5EF4-FFF2-40B4-BE49-F238E27FC236}">
                    <a16:creationId xmlns:a16="http://schemas.microsoft.com/office/drawing/2014/main" id="{1F17DEE6-456D-4495-BB72-C7971FA04836}"/>
                  </a:ext>
                </a:extLst>
              </p:cNvPr>
              <p:cNvSpPr/>
              <p:nvPr/>
            </p:nvSpPr>
            <p:spPr>
              <a:xfrm>
                <a:off x="3287887" y="4175937"/>
                <a:ext cx="4068711" cy="9678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𝟓𝟗𝟔</m:t>
                          </m:r>
                          <m:r>
                            <a:rPr lang="ar-SA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</m:t>
                          </m:r>
                          <m:sSup>
                            <m:sSupPr>
                              <m:ctrlPr>
                                <a:rPr lang="ar-SA" sz="2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SA" sz="2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ar-SA" sz="2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ar-SA" sz="2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𝟗</m:t>
                              </m:r>
                            </m:sup>
                          </m:sSup>
                          <m:r>
                            <a:rPr lang="ar-SA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ar-SA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28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17" name="مستطيل 16">
                <a:extLst>
                  <a:ext uri="{FF2B5EF4-FFF2-40B4-BE49-F238E27FC236}">
                    <a16:creationId xmlns:a16="http://schemas.microsoft.com/office/drawing/2014/main" id="{1F17DEE6-456D-4495-BB72-C7971FA04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887" y="4175937"/>
                <a:ext cx="4068711" cy="9678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CF44E551-4AFB-4B46-89B2-8E6BA846A9CA}"/>
                  </a:ext>
                </a:extLst>
              </p:cNvPr>
              <p:cNvSpPr/>
              <p:nvPr/>
            </p:nvSpPr>
            <p:spPr>
              <a:xfrm>
                <a:off x="3631833" y="5679197"/>
                <a:ext cx="4068710" cy="532966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𝟖𝟖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en-US" sz="2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CF44E551-4AFB-4B46-89B2-8E6BA846A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33" y="5679197"/>
                <a:ext cx="4068710" cy="5329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20957F4A-A7A6-492E-961D-73E90649EE38}"/>
              </a:ext>
            </a:extLst>
          </p:cNvPr>
          <p:cNvSpPr/>
          <p:nvPr/>
        </p:nvSpPr>
        <p:spPr>
          <a:xfrm>
            <a:off x="2321384" y="2979096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411B8DA-4D99-4176-A7B4-173450FCF7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9263" r="20906" b="2262"/>
          <a:stretch/>
        </p:blipFill>
        <p:spPr>
          <a:xfrm>
            <a:off x="1262579" y="5493540"/>
            <a:ext cx="1444017" cy="1107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رسم 21" descr="ساعة إيقاف">
            <a:extLst>
              <a:ext uri="{FF2B5EF4-FFF2-40B4-BE49-F238E27FC236}">
                <a16:creationId xmlns:a16="http://schemas.microsoft.com/office/drawing/2014/main" id="{4A7EAF44-D8E5-4EC6-A4DB-D1ADBD3C1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45960" y="5166907"/>
            <a:ext cx="1761261" cy="1761261"/>
          </a:xfrm>
          <a:prstGeom prst="rect">
            <a:avLst/>
          </a:prstGeom>
        </p:spPr>
      </p:pic>
      <p:sp>
        <p:nvSpPr>
          <p:cNvPr id="23" name="مستطيل مستدير الزوايا 74">
            <a:extLst>
              <a:ext uri="{FF2B5EF4-FFF2-40B4-BE49-F238E27FC236}">
                <a16:creationId xmlns:a16="http://schemas.microsoft.com/office/drawing/2014/main" id="{E0D2045D-62FA-4307-869F-71FCB26F8162}"/>
              </a:ext>
            </a:extLst>
          </p:cNvPr>
          <p:cNvSpPr/>
          <p:nvPr/>
        </p:nvSpPr>
        <p:spPr bwMode="auto">
          <a:xfrm>
            <a:off x="439892" y="6401873"/>
            <a:ext cx="1645375" cy="4598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  <a:effectLst/>
              </a:rPr>
              <a:t>دقيقة واحدة</a:t>
            </a:r>
            <a:endParaRPr lang="ar-SA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43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9DE1536-5BE3-4109-BE57-BD53F3297D1F}"/>
              </a:ext>
            </a:extLst>
          </p:cNvPr>
          <p:cNvSpPr txBox="1"/>
          <p:nvPr/>
        </p:nvSpPr>
        <p:spPr>
          <a:xfrm>
            <a:off x="4408775" y="27417"/>
            <a:ext cx="7727802" cy="3323987"/>
          </a:xfrm>
          <a:prstGeom prst="rect">
            <a:avLst/>
          </a:prstGeom>
          <a:solidFill>
            <a:srgbClr val="FFCCFF">
              <a:alpha val="83000"/>
            </a:srgb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2800" b="1" dirty="0">
                <a:highlight>
                  <a:srgbClr val="97A8D6"/>
                </a:highlight>
              </a:rPr>
              <a:t>مسألة </a:t>
            </a:r>
            <a:r>
              <a:rPr lang="en-US" sz="2800" b="1" dirty="0">
                <a:highlight>
                  <a:srgbClr val="97A8D6"/>
                </a:highlight>
              </a:rPr>
              <a:t>2</a:t>
            </a:r>
            <a:r>
              <a:rPr lang="ar-SA" sz="2800" b="1" dirty="0">
                <a:highlight>
                  <a:srgbClr val="97A8D6"/>
                </a:highlight>
              </a:rPr>
              <a:t> صفحة </a:t>
            </a:r>
            <a:r>
              <a:rPr lang="en-US" sz="2800" b="1" dirty="0">
                <a:highlight>
                  <a:srgbClr val="97A8D6"/>
                </a:highlight>
              </a:rPr>
              <a:t>229</a:t>
            </a:r>
            <a:r>
              <a:rPr lang="ar-SA" sz="2800" b="1" dirty="0">
                <a:highlight>
                  <a:srgbClr val="97A8D6"/>
                </a:highlight>
              </a:rPr>
              <a:t>:</a:t>
            </a: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b="1" dirty="0">
              <a:highlight>
                <a:srgbClr val="97A8D6"/>
              </a:highligh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DCE467D-39CD-4AE3-A80E-900D84DFC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92" t="47210" r="18156" b="33072"/>
          <a:stretch/>
        </p:blipFill>
        <p:spPr>
          <a:xfrm>
            <a:off x="4517151" y="740965"/>
            <a:ext cx="7565945" cy="224725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01FFB41-1163-4D9A-944D-74EDF34C5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81"/>
          <a:stretch/>
        </p:blipFill>
        <p:spPr>
          <a:xfrm>
            <a:off x="198230" y="196935"/>
            <a:ext cx="4157064" cy="2476992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1CCF7CC4-38BF-4EDC-A9CA-DCED38D30AFC}"/>
              </a:ext>
            </a:extLst>
          </p:cNvPr>
          <p:cNvCxnSpPr>
            <a:cxnSpLocks/>
          </p:cNvCxnSpPr>
          <p:nvPr/>
        </p:nvCxnSpPr>
        <p:spPr>
          <a:xfrm>
            <a:off x="8880459" y="3581337"/>
            <a:ext cx="0" cy="305541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321602C6-1840-42C0-A102-726CF415D817}"/>
              </a:ext>
            </a:extLst>
          </p:cNvPr>
          <p:cNvSpPr/>
          <p:nvPr/>
        </p:nvSpPr>
        <p:spPr>
          <a:xfrm>
            <a:off x="5074980" y="709620"/>
            <a:ext cx="1247049" cy="573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ستطيل 5">
                <a:extLst>
                  <a:ext uri="{FF2B5EF4-FFF2-40B4-BE49-F238E27FC236}">
                    <a16:creationId xmlns:a16="http://schemas.microsoft.com/office/drawing/2014/main" id="{84B6E674-CDF3-4820-9046-FF5A6D6E2AD0}"/>
                  </a:ext>
                </a:extLst>
              </p:cNvPr>
              <p:cNvSpPr/>
              <p:nvPr/>
            </p:nvSpPr>
            <p:spPr>
              <a:xfrm>
                <a:off x="9066439" y="3791344"/>
                <a:ext cx="232193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𝟔𝟑𝟐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مستطيل 5">
                <a:extLst>
                  <a:ext uri="{FF2B5EF4-FFF2-40B4-BE49-F238E27FC236}">
                    <a16:creationId xmlns:a16="http://schemas.microsoft.com/office/drawing/2014/main" id="{84B6E674-CDF3-4820-9046-FF5A6D6E2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6439" y="3791344"/>
                <a:ext cx="232193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ستطيل 6">
                <a:extLst>
                  <a:ext uri="{FF2B5EF4-FFF2-40B4-BE49-F238E27FC236}">
                    <a16:creationId xmlns:a16="http://schemas.microsoft.com/office/drawing/2014/main" id="{7EE9DB9B-8B88-49D2-9ABB-2521856E6050}"/>
                  </a:ext>
                </a:extLst>
              </p:cNvPr>
              <p:cNvSpPr/>
              <p:nvPr/>
            </p:nvSpPr>
            <p:spPr>
              <a:xfrm>
                <a:off x="9066439" y="5056161"/>
                <a:ext cx="2894667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𝟔𝟓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مستطيل 6">
                <a:extLst>
                  <a:ext uri="{FF2B5EF4-FFF2-40B4-BE49-F238E27FC236}">
                    <a16:creationId xmlns:a16="http://schemas.microsoft.com/office/drawing/2014/main" id="{7EE9DB9B-8B88-49D2-9ABB-2521856E60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6439" y="5056161"/>
                <a:ext cx="2894667" cy="475451"/>
              </a:xfrm>
              <a:prstGeom prst="rect">
                <a:avLst/>
              </a:prstGeom>
              <a:blipFill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4586933-AA7B-4396-97C6-7FD31A77D6B7}"/>
              </a:ext>
            </a:extLst>
          </p:cNvPr>
          <p:cNvSpPr/>
          <p:nvPr/>
        </p:nvSpPr>
        <p:spPr>
          <a:xfrm>
            <a:off x="7470631" y="1251617"/>
            <a:ext cx="1117674" cy="4959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7C3977FD-1FEB-4A63-B565-AA1187FA924D}"/>
                  </a:ext>
                </a:extLst>
              </p:cNvPr>
              <p:cNvSpPr/>
              <p:nvPr/>
            </p:nvSpPr>
            <p:spPr>
              <a:xfrm>
                <a:off x="9037604" y="4419214"/>
                <a:ext cx="2217442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7C3977FD-1FEB-4A63-B565-AA1187FA92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7604" y="4419214"/>
                <a:ext cx="2217442" cy="475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05046D8F-F329-4A94-956B-4EBE484A8BA7}"/>
                  </a:ext>
                </a:extLst>
              </p:cNvPr>
              <p:cNvSpPr/>
              <p:nvPr/>
            </p:nvSpPr>
            <p:spPr>
              <a:xfrm>
                <a:off x="9485226" y="5893085"/>
                <a:ext cx="1903151" cy="461665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05046D8F-F329-4A94-956B-4EBE484A8B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5226" y="5893085"/>
                <a:ext cx="190315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4C4008D9-B584-4632-883C-522B8DC14E20}"/>
              </a:ext>
            </a:extLst>
          </p:cNvPr>
          <p:cNvSpPr/>
          <p:nvPr/>
        </p:nvSpPr>
        <p:spPr>
          <a:xfrm>
            <a:off x="4629667" y="1847232"/>
            <a:ext cx="1783804" cy="4959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BB55F702-0149-4998-AD1C-E4F169A079A6}"/>
              </a:ext>
            </a:extLst>
          </p:cNvPr>
          <p:cNvSpPr/>
          <p:nvPr/>
        </p:nvSpPr>
        <p:spPr>
          <a:xfrm>
            <a:off x="7924800" y="1771377"/>
            <a:ext cx="1710133" cy="5848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FDCDD48D-B9DA-42F9-BB21-3060A4185E51}"/>
              </a:ext>
            </a:extLst>
          </p:cNvPr>
          <p:cNvSpPr/>
          <p:nvPr/>
        </p:nvSpPr>
        <p:spPr>
          <a:xfrm>
            <a:off x="2385082" y="173113"/>
            <a:ext cx="1754707" cy="5401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B1E55387-A4CC-49CD-952E-08CEE28FA2F5}"/>
                  </a:ext>
                </a:extLst>
              </p:cNvPr>
              <p:cNvSpPr/>
              <p:nvPr/>
            </p:nvSpPr>
            <p:spPr>
              <a:xfrm>
                <a:off x="1279516" y="3244107"/>
                <a:ext cx="2151974" cy="936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800" b="1" i="1" smtClean="0"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B1E55387-A4CC-49CD-952E-08CEE28FA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516" y="3244107"/>
                <a:ext cx="2151974" cy="9361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7A463FF9-5381-477B-89E7-62A4A7A7E321}"/>
              </a:ext>
            </a:extLst>
          </p:cNvPr>
          <p:cNvSpPr/>
          <p:nvPr/>
        </p:nvSpPr>
        <p:spPr>
          <a:xfrm>
            <a:off x="10568090" y="3768506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8C723915-6006-48BB-9F33-C56298037D72}"/>
                  </a:ext>
                </a:extLst>
              </p:cNvPr>
              <p:cNvSpPr/>
              <p:nvPr/>
            </p:nvSpPr>
            <p:spPr>
              <a:xfrm>
                <a:off x="1094099" y="4437320"/>
                <a:ext cx="2151974" cy="9822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2800" b="1" i="1">
                              <a:latin typeface="Cambria Math" panose="02040503050406030204" pitchFamily="18" charset="0"/>
                            </a:rPr>
                            <m:t>𝛌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8C723915-6006-48BB-9F33-C56298037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099" y="4437320"/>
                <a:ext cx="2151974" cy="9822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مستطيل 16">
                <a:extLst>
                  <a:ext uri="{FF2B5EF4-FFF2-40B4-BE49-F238E27FC236}">
                    <a16:creationId xmlns:a16="http://schemas.microsoft.com/office/drawing/2014/main" id="{E790A2B5-C6CD-441B-BDD1-DE792B41A6AD}"/>
                  </a:ext>
                </a:extLst>
              </p:cNvPr>
              <p:cNvSpPr/>
              <p:nvPr/>
            </p:nvSpPr>
            <p:spPr>
              <a:xfrm>
                <a:off x="3246072" y="4437320"/>
                <a:ext cx="4068711" cy="9678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𝟔𝟑𝟐</m:t>
                          </m:r>
                          <m:r>
                            <a:rPr lang="ar-SA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</m:t>
                          </m:r>
                          <m:sSup>
                            <m:sSupPr>
                              <m:ctrlPr>
                                <a:rPr lang="ar-SA" sz="2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SA" sz="2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ar-SA" sz="2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ar-SA" sz="2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𝟗</m:t>
                              </m:r>
                            </m:sup>
                          </m:sSup>
                          <m:r>
                            <a:rPr lang="ar-SA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ar-SA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𝟔𝟓</m:t>
                          </m:r>
                          <m:r>
                            <a:rPr lang="en-US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8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× 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17" name="مستطيل 16">
                <a:extLst>
                  <a:ext uri="{FF2B5EF4-FFF2-40B4-BE49-F238E27FC236}">
                    <a16:creationId xmlns:a16="http://schemas.microsoft.com/office/drawing/2014/main" id="{E790A2B5-C6CD-441B-BDD1-DE792B41A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072" y="4437320"/>
                <a:ext cx="4068711" cy="9678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3354990F-D323-43F1-84DA-19C08584CECD}"/>
                  </a:ext>
                </a:extLst>
              </p:cNvPr>
              <p:cNvSpPr/>
              <p:nvPr/>
            </p:nvSpPr>
            <p:spPr>
              <a:xfrm>
                <a:off x="3174382" y="6175580"/>
                <a:ext cx="4068710" cy="470000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𝟔𝟔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3354990F-D323-43F1-84DA-19C08584CE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382" y="6175580"/>
                <a:ext cx="4068710" cy="47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CA280212-0CA2-4E13-ADD6-403BC9D38C54}"/>
              </a:ext>
            </a:extLst>
          </p:cNvPr>
          <p:cNvSpPr/>
          <p:nvPr/>
        </p:nvSpPr>
        <p:spPr>
          <a:xfrm>
            <a:off x="10999306" y="5002468"/>
            <a:ext cx="670221" cy="52914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8B156895-65E6-4CDF-8922-DBF16B66B34D}"/>
              </a:ext>
            </a:extLst>
          </p:cNvPr>
          <p:cNvSpPr/>
          <p:nvPr/>
        </p:nvSpPr>
        <p:spPr>
          <a:xfrm>
            <a:off x="2783863" y="3240848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7739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/>
      <p:bldP spid="18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ستطيل 1">
                <a:extLst>
                  <a:ext uri="{FF2B5EF4-FFF2-40B4-BE49-F238E27FC236}">
                    <a16:creationId xmlns:a16="http://schemas.microsoft.com/office/drawing/2014/main" id="{A01B4EC8-E304-4EB2-BA5B-516A8BE9FF82}"/>
                  </a:ext>
                </a:extLst>
              </p:cNvPr>
              <p:cNvSpPr/>
              <p:nvPr/>
            </p:nvSpPr>
            <p:spPr>
              <a:xfrm>
                <a:off x="119336" y="404664"/>
                <a:ext cx="11737304" cy="5944576"/>
              </a:xfrm>
              <a:prstGeom prst="rect">
                <a:avLst/>
              </a:prstGeom>
              <a:ln>
                <a:solidFill>
                  <a:srgbClr val="008000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 algn="r" rtl="1">
                  <a:lnSpc>
                    <a:spcPct val="115000"/>
                  </a:lnSpc>
                  <a:buFont typeface="+mj-lt"/>
                  <a:buAutoNum type="arabicPeriod"/>
                </a:pPr>
                <a:r>
                  <a:rPr lang="ar-SA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تجربة شقي يونج تستخدم لإظهار     00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</a:pPr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Ⓐ</a:t>
                </a:r>
                <a:r>
                  <a:rPr lang="ar-SA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:r>
                  <a:rPr lang="ar-SA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انعكاس الضوء                                        </a:t>
                </a:r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Ⓑ</a:t>
                </a:r>
                <a:r>
                  <a:rPr lang="ar-SA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:r>
                  <a:rPr lang="ar-SA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انكسار الضوء                              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</a:pPr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Ⓒ</a:t>
                </a:r>
                <a:r>
                  <a:rPr lang="ar-SA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:r>
                  <a:rPr lang="ar-SA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تداخل الضوء                                          </a:t>
                </a:r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Ⓓ</a:t>
                </a:r>
                <a:r>
                  <a:rPr lang="ar-SA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:r>
                  <a:rPr lang="ar-SA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حيود الضوء </a:t>
                </a:r>
              </a:p>
              <a:p>
                <a:pPr marL="133985" algn="r" rtl="1">
                  <a:lnSpc>
                    <a:spcPct val="115000"/>
                  </a:lnSpc>
                </a:pPr>
                <a:endParaRPr lang="ar-SA" sz="2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</a:pPr>
                <a:r>
                  <a:rPr lang="ar-SA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2- </a:t>
                </a:r>
                <a:r>
                  <a:rPr lang="ar-SA" sz="2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نحسب المسافة بين الشقين والشاشة في تجربة شقي </a:t>
                </a:r>
                <a:r>
                  <a:rPr lang="ar-SA" sz="2400" b="1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يونج</a:t>
                </a:r>
                <a:r>
                  <a:rPr lang="ar-SA" sz="2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</a:t>
                </a:r>
                <a:r>
                  <a:rPr lang="ar-SA" sz="2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من المعادلة 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𝒅𝒙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𝝀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 Ⓐ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ar-SA" sz="24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𝝀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  Ⓑ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</a:pPr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Ⓒ </a:t>
                </a:r>
                <a:r>
                  <a:rPr lang="ar-SA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ar-SA" sz="24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MS Gothic" panose="020B0609070205080204" pitchFamily="49" charset="-128"/>
                  </a:rPr>
                  <a:t>  </a:t>
                </a:r>
                <a:r>
                  <a:rPr lang="ar-SA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</a:rPr>
                  <a:t>                    </a:t>
                </a:r>
                <a:r>
                  <a:rPr lang="ar-SA" sz="24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MS Gothic" panose="020B0609070205080204" pitchFamily="49" charset="-128"/>
                  </a:rPr>
                  <a:t>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𝝀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  Ⓓ</a:t>
                </a:r>
                <a:endPara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</a:pP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r" rtl="1">
                  <a:lnSpc>
                    <a:spcPct val="115000"/>
                  </a:lnSpc>
                </a:pPr>
                <a:r>
                  <a:rPr lang="ar-SA" sz="2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3- في تجربة يونج استخدام الطلاب اشعة ليزر طولها الموجي </a:t>
                </a: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600 nm</a:t>
                </a:r>
                <a:r>
                  <a:rPr lang="ar-SA" sz="2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فاذا وضع الطلاب الشاشة على بعد </a:t>
                </a: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 m</a:t>
                </a:r>
                <a:r>
                  <a:rPr lang="ar-SA" sz="2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من الشقين ووجدوا ان الهدب الضوئي ذي الرتبة الأولى يبعد </a:t>
                </a: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60 mm</a:t>
                </a:r>
                <a:r>
                  <a:rPr lang="ar-SA" sz="2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من الخط المركزي احسب المسافة الفاصلة بين الشقين؟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01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Ⓑ</a:t>
                </a:r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FF0000"/>
                        </a:solidFill>
                        <a:latin typeface="MS Gothic" panose="020B0609070205080204" pitchFamily="49" charset="-128"/>
                        <a:ea typeface="Calibri" panose="020F0502020204030204" pitchFamily="34" charset="0"/>
                        <a:cs typeface="MS Gothic" panose="020B0609070205080204" pitchFamily="49" charset="-128"/>
                      </a:rPr>
                      <m:t>Ⓐ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ar-SA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FF0000"/>
                        </a:solidFill>
                        <a:latin typeface="MS Gothic" panose="020B0609070205080204" pitchFamily="49" charset="-128"/>
                        <a:ea typeface="Calibri" panose="020F0502020204030204" pitchFamily="34" charset="0"/>
                        <a:cs typeface="MS Gothic" panose="020B0609070205080204" pitchFamily="49" charset="-128"/>
                      </a:rPr>
                      <m:t>Ⓒ</m:t>
                    </m:r>
                  </m:oMath>
                </a14:m>
                <a:r>
                  <a:rPr lang="ar-SA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                    </a:t>
                </a:r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Ⓓ</a:t>
                </a:r>
                <a:r>
                  <a:rPr lang="ar-SA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 </a:t>
                </a:r>
                <a:r>
                  <a:rPr lang="ar-SA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مستطيل 1">
                <a:extLst>
                  <a:ext uri="{FF2B5EF4-FFF2-40B4-BE49-F238E27FC236}">
                    <a16:creationId xmlns:a16="http://schemas.microsoft.com/office/drawing/2014/main" id="{A01B4EC8-E304-4EB2-BA5B-516A8BE9FF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404664"/>
                <a:ext cx="11737304" cy="5944576"/>
              </a:xfrm>
              <a:prstGeom prst="rect">
                <a:avLst/>
              </a:prstGeom>
              <a:blipFill>
                <a:blip r:embed="rId2"/>
                <a:stretch>
                  <a:fillRect l="-519" t="-307" r="-830" b="-613"/>
                </a:stretch>
              </a:blipFill>
              <a:ln>
                <a:solidFill>
                  <a:srgbClr val="00800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صورة 2" descr="دورة تحصيلي علمي شاملة | إلكترونية مسجلة | الأفضل في المملكة">
            <a:extLst>
              <a:ext uri="{FF2B5EF4-FFF2-40B4-BE49-F238E27FC236}">
                <a16:creationId xmlns:a16="http://schemas.microsoft.com/office/drawing/2014/main" id="{044E695F-6C02-492B-9C1B-09FE7B0D2BB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5455" r="8807" b="7500"/>
          <a:stretch/>
        </p:blipFill>
        <p:spPr bwMode="auto">
          <a:xfrm>
            <a:off x="119336" y="116632"/>
            <a:ext cx="1872208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D71BC330-2F2B-4A90-9B0C-F7F03395C691}"/>
              </a:ext>
            </a:extLst>
          </p:cNvPr>
          <p:cNvSpPr/>
          <p:nvPr/>
        </p:nvSpPr>
        <p:spPr>
          <a:xfrm>
            <a:off x="11252568" y="1297336"/>
            <a:ext cx="432048" cy="432048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E3E3DFB9-F964-44DB-83A0-9F44CBAA134B}"/>
              </a:ext>
            </a:extLst>
          </p:cNvPr>
          <p:cNvSpPr/>
          <p:nvPr/>
        </p:nvSpPr>
        <p:spPr>
          <a:xfrm>
            <a:off x="11133432" y="3292696"/>
            <a:ext cx="432048" cy="432048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B0B2D6AF-10DF-41AF-9FCC-863678B5B59C}"/>
              </a:ext>
            </a:extLst>
          </p:cNvPr>
          <p:cNvSpPr/>
          <p:nvPr/>
        </p:nvSpPr>
        <p:spPr>
          <a:xfrm>
            <a:off x="11294864" y="5834408"/>
            <a:ext cx="432048" cy="432048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288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ستطيل 1">
                <a:extLst>
                  <a:ext uri="{FF2B5EF4-FFF2-40B4-BE49-F238E27FC236}">
                    <a16:creationId xmlns:a16="http://schemas.microsoft.com/office/drawing/2014/main" id="{A01B4EC8-E304-4EB2-BA5B-516A8BE9FF82}"/>
                  </a:ext>
                </a:extLst>
              </p:cNvPr>
              <p:cNvSpPr/>
              <p:nvPr/>
            </p:nvSpPr>
            <p:spPr>
              <a:xfrm>
                <a:off x="119336" y="404664"/>
                <a:ext cx="11737304" cy="2548326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8000"/>
                </a:solidFill>
              </a:ln>
            </p:spPr>
            <p:txBody>
              <a:bodyPr wrap="square">
                <a:spAutoFit/>
              </a:bodyPr>
              <a:lstStyle/>
              <a:p>
                <a:pPr marL="133985" algn="r" rtl="1">
                  <a:lnSpc>
                    <a:spcPct val="115000"/>
                  </a:lnSpc>
                </a:pPr>
                <a:r>
                  <a:rPr lang="ar-SA" sz="2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4- في الشكل أجريت تجربة الشق المزدوج لضوء احادي اللون , حيث تبعد بين الهدب المركزي </a:t>
                </a:r>
                <a:r>
                  <a:rPr lang="ar-SA" sz="2400" b="1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المضيئ</a:t>
                </a:r>
                <a:r>
                  <a:rPr lang="ar-SA" sz="2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والهدب </a:t>
                </a:r>
                <a:r>
                  <a:rPr lang="ar-SA" sz="2400" b="1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المضيئ</a:t>
                </a:r>
                <a:r>
                  <a:rPr lang="ar-SA" sz="2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ذي الرتبة الأولى على الشاشة  </a:t>
                </a: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x =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×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ar-SA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ar-SA" sz="2400" b="1" i="1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م الطول الموجي للضوء المستخدم بوحدة </a:t>
                </a:r>
                <a:r>
                  <a:rPr lang="en-US" sz="2400" b="1" i="1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  <a:r>
                  <a:rPr lang="ar-SA" sz="2400" b="1" i="1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4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</a:pPr>
                <a:endParaRPr lang="en-US" sz="24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Ⓑ</a:t>
                </a:r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FF0000"/>
                        </a:solidFill>
                        <a:latin typeface="MS Gothic" panose="020B0609070205080204" pitchFamily="49" charset="-128"/>
                        <a:ea typeface="Calibri" panose="020F0502020204030204" pitchFamily="34" charset="0"/>
                        <a:cs typeface="MS Gothic" panose="020B0609070205080204" pitchFamily="49" charset="-128"/>
                      </a:rPr>
                      <m:t>Ⓐ</m:t>
                    </m:r>
                  </m:oMath>
                </a14:m>
                <a:endPara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</a:pP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33985" algn="r" rtl="1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ar-SA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ar-SA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FF0000"/>
                        </a:solidFill>
                        <a:latin typeface="MS Gothic" panose="020B0609070205080204" pitchFamily="49" charset="-128"/>
                        <a:ea typeface="Calibri" panose="020F0502020204030204" pitchFamily="34" charset="0"/>
                        <a:cs typeface="MS Gothic" panose="020B0609070205080204" pitchFamily="49" charset="-128"/>
                      </a:rPr>
                      <m:t>Ⓒ</m:t>
                    </m:r>
                  </m:oMath>
                </a14:m>
                <a:r>
                  <a:rPr lang="ar-SA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                    </a:t>
                </a:r>
                <a:r>
                  <a:rPr lang="en-US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Ⓓ</a:t>
                </a:r>
                <a:r>
                  <a:rPr lang="ar-SA" sz="2400" dirty="0">
                    <a:solidFill>
                      <a:srgbClr val="FF0000"/>
                    </a:solidFill>
                    <a:latin typeface="MS Gothic" panose="020B0609070205080204" pitchFamily="49" charset="-128"/>
                    <a:ea typeface="Calibri" panose="020F0502020204030204" pitchFamily="34" charset="0"/>
                    <a:cs typeface="MS Gothic" panose="020B0609070205080204" pitchFamily="49" charset="-128"/>
                  </a:rPr>
                  <a:t> </a:t>
                </a:r>
                <a:r>
                  <a:rPr lang="ar-SA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مستطيل 1">
                <a:extLst>
                  <a:ext uri="{FF2B5EF4-FFF2-40B4-BE49-F238E27FC236}">
                    <a16:creationId xmlns:a16="http://schemas.microsoft.com/office/drawing/2014/main" id="{A01B4EC8-E304-4EB2-BA5B-516A8BE9FF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404664"/>
                <a:ext cx="11737304" cy="2548326"/>
              </a:xfrm>
              <a:prstGeom prst="rect">
                <a:avLst/>
              </a:prstGeom>
              <a:blipFill>
                <a:blip r:embed="rId2"/>
                <a:stretch>
                  <a:fillRect t="-714" b="-4048"/>
                </a:stretch>
              </a:blipFill>
              <a:ln>
                <a:solidFill>
                  <a:srgbClr val="00800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صورة 2" descr="دورة تحصيلي علمي شاملة | إلكترونية مسجلة | الأفضل في المملكة">
            <a:extLst>
              <a:ext uri="{FF2B5EF4-FFF2-40B4-BE49-F238E27FC236}">
                <a16:creationId xmlns:a16="http://schemas.microsoft.com/office/drawing/2014/main" id="{044E695F-6C02-492B-9C1B-09FE7B0D2BB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5455" r="8807" b="7500"/>
          <a:stretch/>
        </p:blipFill>
        <p:spPr bwMode="auto">
          <a:xfrm>
            <a:off x="230172" y="4591651"/>
            <a:ext cx="1872208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D71BC330-2F2B-4A90-9B0C-F7F03395C691}"/>
              </a:ext>
            </a:extLst>
          </p:cNvPr>
          <p:cNvSpPr/>
          <p:nvPr/>
        </p:nvSpPr>
        <p:spPr>
          <a:xfrm>
            <a:off x="11267514" y="2469894"/>
            <a:ext cx="432048" cy="432048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B3BBE89-C60B-46A2-A37B-A4246063A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109" y="3282942"/>
            <a:ext cx="5912474" cy="288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منحني إلى الأعلى 1">
            <a:extLst>
              <a:ext uri="{FF2B5EF4-FFF2-40B4-BE49-F238E27FC236}">
                <a16:creationId xmlns:a16="http://schemas.microsoft.com/office/drawing/2014/main" id="{4B4CCCA5-DCA3-4512-A2D6-9114D90436EF}"/>
              </a:ext>
            </a:extLst>
          </p:cNvPr>
          <p:cNvSpPr/>
          <p:nvPr/>
        </p:nvSpPr>
        <p:spPr>
          <a:xfrm>
            <a:off x="5381390" y="2498582"/>
            <a:ext cx="2870200" cy="2182707"/>
          </a:xfrm>
          <a:prstGeom prst="bentUpArrow">
            <a:avLst>
              <a:gd name="adj1" fmla="val 2176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Rectangle 89">
            <a:extLst>
              <a:ext uri="{FF2B5EF4-FFF2-40B4-BE49-F238E27FC236}">
                <a16:creationId xmlns:a16="http://schemas.microsoft.com/office/drawing/2014/main" id="{70FEC092-D612-44F3-A8D9-02308536C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310" y="4134546"/>
            <a:ext cx="3426976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التداخـل</a:t>
            </a:r>
          </a:p>
        </p:txBody>
      </p:sp>
      <p:sp>
        <p:nvSpPr>
          <p:cNvPr id="4" name="سهم منحني إلى الأعلى 10">
            <a:extLst>
              <a:ext uri="{FF2B5EF4-FFF2-40B4-BE49-F238E27FC236}">
                <a16:creationId xmlns:a16="http://schemas.microsoft.com/office/drawing/2014/main" id="{B68A0941-9CEA-4DCC-A135-5AF7CF855032}"/>
              </a:ext>
            </a:extLst>
          </p:cNvPr>
          <p:cNvSpPr/>
          <p:nvPr/>
        </p:nvSpPr>
        <p:spPr>
          <a:xfrm>
            <a:off x="5381390" y="2413579"/>
            <a:ext cx="3936440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89">
            <a:extLst>
              <a:ext uri="{FF2B5EF4-FFF2-40B4-BE49-F238E27FC236}">
                <a16:creationId xmlns:a16="http://schemas.microsoft.com/office/drawing/2014/main" id="{65E7CE8A-AB58-4815-B4B0-9356C7C3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310" y="5313870"/>
            <a:ext cx="3427562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الحيـود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81B92EE4-31B1-4A8A-83D0-E54F5810D0D1}"/>
              </a:ext>
            </a:extLst>
          </p:cNvPr>
          <p:cNvSpPr txBox="1">
            <a:spLocks/>
          </p:cNvSpPr>
          <p:nvPr/>
        </p:nvSpPr>
        <p:spPr>
          <a:xfrm>
            <a:off x="2073896" y="1510552"/>
            <a:ext cx="9051304" cy="1612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algn="ctr" defTabSz="914400" rtl="1" eaLnBrk="1" latinLnBrk="0" hangingPunct="1">
              <a:spcBef>
                <a:spcPct val="0"/>
              </a:spcBef>
              <a:defRPr/>
            </a:pPr>
            <a:r>
              <a:rPr lang="ar-SA" sz="72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التداخل والحيود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9844535-F689-427B-8088-DA1EA1222A4D}"/>
              </a:ext>
            </a:extLst>
          </p:cNvPr>
          <p:cNvSpPr/>
          <p:nvPr/>
        </p:nvSpPr>
        <p:spPr>
          <a:xfrm>
            <a:off x="6816490" y="601424"/>
            <a:ext cx="4233516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الفصل الاول</a:t>
            </a:r>
          </a:p>
        </p:txBody>
      </p:sp>
    </p:spTree>
    <p:extLst>
      <p:ext uri="{BB962C8B-B14F-4D97-AF65-F5344CB8AC3E}">
        <p14:creationId xmlns:p14="http://schemas.microsoft.com/office/powerpoint/2010/main" val="337923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774;p65">
            <a:extLst>
              <a:ext uri="{FF2B5EF4-FFF2-40B4-BE49-F238E27FC236}">
                <a16:creationId xmlns:a16="http://schemas.microsoft.com/office/drawing/2014/main" id="{1945BA92-F6BE-5748-9F3C-E6A2067709BD}"/>
              </a:ext>
            </a:extLst>
          </p:cNvPr>
          <p:cNvGrpSpPr/>
          <p:nvPr/>
        </p:nvGrpSpPr>
        <p:grpSpPr>
          <a:xfrm flipH="1">
            <a:off x="4567790" y="357182"/>
            <a:ext cx="7305124" cy="2157419"/>
            <a:chOff x="4411970" y="4340222"/>
            <a:chExt cx="779468" cy="242682"/>
          </a:xfrm>
          <a:solidFill>
            <a:schemeClr val="tx2"/>
          </a:solidFill>
        </p:grpSpPr>
        <p:sp>
          <p:nvSpPr>
            <p:cNvPr id="9" name="Google Shape;775;p65">
              <a:extLst>
                <a:ext uri="{FF2B5EF4-FFF2-40B4-BE49-F238E27FC236}">
                  <a16:creationId xmlns:a16="http://schemas.microsoft.com/office/drawing/2014/main" id="{81FCB1D7-E805-1A43-B84C-1C3495A0172D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76;p65">
              <a:extLst>
                <a:ext uri="{FF2B5EF4-FFF2-40B4-BE49-F238E27FC236}">
                  <a16:creationId xmlns:a16="http://schemas.microsoft.com/office/drawing/2014/main" id="{7D6EBF38-C5AE-B24A-8497-C96B2F75B64E}"/>
                </a:ext>
              </a:extLst>
            </p:cNvPr>
            <p:cNvSpPr/>
            <p:nvPr/>
          </p:nvSpPr>
          <p:spPr>
            <a:xfrm>
              <a:off x="4457010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  <p:sp>
          <p:nvSpPr>
            <p:cNvPr id="11" name="Google Shape;777;p65">
              <a:extLst>
                <a:ext uri="{FF2B5EF4-FFF2-40B4-BE49-F238E27FC236}">
                  <a16:creationId xmlns:a16="http://schemas.microsoft.com/office/drawing/2014/main" id="{3233C0D7-6127-DB4B-B4F7-9084C9617689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 algn="ctr"/>
              <a:r>
                <a:rPr lang="ar-SA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</a:t>
              </a:r>
              <a:r>
                <a:rPr lang="ar-SA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الأهداف المتوقع منك تحقيقها </a:t>
              </a:r>
            </a:p>
            <a:p>
              <a:pPr lvl="2" algn="ctr" rtl="1"/>
              <a:r>
                <a:rPr lang="ar-SA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في نهاية الدرس بإذن الله</a:t>
              </a:r>
              <a:endParaRPr sz="3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C1FEA7F-751E-594E-9371-B232B3BD3990}"/>
              </a:ext>
            </a:extLst>
          </p:cNvPr>
          <p:cNvSpPr txBox="1"/>
          <p:nvPr/>
        </p:nvSpPr>
        <p:spPr>
          <a:xfrm>
            <a:off x="3184449" y="3181801"/>
            <a:ext cx="8119729" cy="82230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 anchor="ctr">
            <a:spAutoFit/>
          </a:bodyPr>
          <a:lstStyle/>
          <a:p>
            <a:pPr algn="r" rtl="1">
              <a:spcBef>
                <a:spcPct val="0"/>
              </a:spcBef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تطبق النمذجة على التداخل في الاغشية الرقيقة</a:t>
            </a:r>
          </a:p>
        </p:txBody>
      </p:sp>
      <p:sp>
        <p:nvSpPr>
          <p:cNvPr id="21" name="Google Shape;9514;p73">
            <a:extLst>
              <a:ext uri="{FF2B5EF4-FFF2-40B4-BE49-F238E27FC236}">
                <a16:creationId xmlns:a16="http://schemas.microsoft.com/office/drawing/2014/main" id="{60DADD6F-7344-4C4E-B413-8F7445008A35}"/>
              </a:ext>
            </a:extLst>
          </p:cNvPr>
          <p:cNvSpPr/>
          <p:nvPr/>
        </p:nvSpPr>
        <p:spPr>
          <a:xfrm>
            <a:off x="10414103" y="1119110"/>
            <a:ext cx="641703" cy="634077"/>
          </a:xfrm>
          <a:custGeom>
            <a:avLst/>
            <a:gdLst/>
            <a:ahLst/>
            <a:cxnLst/>
            <a:rect l="l" t="t" r="r" b="b"/>
            <a:pathLst>
              <a:path w="12877" h="12724" extrusionOk="0">
                <a:moveTo>
                  <a:pt x="10492" y="1603"/>
                </a:moveTo>
                <a:lnTo>
                  <a:pt x="10429" y="1855"/>
                </a:lnTo>
                <a:cubicBezTo>
                  <a:pt x="10429" y="1981"/>
                  <a:pt x="10492" y="2138"/>
                  <a:pt x="10555" y="2201"/>
                </a:cubicBezTo>
                <a:cubicBezTo>
                  <a:pt x="10649" y="2296"/>
                  <a:pt x="10807" y="2327"/>
                  <a:pt x="10901" y="2327"/>
                </a:cubicBezTo>
                <a:lnTo>
                  <a:pt x="11153" y="2296"/>
                </a:lnTo>
                <a:lnTo>
                  <a:pt x="10492" y="2957"/>
                </a:lnTo>
                <a:lnTo>
                  <a:pt x="9736" y="3083"/>
                </a:lnTo>
                <a:lnTo>
                  <a:pt x="9799" y="2296"/>
                </a:lnTo>
                <a:lnTo>
                  <a:pt x="10492" y="1603"/>
                </a:lnTo>
                <a:close/>
                <a:moveTo>
                  <a:pt x="6270" y="6108"/>
                </a:moveTo>
                <a:cubicBezTo>
                  <a:pt x="6396" y="6108"/>
                  <a:pt x="6459" y="6139"/>
                  <a:pt x="6554" y="6234"/>
                </a:cubicBezTo>
                <a:cubicBezTo>
                  <a:pt x="6617" y="6265"/>
                  <a:pt x="6648" y="6391"/>
                  <a:pt x="6648" y="6486"/>
                </a:cubicBezTo>
                <a:cubicBezTo>
                  <a:pt x="6648" y="6738"/>
                  <a:pt x="6459" y="6927"/>
                  <a:pt x="6270" y="6927"/>
                </a:cubicBezTo>
                <a:cubicBezTo>
                  <a:pt x="6081" y="6927"/>
                  <a:pt x="5861" y="6738"/>
                  <a:pt x="5861" y="6486"/>
                </a:cubicBezTo>
                <a:cubicBezTo>
                  <a:pt x="5861" y="6265"/>
                  <a:pt x="6081" y="6108"/>
                  <a:pt x="6270" y="6108"/>
                </a:cubicBezTo>
                <a:close/>
                <a:moveTo>
                  <a:pt x="6176" y="4375"/>
                </a:moveTo>
                <a:cubicBezTo>
                  <a:pt x="6617" y="4375"/>
                  <a:pt x="7026" y="4501"/>
                  <a:pt x="7341" y="4722"/>
                </a:cubicBezTo>
                <a:lnTo>
                  <a:pt x="6743" y="5320"/>
                </a:lnTo>
                <a:cubicBezTo>
                  <a:pt x="6617" y="5289"/>
                  <a:pt x="6428" y="5226"/>
                  <a:pt x="6239" y="5226"/>
                </a:cubicBezTo>
                <a:cubicBezTo>
                  <a:pt x="5546" y="5226"/>
                  <a:pt x="5010" y="5793"/>
                  <a:pt x="5010" y="6454"/>
                </a:cubicBezTo>
                <a:cubicBezTo>
                  <a:pt x="5010" y="7116"/>
                  <a:pt x="5546" y="7715"/>
                  <a:pt x="6239" y="7715"/>
                </a:cubicBezTo>
                <a:cubicBezTo>
                  <a:pt x="6900" y="7715"/>
                  <a:pt x="7467" y="7147"/>
                  <a:pt x="7467" y="6454"/>
                </a:cubicBezTo>
                <a:cubicBezTo>
                  <a:pt x="7467" y="6265"/>
                  <a:pt x="7404" y="6108"/>
                  <a:pt x="7341" y="5887"/>
                </a:cubicBezTo>
                <a:lnTo>
                  <a:pt x="7908" y="5320"/>
                </a:lnTo>
                <a:cubicBezTo>
                  <a:pt x="8160" y="5635"/>
                  <a:pt x="8286" y="6013"/>
                  <a:pt x="8286" y="6454"/>
                </a:cubicBezTo>
                <a:cubicBezTo>
                  <a:pt x="8286" y="7588"/>
                  <a:pt x="7341" y="8534"/>
                  <a:pt x="6176" y="8534"/>
                </a:cubicBezTo>
                <a:cubicBezTo>
                  <a:pt x="5041" y="8534"/>
                  <a:pt x="4096" y="7588"/>
                  <a:pt x="4096" y="6454"/>
                </a:cubicBezTo>
                <a:cubicBezTo>
                  <a:pt x="4096" y="5320"/>
                  <a:pt x="5041" y="4375"/>
                  <a:pt x="6176" y="4375"/>
                </a:cubicBezTo>
                <a:close/>
                <a:moveTo>
                  <a:pt x="6239" y="2800"/>
                </a:moveTo>
                <a:cubicBezTo>
                  <a:pt x="7089" y="2800"/>
                  <a:pt x="7908" y="3115"/>
                  <a:pt x="8539" y="3619"/>
                </a:cubicBezTo>
                <a:lnTo>
                  <a:pt x="7971" y="4217"/>
                </a:lnTo>
                <a:cubicBezTo>
                  <a:pt x="7499" y="3839"/>
                  <a:pt x="6869" y="3619"/>
                  <a:pt x="6239" y="3619"/>
                </a:cubicBezTo>
                <a:cubicBezTo>
                  <a:pt x="4600" y="3619"/>
                  <a:pt x="3309" y="4911"/>
                  <a:pt x="3309" y="6486"/>
                </a:cubicBezTo>
                <a:cubicBezTo>
                  <a:pt x="3309" y="8124"/>
                  <a:pt x="4632" y="9416"/>
                  <a:pt x="6239" y="9416"/>
                </a:cubicBezTo>
                <a:cubicBezTo>
                  <a:pt x="7845" y="9416"/>
                  <a:pt x="9137" y="8124"/>
                  <a:pt x="9137" y="6486"/>
                </a:cubicBezTo>
                <a:cubicBezTo>
                  <a:pt x="9137" y="5856"/>
                  <a:pt x="8948" y="5226"/>
                  <a:pt x="8539" y="4753"/>
                </a:cubicBezTo>
                <a:lnTo>
                  <a:pt x="9137" y="4154"/>
                </a:lnTo>
                <a:cubicBezTo>
                  <a:pt x="9641" y="4816"/>
                  <a:pt x="9956" y="5604"/>
                  <a:pt x="9956" y="6486"/>
                </a:cubicBezTo>
                <a:cubicBezTo>
                  <a:pt x="9956" y="8534"/>
                  <a:pt x="8318" y="10235"/>
                  <a:pt x="6239" y="10235"/>
                </a:cubicBezTo>
                <a:cubicBezTo>
                  <a:pt x="4191" y="10235"/>
                  <a:pt x="2490" y="8597"/>
                  <a:pt x="2490" y="6486"/>
                </a:cubicBezTo>
                <a:cubicBezTo>
                  <a:pt x="2490" y="4438"/>
                  <a:pt x="4128" y="2800"/>
                  <a:pt x="6239" y="2800"/>
                </a:cubicBezTo>
                <a:close/>
                <a:moveTo>
                  <a:pt x="6270" y="1130"/>
                </a:moveTo>
                <a:cubicBezTo>
                  <a:pt x="7247" y="1130"/>
                  <a:pt x="8223" y="1414"/>
                  <a:pt x="9074" y="1918"/>
                </a:cubicBezTo>
                <a:cubicBezTo>
                  <a:pt x="9074" y="1949"/>
                  <a:pt x="9011" y="2012"/>
                  <a:pt x="9011" y="2044"/>
                </a:cubicBezTo>
                <a:lnTo>
                  <a:pt x="8917" y="2831"/>
                </a:lnTo>
                <a:cubicBezTo>
                  <a:pt x="8160" y="2296"/>
                  <a:pt x="7247" y="1981"/>
                  <a:pt x="6270" y="1981"/>
                </a:cubicBezTo>
                <a:cubicBezTo>
                  <a:pt x="3750" y="1981"/>
                  <a:pt x="1733" y="4028"/>
                  <a:pt x="1733" y="6486"/>
                </a:cubicBezTo>
                <a:cubicBezTo>
                  <a:pt x="1733" y="9006"/>
                  <a:pt x="3781" y="11054"/>
                  <a:pt x="6270" y="11054"/>
                </a:cubicBezTo>
                <a:cubicBezTo>
                  <a:pt x="8759" y="11054"/>
                  <a:pt x="10807" y="9006"/>
                  <a:pt x="10807" y="6486"/>
                </a:cubicBezTo>
                <a:cubicBezTo>
                  <a:pt x="10807" y="5509"/>
                  <a:pt x="10492" y="4596"/>
                  <a:pt x="9925" y="3871"/>
                </a:cubicBezTo>
                <a:lnTo>
                  <a:pt x="10712" y="3745"/>
                </a:lnTo>
                <a:cubicBezTo>
                  <a:pt x="10744" y="3745"/>
                  <a:pt x="10807" y="3745"/>
                  <a:pt x="10838" y="3713"/>
                </a:cubicBezTo>
                <a:cubicBezTo>
                  <a:pt x="11342" y="4533"/>
                  <a:pt x="11626" y="5478"/>
                  <a:pt x="11626" y="6486"/>
                </a:cubicBezTo>
                <a:cubicBezTo>
                  <a:pt x="11626" y="9447"/>
                  <a:pt x="9232" y="11873"/>
                  <a:pt x="6270" y="11873"/>
                </a:cubicBezTo>
                <a:cubicBezTo>
                  <a:pt x="3309" y="11873"/>
                  <a:pt x="914" y="9479"/>
                  <a:pt x="914" y="6486"/>
                </a:cubicBezTo>
                <a:cubicBezTo>
                  <a:pt x="914" y="3524"/>
                  <a:pt x="3309" y="1130"/>
                  <a:pt x="6270" y="1130"/>
                </a:cubicBezTo>
                <a:close/>
                <a:moveTo>
                  <a:pt x="11030" y="0"/>
                </a:moveTo>
                <a:cubicBezTo>
                  <a:pt x="10930" y="0"/>
                  <a:pt x="10829" y="37"/>
                  <a:pt x="10744" y="122"/>
                </a:cubicBezTo>
                <a:lnTo>
                  <a:pt x="9610" y="1256"/>
                </a:lnTo>
                <a:cubicBezTo>
                  <a:pt x="8602" y="594"/>
                  <a:pt x="7467" y="279"/>
                  <a:pt x="6239" y="279"/>
                </a:cubicBezTo>
                <a:cubicBezTo>
                  <a:pt x="2805" y="279"/>
                  <a:pt x="1" y="3020"/>
                  <a:pt x="1" y="6486"/>
                </a:cubicBezTo>
                <a:cubicBezTo>
                  <a:pt x="1" y="9920"/>
                  <a:pt x="2773" y="12724"/>
                  <a:pt x="6239" y="12724"/>
                </a:cubicBezTo>
                <a:cubicBezTo>
                  <a:pt x="9641" y="12724"/>
                  <a:pt x="12445" y="9951"/>
                  <a:pt x="12445" y="6486"/>
                </a:cubicBezTo>
                <a:cubicBezTo>
                  <a:pt x="12445" y="5289"/>
                  <a:pt x="12099" y="4123"/>
                  <a:pt x="11468" y="3115"/>
                </a:cubicBezTo>
                <a:lnTo>
                  <a:pt x="12603" y="1981"/>
                </a:lnTo>
                <a:cubicBezTo>
                  <a:pt x="12877" y="1706"/>
                  <a:pt x="12650" y="1255"/>
                  <a:pt x="12292" y="1255"/>
                </a:cubicBezTo>
                <a:cubicBezTo>
                  <a:pt x="12280" y="1255"/>
                  <a:pt x="12268" y="1255"/>
                  <a:pt x="12256" y="1256"/>
                </a:cubicBezTo>
                <a:lnTo>
                  <a:pt x="11342" y="1382"/>
                </a:lnTo>
                <a:lnTo>
                  <a:pt x="11468" y="468"/>
                </a:lnTo>
                <a:cubicBezTo>
                  <a:pt x="11491" y="203"/>
                  <a:pt x="11265" y="0"/>
                  <a:pt x="110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493EA61-38A7-44AE-8FF4-2F28F3F65B39}"/>
              </a:ext>
            </a:extLst>
          </p:cNvPr>
          <p:cNvSpPr/>
          <p:nvPr/>
        </p:nvSpPr>
        <p:spPr>
          <a:xfrm>
            <a:off x="0" y="63013"/>
            <a:ext cx="4567790" cy="7920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التداخل في الاغشية الرقيقة</a:t>
            </a:r>
            <a:r>
              <a:rPr lang="en-US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مستطيل مستدير الزوايا 12">
            <a:extLst>
              <a:ext uri="{FF2B5EF4-FFF2-40B4-BE49-F238E27FC236}">
                <a16:creationId xmlns:a16="http://schemas.microsoft.com/office/drawing/2014/main" id="{2A76040B-237E-4D2B-87D7-365C21614DA1}"/>
              </a:ext>
            </a:extLst>
          </p:cNvPr>
          <p:cNvSpPr/>
          <p:nvPr/>
        </p:nvSpPr>
        <p:spPr>
          <a:xfrm>
            <a:off x="4375439" y="4737267"/>
            <a:ext cx="6551865" cy="159353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solidFill>
                  <a:srgbClr val="FF0000"/>
                </a:solidFill>
                <a:cs typeface="PT Bold Heading" panose="02010400000000000000" pitchFamily="2" charset="-78"/>
              </a:rPr>
              <a:t>المفردات</a:t>
            </a:r>
            <a:r>
              <a:rPr lang="ar-SA" sz="4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: </a:t>
            </a:r>
          </a:p>
          <a:p>
            <a:pPr algn="ctr"/>
            <a:r>
              <a:rPr lang="ar-SA" sz="3600" dirty="0">
                <a:cs typeface="PT Bold Heading" panose="02010400000000000000" pitchFamily="2" charset="-78"/>
              </a:rPr>
              <a:t>التداخل في الاغشية الرقيقة</a:t>
            </a:r>
          </a:p>
        </p:txBody>
      </p:sp>
      <p:pic>
        <p:nvPicPr>
          <p:cNvPr id="15" name="Picture 6" descr="فقاعات الصابون">
            <a:extLst>
              <a:ext uri="{FF2B5EF4-FFF2-40B4-BE49-F238E27FC236}">
                <a16:creationId xmlns:a16="http://schemas.microsoft.com/office/drawing/2014/main" id="{EB683E8D-3435-4F3A-B307-84283ED75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9" y="1861138"/>
            <a:ext cx="2770904" cy="3463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01B5DA2-9447-4508-2EA4-7294A3056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342" y="4004106"/>
            <a:ext cx="3138658" cy="17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5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6A0A7D4-D169-749C-2C76-C3990DBD7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253" y="-17767"/>
            <a:ext cx="3978030" cy="161778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F85D8E4-677E-EEC5-F596-2469158A4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975" y="1362211"/>
            <a:ext cx="3192585" cy="161778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1B21FB3-E6CF-F928-1F44-8D3631C2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591" y="1917895"/>
            <a:ext cx="3759725" cy="211484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46E2038-6BD8-2055-A174-D6D1BF3C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166" y="505243"/>
            <a:ext cx="3747213" cy="210780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34C8248-ED68-6584-116E-847D384CC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336" y="2739591"/>
            <a:ext cx="3192586" cy="179583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87D7C67-F888-0458-734C-133E135B1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" y="5008100"/>
            <a:ext cx="2853918" cy="123326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7E6C3B5-AE55-6009-A5DC-470C8752E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" y="2390537"/>
            <a:ext cx="2945095" cy="136925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3757A1F-2EA3-DE29-0A7D-8937DF2D5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86" y="3808383"/>
            <a:ext cx="2853918" cy="136925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F60EE7D-6D69-7587-87B0-8AC20859B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98" y="1233268"/>
            <a:ext cx="2945094" cy="136925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AF4D2CB-E988-0C3A-BD1B-9B8F8507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830" y="3509886"/>
            <a:ext cx="3759725" cy="211484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33721E3-B187-F3CC-0576-D2A4596CF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336" y="4493010"/>
            <a:ext cx="3168171" cy="178209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5EFBB0A-E765-1E1E-1A5A-0F8E28063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54" y="309805"/>
            <a:ext cx="3194193" cy="112474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B08E666-515B-67A5-45D3-606B11D26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9263" r="20906" b="2262"/>
          <a:stretch/>
        </p:blipFill>
        <p:spPr>
          <a:xfrm>
            <a:off x="6148556" y="5349991"/>
            <a:ext cx="1444017" cy="1107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رسم 17" descr="ساعة إيقاف">
            <a:extLst>
              <a:ext uri="{FF2B5EF4-FFF2-40B4-BE49-F238E27FC236}">
                <a16:creationId xmlns:a16="http://schemas.microsoft.com/office/drawing/2014/main" id="{621B15E2-FAD1-5E8F-E8BC-026F407FD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0017" y="5023358"/>
            <a:ext cx="1761261" cy="1761261"/>
          </a:xfrm>
          <a:prstGeom prst="rect">
            <a:avLst/>
          </a:prstGeom>
        </p:spPr>
      </p:pic>
      <p:sp>
        <p:nvSpPr>
          <p:cNvPr id="19" name="مستطيل مستدير الزوايا 74">
            <a:extLst>
              <a:ext uri="{FF2B5EF4-FFF2-40B4-BE49-F238E27FC236}">
                <a16:creationId xmlns:a16="http://schemas.microsoft.com/office/drawing/2014/main" id="{EC7E15D5-6856-F92C-21FC-8AEAC39623A0}"/>
              </a:ext>
            </a:extLst>
          </p:cNvPr>
          <p:cNvSpPr/>
          <p:nvPr/>
        </p:nvSpPr>
        <p:spPr bwMode="auto">
          <a:xfrm>
            <a:off x="5325869" y="6258324"/>
            <a:ext cx="1645375" cy="4598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  <a:effectLst/>
              </a:rPr>
              <a:t>دقيقة واحدة</a:t>
            </a:r>
            <a:endParaRPr lang="ar-SA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B671D4D-6D15-CE93-9431-CC06FF0E68AF}"/>
              </a:ext>
            </a:extLst>
          </p:cNvPr>
          <p:cNvSpPr txBox="1"/>
          <p:nvPr/>
        </p:nvSpPr>
        <p:spPr>
          <a:xfrm>
            <a:off x="8779180" y="6090113"/>
            <a:ext cx="3246623" cy="7357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 anchor="ctr">
            <a:sp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2800" dirty="0">
                <a:ln w="0"/>
                <a:solidFill>
                  <a:schemeClr val="tx1"/>
                </a:solidFill>
                <a:cs typeface="PT Bold Heading" pitchFamily="2" charset="-78"/>
              </a:rPr>
              <a:t>كم عدد الفراشات ؟</a:t>
            </a:r>
          </a:p>
        </p:txBody>
      </p:sp>
    </p:spTree>
    <p:extLst>
      <p:ext uri="{BB962C8B-B14F-4D97-AF65-F5344CB8AC3E}">
        <p14:creationId xmlns:p14="http://schemas.microsoft.com/office/powerpoint/2010/main" val="3145538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تصفيق GIF - تحميل ومشاركة علىPHONEKY">
            <a:extLst>
              <a:ext uri="{FF2B5EF4-FFF2-40B4-BE49-F238E27FC236}">
                <a16:creationId xmlns:a16="http://schemas.microsoft.com/office/drawing/2014/main" id="{77B5A159-49DA-DB10-0D57-32701E2E9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39" y="1906537"/>
            <a:ext cx="4613909" cy="483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احسنت اجابة صحيحة">
            <a:extLst>
              <a:ext uri="{FF2B5EF4-FFF2-40B4-BE49-F238E27FC236}">
                <a16:creationId xmlns:a16="http://schemas.microsoft.com/office/drawing/2014/main" id="{4A996B79-996E-0CE7-796F-B24E00780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9678"/>
            <a:ext cx="6281341" cy="431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0CFFAE1-659B-5102-AA1F-B9A14BAC799E}"/>
              </a:ext>
            </a:extLst>
          </p:cNvPr>
          <p:cNvSpPr/>
          <p:nvPr/>
        </p:nvSpPr>
        <p:spPr>
          <a:xfrm>
            <a:off x="4832749" y="395138"/>
            <a:ext cx="2526501" cy="157435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chemeClr val="tx1"/>
                </a:solidFill>
              </a:rPr>
              <a:t>24</a:t>
            </a:r>
          </a:p>
        </p:txBody>
      </p:sp>
      <p:pic>
        <p:nvPicPr>
          <p:cNvPr id="9" name="اجابة صحيحة">
            <a:hlinkClick r:id="" action="ppaction://media"/>
            <a:extLst>
              <a:ext uri="{FF2B5EF4-FFF2-40B4-BE49-F238E27FC236}">
                <a16:creationId xmlns:a16="http://schemas.microsoft.com/office/drawing/2014/main" id="{5DC7B46D-A34C-6BE6-E685-334957547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52" y="6248400"/>
            <a:ext cx="609600" cy="609600"/>
          </a:xfrm>
          <a:prstGeom prst="rect">
            <a:avLst/>
          </a:prstGeom>
        </p:spPr>
      </p:pic>
      <p:pic>
        <p:nvPicPr>
          <p:cNvPr id="10" name="صوت تصفيق">
            <a:hlinkClick r:id="" action="ppaction://media"/>
            <a:extLst>
              <a:ext uri="{FF2B5EF4-FFF2-40B4-BE49-F238E27FC236}">
                <a16:creationId xmlns:a16="http://schemas.microsoft.com/office/drawing/2014/main" id="{C3C31D24-D62E-F2F2-2684-E922BAC83D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04148" y="6127971"/>
            <a:ext cx="609600" cy="6096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A5435F5-3FE4-4448-6E68-09E058FC78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7655" y="380413"/>
            <a:ext cx="1266093" cy="12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5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زوغان اللون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12139008" cy="662473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D6E725C-2FEF-4E7D-B834-DD3339A748D4}"/>
              </a:ext>
            </a:extLst>
          </p:cNvPr>
          <p:cNvSpPr txBox="1"/>
          <p:nvPr/>
        </p:nvSpPr>
        <p:spPr>
          <a:xfrm>
            <a:off x="6673962" y="6193"/>
            <a:ext cx="4500594" cy="769441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4400" b="1" dirty="0">
                <a:ln/>
                <a:solidFill>
                  <a:schemeClr val="accent3"/>
                </a:solidFill>
                <a:cs typeface="PT Bold Heading" pitchFamily="2" charset="-78"/>
              </a:rPr>
              <a:t>تجربة الاستهلالية :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9A5D294-AFEA-43D8-9B73-01D28219DF60}"/>
              </a:ext>
            </a:extLst>
          </p:cNvPr>
          <p:cNvSpPr/>
          <p:nvPr/>
        </p:nvSpPr>
        <p:spPr>
          <a:xfrm>
            <a:off x="373856" y="1117108"/>
            <a:ext cx="11597750" cy="1506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PT Bold Heading" pitchFamily="2" charset="-78"/>
              </a:rPr>
              <a:t>بالتعاون مع اعضاء مجموعتك وبعد الرجوع للكتاب المدرسي اجري التجربة او من خلال مشاهدتك لمقطع الفيديو و </a:t>
            </a:r>
            <a:r>
              <a:rPr lang="ar-SA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PT Bold Heading" pitchFamily="2" charset="-78"/>
              </a:rPr>
              <a:t>اجيبي</a:t>
            </a:r>
            <a:r>
              <a:rPr lang="ar-SA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PT Bold Heading" pitchFamily="2" charset="-78"/>
              </a:rPr>
              <a:t> على الاسئلة التالية  </a:t>
            </a:r>
            <a:r>
              <a:rPr lang="ar-SA" sz="3200" dirty="0">
                <a:cs typeface="PT Bold Heading" pitchFamily="2" charset="-78"/>
              </a:rPr>
              <a:t>: </a:t>
            </a:r>
            <a:endParaRPr lang="ar-SA" sz="32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897F6B7-6CE9-4013-96EC-F093EC78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887" y="2965534"/>
            <a:ext cx="9854223" cy="34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838337" y="1075770"/>
            <a:ext cx="8735982" cy="643508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2800" dirty="0">
                <a:latin typeface="+mj-lt"/>
                <a:ea typeface="+mj-ea"/>
                <a:cs typeface="PT Bold Heading" pitchFamily="2" charset="-78"/>
              </a:rPr>
              <a:t>تظهر في (فقاعة الصابون – غشاء زيتي – جناحي فراشة المورفو)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8217171" y="109799"/>
            <a:ext cx="3973242" cy="830997"/>
          </a:xfrm>
          <a:prstGeom prst="rect">
            <a:avLst/>
          </a:prstGeom>
          <a:solidFill>
            <a:srgbClr val="E1DD3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الأغشية الرقيقة</a:t>
            </a:r>
            <a:endParaRPr lang="ar-SA" sz="4800" dirty="0">
              <a:ln>
                <a:solidFill>
                  <a:schemeClr val="bg1"/>
                </a:solidFill>
              </a:ln>
              <a:solidFill>
                <a:schemeClr val="accent5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2838337" y="1681104"/>
            <a:ext cx="9149186" cy="198835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r" rtl="1">
              <a:spcBef>
                <a:spcPct val="0"/>
              </a:spcBef>
              <a:defRPr/>
            </a:pPr>
            <a:r>
              <a:rPr lang="ar-SA" sz="2800" dirty="0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عللي : </a:t>
            </a:r>
          </a:p>
          <a:p>
            <a:pPr algn="ctr" rtl="1"/>
            <a:r>
              <a:rPr lang="ar-SA" sz="2800" dirty="0">
                <a:solidFill>
                  <a:srgbClr val="00B050"/>
                </a:solidFill>
                <a:cs typeface="PT Bold Heading" panose="02010400000000000000" pitchFamily="2" charset="-78"/>
              </a:rPr>
              <a:t>تظهر الوان الطيف على فقاعة الصابون وفراشة </a:t>
            </a:r>
            <a:r>
              <a:rPr lang="ar-SA" sz="2800" dirty="0" err="1">
                <a:solidFill>
                  <a:srgbClr val="00B050"/>
                </a:solidFill>
                <a:cs typeface="PT Bold Heading" panose="02010400000000000000" pitchFamily="2" charset="-78"/>
              </a:rPr>
              <a:t>المورفو</a:t>
            </a:r>
            <a:r>
              <a:rPr lang="ar-SA" sz="2800" dirty="0">
                <a:solidFill>
                  <a:srgbClr val="00B050"/>
                </a:solidFill>
                <a:cs typeface="PT Bold Heading" panose="02010400000000000000" pitchFamily="2" charset="-78"/>
              </a:rPr>
              <a:t> ولا يفسر التحليل في المنشور او امتصاص الالوان  في الاصباغ تكوين هذه الالوان ؟</a:t>
            </a:r>
            <a:endParaRPr lang="en-US" sz="2800" dirty="0">
              <a:solidFill>
                <a:srgbClr val="00B050"/>
              </a:solidFill>
              <a:cs typeface="PT Bold Heading" panose="02010400000000000000" pitchFamily="2" charset="-78"/>
            </a:endParaRPr>
          </a:p>
        </p:txBody>
      </p:sp>
      <p:pic>
        <p:nvPicPr>
          <p:cNvPr id="7" name="Picture 6" descr="فقاعات الصابون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202" y="80906"/>
            <a:ext cx="2141240" cy="242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1" name="Picture 1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4597" y="5176896"/>
            <a:ext cx="3993379" cy="1529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مستطيل 10"/>
          <p:cNvSpPr/>
          <p:nvPr/>
        </p:nvSpPr>
        <p:spPr>
          <a:xfrm>
            <a:off x="3598644" y="3510509"/>
            <a:ext cx="7045086" cy="138499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2800" dirty="0">
                <a:cs typeface="PT Bold Heading" panose="02010400000000000000" pitchFamily="2" charset="-78"/>
              </a:rPr>
              <a:t>نتيجة التداخل البناء والهدام للموجات الضوئية</a:t>
            </a:r>
            <a:endParaRPr lang="en-US" sz="2800" dirty="0"/>
          </a:p>
          <a:p>
            <a:pPr lvl="0" algn="ctr" rtl="1">
              <a:spcBef>
                <a:spcPct val="0"/>
              </a:spcBef>
              <a:defRPr/>
            </a:pPr>
            <a:r>
              <a:rPr lang="ar-SA" sz="2800" dirty="0">
                <a:cs typeface="PT Bold Heading" pitchFamily="2" charset="-78"/>
              </a:rPr>
              <a:t>بسبب انعكاسها عن الغشاء الرقيقة</a:t>
            </a:r>
          </a:p>
          <a:p>
            <a:pPr lvl="0" algn="ctr" rtl="1">
              <a:spcBef>
                <a:spcPct val="0"/>
              </a:spcBef>
              <a:defRPr/>
            </a:pPr>
            <a:r>
              <a:rPr lang="ar-SA" sz="2800" dirty="0">
                <a:cs typeface="PT Bold Heading" pitchFamily="2" charset="-78"/>
              </a:rPr>
              <a:t>(التداخل في الأغشية الرقيقة)</a:t>
            </a:r>
          </a:p>
        </p:txBody>
      </p:sp>
      <p:pic>
        <p:nvPicPr>
          <p:cNvPr id="25602" name="Picture 2" descr="hqdefaul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50A04"/>
              </a:clrFrom>
              <a:clrTo>
                <a:srgbClr val="050A04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9464984" y="4857761"/>
            <a:ext cx="2862794" cy="215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8" descr="Diesel or Petrol Spill on road Stock Photo - Alamy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8" b="6817"/>
          <a:stretch/>
        </p:blipFill>
        <p:spPr bwMode="auto">
          <a:xfrm>
            <a:off x="114214" y="4857761"/>
            <a:ext cx="2237370" cy="200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F23CFBA-31AF-49E7-85A1-737B5D56B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4" y="2722402"/>
            <a:ext cx="2282219" cy="1988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C2D2BBA-6843-9655-B139-2088C183E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197" y="5247325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407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مزارع كوستاريكي يربي فراشات 'المورفو' العملاقة ويصدرها لدول العالم">
            <a:hlinkClick r:id="" action="ppaction://media"/>
            <a:extLst>
              <a:ext uri="{FF2B5EF4-FFF2-40B4-BE49-F238E27FC236}">
                <a16:creationId xmlns:a16="http://schemas.microsoft.com/office/drawing/2014/main" id="{7E0A66EE-3DA6-E0DA-D2CB-BF50C24FE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71" y="0"/>
            <a:ext cx="6364997" cy="6858000"/>
          </a:xfrm>
          <a:prstGeom prst="rect">
            <a:avLst/>
          </a:prstGeom>
        </p:spPr>
      </p:pic>
      <p:pic>
        <p:nvPicPr>
          <p:cNvPr id="4" name="فراشة المورفو">
            <a:hlinkClick r:id="" action="ppaction://media"/>
            <a:extLst>
              <a:ext uri="{FF2B5EF4-FFF2-40B4-BE49-F238E27FC236}">
                <a16:creationId xmlns:a16="http://schemas.microsoft.com/office/drawing/2014/main" id="{862C17BD-259D-EAE6-84FE-69E72B068D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1478" y="-1"/>
            <a:ext cx="56006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218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963134" y="204840"/>
            <a:ext cx="7228866" cy="710067"/>
          </a:xfrm>
          <a:prstGeom prst="rect">
            <a:avLst/>
          </a:prstGeom>
          <a:solidFill>
            <a:srgbClr val="BAB0BC"/>
          </a:solidFill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0000" tIns="46800" rIns="90000" bIns="46800" anchor="ctr">
            <a:spAutoFit/>
          </a:bodyPr>
          <a:lstStyle/>
          <a:p>
            <a:pPr algn="justLow" rtl="1" eaLnBrk="0" hangingPunct="0">
              <a:defRPr/>
            </a:pPr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PT Bold Heading" pitchFamily="2" charset="-78"/>
              </a:rPr>
              <a:t>التداخل في الاغشية الرقيقة هو :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2227" name="Picture 4" descr="لفقاعات الصابون"/>
          <p:cNvPicPr>
            <a:picLocks noChangeAspect="1" noChangeArrowheads="1"/>
          </p:cNvPicPr>
          <p:nvPr/>
        </p:nvPicPr>
        <p:blipFill>
          <a:blip r:embed="rId2"/>
          <a:srcRect r="53542"/>
          <a:stretch>
            <a:fillRect/>
          </a:stretch>
        </p:blipFill>
        <p:spPr bwMode="auto">
          <a:xfrm>
            <a:off x="119336" y="204840"/>
            <a:ext cx="3288882" cy="4091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5593" y="4508550"/>
            <a:ext cx="3528392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a26062013_1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122040" y="4508550"/>
            <a:ext cx="4389784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مستطيل 1"/>
          <p:cNvSpPr/>
          <p:nvPr/>
        </p:nvSpPr>
        <p:spPr>
          <a:xfrm>
            <a:off x="3575720" y="1586029"/>
            <a:ext cx="8270873" cy="198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622300" algn="ctr" rtl="1">
              <a:lnSpc>
                <a:spcPct val="115000"/>
              </a:lnSpc>
              <a:spcAft>
                <a:spcPts val="1000"/>
              </a:spcAft>
            </a:pPr>
            <a:r>
              <a:rPr lang="ar-SA" sz="3600" b="1" dirty="0">
                <a:ln/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هي ظاهرة ينتج عنها طيف الألوان بسبب التداخل البناء والهدام للموجات الضوئية بسبب انعكاسها عن الغشاء الرقيق</a:t>
            </a:r>
            <a:endParaRPr lang="en-US" sz="32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430982" y="1474343"/>
            <a:ext cx="6450346" cy="1448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0000" tIns="46800" rIns="90000" bIns="46800" anchor="ctr">
            <a:spAutoFit/>
          </a:bodyPr>
          <a:lstStyle/>
          <a:p>
            <a:pPr algn="ctr" rtl="1" eaLnBrk="0" hangingPunct="0">
              <a:defRPr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PT Bold Heading" pitchFamily="2" charset="-78"/>
              </a:rPr>
              <a:t>* </a:t>
            </a:r>
            <a:r>
              <a:rPr lang="ar-SA" sz="2800" dirty="0">
                <a:latin typeface="Times New Roman" pitchFamily="18" charset="0"/>
                <a:cs typeface="PT Bold Heading" pitchFamily="2" charset="-78"/>
              </a:rPr>
              <a:t>عند حمل غشاء الصابون رأسيا ، فإن وزنه يجعله عند القاع أكبر سمكا من قمته ويتغير السمك تدريجيا من القمة إلى القاع ويؤدي ذلك الى : </a:t>
            </a:r>
            <a:endParaRPr lang="en-US" sz="2800" dirty="0">
              <a:cs typeface="PT Bold Heading" pitchFamily="2" charset="-78"/>
            </a:endParaRPr>
          </a:p>
        </p:txBody>
      </p:sp>
      <p:pic>
        <p:nvPicPr>
          <p:cNvPr id="52227" name="Picture 4" descr="لفقاعات الصابون"/>
          <p:cNvPicPr>
            <a:picLocks noChangeAspect="1" noChangeArrowheads="1"/>
          </p:cNvPicPr>
          <p:nvPr/>
        </p:nvPicPr>
        <p:blipFill>
          <a:blip r:embed="rId2"/>
          <a:srcRect r="53542"/>
          <a:stretch>
            <a:fillRect/>
          </a:stretch>
        </p:blipFill>
        <p:spPr bwMode="auto">
          <a:xfrm>
            <a:off x="95945" y="3518466"/>
            <a:ext cx="1916631" cy="330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7738" y="3799228"/>
            <a:ext cx="2825570" cy="2738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a26062013_1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8855695" y="3826196"/>
            <a:ext cx="3240360" cy="2711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مستطيل 1"/>
          <p:cNvSpPr/>
          <p:nvPr/>
        </p:nvSpPr>
        <p:spPr>
          <a:xfrm>
            <a:off x="2221957" y="154648"/>
            <a:ext cx="9659371" cy="658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ar-SA" sz="32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تفسير الانعكاس على الاغشية الرقيقة وتكوين طيف الألوان :</a:t>
            </a:r>
            <a:endParaRPr lang="en-US" sz="3200" dirty="0">
              <a:solidFill>
                <a:srgbClr val="660066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صورة 6" descr="العصا المثالية لصنع الفقاعات الضخمة - للعِلم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5853" r="11633" b="14844"/>
          <a:stretch/>
        </p:blipFill>
        <p:spPr bwMode="auto">
          <a:xfrm>
            <a:off x="4980439" y="3799228"/>
            <a:ext cx="3792054" cy="2738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6" descr="صور فقاعات صابون - صور ابداع بفقاعات الصابون - صو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1471" y="154648"/>
            <a:ext cx="1745577" cy="324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6618724-6A0D-4BA8-AE9A-101A34A383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99" t="7344" b="5941"/>
          <a:stretch/>
        </p:blipFill>
        <p:spPr>
          <a:xfrm>
            <a:off x="2324099" y="1058606"/>
            <a:ext cx="2590837" cy="23414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825967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522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63352" y="315117"/>
            <a:ext cx="11662819" cy="5254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0000" tIns="46800" rIns="90000" bIns="46800" anchor="ctr">
            <a:spAutoFit/>
          </a:bodyPr>
          <a:lstStyle/>
          <a:p>
            <a:pPr lvl="0" algn="ctr" rtl="1" eaLnBrk="0" hangingPunct="0">
              <a:defRPr/>
            </a:pPr>
            <a:r>
              <a:rPr lang="ar-S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PT Bold Heading" pitchFamily="2" charset="-78"/>
              </a:rPr>
              <a:t>*</a:t>
            </a:r>
            <a:r>
              <a:rPr lang="ar-SA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PT Bold Heading" pitchFamily="2" charset="-78"/>
              </a:rPr>
              <a:t> </a:t>
            </a:r>
            <a:r>
              <a:rPr lang="ar-SA" sz="2800" dirty="0">
                <a:cs typeface="PT Bold Heading" panose="02010400000000000000" pitchFamily="2" charset="-78"/>
              </a:rPr>
              <a:t>عند سقوط شعاع </a:t>
            </a:r>
            <a:r>
              <a:rPr lang="en-US" sz="2800" dirty="0">
                <a:cs typeface="PT Bold Heading" panose="02010400000000000000" pitchFamily="2" charset="-78"/>
              </a:rPr>
              <a:t>1</a:t>
            </a:r>
            <a:r>
              <a:rPr lang="ar-SA" sz="2800" dirty="0">
                <a:cs typeface="PT Bold Heading" panose="02010400000000000000" pitchFamily="2" charset="-78"/>
              </a:rPr>
              <a:t> على السمك الرقيق ينعكس بتردد مساوي لتردد الشعاع الساقط </a:t>
            </a:r>
            <a:r>
              <a:rPr lang="ar-SA" sz="2800" dirty="0">
                <a:latin typeface="Times New Roman" pitchFamily="18" charset="0"/>
                <a:cs typeface="PT Bold Heading" pitchFamily="2" charset="-78"/>
              </a:rPr>
              <a:t>..</a:t>
            </a:r>
            <a:endParaRPr lang="en-US" sz="2800" dirty="0">
              <a:cs typeface="PT Bold Heading" pitchFamily="2" charset="-78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3352" y="1114769"/>
            <a:ext cx="11665296" cy="956288"/>
          </a:xfrm>
          <a:prstGeom prst="rect">
            <a:avLst/>
          </a:prstGeom>
          <a:solidFill>
            <a:srgbClr val="E9E6D7"/>
          </a:solidFill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0000" tIns="46800" rIns="90000" bIns="46800" anchor="ctr">
            <a:spAutoFit/>
          </a:bodyPr>
          <a:lstStyle/>
          <a:p>
            <a:pPr lvl="0" algn="ctr" rtl="1" eaLnBrk="0" hangingPunct="0">
              <a:defRPr/>
            </a:pPr>
            <a:r>
              <a:rPr lang="ar-S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PT Bold Heading" pitchFamily="2" charset="-78"/>
              </a:rPr>
              <a:t>*</a:t>
            </a:r>
            <a:r>
              <a:rPr lang="ar-SA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PT Bold Heading" pitchFamily="2" charset="-78"/>
              </a:rPr>
              <a:t> </a:t>
            </a:r>
            <a:r>
              <a:rPr lang="ar-SA" sz="2800" dirty="0">
                <a:cs typeface="PT Bold Heading" panose="02010400000000000000" pitchFamily="2" charset="-78"/>
              </a:rPr>
              <a:t>جزء من الشعاع </a:t>
            </a:r>
            <a:r>
              <a:rPr lang="en-US" sz="2800" dirty="0">
                <a:cs typeface="PT Bold Heading" panose="02010400000000000000" pitchFamily="2" charset="-78"/>
              </a:rPr>
              <a:t>1</a:t>
            </a:r>
            <a:r>
              <a:rPr lang="ar-SA" sz="2800" dirty="0">
                <a:cs typeface="PT Bold Heading" panose="02010400000000000000" pitchFamily="2" charset="-78"/>
              </a:rPr>
              <a:t> ينفذ في الناحية السميكة ليصل للجزء الخلفي للغشاء ثم ينعكس أيضا بنفس تردد الشعاع الساقط ويكون الشعاع </a:t>
            </a:r>
            <a:r>
              <a:rPr lang="en-US" sz="2800" dirty="0">
                <a:cs typeface="PT Bold Heading" panose="02010400000000000000" pitchFamily="2" charset="-78"/>
              </a:rPr>
              <a:t>2</a:t>
            </a:r>
            <a:r>
              <a:rPr lang="en-US" sz="2800" dirty="0"/>
              <a:t> </a:t>
            </a:r>
            <a:r>
              <a:rPr lang="ar-SA" sz="2800" dirty="0">
                <a:latin typeface="Times New Roman" pitchFamily="18" charset="0"/>
                <a:cs typeface="PT Bold Heading" pitchFamily="2" charset="-78"/>
              </a:rPr>
              <a:t>..</a:t>
            </a:r>
            <a:endParaRPr lang="en-US" sz="2800" dirty="0">
              <a:cs typeface="PT Bold Heading" pitchFamily="2" charset="-78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3352" y="2345308"/>
            <a:ext cx="11702496" cy="9562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0000" tIns="46800" rIns="90000" bIns="46800" anchor="ctr">
            <a:spAutoFit/>
          </a:bodyPr>
          <a:lstStyle/>
          <a:p>
            <a:pPr algn="ctr" rtl="1" eaLnBrk="0" hangingPunct="0">
              <a:defRPr/>
            </a:pPr>
            <a:r>
              <a:rPr lang="ar-S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PT Bold Heading" pitchFamily="2" charset="-78"/>
              </a:rPr>
              <a:t>*</a:t>
            </a:r>
            <a:r>
              <a:rPr lang="ar-SA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PT Bold Heading" pitchFamily="2" charset="-78"/>
              </a:rPr>
              <a:t> </a:t>
            </a:r>
            <a:r>
              <a:rPr lang="ar-SA" sz="2800" dirty="0">
                <a:cs typeface="PT Bold Heading" panose="02010400000000000000" pitchFamily="2" charset="-78"/>
              </a:rPr>
              <a:t>تداخل الاشعة المنعكسة عن الشعاعين </a:t>
            </a:r>
            <a:r>
              <a:rPr lang="en-US" sz="2800" dirty="0">
                <a:cs typeface="PT Bold Heading" panose="02010400000000000000" pitchFamily="2" charset="-78"/>
              </a:rPr>
              <a:t>1</a:t>
            </a:r>
            <a:r>
              <a:rPr lang="ar-SA" sz="2800" dirty="0">
                <a:cs typeface="PT Bold Heading" panose="02010400000000000000" pitchFamily="2" charset="-78"/>
              </a:rPr>
              <a:t>و</a:t>
            </a:r>
            <a:r>
              <a:rPr lang="en-US" sz="2800" dirty="0">
                <a:cs typeface="PT Bold Heading" panose="02010400000000000000" pitchFamily="2" charset="-78"/>
              </a:rPr>
              <a:t>2</a:t>
            </a:r>
            <a:r>
              <a:rPr lang="ar-SA" sz="2800" dirty="0">
                <a:cs typeface="PT Bold Heading" panose="02010400000000000000" pitchFamily="2" charset="-78"/>
              </a:rPr>
              <a:t> تداخلا بناء وهدام لتكون زوج من ضوء مترابط وتكوين الالوان</a:t>
            </a:r>
            <a:r>
              <a:rPr lang="ar-SA" sz="2800" dirty="0">
                <a:latin typeface="Times New Roman" pitchFamily="18" charset="0"/>
                <a:cs typeface="PT Bold Heading" pitchFamily="2" charset="-78"/>
              </a:rPr>
              <a:t>..</a:t>
            </a:r>
            <a:endParaRPr lang="en-US" sz="2800" dirty="0">
              <a:cs typeface="PT Bold Heading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0235" t="28488" r="11091" b="26747"/>
          <a:stretch/>
        </p:blipFill>
        <p:spPr>
          <a:xfrm>
            <a:off x="58339" y="3429000"/>
            <a:ext cx="7117781" cy="3368570"/>
          </a:xfrm>
          <a:prstGeom prst="rect">
            <a:avLst/>
          </a:prstGeom>
        </p:spPr>
      </p:pic>
      <p:sp>
        <p:nvSpPr>
          <p:cNvPr id="37" name="مستطيل مستدير الزوايا 36"/>
          <p:cNvSpPr/>
          <p:nvPr/>
        </p:nvSpPr>
        <p:spPr>
          <a:xfrm>
            <a:off x="7968208" y="4308902"/>
            <a:ext cx="3888432" cy="2412124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r>
              <a:rPr lang="ar-SA" sz="2800" dirty="0"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العوامل التي تؤثر على الانعكاس 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ar-SA" sz="2800" dirty="0">
                <a:ea typeface="Times New Roman" panose="02020603050405020304" pitchFamily="18" charset="0"/>
                <a:cs typeface="Cambria" panose="02040503050406030204" pitchFamily="18" charset="0"/>
              </a:rPr>
              <a:t>①  </a:t>
            </a:r>
            <a:r>
              <a:rPr lang="ar-SA" sz="28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سمك الفقاعة</a:t>
            </a:r>
            <a:r>
              <a:rPr lang="ar-SA" sz="2800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ar-SA" sz="2800" dirty="0">
                <a:latin typeface="Times New Roman" panose="020206030504050203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②</a:t>
            </a:r>
            <a:r>
              <a:rPr lang="ar-SA" sz="2800" dirty="0"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ar-SA" sz="28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معامل انكسار الوسط الذي ينعكس منه الشعاع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" algn="r" rtl="1">
              <a:lnSpc>
                <a:spcPct val="115000"/>
              </a:lnSpc>
              <a:spcAft>
                <a:spcPts val="1000"/>
              </a:spcAft>
              <a:tabLst>
                <a:tab pos="293370" algn="l"/>
              </a:tabLst>
            </a:pPr>
            <a:r>
              <a:rPr lang="ar-SA" sz="1200" dirty="0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" descr="light-clip-art-5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"/>
          <a:stretch>
            <a:fillRect/>
          </a:stretch>
        </p:blipFill>
        <p:spPr bwMode="auto">
          <a:xfrm>
            <a:off x="7176120" y="5680774"/>
            <a:ext cx="1400102" cy="90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7509164" y="166133"/>
            <a:ext cx="3984076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1"/>
            <a:r>
              <a:rPr lang="ar-SA" sz="4400" b="1" dirty="0">
                <a:ln/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تعزيـــز اللــــون</a:t>
            </a:r>
            <a:endParaRPr lang="ar-SA" sz="4400" b="1" dirty="0">
              <a:ln/>
              <a:solidFill>
                <a:schemeClr val="accent4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808574" y="5241525"/>
            <a:ext cx="98396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rt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ar-SA" sz="3200" dirty="0">
                <a:cs typeface="PT Bold Heading" pitchFamily="2" charset="-78"/>
              </a:rPr>
              <a:t>إن كلتا الموجتين تعزز إحداهما الأخرى عندما تغادران الغشاء بينما يحدث تداخل هدام للضوء عند الأطوال </a:t>
            </a:r>
            <a:r>
              <a:rPr lang="ar-SA" sz="3200" dirty="0" err="1">
                <a:cs typeface="PT Bold Heading" pitchFamily="2" charset="-78"/>
              </a:rPr>
              <a:t>الموجية</a:t>
            </a:r>
            <a:r>
              <a:rPr lang="ar-SA" sz="3200" dirty="0">
                <a:cs typeface="PT Bold Heading" pitchFamily="2" charset="-78"/>
              </a:rPr>
              <a:t> الأخرى .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999656" y="1665304"/>
            <a:ext cx="864852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 rtl="1"/>
            <a:r>
              <a:rPr lang="ar-SA" sz="3600" b="1" dirty="0">
                <a:ln/>
                <a:solidFill>
                  <a:schemeClr val="accent3"/>
                </a:solidFill>
                <a:latin typeface="Times New Roman" pitchFamily="18" charset="0"/>
                <a:cs typeface="PT Bold Heading" pitchFamily="2" charset="-78"/>
              </a:rPr>
              <a:t>ويعني زيادة شدة إضاءة انعكاس ضوء أحادي اللون</a:t>
            </a:r>
            <a:endParaRPr lang="ar-SA" sz="3600" b="1" dirty="0">
              <a:ln/>
              <a:solidFill>
                <a:schemeClr val="accent3"/>
              </a:solidFill>
              <a:cs typeface="PT Bold Heading" pitchFamily="2" charset="-7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1" y="-1"/>
            <a:ext cx="2421156" cy="276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" name="مستطيل 1"/>
          <p:cNvSpPr/>
          <p:nvPr/>
        </p:nvSpPr>
        <p:spPr>
          <a:xfrm>
            <a:off x="1962717" y="3636143"/>
            <a:ext cx="922144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تزداد اضاءة لون احادي منعكس عندما يكون للموجتين المنعكستين الطور نفسه بالنسبة لطول موجي محدد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6853828" y="2670937"/>
            <a:ext cx="463941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 rtl="1"/>
            <a:r>
              <a:rPr lang="ar-SA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PT Bold Heading" panose="02010400000000000000" pitchFamily="2" charset="-78"/>
              </a:rPr>
              <a:t> وهناك شرط لحدوث التعزيز :</a:t>
            </a:r>
            <a:endParaRPr lang="ar-SA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2" grpId="0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7408" y="188640"/>
            <a:ext cx="11017224" cy="630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960" algn="r" rtl="1">
              <a:lnSpc>
                <a:spcPct val="115000"/>
              </a:lnSpc>
            </a:pPr>
            <a:r>
              <a:rPr lang="ar-SA" sz="3200" dirty="0">
                <a:solidFill>
                  <a:srgbClr val="C00000"/>
                </a:solidFill>
                <a:highlight>
                  <a:srgbClr val="FFFFCC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حالات سمك الغشاء :  </a:t>
            </a:r>
          </a:p>
          <a:p>
            <a:pPr marL="441960" algn="r" rtl="1">
              <a:lnSpc>
                <a:spcPct val="115000"/>
              </a:lnSpc>
            </a:pPr>
            <a:r>
              <a:rPr lang="ar-SA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marL="441960" algn="r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highlight>
                  <a:srgbClr val="D7D2D8"/>
                </a:highlight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①</a:t>
            </a:r>
            <a:r>
              <a:rPr lang="ar-SA" sz="2800" dirty="0">
                <a:highlight>
                  <a:srgbClr val="D7D2D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 عندما يكون الغشاء رقيق جدا : </a:t>
            </a:r>
          </a:p>
          <a:p>
            <a:pPr marL="441960" algn="r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لا ينتج تداخل بناء </a:t>
            </a:r>
            <a:r>
              <a:rPr lang="ar-SA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لاي</a:t>
            </a:r>
            <a:r>
              <a:rPr lang="ar-SA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طول موجي من الوان الضوء ويبدو الغشاء معتما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marL="352425" algn="r" rtl="1"/>
            <a:r>
              <a:rPr lang="ar-SA" sz="2800" dirty="0">
                <a:highlight>
                  <a:srgbClr val="D7D2D8"/>
                </a:highlight>
                <a:latin typeface="Times New Roman" panose="02020603050405020304" pitchFamily="18" charset="0"/>
                <a:cs typeface="PT Bold Heading" panose="02010400000000000000" pitchFamily="2" charset="-78"/>
              </a:rPr>
              <a:t>   </a:t>
            </a:r>
            <a:r>
              <a:rPr lang="ar-SA" sz="2800" dirty="0">
                <a:highlight>
                  <a:srgbClr val="D7D2D8"/>
                </a:highlight>
                <a:cs typeface="PT Bold Heading" panose="02010400000000000000" pitchFamily="2" charset="-78"/>
              </a:rPr>
              <a:t>②</a:t>
            </a:r>
            <a:r>
              <a:rPr lang="ar-SA" sz="2800" dirty="0">
                <a:highlight>
                  <a:srgbClr val="D7D2D8"/>
                </a:highlight>
                <a:latin typeface="Times New Roman" panose="02020603050405020304" pitchFamily="18" charset="0"/>
                <a:cs typeface="PT Bold Heading" panose="02010400000000000000" pitchFamily="2" charset="-78"/>
              </a:rPr>
              <a:t>سمك الغشاء يعادل </a:t>
            </a:r>
            <a:r>
              <a:rPr lang="ar-SA" sz="2800" dirty="0">
                <a:highlight>
                  <a:srgbClr val="D7D2D8"/>
                </a:highlight>
                <a:cs typeface="PT Bold Heading" panose="02010400000000000000" pitchFamily="2" charset="-78"/>
              </a:rPr>
              <a:t>λ ¼</a:t>
            </a:r>
            <a:r>
              <a:rPr lang="ar-SA" sz="2800" dirty="0">
                <a:highlight>
                  <a:srgbClr val="D7D2D8"/>
                </a:highlight>
                <a:latin typeface="Times New Roman" panose="02020603050405020304" pitchFamily="18" charset="0"/>
                <a:cs typeface="PT Bold Heading" panose="02010400000000000000" pitchFamily="2" charset="-78"/>
              </a:rPr>
              <a:t> : </a:t>
            </a:r>
          </a:p>
          <a:p>
            <a:pPr marL="352425" algn="r" rtl="1"/>
            <a:endParaRPr lang="en-US" sz="2800" dirty="0">
              <a:cs typeface="PT Bold Heading" panose="02010400000000000000" pitchFamily="2" charset="-78"/>
            </a:endParaRPr>
          </a:p>
          <a:p>
            <a:pPr marL="352425" algn="r" rtl="1"/>
            <a:r>
              <a:rPr lang="ar-SA" sz="2800" dirty="0">
                <a:latin typeface="Times New Roman" panose="02020603050405020304" pitchFamily="18" charset="0"/>
                <a:cs typeface="PT Bold Heading" panose="02010400000000000000" pitchFamily="2" charset="-78"/>
              </a:rPr>
              <a:t>       حالات انعكاس الموجات عند انتقالها بين أوساط مختلفة :</a:t>
            </a:r>
            <a:endParaRPr lang="en-US" sz="2800" dirty="0">
              <a:cs typeface="PT Bold Heading" panose="02010400000000000000" pitchFamily="2" charset="-78"/>
            </a:endParaRPr>
          </a:p>
          <a:p>
            <a:pPr marL="342900" indent="-342900" algn="r" rtl="1">
              <a:lnSpc>
                <a:spcPct val="115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تنعكس الموجة مقلوبة عندما تنتقل من وسط معامل انكساره اقل الى وسط معامل انكساره اكبر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marL="342900" indent="-342900" algn="r" rtl="1">
              <a:lnSpc>
                <a:spcPct val="115000"/>
              </a:lnSpc>
              <a:spcAft>
                <a:spcPts val="10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r>
              <a:rPr lang="ar-SA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تنعكس الموجة  </a:t>
            </a:r>
            <a:r>
              <a:rPr lang="ar-SA" sz="2800" dirty="0" err="1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معتدله</a:t>
            </a:r>
            <a:r>
              <a:rPr lang="ar-SA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 ( غير مقلوبة  ) عندما تنتقل من وسط معامل انكساره اكبر الى وسط معامل انكساره اقل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</p:spTree>
  </p:cSld>
  <p:clrMapOvr>
    <a:masterClrMapping/>
  </p:clrMapOvr>
  <p:transition spd="slow">
    <p:wheel spokes="8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فيزياء وتجارب у Твіттері: «التداخل في الاغشية الرقيقة بالتفصيل في ...">
            <a:extLst>
              <a:ext uri="{FF2B5EF4-FFF2-40B4-BE49-F238E27FC236}">
                <a16:creationId xmlns:a16="http://schemas.microsoft.com/office/drawing/2014/main" id="{5B8238CC-4C62-42F3-AE3C-FB8D2F5126C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1" b="8898"/>
          <a:stretch/>
        </p:blipFill>
        <p:spPr bwMode="auto">
          <a:xfrm>
            <a:off x="47328" y="620688"/>
            <a:ext cx="12000655" cy="6192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063552" y="25460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حالات حساب سمك الغشاء في التداخل البناء والهدام : 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4110025960"/>
      </p:ext>
    </p:extLst>
  </p:cSld>
  <p:clrMapOvr>
    <a:masterClrMapping/>
  </p:clrMapOvr>
  <p:transition spd="slow">
    <p:wheel spokes="8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83432" y="35913"/>
            <a:ext cx="9217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حالات حساب سمك الغشاء في التداخل البناء والهدام : </a:t>
            </a:r>
            <a:endParaRPr lang="ar-SA" sz="3200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552" t="29753" r="11526" b="31286"/>
          <a:stretch/>
        </p:blipFill>
        <p:spPr>
          <a:xfrm>
            <a:off x="72008" y="980728"/>
            <a:ext cx="12072664" cy="58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2348"/>
      </p:ext>
    </p:extLst>
  </p:cSld>
  <p:clrMapOvr>
    <a:masterClrMapping/>
  </p:clrMapOvr>
  <p:transition spd="slow">
    <p:wheel spokes="8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574" t="29753" r="11526" b="31286"/>
          <a:stretch/>
        </p:blipFill>
        <p:spPr>
          <a:xfrm>
            <a:off x="7320136" y="404664"/>
            <a:ext cx="4871864" cy="5805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مربع نص 11"/>
          <p:cNvSpPr txBox="1"/>
          <p:nvPr/>
        </p:nvSpPr>
        <p:spPr>
          <a:xfrm>
            <a:off x="469654" y="1897160"/>
            <a:ext cx="9286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½</a:t>
            </a:r>
            <a:r>
              <a:rPr lang="el-GR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λ</a:t>
            </a:r>
            <a:endParaRPr lang="ar-SA" sz="3600" b="1" dirty="0"/>
          </a:p>
        </p:txBody>
      </p:sp>
      <p:grpSp>
        <p:nvGrpSpPr>
          <p:cNvPr id="69" name="مجموعة 68"/>
          <p:cNvGrpSpPr/>
          <p:nvPr/>
        </p:nvGrpSpPr>
        <p:grpSpPr>
          <a:xfrm>
            <a:off x="594816" y="726430"/>
            <a:ext cx="6293272" cy="1766465"/>
            <a:chOff x="594816" y="908720"/>
            <a:chExt cx="6293272" cy="1584175"/>
          </a:xfrm>
        </p:grpSpPr>
        <p:grpSp>
          <p:nvGrpSpPr>
            <p:cNvPr id="25" name="مجموعة 24"/>
            <p:cNvGrpSpPr/>
            <p:nvPr/>
          </p:nvGrpSpPr>
          <p:grpSpPr>
            <a:xfrm>
              <a:off x="594816" y="908720"/>
              <a:ext cx="6293272" cy="1584175"/>
              <a:chOff x="594816" y="908720"/>
              <a:chExt cx="6293272" cy="1584175"/>
            </a:xfrm>
          </p:grpSpPr>
          <p:grpSp>
            <p:nvGrpSpPr>
              <p:cNvPr id="11" name="مجموعة 10"/>
              <p:cNvGrpSpPr/>
              <p:nvPr/>
            </p:nvGrpSpPr>
            <p:grpSpPr>
              <a:xfrm>
                <a:off x="594816" y="1196752"/>
                <a:ext cx="6293272" cy="1296143"/>
                <a:chOff x="594816" y="1196753"/>
                <a:chExt cx="6293272" cy="1296143"/>
              </a:xfrm>
            </p:grpSpPr>
            <p:grpSp>
              <p:nvGrpSpPr>
                <p:cNvPr id="9" name="مجموعة 8"/>
                <p:cNvGrpSpPr/>
                <p:nvPr/>
              </p:nvGrpSpPr>
              <p:grpSpPr>
                <a:xfrm>
                  <a:off x="594816" y="1196753"/>
                  <a:ext cx="6293272" cy="1296143"/>
                  <a:chOff x="594816" y="260649"/>
                  <a:chExt cx="6293272" cy="1296144"/>
                </a:xfrm>
              </p:grpSpPr>
              <p:grpSp>
                <p:nvGrpSpPr>
                  <p:cNvPr id="3" name="مجموعة 2"/>
                  <p:cNvGrpSpPr/>
                  <p:nvPr/>
                </p:nvGrpSpPr>
                <p:grpSpPr>
                  <a:xfrm>
                    <a:off x="623392" y="260649"/>
                    <a:ext cx="6264696" cy="1296144"/>
                    <a:chOff x="479376" y="620687"/>
                    <a:chExt cx="7273776" cy="2448770"/>
                  </a:xfrm>
                </p:grpSpPr>
                <p:pic>
                  <p:nvPicPr>
                    <p:cNvPr id="1026" name="Picture 2" descr="الموجات الطولية والمستعرضة Longitudinal and transverse waves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3573" t="25029" b="22514"/>
                    <a:stretch/>
                  </p:blipFill>
                  <p:spPr bwMode="auto">
                    <a:xfrm>
                      <a:off x="479376" y="620687"/>
                      <a:ext cx="3796261" cy="244827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" name="Picture 2" descr="الموجات الطولية والمستعرضة Longitudinal and transverse waves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5029" b="22514"/>
                    <a:stretch/>
                  </p:blipFill>
                  <p:spPr bwMode="auto">
                    <a:xfrm>
                      <a:off x="2038152" y="621184"/>
                      <a:ext cx="5715000" cy="244827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8" name="شكل بيضاوي 7"/>
                  <p:cNvSpPr/>
                  <p:nvPr/>
                </p:nvSpPr>
                <p:spPr>
                  <a:xfrm>
                    <a:off x="594816" y="858867"/>
                    <a:ext cx="144016" cy="18015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/>
                  </a:p>
                </p:txBody>
              </p:sp>
              <p:sp>
                <p:nvSpPr>
                  <p:cNvPr id="10" name="شكل بيضاوي 9"/>
                  <p:cNvSpPr/>
                  <p:nvPr/>
                </p:nvSpPr>
                <p:spPr>
                  <a:xfrm>
                    <a:off x="2106078" y="858867"/>
                    <a:ext cx="144016" cy="18015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/>
                  </a:p>
                </p:txBody>
              </p:sp>
            </p:grpSp>
            <p:cxnSp>
              <p:nvCxnSpPr>
                <p:cNvPr id="6" name="رابط كسهم مستقيم 5"/>
                <p:cNvCxnSpPr/>
                <p:nvPr/>
              </p:nvCxnSpPr>
              <p:spPr>
                <a:xfrm flipH="1">
                  <a:off x="681112" y="1873400"/>
                  <a:ext cx="1428106" cy="0"/>
                </a:xfrm>
                <a:prstGeom prst="straightConnector1">
                  <a:avLst/>
                </a:prstGeom>
                <a:ln w="57150">
                  <a:solidFill>
                    <a:srgbClr val="3333CC"/>
                  </a:solidFill>
                  <a:headEnd type="triangle"/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رابط كسهم مستقيم 22"/>
              <p:cNvCxnSpPr/>
              <p:nvPr/>
            </p:nvCxnSpPr>
            <p:spPr>
              <a:xfrm flipH="1" flipV="1">
                <a:off x="4757590" y="908720"/>
                <a:ext cx="42266" cy="1428403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مربع نص 13"/>
            <p:cNvSpPr txBox="1"/>
            <p:nvPr/>
          </p:nvSpPr>
          <p:spPr>
            <a:xfrm>
              <a:off x="1109093" y="1343540"/>
              <a:ext cx="79208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l-GR" sz="28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λ</a:t>
              </a:r>
              <a:endParaRPr lang="ar-SA" sz="2800" b="1" dirty="0"/>
            </a:p>
          </p:txBody>
        </p:sp>
      </p:grpSp>
      <p:cxnSp>
        <p:nvCxnSpPr>
          <p:cNvPr id="43" name="رابط مستقيم 42"/>
          <p:cNvCxnSpPr/>
          <p:nvPr/>
        </p:nvCxnSpPr>
        <p:spPr>
          <a:xfrm>
            <a:off x="1400624" y="1202093"/>
            <a:ext cx="51693" cy="1854847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57" name="مجموعة 56"/>
          <p:cNvGrpSpPr/>
          <p:nvPr/>
        </p:nvGrpSpPr>
        <p:grpSpPr>
          <a:xfrm>
            <a:off x="1112592" y="5085185"/>
            <a:ext cx="6293272" cy="1584175"/>
            <a:chOff x="594816" y="908720"/>
            <a:chExt cx="6293272" cy="1584175"/>
          </a:xfrm>
        </p:grpSpPr>
        <p:grpSp>
          <p:nvGrpSpPr>
            <p:cNvPr id="58" name="مجموعة 57"/>
            <p:cNvGrpSpPr/>
            <p:nvPr/>
          </p:nvGrpSpPr>
          <p:grpSpPr>
            <a:xfrm>
              <a:off x="594816" y="1196752"/>
              <a:ext cx="6293272" cy="1296143"/>
              <a:chOff x="594816" y="1196753"/>
              <a:chExt cx="6293272" cy="1296143"/>
            </a:xfrm>
          </p:grpSpPr>
          <p:grpSp>
            <p:nvGrpSpPr>
              <p:cNvPr id="60" name="مجموعة 59"/>
              <p:cNvGrpSpPr/>
              <p:nvPr/>
            </p:nvGrpSpPr>
            <p:grpSpPr>
              <a:xfrm>
                <a:off x="594816" y="1196753"/>
                <a:ext cx="6293272" cy="1296143"/>
                <a:chOff x="594816" y="260649"/>
                <a:chExt cx="6293272" cy="1296144"/>
              </a:xfrm>
            </p:grpSpPr>
            <p:grpSp>
              <p:nvGrpSpPr>
                <p:cNvPr id="62" name="مجموعة 61"/>
                <p:cNvGrpSpPr/>
                <p:nvPr/>
              </p:nvGrpSpPr>
              <p:grpSpPr>
                <a:xfrm>
                  <a:off x="623392" y="260649"/>
                  <a:ext cx="6264696" cy="1296144"/>
                  <a:chOff x="479376" y="620687"/>
                  <a:chExt cx="7273776" cy="2448770"/>
                </a:xfrm>
              </p:grpSpPr>
              <p:pic>
                <p:nvPicPr>
                  <p:cNvPr id="65" name="Picture 2" descr="الموجات الطولية والمستعرضة Longitudinal and transverse waves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573" t="25029" b="22514"/>
                  <a:stretch/>
                </p:blipFill>
                <p:spPr bwMode="auto">
                  <a:xfrm>
                    <a:off x="479376" y="620687"/>
                    <a:ext cx="3796261" cy="244827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6" name="Picture 2" descr="الموجات الطولية والمستعرضة Longitudinal and transverse waves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5029" b="22514"/>
                  <a:stretch/>
                </p:blipFill>
                <p:spPr bwMode="auto">
                  <a:xfrm>
                    <a:off x="2038152" y="621184"/>
                    <a:ext cx="5715000" cy="244827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63" name="شكل بيضاوي 62"/>
                <p:cNvSpPr/>
                <p:nvPr/>
              </p:nvSpPr>
              <p:spPr>
                <a:xfrm>
                  <a:off x="594816" y="858867"/>
                  <a:ext cx="144016" cy="18015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64" name="شكل بيضاوي 63"/>
                <p:cNvSpPr/>
                <p:nvPr/>
              </p:nvSpPr>
              <p:spPr>
                <a:xfrm>
                  <a:off x="2106078" y="858867"/>
                  <a:ext cx="144016" cy="18015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</p:grpSp>
          <p:cxnSp>
            <p:nvCxnSpPr>
              <p:cNvPr id="61" name="رابط كسهم مستقيم 60"/>
              <p:cNvCxnSpPr/>
              <p:nvPr/>
            </p:nvCxnSpPr>
            <p:spPr>
              <a:xfrm flipH="1">
                <a:off x="681112" y="1873400"/>
                <a:ext cx="1428106" cy="0"/>
              </a:xfrm>
              <a:prstGeom prst="straightConnector1">
                <a:avLst/>
              </a:prstGeom>
              <a:ln w="57150">
                <a:solidFill>
                  <a:srgbClr val="3333CC"/>
                </a:solidFill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رابط كسهم مستقيم 58"/>
            <p:cNvCxnSpPr/>
            <p:nvPr/>
          </p:nvCxnSpPr>
          <p:spPr>
            <a:xfrm flipH="1" flipV="1">
              <a:off x="4757590" y="908720"/>
              <a:ext cx="42266" cy="142840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7" name="رابط مستقيم 66"/>
          <p:cNvCxnSpPr/>
          <p:nvPr/>
        </p:nvCxnSpPr>
        <p:spPr>
          <a:xfrm>
            <a:off x="1127448" y="4517174"/>
            <a:ext cx="51693" cy="1854847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3" name="مجموعة 72"/>
          <p:cNvGrpSpPr/>
          <p:nvPr/>
        </p:nvGrpSpPr>
        <p:grpSpPr>
          <a:xfrm>
            <a:off x="211793" y="4005065"/>
            <a:ext cx="6409017" cy="1584175"/>
            <a:chOff x="211793" y="3789040"/>
            <a:chExt cx="6409017" cy="1584175"/>
          </a:xfrm>
        </p:grpSpPr>
        <p:grpSp>
          <p:nvGrpSpPr>
            <p:cNvPr id="71" name="مجموعة 70"/>
            <p:cNvGrpSpPr/>
            <p:nvPr/>
          </p:nvGrpSpPr>
          <p:grpSpPr>
            <a:xfrm>
              <a:off x="327538" y="3789040"/>
              <a:ext cx="6293272" cy="1584175"/>
              <a:chOff x="327538" y="3789040"/>
              <a:chExt cx="6293272" cy="1584175"/>
            </a:xfrm>
          </p:grpSpPr>
          <p:grpSp>
            <p:nvGrpSpPr>
              <p:cNvPr id="45" name="مجموعة 44"/>
              <p:cNvGrpSpPr/>
              <p:nvPr/>
            </p:nvGrpSpPr>
            <p:grpSpPr>
              <a:xfrm>
                <a:off x="327538" y="3789040"/>
                <a:ext cx="6293272" cy="1584175"/>
                <a:chOff x="594816" y="908720"/>
                <a:chExt cx="6293272" cy="1584175"/>
              </a:xfrm>
            </p:grpSpPr>
            <p:grpSp>
              <p:nvGrpSpPr>
                <p:cNvPr id="46" name="مجموعة 45"/>
                <p:cNvGrpSpPr/>
                <p:nvPr/>
              </p:nvGrpSpPr>
              <p:grpSpPr>
                <a:xfrm>
                  <a:off x="594816" y="1196752"/>
                  <a:ext cx="6293272" cy="1296143"/>
                  <a:chOff x="594816" y="1196753"/>
                  <a:chExt cx="6293272" cy="1296143"/>
                </a:xfrm>
              </p:grpSpPr>
              <p:grpSp>
                <p:nvGrpSpPr>
                  <p:cNvPr id="48" name="مجموعة 47"/>
                  <p:cNvGrpSpPr/>
                  <p:nvPr/>
                </p:nvGrpSpPr>
                <p:grpSpPr>
                  <a:xfrm>
                    <a:off x="594816" y="1196753"/>
                    <a:ext cx="6293272" cy="1296143"/>
                    <a:chOff x="594816" y="260649"/>
                    <a:chExt cx="6293272" cy="1296144"/>
                  </a:xfrm>
                </p:grpSpPr>
                <p:grpSp>
                  <p:nvGrpSpPr>
                    <p:cNvPr id="50" name="مجموعة 49"/>
                    <p:cNvGrpSpPr/>
                    <p:nvPr/>
                  </p:nvGrpSpPr>
                  <p:grpSpPr>
                    <a:xfrm>
                      <a:off x="623392" y="260649"/>
                      <a:ext cx="6264696" cy="1296144"/>
                      <a:chOff x="479376" y="620687"/>
                      <a:chExt cx="7273776" cy="2448770"/>
                    </a:xfrm>
                  </p:grpSpPr>
                  <p:pic>
                    <p:nvPicPr>
                      <p:cNvPr id="53" name="Picture 2" descr="الموجات الطولية والمستعرضة Longitudinal and transverse waves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573" t="25029" b="22514"/>
                      <a:stretch/>
                    </p:blipFill>
                    <p:spPr bwMode="auto">
                      <a:xfrm>
                        <a:off x="479376" y="620687"/>
                        <a:ext cx="3796261" cy="24482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54" name="Picture 2" descr="الموجات الطولية والمستعرضة Longitudinal and transverse waves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029" b="22514"/>
                      <a:stretch/>
                    </p:blipFill>
                    <p:spPr bwMode="auto">
                      <a:xfrm>
                        <a:off x="2038152" y="621184"/>
                        <a:ext cx="5715000" cy="24482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sp>
                  <p:nvSpPr>
                    <p:cNvPr id="51" name="شكل بيضاوي 50"/>
                    <p:cNvSpPr/>
                    <p:nvPr/>
                  </p:nvSpPr>
                  <p:spPr>
                    <a:xfrm>
                      <a:off x="594816" y="858867"/>
                      <a:ext cx="144016" cy="180151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ar-SA"/>
                    </a:p>
                  </p:txBody>
                </p:sp>
                <p:sp>
                  <p:nvSpPr>
                    <p:cNvPr id="52" name="شكل بيضاوي 51"/>
                    <p:cNvSpPr/>
                    <p:nvPr/>
                  </p:nvSpPr>
                  <p:spPr>
                    <a:xfrm>
                      <a:off x="2106078" y="858867"/>
                      <a:ext cx="144016" cy="180151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ar-SA"/>
                    </a:p>
                  </p:txBody>
                </p:sp>
              </p:grpSp>
              <p:cxnSp>
                <p:nvCxnSpPr>
                  <p:cNvPr id="49" name="رابط كسهم مستقيم 48"/>
                  <p:cNvCxnSpPr/>
                  <p:nvPr/>
                </p:nvCxnSpPr>
                <p:spPr>
                  <a:xfrm flipH="1">
                    <a:off x="681112" y="1873400"/>
                    <a:ext cx="1428106" cy="0"/>
                  </a:xfrm>
                  <a:prstGeom prst="straightConnector1">
                    <a:avLst/>
                  </a:prstGeom>
                  <a:ln w="57150">
                    <a:solidFill>
                      <a:srgbClr val="3333CC"/>
                    </a:solidFill>
                    <a:headEnd type="triangle"/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7" name="رابط كسهم مستقيم 46"/>
                <p:cNvCxnSpPr/>
                <p:nvPr/>
              </p:nvCxnSpPr>
              <p:spPr>
                <a:xfrm flipH="1" flipV="1">
                  <a:off x="4757590" y="908720"/>
                  <a:ext cx="42266" cy="1428403"/>
                </a:xfrm>
                <a:prstGeom prst="straightConnector1">
                  <a:avLst/>
                </a:prstGeom>
                <a:ln w="76200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مربع نص 71"/>
              <p:cNvSpPr txBox="1"/>
              <p:nvPr/>
            </p:nvSpPr>
            <p:spPr>
              <a:xfrm>
                <a:off x="859929" y="4241631"/>
                <a:ext cx="792088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l-GR" sz="2800" b="1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λ</a:t>
                </a:r>
                <a:endParaRPr lang="ar-SA" sz="2800" b="1" dirty="0"/>
              </a:p>
            </p:txBody>
          </p:sp>
        </p:grpSp>
        <p:sp>
          <p:nvSpPr>
            <p:cNvPr id="68" name="مربع نص 67"/>
            <p:cNvSpPr txBox="1"/>
            <p:nvPr/>
          </p:nvSpPr>
          <p:spPr>
            <a:xfrm>
              <a:off x="211793" y="4726752"/>
              <a:ext cx="9286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36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½</a:t>
              </a:r>
              <a:r>
                <a:rPr lang="el-GR" sz="36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λ</a:t>
              </a:r>
              <a:endParaRPr lang="ar-SA" sz="3600" b="1" dirty="0"/>
            </a:p>
          </p:txBody>
        </p:sp>
      </p:grpSp>
      <p:sp>
        <p:nvSpPr>
          <p:cNvPr id="55" name="مربع نص 54"/>
          <p:cNvSpPr txBox="1"/>
          <p:nvPr/>
        </p:nvSpPr>
        <p:spPr>
          <a:xfrm>
            <a:off x="2600507" y="247302"/>
            <a:ext cx="428758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تداخل بناء احدهما مقلوبة</a:t>
            </a:r>
          </a:p>
        </p:txBody>
      </p:sp>
      <p:sp>
        <p:nvSpPr>
          <p:cNvPr id="70" name="مربع نص 69"/>
          <p:cNvSpPr txBox="1"/>
          <p:nvPr/>
        </p:nvSpPr>
        <p:spPr>
          <a:xfrm>
            <a:off x="594817" y="3492865"/>
            <a:ext cx="65092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تداخل هدام كلاهما مقلوبة او غير مقلوبة</a:t>
            </a:r>
          </a:p>
        </p:txBody>
      </p:sp>
      <p:grpSp>
        <p:nvGrpSpPr>
          <p:cNvPr id="107" name="مجموعة 106"/>
          <p:cNvGrpSpPr/>
          <p:nvPr/>
        </p:nvGrpSpPr>
        <p:grpSpPr>
          <a:xfrm flipV="1">
            <a:off x="1343078" y="1844824"/>
            <a:ext cx="6293272" cy="1779118"/>
            <a:chOff x="594816" y="908720"/>
            <a:chExt cx="6293272" cy="1584175"/>
          </a:xfrm>
        </p:grpSpPr>
        <p:grpSp>
          <p:nvGrpSpPr>
            <p:cNvPr id="108" name="مجموعة 107"/>
            <p:cNvGrpSpPr/>
            <p:nvPr/>
          </p:nvGrpSpPr>
          <p:grpSpPr>
            <a:xfrm>
              <a:off x="594816" y="1196752"/>
              <a:ext cx="6293272" cy="1296143"/>
              <a:chOff x="594816" y="1196753"/>
              <a:chExt cx="6293272" cy="1296143"/>
            </a:xfrm>
          </p:grpSpPr>
          <p:grpSp>
            <p:nvGrpSpPr>
              <p:cNvPr id="110" name="مجموعة 109"/>
              <p:cNvGrpSpPr/>
              <p:nvPr/>
            </p:nvGrpSpPr>
            <p:grpSpPr>
              <a:xfrm>
                <a:off x="594816" y="1196753"/>
                <a:ext cx="6293272" cy="1296143"/>
                <a:chOff x="594816" y="260649"/>
                <a:chExt cx="6293272" cy="1296144"/>
              </a:xfrm>
            </p:grpSpPr>
            <p:grpSp>
              <p:nvGrpSpPr>
                <p:cNvPr id="112" name="مجموعة 111"/>
                <p:cNvGrpSpPr/>
                <p:nvPr/>
              </p:nvGrpSpPr>
              <p:grpSpPr>
                <a:xfrm>
                  <a:off x="623392" y="260649"/>
                  <a:ext cx="6264696" cy="1296144"/>
                  <a:chOff x="479376" y="620687"/>
                  <a:chExt cx="7273776" cy="2448770"/>
                </a:xfrm>
              </p:grpSpPr>
              <p:pic>
                <p:nvPicPr>
                  <p:cNvPr id="115" name="Picture 2" descr="الموجات الطولية والمستعرضة Longitudinal and transverse waves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573" t="25029" b="22514"/>
                  <a:stretch/>
                </p:blipFill>
                <p:spPr bwMode="auto">
                  <a:xfrm>
                    <a:off x="479376" y="620687"/>
                    <a:ext cx="3796261" cy="244827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6" name="Picture 2" descr="الموجات الطولية والمستعرضة Longitudinal and transverse waves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5029" b="22514"/>
                  <a:stretch/>
                </p:blipFill>
                <p:spPr bwMode="auto">
                  <a:xfrm>
                    <a:off x="2038152" y="621184"/>
                    <a:ext cx="5715000" cy="244827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13" name="شكل بيضاوي 112"/>
                <p:cNvSpPr/>
                <p:nvPr/>
              </p:nvSpPr>
              <p:spPr>
                <a:xfrm>
                  <a:off x="594816" y="858867"/>
                  <a:ext cx="144016" cy="18015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114" name="شكل بيضاوي 113"/>
                <p:cNvSpPr/>
                <p:nvPr/>
              </p:nvSpPr>
              <p:spPr>
                <a:xfrm>
                  <a:off x="2106078" y="858867"/>
                  <a:ext cx="144016" cy="18015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</p:grpSp>
          <p:cxnSp>
            <p:nvCxnSpPr>
              <p:cNvPr id="111" name="رابط كسهم مستقيم 110"/>
              <p:cNvCxnSpPr/>
              <p:nvPr/>
            </p:nvCxnSpPr>
            <p:spPr>
              <a:xfrm flipH="1">
                <a:off x="681112" y="1873400"/>
                <a:ext cx="1428106" cy="0"/>
              </a:xfrm>
              <a:prstGeom prst="straightConnector1">
                <a:avLst/>
              </a:prstGeom>
              <a:ln w="57150">
                <a:solidFill>
                  <a:srgbClr val="3333CC"/>
                </a:solidFill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رابط كسهم مستقيم 108"/>
            <p:cNvCxnSpPr/>
            <p:nvPr/>
          </p:nvCxnSpPr>
          <p:spPr>
            <a:xfrm flipH="1" flipV="1">
              <a:off x="4757590" y="908720"/>
              <a:ext cx="42266" cy="142840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6" name="صورة 5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0235" t="28488" r="11091" b="26747"/>
          <a:stretch/>
        </p:blipFill>
        <p:spPr>
          <a:xfrm>
            <a:off x="7956647" y="404664"/>
            <a:ext cx="390050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8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جربة استهلالية (لماذا يعكس القرص المدمج الضوء بألوان قوس المطر)؟">
            <a:hlinkClick r:id="" action="ppaction://media"/>
            <a:extLst>
              <a:ext uri="{FF2B5EF4-FFF2-40B4-BE49-F238E27FC236}">
                <a16:creationId xmlns:a16="http://schemas.microsoft.com/office/drawing/2014/main" id="{14DD357E-6695-4057-DAB0-07B8419D62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06.7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298" t="30929" r="43384" b="30110"/>
          <a:stretch/>
        </p:blipFill>
        <p:spPr>
          <a:xfrm>
            <a:off x="7220438" y="404664"/>
            <a:ext cx="4971562" cy="63761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9" name="مجموعة 68"/>
          <p:cNvGrpSpPr/>
          <p:nvPr/>
        </p:nvGrpSpPr>
        <p:grpSpPr>
          <a:xfrm>
            <a:off x="191344" y="798439"/>
            <a:ext cx="6293272" cy="1766465"/>
            <a:chOff x="594816" y="908720"/>
            <a:chExt cx="6293272" cy="1584175"/>
          </a:xfrm>
        </p:grpSpPr>
        <p:grpSp>
          <p:nvGrpSpPr>
            <p:cNvPr id="25" name="مجموعة 24"/>
            <p:cNvGrpSpPr/>
            <p:nvPr/>
          </p:nvGrpSpPr>
          <p:grpSpPr>
            <a:xfrm>
              <a:off x="594816" y="908720"/>
              <a:ext cx="6293272" cy="1584175"/>
              <a:chOff x="594816" y="908720"/>
              <a:chExt cx="6293272" cy="1584175"/>
            </a:xfrm>
          </p:grpSpPr>
          <p:grpSp>
            <p:nvGrpSpPr>
              <p:cNvPr id="11" name="مجموعة 10"/>
              <p:cNvGrpSpPr/>
              <p:nvPr/>
            </p:nvGrpSpPr>
            <p:grpSpPr>
              <a:xfrm>
                <a:off x="594816" y="1196752"/>
                <a:ext cx="6293272" cy="1296143"/>
                <a:chOff x="594816" y="1196753"/>
                <a:chExt cx="6293272" cy="1296143"/>
              </a:xfrm>
            </p:grpSpPr>
            <p:grpSp>
              <p:nvGrpSpPr>
                <p:cNvPr id="9" name="مجموعة 8"/>
                <p:cNvGrpSpPr/>
                <p:nvPr/>
              </p:nvGrpSpPr>
              <p:grpSpPr>
                <a:xfrm>
                  <a:off x="594816" y="1196753"/>
                  <a:ext cx="6293272" cy="1296143"/>
                  <a:chOff x="594816" y="260649"/>
                  <a:chExt cx="6293272" cy="1296144"/>
                </a:xfrm>
              </p:grpSpPr>
              <p:grpSp>
                <p:nvGrpSpPr>
                  <p:cNvPr id="3" name="مجموعة 2"/>
                  <p:cNvGrpSpPr/>
                  <p:nvPr/>
                </p:nvGrpSpPr>
                <p:grpSpPr>
                  <a:xfrm>
                    <a:off x="623392" y="260649"/>
                    <a:ext cx="6264696" cy="1296144"/>
                    <a:chOff x="479376" y="620687"/>
                    <a:chExt cx="7273776" cy="2448770"/>
                  </a:xfrm>
                </p:grpSpPr>
                <p:pic>
                  <p:nvPicPr>
                    <p:cNvPr id="1026" name="Picture 2" descr="الموجات الطولية والمستعرضة Longitudinal and transverse waves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3573" t="25029" b="22514"/>
                    <a:stretch/>
                  </p:blipFill>
                  <p:spPr bwMode="auto">
                    <a:xfrm>
                      <a:off x="479376" y="620687"/>
                      <a:ext cx="3796261" cy="244827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" name="Picture 2" descr="الموجات الطولية والمستعرضة Longitudinal and transverse waves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5029" b="22514"/>
                    <a:stretch/>
                  </p:blipFill>
                  <p:spPr bwMode="auto">
                    <a:xfrm>
                      <a:off x="2038152" y="621184"/>
                      <a:ext cx="5715000" cy="244827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8" name="شكل بيضاوي 7"/>
                  <p:cNvSpPr/>
                  <p:nvPr/>
                </p:nvSpPr>
                <p:spPr>
                  <a:xfrm>
                    <a:off x="594816" y="858867"/>
                    <a:ext cx="144016" cy="18015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/>
                  </a:p>
                </p:txBody>
              </p:sp>
              <p:sp>
                <p:nvSpPr>
                  <p:cNvPr id="10" name="شكل بيضاوي 9"/>
                  <p:cNvSpPr/>
                  <p:nvPr/>
                </p:nvSpPr>
                <p:spPr>
                  <a:xfrm>
                    <a:off x="2106078" y="858867"/>
                    <a:ext cx="144016" cy="18015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/>
                  </a:p>
                </p:txBody>
              </p:sp>
            </p:grpSp>
            <p:cxnSp>
              <p:nvCxnSpPr>
                <p:cNvPr id="6" name="رابط كسهم مستقيم 5"/>
                <p:cNvCxnSpPr/>
                <p:nvPr/>
              </p:nvCxnSpPr>
              <p:spPr>
                <a:xfrm flipH="1">
                  <a:off x="681112" y="1873400"/>
                  <a:ext cx="1428106" cy="0"/>
                </a:xfrm>
                <a:prstGeom prst="straightConnector1">
                  <a:avLst/>
                </a:prstGeom>
                <a:ln w="57150">
                  <a:solidFill>
                    <a:srgbClr val="3333CC"/>
                  </a:solidFill>
                  <a:headEnd type="triangle"/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رابط كسهم مستقيم 22"/>
              <p:cNvCxnSpPr/>
              <p:nvPr/>
            </p:nvCxnSpPr>
            <p:spPr>
              <a:xfrm flipH="1" flipV="1">
                <a:off x="4757590" y="908720"/>
                <a:ext cx="42266" cy="1428403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مربع نص 13"/>
            <p:cNvSpPr txBox="1"/>
            <p:nvPr/>
          </p:nvSpPr>
          <p:spPr>
            <a:xfrm>
              <a:off x="1495801" y="1406025"/>
              <a:ext cx="79208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l-GR" sz="28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λ</a:t>
              </a:r>
              <a:endParaRPr lang="ar-SA" sz="2800" b="1" dirty="0"/>
            </a:p>
          </p:txBody>
        </p:sp>
      </p:grpSp>
      <p:cxnSp>
        <p:nvCxnSpPr>
          <p:cNvPr id="43" name="رابط مستقيم 42"/>
          <p:cNvCxnSpPr/>
          <p:nvPr/>
        </p:nvCxnSpPr>
        <p:spPr>
          <a:xfrm>
            <a:off x="1723827" y="1124744"/>
            <a:ext cx="51693" cy="1854847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57" name="مجموعة 56"/>
          <p:cNvGrpSpPr/>
          <p:nvPr/>
        </p:nvGrpSpPr>
        <p:grpSpPr>
          <a:xfrm flipV="1">
            <a:off x="1847528" y="5339481"/>
            <a:ext cx="6293272" cy="1441576"/>
            <a:chOff x="594816" y="1196752"/>
            <a:chExt cx="6293272" cy="1296143"/>
          </a:xfrm>
        </p:grpSpPr>
        <p:grpSp>
          <p:nvGrpSpPr>
            <p:cNvPr id="58" name="مجموعة 57"/>
            <p:cNvGrpSpPr/>
            <p:nvPr/>
          </p:nvGrpSpPr>
          <p:grpSpPr>
            <a:xfrm>
              <a:off x="594816" y="1196752"/>
              <a:ext cx="6293272" cy="1296143"/>
              <a:chOff x="594816" y="1196753"/>
              <a:chExt cx="6293272" cy="1296143"/>
            </a:xfrm>
          </p:grpSpPr>
          <p:grpSp>
            <p:nvGrpSpPr>
              <p:cNvPr id="60" name="مجموعة 59"/>
              <p:cNvGrpSpPr/>
              <p:nvPr/>
            </p:nvGrpSpPr>
            <p:grpSpPr>
              <a:xfrm>
                <a:off x="594816" y="1196753"/>
                <a:ext cx="6293272" cy="1296143"/>
                <a:chOff x="594816" y="260649"/>
                <a:chExt cx="6293272" cy="1296144"/>
              </a:xfrm>
            </p:grpSpPr>
            <p:grpSp>
              <p:nvGrpSpPr>
                <p:cNvPr id="62" name="مجموعة 61"/>
                <p:cNvGrpSpPr/>
                <p:nvPr/>
              </p:nvGrpSpPr>
              <p:grpSpPr>
                <a:xfrm>
                  <a:off x="623392" y="260649"/>
                  <a:ext cx="6264696" cy="1296144"/>
                  <a:chOff x="479376" y="620687"/>
                  <a:chExt cx="7273776" cy="2448770"/>
                </a:xfrm>
              </p:grpSpPr>
              <p:pic>
                <p:nvPicPr>
                  <p:cNvPr id="65" name="Picture 2" descr="الموجات الطولية والمستعرضة Longitudinal and transverse waves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573" t="25029" b="22514"/>
                  <a:stretch/>
                </p:blipFill>
                <p:spPr bwMode="auto">
                  <a:xfrm>
                    <a:off x="479376" y="620687"/>
                    <a:ext cx="3796261" cy="244827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6" name="Picture 2" descr="الموجات الطولية والمستعرضة Longitudinal and transverse waves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5029" b="22514"/>
                  <a:stretch/>
                </p:blipFill>
                <p:spPr bwMode="auto">
                  <a:xfrm>
                    <a:off x="2038152" y="621184"/>
                    <a:ext cx="5715000" cy="244827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63" name="شكل بيضاوي 62"/>
                <p:cNvSpPr/>
                <p:nvPr/>
              </p:nvSpPr>
              <p:spPr>
                <a:xfrm>
                  <a:off x="594816" y="858867"/>
                  <a:ext cx="144016" cy="18015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64" name="شكل بيضاوي 63"/>
                <p:cNvSpPr/>
                <p:nvPr/>
              </p:nvSpPr>
              <p:spPr>
                <a:xfrm>
                  <a:off x="2106078" y="858867"/>
                  <a:ext cx="144016" cy="18015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</p:grpSp>
          <p:cxnSp>
            <p:nvCxnSpPr>
              <p:cNvPr id="61" name="رابط كسهم مستقيم 60"/>
              <p:cNvCxnSpPr/>
              <p:nvPr/>
            </p:nvCxnSpPr>
            <p:spPr>
              <a:xfrm flipH="1">
                <a:off x="681112" y="1873400"/>
                <a:ext cx="1428106" cy="0"/>
              </a:xfrm>
              <a:prstGeom prst="straightConnector1">
                <a:avLst/>
              </a:prstGeom>
              <a:ln w="57150">
                <a:solidFill>
                  <a:srgbClr val="3333CC"/>
                </a:solidFill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رابط كسهم مستقيم 58"/>
            <p:cNvCxnSpPr/>
            <p:nvPr/>
          </p:nvCxnSpPr>
          <p:spPr>
            <a:xfrm flipH="1" flipV="1">
              <a:off x="4771280" y="1197015"/>
              <a:ext cx="28576" cy="114010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7" name="رابط مستقيم 66"/>
          <p:cNvCxnSpPr/>
          <p:nvPr/>
        </p:nvCxnSpPr>
        <p:spPr>
          <a:xfrm>
            <a:off x="1853555" y="4365104"/>
            <a:ext cx="51693" cy="1854847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3" name="مجموعة 72"/>
          <p:cNvGrpSpPr/>
          <p:nvPr/>
        </p:nvGrpSpPr>
        <p:grpSpPr>
          <a:xfrm>
            <a:off x="327538" y="4005065"/>
            <a:ext cx="6293272" cy="2055057"/>
            <a:chOff x="327538" y="3789040"/>
            <a:chExt cx="6293272" cy="2055057"/>
          </a:xfrm>
        </p:grpSpPr>
        <p:grpSp>
          <p:nvGrpSpPr>
            <p:cNvPr id="71" name="مجموعة 70"/>
            <p:cNvGrpSpPr/>
            <p:nvPr/>
          </p:nvGrpSpPr>
          <p:grpSpPr>
            <a:xfrm>
              <a:off x="327538" y="3789040"/>
              <a:ext cx="6293272" cy="1584175"/>
              <a:chOff x="327538" y="3789040"/>
              <a:chExt cx="6293272" cy="1584175"/>
            </a:xfrm>
          </p:grpSpPr>
          <p:grpSp>
            <p:nvGrpSpPr>
              <p:cNvPr id="45" name="مجموعة 44"/>
              <p:cNvGrpSpPr/>
              <p:nvPr/>
            </p:nvGrpSpPr>
            <p:grpSpPr>
              <a:xfrm>
                <a:off x="327538" y="3789040"/>
                <a:ext cx="6293272" cy="1584175"/>
                <a:chOff x="594816" y="908720"/>
                <a:chExt cx="6293272" cy="1584175"/>
              </a:xfrm>
            </p:grpSpPr>
            <p:grpSp>
              <p:nvGrpSpPr>
                <p:cNvPr id="46" name="مجموعة 45"/>
                <p:cNvGrpSpPr/>
                <p:nvPr/>
              </p:nvGrpSpPr>
              <p:grpSpPr>
                <a:xfrm>
                  <a:off x="594816" y="1196752"/>
                  <a:ext cx="6293272" cy="1296143"/>
                  <a:chOff x="594816" y="1196753"/>
                  <a:chExt cx="6293272" cy="1296143"/>
                </a:xfrm>
              </p:grpSpPr>
              <p:grpSp>
                <p:nvGrpSpPr>
                  <p:cNvPr id="48" name="مجموعة 47"/>
                  <p:cNvGrpSpPr/>
                  <p:nvPr/>
                </p:nvGrpSpPr>
                <p:grpSpPr>
                  <a:xfrm>
                    <a:off x="594816" y="1196753"/>
                    <a:ext cx="6293272" cy="1296143"/>
                    <a:chOff x="594816" y="260649"/>
                    <a:chExt cx="6293272" cy="1296144"/>
                  </a:xfrm>
                </p:grpSpPr>
                <p:grpSp>
                  <p:nvGrpSpPr>
                    <p:cNvPr id="50" name="مجموعة 49"/>
                    <p:cNvGrpSpPr/>
                    <p:nvPr/>
                  </p:nvGrpSpPr>
                  <p:grpSpPr>
                    <a:xfrm>
                      <a:off x="623392" y="260649"/>
                      <a:ext cx="6264696" cy="1296144"/>
                      <a:chOff x="479376" y="620687"/>
                      <a:chExt cx="7273776" cy="2448770"/>
                    </a:xfrm>
                  </p:grpSpPr>
                  <p:pic>
                    <p:nvPicPr>
                      <p:cNvPr id="53" name="Picture 2" descr="الموجات الطولية والمستعرضة Longitudinal and transverse waves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573" t="25029" b="22514"/>
                      <a:stretch/>
                    </p:blipFill>
                    <p:spPr bwMode="auto">
                      <a:xfrm>
                        <a:off x="479376" y="620687"/>
                        <a:ext cx="3796261" cy="24482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54" name="Picture 2" descr="الموجات الطولية والمستعرضة Longitudinal and transverse waves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029" b="22514"/>
                      <a:stretch/>
                    </p:blipFill>
                    <p:spPr bwMode="auto">
                      <a:xfrm>
                        <a:off x="2038152" y="621184"/>
                        <a:ext cx="5715000" cy="24482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sp>
                  <p:nvSpPr>
                    <p:cNvPr id="51" name="شكل بيضاوي 50"/>
                    <p:cNvSpPr/>
                    <p:nvPr/>
                  </p:nvSpPr>
                  <p:spPr>
                    <a:xfrm>
                      <a:off x="594816" y="858867"/>
                      <a:ext cx="144016" cy="180151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ar-SA"/>
                    </a:p>
                  </p:txBody>
                </p:sp>
                <p:sp>
                  <p:nvSpPr>
                    <p:cNvPr id="52" name="شكل بيضاوي 51"/>
                    <p:cNvSpPr/>
                    <p:nvPr/>
                  </p:nvSpPr>
                  <p:spPr>
                    <a:xfrm>
                      <a:off x="2106078" y="858867"/>
                      <a:ext cx="144016" cy="180151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ar-SA"/>
                    </a:p>
                  </p:txBody>
                </p:sp>
              </p:grpSp>
              <p:cxnSp>
                <p:nvCxnSpPr>
                  <p:cNvPr id="49" name="رابط كسهم مستقيم 48"/>
                  <p:cNvCxnSpPr/>
                  <p:nvPr/>
                </p:nvCxnSpPr>
                <p:spPr>
                  <a:xfrm flipH="1">
                    <a:off x="681112" y="1873400"/>
                    <a:ext cx="1428106" cy="0"/>
                  </a:xfrm>
                  <a:prstGeom prst="straightConnector1">
                    <a:avLst/>
                  </a:prstGeom>
                  <a:ln w="57150">
                    <a:solidFill>
                      <a:srgbClr val="3333CC"/>
                    </a:solidFill>
                    <a:headEnd type="triangle"/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7" name="رابط كسهم مستقيم 46"/>
                <p:cNvCxnSpPr/>
                <p:nvPr/>
              </p:nvCxnSpPr>
              <p:spPr>
                <a:xfrm flipH="1" flipV="1">
                  <a:off x="4757590" y="908720"/>
                  <a:ext cx="42266" cy="1428403"/>
                </a:xfrm>
                <a:prstGeom prst="straightConnector1">
                  <a:avLst/>
                </a:prstGeom>
                <a:ln w="76200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مربع نص 71"/>
              <p:cNvSpPr txBox="1"/>
              <p:nvPr/>
            </p:nvSpPr>
            <p:spPr>
              <a:xfrm>
                <a:off x="1110101" y="4241631"/>
                <a:ext cx="792088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l-GR" sz="2800" b="1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λ</a:t>
                </a:r>
                <a:endParaRPr lang="ar-SA" sz="2800" b="1" dirty="0"/>
              </a:p>
            </p:txBody>
          </p:sp>
        </p:grpSp>
        <p:sp>
          <p:nvSpPr>
            <p:cNvPr id="68" name="مربع نص 67"/>
            <p:cNvSpPr txBox="1"/>
            <p:nvPr/>
          </p:nvSpPr>
          <p:spPr>
            <a:xfrm>
              <a:off x="2040091" y="5197766"/>
              <a:ext cx="9286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l-GR" sz="3600" b="1">
                  <a:latin typeface="Aharoni" panose="02010803020104030203" pitchFamily="2" charset="-79"/>
                  <a:cs typeface="Aharoni" panose="02010803020104030203" pitchFamily="2" charset="-79"/>
                </a:rPr>
                <a:t>λ</a:t>
              </a:r>
              <a:endParaRPr lang="ar-SA" sz="3600" b="1" dirty="0"/>
            </a:p>
          </p:txBody>
        </p:sp>
      </p:grpSp>
      <p:sp>
        <p:nvSpPr>
          <p:cNvPr id="55" name="مربع نص 54"/>
          <p:cNvSpPr txBox="1"/>
          <p:nvPr/>
        </p:nvSpPr>
        <p:spPr>
          <a:xfrm>
            <a:off x="356115" y="247302"/>
            <a:ext cx="65319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تداخل </a:t>
            </a:r>
            <a:r>
              <a:rPr lang="ar-SA" sz="3200" b="1" dirty="0" err="1"/>
              <a:t>بناءكلاهما</a:t>
            </a:r>
            <a:r>
              <a:rPr lang="ar-SA" sz="3200" b="1" dirty="0"/>
              <a:t> مقلوبة او غير مقلوبة</a:t>
            </a:r>
          </a:p>
        </p:txBody>
      </p:sp>
      <p:sp>
        <p:nvSpPr>
          <p:cNvPr id="70" name="مربع نص 69"/>
          <p:cNvSpPr txBox="1"/>
          <p:nvPr/>
        </p:nvSpPr>
        <p:spPr>
          <a:xfrm>
            <a:off x="594817" y="3492865"/>
            <a:ext cx="65092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تداخل هدام احدهما مقلوبة</a:t>
            </a:r>
          </a:p>
        </p:txBody>
      </p:sp>
      <p:grpSp>
        <p:nvGrpSpPr>
          <p:cNvPr id="56" name="مجموعة 55"/>
          <p:cNvGrpSpPr/>
          <p:nvPr/>
        </p:nvGrpSpPr>
        <p:grpSpPr>
          <a:xfrm>
            <a:off x="1704080" y="1628800"/>
            <a:ext cx="6293272" cy="1766465"/>
            <a:chOff x="594816" y="908720"/>
            <a:chExt cx="6293272" cy="1584175"/>
          </a:xfrm>
        </p:grpSpPr>
        <p:grpSp>
          <p:nvGrpSpPr>
            <p:cNvPr id="74" name="مجموعة 73"/>
            <p:cNvGrpSpPr/>
            <p:nvPr/>
          </p:nvGrpSpPr>
          <p:grpSpPr>
            <a:xfrm>
              <a:off x="594816" y="908720"/>
              <a:ext cx="6293272" cy="1584175"/>
              <a:chOff x="594816" y="908720"/>
              <a:chExt cx="6293272" cy="1584175"/>
            </a:xfrm>
          </p:grpSpPr>
          <p:grpSp>
            <p:nvGrpSpPr>
              <p:cNvPr id="76" name="مجموعة 75"/>
              <p:cNvGrpSpPr/>
              <p:nvPr/>
            </p:nvGrpSpPr>
            <p:grpSpPr>
              <a:xfrm>
                <a:off x="594816" y="1196752"/>
                <a:ext cx="6293272" cy="1296143"/>
                <a:chOff x="594816" y="1196753"/>
                <a:chExt cx="6293272" cy="1296143"/>
              </a:xfrm>
            </p:grpSpPr>
            <p:grpSp>
              <p:nvGrpSpPr>
                <p:cNvPr id="78" name="مجموعة 77"/>
                <p:cNvGrpSpPr/>
                <p:nvPr/>
              </p:nvGrpSpPr>
              <p:grpSpPr>
                <a:xfrm>
                  <a:off x="594816" y="1196753"/>
                  <a:ext cx="6293272" cy="1296143"/>
                  <a:chOff x="594816" y="260649"/>
                  <a:chExt cx="6293272" cy="1296144"/>
                </a:xfrm>
              </p:grpSpPr>
              <p:grpSp>
                <p:nvGrpSpPr>
                  <p:cNvPr id="80" name="مجموعة 79"/>
                  <p:cNvGrpSpPr/>
                  <p:nvPr/>
                </p:nvGrpSpPr>
                <p:grpSpPr>
                  <a:xfrm>
                    <a:off x="623392" y="260649"/>
                    <a:ext cx="6264696" cy="1296144"/>
                    <a:chOff x="479376" y="620687"/>
                    <a:chExt cx="7273776" cy="2448770"/>
                  </a:xfrm>
                </p:grpSpPr>
                <p:pic>
                  <p:nvPicPr>
                    <p:cNvPr id="83" name="Picture 2" descr="الموجات الطولية والمستعرضة Longitudinal and transverse waves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3573" t="25029" b="22514"/>
                    <a:stretch/>
                  </p:blipFill>
                  <p:spPr bwMode="auto">
                    <a:xfrm>
                      <a:off x="479376" y="620687"/>
                      <a:ext cx="3796261" cy="244827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84" name="Picture 2" descr="الموجات الطولية والمستعرضة Longitudinal and transverse waves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5029" b="22514"/>
                    <a:stretch/>
                  </p:blipFill>
                  <p:spPr bwMode="auto">
                    <a:xfrm>
                      <a:off x="2038152" y="621184"/>
                      <a:ext cx="5715000" cy="244827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81" name="شكل بيضاوي 80"/>
                  <p:cNvSpPr/>
                  <p:nvPr/>
                </p:nvSpPr>
                <p:spPr>
                  <a:xfrm>
                    <a:off x="594816" y="858867"/>
                    <a:ext cx="144016" cy="18015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/>
                  </a:p>
                </p:txBody>
              </p:sp>
              <p:sp>
                <p:nvSpPr>
                  <p:cNvPr id="82" name="شكل بيضاوي 81"/>
                  <p:cNvSpPr/>
                  <p:nvPr/>
                </p:nvSpPr>
                <p:spPr>
                  <a:xfrm>
                    <a:off x="2106078" y="858867"/>
                    <a:ext cx="144016" cy="18015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/>
                  </a:p>
                </p:txBody>
              </p:sp>
            </p:grpSp>
            <p:cxnSp>
              <p:nvCxnSpPr>
                <p:cNvPr id="79" name="رابط كسهم مستقيم 78"/>
                <p:cNvCxnSpPr/>
                <p:nvPr/>
              </p:nvCxnSpPr>
              <p:spPr>
                <a:xfrm flipH="1">
                  <a:off x="681112" y="1873400"/>
                  <a:ext cx="1428106" cy="0"/>
                </a:xfrm>
                <a:prstGeom prst="straightConnector1">
                  <a:avLst/>
                </a:prstGeom>
                <a:ln w="57150">
                  <a:solidFill>
                    <a:srgbClr val="3333CC"/>
                  </a:solidFill>
                  <a:headEnd type="triangle"/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7" name="رابط كسهم مستقيم 76"/>
              <p:cNvCxnSpPr/>
              <p:nvPr/>
            </p:nvCxnSpPr>
            <p:spPr>
              <a:xfrm flipH="1" flipV="1">
                <a:off x="4757590" y="908720"/>
                <a:ext cx="42266" cy="1428403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5" name="مربع نص 74"/>
            <p:cNvSpPr txBox="1"/>
            <p:nvPr/>
          </p:nvSpPr>
          <p:spPr>
            <a:xfrm>
              <a:off x="1000331" y="1865456"/>
              <a:ext cx="79208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l-GR" sz="28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λ</a:t>
              </a:r>
              <a:endParaRPr lang="ar-SA" sz="2800" b="1" dirty="0"/>
            </a:p>
          </p:txBody>
        </p:sp>
      </p:grpSp>
      <p:sp>
        <p:nvSpPr>
          <p:cNvPr id="12" name="مربع نص 11"/>
          <p:cNvSpPr txBox="1"/>
          <p:nvPr/>
        </p:nvSpPr>
        <p:spPr>
          <a:xfrm>
            <a:off x="47328" y="1815680"/>
            <a:ext cx="9286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l-GR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λ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25897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7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359285" y="1226234"/>
            <a:ext cx="5643563" cy="77162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defRPr/>
            </a:pPr>
            <a:r>
              <a:rPr lang="ar-SA" sz="4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PT Bold Heading" pitchFamily="2" charset="-78"/>
              </a:rPr>
              <a:t>ملاحظــــات</a:t>
            </a:r>
            <a:endParaRPr lang="en-US" sz="4400" dirty="0">
              <a:solidFill>
                <a:schemeClr val="accent4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73481" y="2397361"/>
            <a:ext cx="9171609" cy="2556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defRPr/>
            </a:pPr>
            <a:r>
              <a:rPr lang="ar-SA" sz="4000" dirty="0">
                <a:latin typeface="Times New Roman" pitchFamily="18" charset="0"/>
                <a:cs typeface="PT Bold Heading" pitchFamily="2" charset="-78"/>
                <a:sym typeface="Wingdings" panose="05000000000000000000" pitchFamily="2" charset="2"/>
              </a:rPr>
              <a:t>   </a:t>
            </a:r>
            <a:r>
              <a:rPr lang="ar-SA" sz="4000" dirty="0">
                <a:latin typeface="Times New Roman" pitchFamily="18" charset="0"/>
                <a:cs typeface="PT Bold Heading" pitchFamily="2" charset="-78"/>
              </a:rPr>
              <a:t>يحدث تكرار الطيف ويتحقق التداخل البناء عندما يكون سمك الغشاء مساويا لـ</a:t>
            </a:r>
          </a:p>
          <a:p>
            <a:pPr algn="ctr" eaLnBrk="0" hangingPunct="0">
              <a:defRPr/>
            </a:pPr>
            <a:r>
              <a:rPr lang="ar-SA" sz="4000" dirty="0">
                <a:latin typeface="Times New Roman" pitchFamily="18" charset="0"/>
                <a:cs typeface="PT Bold Heading" pitchFamily="2" charset="-78"/>
              </a:rPr>
              <a:t>مضاعفات اعداد فرديه )</a:t>
            </a:r>
            <a:r>
              <a:rPr lang="en-US" sz="4000" dirty="0">
                <a:latin typeface="Times New Roman" pitchFamily="18" charset="0"/>
                <a:cs typeface="PT Bold Heading" pitchFamily="2" charset="-78"/>
              </a:rPr>
              <a:t> ) 1</a:t>
            </a:r>
            <a:r>
              <a:rPr lang="el-GR" sz="4000" dirty="0">
                <a:latin typeface="Times New Roman" pitchFamily="18" charset="0"/>
                <a:cs typeface="PT Bold Heading" pitchFamily="2" charset="-78"/>
              </a:rPr>
              <a:t>λ</a:t>
            </a:r>
            <a:r>
              <a:rPr lang="en-US" sz="4000" dirty="0">
                <a:latin typeface="Times New Roman" pitchFamily="18" charset="0"/>
                <a:cs typeface="PT Bold Heading" pitchFamily="2" charset="-78"/>
              </a:rPr>
              <a:t>/ 4 ,  3</a:t>
            </a:r>
            <a:r>
              <a:rPr lang="el-GR" sz="4000" dirty="0">
                <a:latin typeface="Times New Roman" pitchFamily="18" charset="0"/>
                <a:cs typeface="PT Bold Heading" pitchFamily="2" charset="-78"/>
              </a:rPr>
              <a:t>λ</a:t>
            </a:r>
            <a:r>
              <a:rPr lang="en-US" sz="4000" dirty="0">
                <a:latin typeface="Times New Roman" pitchFamily="18" charset="0"/>
                <a:cs typeface="PT Bold Heading" pitchFamily="2" charset="-78"/>
              </a:rPr>
              <a:t> / 4 , 5</a:t>
            </a:r>
            <a:r>
              <a:rPr lang="el-GR" sz="4000" dirty="0">
                <a:latin typeface="Times New Roman" pitchFamily="18" charset="0"/>
                <a:cs typeface="PT Bold Heading" pitchFamily="2" charset="-78"/>
              </a:rPr>
              <a:t>λ</a:t>
            </a:r>
            <a:r>
              <a:rPr lang="en-US" sz="4000" dirty="0">
                <a:latin typeface="Times New Roman" pitchFamily="18" charset="0"/>
                <a:cs typeface="PT Bold Heading" pitchFamily="2" charset="-78"/>
              </a:rPr>
              <a:t> / 4      </a:t>
            </a:r>
          </a:p>
          <a:p>
            <a:pPr algn="ctr" eaLnBrk="0" hangingPunct="0">
              <a:defRPr/>
            </a:pPr>
            <a:r>
              <a:rPr lang="ar-SA" sz="4000" dirty="0">
                <a:latin typeface="Times New Roman" pitchFamily="18" charset="0"/>
                <a:cs typeface="PT Bold Heading" pitchFamily="2" charset="-78"/>
              </a:rPr>
              <a:t>بشرط ان تكون </a:t>
            </a:r>
            <a:r>
              <a:rPr lang="ar-SA" sz="4000" dirty="0">
                <a:solidFill>
                  <a:srgbClr val="660066"/>
                </a:solidFill>
                <a:latin typeface="Times New Roman" pitchFamily="18" charset="0"/>
                <a:cs typeface="PT Bold Heading" pitchFamily="2" charset="-78"/>
              </a:rPr>
              <a:t>احدى الموجتين مقلوبة</a:t>
            </a:r>
            <a:endParaRPr lang="en-US" sz="4000" dirty="0">
              <a:solidFill>
                <a:srgbClr val="660066"/>
              </a:solidFill>
              <a:cs typeface="PT Bold Heading" pitchFamily="2" charset="-78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548437" y="960900"/>
            <a:ext cx="5643563" cy="77162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defRPr/>
            </a:pPr>
            <a:r>
              <a:rPr lang="ar-SA" sz="4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PT Bold Heading" pitchFamily="2" charset="-78"/>
              </a:rPr>
              <a:t>ملاحظــــات</a:t>
            </a:r>
            <a:endParaRPr lang="en-US" sz="4400" dirty="0">
              <a:solidFill>
                <a:schemeClr val="accent4">
                  <a:lumMod val="75000"/>
                </a:schemeClr>
              </a:solidFill>
              <a:cs typeface="PT Bold Heading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1919536" y="2339008"/>
                <a:ext cx="9011700" cy="317228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 cap="flat" cmpd="sng">
                <a:noFill/>
                <a:prstDash val="solid"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  <a:alpha val="50000"/>
                  </a:schemeClr>
                </a:prstShdw>
              </a:effectLst>
            </p:spPr>
            <p:txBody>
              <a:bodyPr wrap="square" lIns="90000" tIns="46800" rIns="90000" bIns="46800" anchor="ctr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ar-SA" sz="4000" dirty="0">
                    <a:latin typeface="Times New Roman" pitchFamily="18" charset="0"/>
                    <a:cs typeface="PT Bold Heading" pitchFamily="2" charset="-78"/>
                    <a:sym typeface="Wingdings" panose="05000000000000000000" pitchFamily="2" charset="2"/>
                  </a:rPr>
                  <a:t>   </a:t>
                </a:r>
                <a:r>
                  <a:rPr lang="ar-SA" sz="4000" dirty="0">
                    <a:latin typeface="Times New Roman" pitchFamily="18" charset="0"/>
                    <a:cs typeface="PT Bold Heading" pitchFamily="2" charset="-78"/>
                  </a:rPr>
                  <a:t>يحدث تكرار الطيف ويتحقق التداخل البناء عندما يكون سمك الغشاء مساويا لـ</a:t>
                </a:r>
              </a:p>
              <a:p>
                <a:pPr algn="ctr" eaLnBrk="0" hangingPunct="0">
                  <a:defRPr/>
                </a:pPr>
                <a:r>
                  <a:rPr lang="en-US" sz="4000" b="1" dirty="0"/>
                  <a:t> </a:t>
                </a:r>
                <a:r>
                  <a:rPr lang="ar-SA" sz="4000" b="1" dirty="0"/>
                  <a:t> ( مضاعفات اعداد صحيحة )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 ,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 ,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……</m:t>
                    </m:r>
                  </m:oMath>
                </a14:m>
                <a:endParaRPr lang="ar-SA" sz="4000" dirty="0">
                  <a:latin typeface="Times New Roman" pitchFamily="18" charset="0"/>
                  <a:cs typeface="PT Bold Heading" pitchFamily="2" charset="-78"/>
                </a:endParaRPr>
              </a:p>
              <a:p>
                <a:pPr algn="ctr" eaLnBrk="0" hangingPunct="0">
                  <a:defRPr/>
                </a:pPr>
                <a:r>
                  <a:rPr lang="ar-SA" sz="4000" dirty="0">
                    <a:latin typeface="Times New Roman" pitchFamily="18" charset="0"/>
                    <a:cs typeface="PT Bold Heading" pitchFamily="2" charset="-78"/>
                  </a:rPr>
                  <a:t>بشرط ان تكون </a:t>
                </a:r>
                <a:r>
                  <a:rPr lang="ar-SA" sz="4000" dirty="0">
                    <a:solidFill>
                      <a:srgbClr val="660066"/>
                    </a:solidFill>
                    <a:latin typeface="Times New Roman" pitchFamily="18" charset="0"/>
                    <a:cs typeface="PT Bold Heading" pitchFamily="2" charset="-78"/>
                  </a:rPr>
                  <a:t>الموجتين مقلوبة </a:t>
                </a:r>
              </a:p>
              <a:p>
                <a:pPr algn="ctr" eaLnBrk="0" hangingPunct="0">
                  <a:defRPr/>
                </a:pPr>
                <a:r>
                  <a:rPr lang="ar-SA" sz="4000" dirty="0">
                    <a:solidFill>
                      <a:srgbClr val="660066"/>
                    </a:solidFill>
                    <a:latin typeface="Times New Roman" pitchFamily="18" charset="0"/>
                    <a:cs typeface="PT Bold Heading" pitchFamily="2" charset="-78"/>
                  </a:rPr>
                  <a:t>او غير مقلوبة </a:t>
                </a:r>
                <a:endParaRPr lang="en-US" sz="4000" dirty="0">
                  <a:solidFill>
                    <a:srgbClr val="660066"/>
                  </a:solidFill>
                  <a:cs typeface="PT Bold Heading" pitchFamily="2" charset="-78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6" y="2339008"/>
                <a:ext cx="9011700" cy="3172280"/>
              </a:xfrm>
              <a:prstGeom prst="rect">
                <a:avLst/>
              </a:prstGeom>
              <a:blipFill>
                <a:blip r:embed="rId2"/>
                <a:stretch>
                  <a:fillRect l="-2089" t="-3612" r="-539" b="-7414"/>
                </a:stretch>
              </a:blipFill>
              <a:ln w="9525" cap="flat" cmpd="sng">
                <a:noFill/>
                <a:prstDash val="solid"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  <a:alpha val="50000"/>
                  </a:schemeClr>
                </a:prstShdw>
              </a:effec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457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57D8490-B7D5-42CA-9149-A5F393FA4D83}"/>
              </a:ext>
            </a:extLst>
          </p:cNvPr>
          <p:cNvSpPr txBox="1"/>
          <p:nvPr/>
        </p:nvSpPr>
        <p:spPr>
          <a:xfrm>
            <a:off x="3435928" y="141417"/>
            <a:ext cx="8477482" cy="944940"/>
          </a:xfrm>
          <a:prstGeom prst="wedgeRoundRectCallout">
            <a:avLst>
              <a:gd name="adj1" fmla="val 42852"/>
              <a:gd name="adj2" fmla="val 149577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SA" sz="3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cs typeface="DecoType Naskh" panose="02010400000000000000" pitchFamily="2" charset="-78"/>
              </a:rPr>
              <a:t>ماهي القوانين المستخدمة في حالة سمك الغشاء يساوي </a:t>
            </a:r>
            <a:r>
              <a:rPr lang="el-GR" sz="3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cs typeface="DecoType Naskh" panose="02010400000000000000" pitchFamily="2" charset="-78"/>
              </a:rPr>
              <a:t>λ</a:t>
            </a:r>
            <a:r>
              <a:rPr lang="ar-SA" sz="3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cs typeface="DecoType Naskh" panose="02010400000000000000" pitchFamily="2" charset="-78"/>
              </a:rPr>
              <a:t> ¼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ربع نص 2">
                <a:extLst>
                  <a:ext uri="{FF2B5EF4-FFF2-40B4-BE49-F238E27FC236}">
                    <a16:creationId xmlns:a16="http://schemas.microsoft.com/office/drawing/2014/main" id="{B8083388-324F-4538-B808-2A57B88D06FC}"/>
                  </a:ext>
                </a:extLst>
              </p:cNvPr>
              <p:cNvSpPr txBox="1"/>
              <p:nvPr/>
            </p:nvSpPr>
            <p:spPr>
              <a:xfrm>
                <a:off x="6096000" y="2118564"/>
                <a:ext cx="5658675" cy="1017330"/>
              </a:xfrm>
              <a:prstGeom prst="rect">
                <a:avLst/>
              </a:prstGeom>
              <a:solidFill>
                <a:srgbClr val="BAB0BC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lvl="0" algn="ctr" rtl="1"/>
                <a:r>
                  <a:rPr lang="en-US" sz="4000" b="1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b="1" baseline="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( m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baseline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 </m:t>
                    </m:r>
                  </m:oMath>
                </a14:m>
                <a:r>
                  <a:rPr lang="en-US" sz="4000" b="1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ar-SA" sz="4000" b="1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مربع نص 2">
                <a:extLst>
                  <a:ext uri="{FF2B5EF4-FFF2-40B4-BE49-F238E27FC236}">
                    <a16:creationId xmlns:a16="http://schemas.microsoft.com/office/drawing/2014/main" id="{B8083388-324F-4538-B808-2A57B88D0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118564"/>
                <a:ext cx="5658675" cy="1017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مستطيل مستدير الزوايا 72">
            <a:extLst>
              <a:ext uri="{FF2B5EF4-FFF2-40B4-BE49-F238E27FC236}">
                <a16:creationId xmlns:a16="http://schemas.microsoft.com/office/drawing/2014/main" id="{3CBFF5E1-63FC-43DB-A82E-B2493202ED4B}"/>
              </a:ext>
            </a:extLst>
          </p:cNvPr>
          <p:cNvSpPr/>
          <p:nvPr/>
        </p:nvSpPr>
        <p:spPr>
          <a:xfrm>
            <a:off x="6543631" y="4691154"/>
            <a:ext cx="5457960" cy="609137"/>
          </a:xfrm>
          <a:prstGeom prst="roundRect">
            <a:avLst>
              <a:gd name="adj" fmla="val 21300"/>
            </a:avLst>
          </a:prstGeom>
          <a:solidFill>
            <a:srgbClr val="91111D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وعند اقل سمك </a:t>
            </a:r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m=0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يصبح القانون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58865B45-534F-4D8B-9006-44EE4EAC375F}"/>
                  </a:ext>
                </a:extLst>
              </p:cNvPr>
              <p:cNvSpPr txBox="1"/>
              <p:nvPr/>
            </p:nvSpPr>
            <p:spPr>
              <a:xfrm>
                <a:off x="6096000" y="3492274"/>
                <a:ext cx="5658675" cy="1017330"/>
              </a:xfrm>
              <a:prstGeom prst="rect">
                <a:avLst/>
              </a:prstGeom>
              <a:solidFill>
                <a:srgbClr val="BAB0BC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lvl="0" algn="ctr" rtl="1"/>
                <a:r>
                  <a:rPr lang="en-US" sz="4000" b="1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2d</a:t>
                </a:r>
                <a:r>
                  <a:rPr lang="en-US" sz="4000" b="1" baseline="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( m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baseline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 </m:t>
                    </m:r>
                  </m:oMath>
                </a14:m>
                <a:r>
                  <a:rPr lang="en-US" sz="4000" b="1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ar-SA" sz="4000" b="1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58865B45-534F-4D8B-9006-44EE4EAC3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492274"/>
                <a:ext cx="5658675" cy="1017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A2F6BE8C-34C9-438E-93F6-8A575F16E95C}"/>
                  </a:ext>
                </a:extLst>
              </p:cNvPr>
              <p:cNvSpPr txBox="1"/>
              <p:nvPr/>
            </p:nvSpPr>
            <p:spPr>
              <a:xfrm>
                <a:off x="7540679" y="5495836"/>
                <a:ext cx="3085009" cy="1017330"/>
              </a:xfrm>
              <a:prstGeom prst="rect">
                <a:avLst/>
              </a:prstGeom>
              <a:solidFill>
                <a:srgbClr val="E1DD3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lvl="0" algn="ctr" rtl="1"/>
                <a:r>
                  <a:rPr lang="en-US" sz="4000" b="1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b="1" baseline="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ar-SA" sz="4000" b="1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A2F6BE8C-34C9-438E-93F6-8A575F16E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679" y="5495836"/>
                <a:ext cx="3085009" cy="1017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مستطيل مستدير الزوايا 36">
            <a:extLst>
              <a:ext uri="{FF2B5EF4-FFF2-40B4-BE49-F238E27FC236}">
                <a16:creationId xmlns:a16="http://schemas.microsoft.com/office/drawing/2014/main" id="{1E48D75B-146F-4570-BAD0-EFEBDF1BF118}"/>
              </a:ext>
            </a:extLst>
          </p:cNvPr>
          <p:cNvSpPr/>
          <p:nvPr/>
        </p:nvSpPr>
        <p:spPr>
          <a:xfrm>
            <a:off x="792087" y="2452022"/>
            <a:ext cx="4666603" cy="2412124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r>
              <a:rPr lang="ar-SA" sz="2800" dirty="0"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لحساب الطول الموجي للغشاء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endParaRPr lang="ar-SA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" algn="r" rtl="1">
              <a:lnSpc>
                <a:spcPct val="115000"/>
              </a:lnSpc>
              <a:spcAft>
                <a:spcPts val="1000"/>
              </a:spcAft>
              <a:tabLst>
                <a:tab pos="293370" algn="l"/>
              </a:tabLst>
            </a:pPr>
            <a:r>
              <a:rPr lang="ar-SA" sz="1200" dirty="0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" descr="light-clip-art-5">
            <a:extLst>
              <a:ext uri="{FF2B5EF4-FFF2-40B4-BE49-F238E27FC236}">
                <a16:creationId xmlns:a16="http://schemas.microsoft.com/office/drawing/2014/main" id="{6F759B0F-8EE0-4445-9B8E-70164977BEEE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"/>
          <a:stretch>
            <a:fillRect/>
          </a:stretch>
        </p:blipFill>
        <p:spPr bwMode="auto">
          <a:xfrm>
            <a:off x="0" y="3658084"/>
            <a:ext cx="1400102" cy="90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B485BB9C-E6B2-46C3-B6EA-6E45784F78CE}"/>
                  </a:ext>
                </a:extLst>
              </p:cNvPr>
              <p:cNvSpPr txBox="1"/>
              <p:nvPr/>
            </p:nvSpPr>
            <p:spPr>
              <a:xfrm>
                <a:off x="1982391" y="3398732"/>
                <a:ext cx="3102625" cy="1095108"/>
              </a:xfrm>
              <a:prstGeom prst="rect">
                <a:avLst/>
              </a:prstGeom>
              <a:solidFill>
                <a:srgbClr val="E1DD3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lvl="0" algn="ctr" rtl="1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e>
                      <m:sub>
                        <m:r>
                          <a:rPr lang="ar-SA" sz="32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الغشاء</m:t>
                        </m:r>
                      </m:sub>
                    </m:sSub>
                  </m:oMath>
                </a14:m>
                <a:r>
                  <a:rPr lang="en-US" sz="3200" b="1" baseline="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1" i="1" dirty="0" smtClean="0">
                                <a:ln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 smtClean="0">
                                <a:ln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  <m:r>
                              <a:rPr lang="en-US" sz="3200" b="1" i="1" dirty="0" smtClean="0">
                                <a:ln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  <m:sub>
                            <m:r>
                              <a:rPr lang="ar-SA" sz="3200" b="1" i="1" dirty="0" smtClean="0">
                                <a:ln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الفراغ</m:t>
                            </m:r>
                          </m:sub>
                        </m:sSub>
                      </m:num>
                      <m:den>
                        <m:r>
                          <a:rPr lang="en-US" sz="32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3200" b="1" i="1" dirty="0" smtClean="0">
                                <a:ln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 smtClean="0">
                                <a:ln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ar-SA" sz="3200" b="1" i="1" dirty="0" smtClean="0">
                                <a:ln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الغشاء</m:t>
                            </m:r>
                          </m:sub>
                        </m:sSub>
                      </m:den>
                    </m:f>
                  </m:oMath>
                </a14:m>
                <a:endParaRPr lang="ar-SA" sz="3200" b="1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B485BB9C-E6B2-46C3-B6EA-6E45784F7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391" y="3398732"/>
                <a:ext cx="3102625" cy="1095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B48EF0A-938F-4350-9BD3-B82C38F77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6241" b="49675"/>
          <a:stretch/>
        </p:blipFill>
        <p:spPr>
          <a:xfrm>
            <a:off x="4083797" y="597762"/>
            <a:ext cx="7966194" cy="218167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FD4DA11-8FF3-4E28-A1CE-25EB46D45B51}"/>
              </a:ext>
            </a:extLst>
          </p:cNvPr>
          <p:cNvSpPr txBox="1"/>
          <p:nvPr/>
        </p:nvSpPr>
        <p:spPr>
          <a:xfrm>
            <a:off x="9365673" y="0"/>
            <a:ext cx="28263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SA" sz="2800" b="1" dirty="0">
                <a:highlight>
                  <a:srgbClr val="97A8D6"/>
                </a:highlight>
              </a:rPr>
              <a:t>مثال </a:t>
            </a:r>
            <a:r>
              <a:rPr lang="en-US" sz="2800" b="1" dirty="0">
                <a:highlight>
                  <a:srgbClr val="97A8D6"/>
                </a:highlight>
              </a:rPr>
              <a:t>2</a:t>
            </a:r>
            <a:r>
              <a:rPr lang="ar-SA" sz="2800" b="1" dirty="0">
                <a:highlight>
                  <a:srgbClr val="97A8D6"/>
                </a:highlight>
              </a:rPr>
              <a:t> صفحة </a:t>
            </a:r>
            <a:r>
              <a:rPr lang="en-US" sz="2800" b="1" dirty="0">
                <a:highlight>
                  <a:srgbClr val="97A8D6"/>
                </a:highlight>
              </a:rPr>
              <a:t>233</a:t>
            </a:r>
            <a:r>
              <a:rPr lang="ar-SA" sz="2800" b="1" dirty="0">
                <a:highlight>
                  <a:srgbClr val="97A8D6"/>
                </a:highlight>
              </a:rPr>
              <a:t>:</a:t>
            </a:r>
            <a:endParaRPr lang="en-US" sz="2800" b="1" dirty="0">
              <a:highlight>
                <a:srgbClr val="97A8D6"/>
              </a:highligh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E5EC891-4098-4D45-AA19-0F6131D7FA09}"/>
              </a:ext>
            </a:extLst>
          </p:cNvPr>
          <p:cNvSpPr txBox="1"/>
          <p:nvPr/>
        </p:nvSpPr>
        <p:spPr>
          <a:xfrm>
            <a:off x="4516582" y="2890292"/>
            <a:ext cx="7533408" cy="1600438"/>
          </a:xfrm>
          <a:prstGeom prst="rect">
            <a:avLst/>
          </a:prstGeom>
          <a:solidFill>
            <a:srgbClr val="FFCCFF">
              <a:alpha val="83000"/>
            </a:srgb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2800" b="1" dirty="0">
                <a:highlight>
                  <a:srgbClr val="97A8D6"/>
                </a:highlight>
              </a:rPr>
              <a:t>مسألة </a:t>
            </a:r>
            <a:r>
              <a:rPr lang="en-US" sz="2800" b="1" dirty="0">
                <a:highlight>
                  <a:srgbClr val="97A8D6"/>
                </a:highlight>
              </a:rPr>
              <a:t>3</a:t>
            </a:r>
            <a:r>
              <a:rPr lang="ar-SA" sz="2800" b="1" dirty="0">
                <a:highlight>
                  <a:srgbClr val="97A8D6"/>
                </a:highlight>
              </a:rPr>
              <a:t> صفحة </a:t>
            </a:r>
            <a:r>
              <a:rPr lang="en-US" sz="2800" b="1" dirty="0">
                <a:highlight>
                  <a:srgbClr val="97A8D6"/>
                </a:highlight>
              </a:rPr>
              <a:t>233</a:t>
            </a:r>
            <a:r>
              <a:rPr lang="ar-SA" sz="2800" b="1" dirty="0">
                <a:highlight>
                  <a:srgbClr val="97A8D6"/>
                </a:highlight>
              </a:rPr>
              <a:t>:</a:t>
            </a: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b="1" dirty="0">
              <a:highlight>
                <a:srgbClr val="97A8D6"/>
              </a:highligh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6FF2553-D6CA-4EB6-949E-A68A6B9AE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33" t="63137" r="16778" b="30962"/>
          <a:stretch/>
        </p:blipFill>
        <p:spPr>
          <a:xfrm>
            <a:off x="4476764" y="3435906"/>
            <a:ext cx="7419082" cy="816463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D9798BFD-6E47-44B3-B8D0-9CEF318A8E3B}"/>
              </a:ext>
            </a:extLst>
          </p:cNvPr>
          <p:cNvSpPr/>
          <p:nvPr/>
        </p:nvSpPr>
        <p:spPr>
          <a:xfrm>
            <a:off x="4610062" y="3543024"/>
            <a:ext cx="1247049" cy="573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8916C7ED-8698-4216-BF4D-8B672880E35E}"/>
              </a:ext>
            </a:extLst>
          </p:cNvPr>
          <p:cNvCxnSpPr>
            <a:cxnSpLocks/>
          </p:cNvCxnSpPr>
          <p:nvPr/>
        </p:nvCxnSpPr>
        <p:spPr>
          <a:xfrm>
            <a:off x="9048669" y="4888736"/>
            <a:ext cx="0" cy="171752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C7AFB1D1-1B7D-4651-BC15-7483FC5D7380}"/>
                  </a:ext>
                </a:extLst>
              </p:cNvPr>
              <p:cNvSpPr/>
              <p:nvPr/>
            </p:nvSpPr>
            <p:spPr>
              <a:xfrm>
                <a:off x="9346151" y="4748867"/>
                <a:ext cx="232193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𝟔𝟑𝟓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C7AFB1D1-1B7D-4651-BC15-7483FC5D73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51" y="4748867"/>
                <a:ext cx="232193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C84570B8-BB01-4BA2-910B-1D6186FBE3F0}"/>
                  </a:ext>
                </a:extLst>
              </p:cNvPr>
              <p:cNvSpPr/>
              <p:nvPr/>
            </p:nvSpPr>
            <p:spPr>
              <a:xfrm>
                <a:off x="9236605" y="5429065"/>
                <a:ext cx="2217442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C84570B8-BB01-4BA2-910B-1D6186FBE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605" y="5429065"/>
                <a:ext cx="2217442" cy="475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مستطيل 11">
                <a:extLst>
                  <a:ext uri="{FF2B5EF4-FFF2-40B4-BE49-F238E27FC236}">
                    <a16:creationId xmlns:a16="http://schemas.microsoft.com/office/drawing/2014/main" id="{4987BAE3-BD2A-4821-ABF1-7E2C3877A00B}"/>
                  </a:ext>
                </a:extLst>
              </p:cNvPr>
              <p:cNvSpPr/>
              <p:nvPr/>
            </p:nvSpPr>
            <p:spPr>
              <a:xfrm>
                <a:off x="9522061" y="6144595"/>
                <a:ext cx="1903151" cy="461665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مستطيل 11">
                <a:extLst>
                  <a:ext uri="{FF2B5EF4-FFF2-40B4-BE49-F238E27FC236}">
                    <a16:creationId xmlns:a16="http://schemas.microsoft.com/office/drawing/2014/main" id="{4987BAE3-BD2A-4821-ABF1-7E2C3877A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061" y="6144595"/>
                <a:ext cx="190315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مستطيل 18">
                <a:extLst>
                  <a:ext uri="{FF2B5EF4-FFF2-40B4-BE49-F238E27FC236}">
                    <a16:creationId xmlns:a16="http://schemas.microsoft.com/office/drawing/2014/main" id="{5C5859A3-427C-4275-A69B-9CE224979FD7}"/>
                  </a:ext>
                </a:extLst>
              </p:cNvPr>
              <p:cNvSpPr/>
              <p:nvPr/>
            </p:nvSpPr>
            <p:spPr>
              <a:xfrm>
                <a:off x="4535935" y="6067916"/>
                <a:ext cx="3498278" cy="470000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𝟏𝟎𝟗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مستطيل 18">
                <a:extLst>
                  <a:ext uri="{FF2B5EF4-FFF2-40B4-BE49-F238E27FC236}">
                    <a16:creationId xmlns:a16="http://schemas.microsoft.com/office/drawing/2014/main" id="{5C5859A3-427C-4275-A69B-9CE224979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935" y="6067916"/>
                <a:ext cx="3498278" cy="47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CD635B51-F71C-4D19-AFEC-8BC28DD8EEED}"/>
                  </a:ext>
                </a:extLst>
              </p:cNvPr>
              <p:cNvSpPr/>
              <p:nvPr/>
            </p:nvSpPr>
            <p:spPr>
              <a:xfrm>
                <a:off x="759425" y="3461147"/>
                <a:ext cx="3023568" cy="7371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0850"/>
                <a14:m>
                  <m:oMath xmlns:m="http://schemas.openxmlformats.org/officeDocument/2006/math">
                    <m:r>
                      <a:rPr lang="ar-SA" sz="2800" b="1" i="1">
                        <a:latin typeface="Cambria Math" panose="02040503050406030204" pitchFamily="18" charset="0"/>
                        <a:cs typeface="PT Bold Heading" panose="02010400000000000000" pitchFamily="2" charset="-78"/>
                      </a:rPr>
                      <m:t>𝟐</m:t>
                    </m:r>
                    <m:r>
                      <a:rPr lang="en-US" sz="2800" b="1" i="1">
                        <a:latin typeface="Cambria Math" panose="02040503050406030204" pitchFamily="18" charset="0"/>
                        <a:cs typeface="PT Bold Heading" panose="02010400000000000000" pitchFamily="2" charset="-78"/>
                      </a:rPr>
                      <m:t>𝒅</m:t>
                    </m:r>
                    <m:r>
                      <a:rPr lang="en-US" sz="2800" b="1" i="1">
                        <a:latin typeface="Cambria Math" panose="02040503050406030204" pitchFamily="18" charset="0"/>
                        <a:cs typeface="PT Bold Heading" panose="02010400000000000000" pitchFamily="2" charset="-78"/>
                      </a:rPr>
                      <m:t>=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 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𝒎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+ </m:t>
                        </m:r>
                        <m:f>
                          <m:fPr>
                            <m:ctrlPr>
                              <a:rPr lang="en-US" sz="2800" b="1" i="1">
                                <a:latin typeface="Cambria Math" panose="02040503050406030204" pitchFamily="18" charset="0"/>
                                <a:cs typeface="PT Bold Heading" panose="02010400000000000000" pitchFamily="2" charset="-78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  <a:cs typeface="PT Bold Heading" panose="02010400000000000000" pitchFamily="2" charset="-78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latin typeface="Cambria Math" panose="02040503050406030204" pitchFamily="18" charset="0"/>
                                <a:cs typeface="PT Bold Heading" panose="02010400000000000000" pitchFamily="2" charset="-78"/>
                              </a:rPr>
                              <m:t>𝟐</m:t>
                            </m:r>
                          </m:den>
                        </m:f>
                        <m: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  </m:t>
                        </m:r>
                      </m:e>
                    </m:d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𝝀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sz="2800" b="1" dirty="0">
                    <a:cs typeface="PT Bold Heading" panose="02010400000000000000" pitchFamily="2" charset="-78"/>
                  </a:rPr>
                  <a:t> </a:t>
                </a:r>
                <a:endParaRPr lang="ar-SA" sz="2800" b="1" i="1" dirty="0">
                  <a:solidFill>
                    <a:srgbClr val="FF0000"/>
                  </a:solidFill>
                  <a:latin typeface="Cambria Math" panose="02040503050406030204" pitchFamily="18" charset="0"/>
                  <a:cs typeface="PT Bold Heading" panose="02010400000000000000" pitchFamily="2" charset="-78"/>
                </a:endParaRPr>
              </a:p>
            </p:txBody>
          </p:sp>
        </mc:Choice>
        <mc:Fallback xmlns=""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CD635B51-F71C-4D19-AFEC-8BC28DD8EE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25" y="3461147"/>
                <a:ext cx="3023568" cy="737189"/>
              </a:xfrm>
              <a:prstGeom prst="rect">
                <a:avLst/>
              </a:prstGeom>
              <a:blipFill>
                <a:blip r:embed="rId9"/>
                <a:stretch>
                  <a:fillRect r="-5645" b="-10744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مستطيل 20">
                <a:extLst>
                  <a:ext uri="{FF2B5EF4-FFF2-40B4-BE49-F238E27FC236}">
                    <a16:creationId xmlns:a16="http://schemas.microsoft.com/office/drawing/2014/main" id="{E6C0B070-9FE9-46C2-84DE-D14DDCB87E91}"/>
                  </a:ext>
                </a:extLst>
              </p:cNvPr>
              <p:cNvSpPr/>
              <p:nvPr/>
            </p:nvSpPr>
            <p:spPr>
              <a:xfrm>
                <a:off x="759425" y="4370032"/>
                <a:ext cx="2906350" cy="7371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0850"/>
                <a14:m>
                  <m:oMath xmlns:m="http://schemas.openxmlformats.org/officeDocument/2006/math">
                    <m:r>
                      <a:rPr lang="ar-SA" sz="2800" b="1" i="1" smtClean="0">
                        <a:latin typeface="Cambria Math" panose="02040503050406030204" pitchFamily="18" charset="0"/>
                        <a:cs typeface="PT Bold Heading" panose="02010400000000000000" pitchFamily="2" charset="-78"/>
                      </a:rPr>
                      <m:t>𝟐</m:t>
                    </m:r>
                    <m:r>
                      <a:rPr lang="en-US" sz="2800" b="1" i="1">
                        <a:latin typeface="Cambria Math" panose="02040503050406030204" pitchFamily="18" charset="0"/>
                        <a:cs typeface="PT Bold Heading" panose="02010400000000000000" pitchFamily="2" charset="-78"/>
                      </a:rPr>
                      <m:t>𝒅</m:t>
                    </m:r>
                    <m:r>
                      <a:rPr lang="en-US" sz="2800" b="1" i="1">
                        <a:latin typeface="Cambria Math" panose="02040503050406030204" pitchFamily="18" charset="0"/>
                        <a:cs typeface="PT Bold Heading" panose="02010400000000000000" pitchFamily="2" charset="-78"/>
                      </a:rPr>
                      <m:t>=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𝟎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+ </m:t>
                        </m:r>
                        <m:f>
                          <m:fPr>
                            <m:ctrlPr>
                              <a:rPr lang="en-US" sz="2800" b="1" i="1">
                                <a:latin typeface="Cambria Math" panose="02040503050406030204" pitchFamily="18" charset="0"/>
                                <a:cs typeface="PT Bold Heading" panose="02010400000000000000" pitchFamily="2" charset="-78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  <a:cs typeface="PT Bold Heading" panose="02010400000000000000" pitchFamily="2" charset="-78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latin typeface="Cambria Math" panose="02040503050406030204" pitchFamily="18" charset="0"/>
                                <a:cs typeface="PT Bold Heading" panose="02010400000000000000" pitchFamily="2" charset="-78"/>
                              </a:rPr>
                              <m:t>𝟐</m:t>
                            </m:r>
                          </m:den>
                        </m:f>
                        <m: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  </m:t>
                        </m:r>
                      </m:e>
                    </m:d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𝝀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sz="2800" b="1" dirty="0">
                    <a:cs typeface="PT Bold Heading" panose="02010400000000000000" pitchFamily="2" charset="-78"/>
                  </a:rPr>
                  <a:t> </a:t>
                </a:r>
                <a:endParaRPr lang="ar-SA" sz="2800" b="1" i="1" dirty="0">
                  <a:solidFill>
                    <a:srgbClr val="FF0000"/>
                  </a:solidFill>
                  <a:latin typeface="Cambria Math" panose="02040503050406030204" pitchFamily="18" charset="0"/>
                  <a:cs typeface="PT Bold Heading" panose="02010400000000000000" pitchFamily="2" charset="-78"/>
                </a:endParaRPr>
              </a:p>
            </p:txBody>
          </p:sp>
        </mc:Choice>
        <mc:Fallback xmlns="">
          <p:sp>
            <p:nvSpPr>
              <p:cNvPr id="21" name="مستطيل 20">
                <a:extLst>
                  <a:ext uri="{FF2B5EF4-FFF2-40B4-BE49-F238E27FC236}">
                    <a16:creationId xmlns:a16="http://schemas.microsoft.com/office/drawing/2014/main" id="{E6C0B070-9FE9-46C2-84DE-D14DDCB87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25" y="4370032"/>
                <a:ext cx="2906350" cy="737189"/>
              </a:xfrm>
              <a:prstGeom prst="rect">
                <a:avLst/>
              </a:prstGeom>
              <a:blipFill>
                <a:blip r:embed="rId10"/>
                <a:stretch>
                  <a:fillRect r="-6092" b="-10744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مستطيل 21">
                <a:extLst>
                  <a:ext uri="{FF2B5EF4-FFF2-40B4-BE49-F238E27FC236}">
                    <a16:creationId xmlns:a16="http://schemas.microsoft.com/office/drawing/2014/main" id="{F01B0032-FE97-4882-9E2C-680B899A4BBA}"/>
                  </a:ext>
                </a:extLst>
              </p:cNvPr>
              <p:cNvSpPr/>
              <p:nvPr/>
            </p:nvSpPr>
            <p:spPr>
              <a:xfrm>
                <a:off x="795309" y="5666790"/>
                <a:ext cx="3202974" cy="975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0850"/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PT Bold Heading" panose="02010400000000000000" pitchFamily="2" charset="-78"/>
                      </a:rPr>
                      <m:t>= 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  <m:r>
                          <a:rPr lang="ar-SA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ar-SA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× </m:t>
                        </m:r>
                        <m:sSup>
                          <m:sSupPr>
                            <m:ctrlPr>
                              <a:rPr lang="ar-SA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SA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ar-SA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ar-SA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𝟗</m:t>
                            </m:r>
                          </m:sup>
                        </m:sSup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  ×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cs typeface="PT Bold Heading" panose="02010400000000000000" pitchFamily="2" charset="-78"/>
                  </a:rPr>
                  <a:t>   </a:t>
                </a:r>
                <a:endParaRPr lang="ar-SA" sz="3600" b="1" i="1" dirty="0">
                  <a:solidFill>
                    <a:schemeClr val="tx1"/>
                  </a:solidFill>
                  <a:latin typeface="Cambria Math" panose="02040503050406030204" pitchFamily="18" charset="0"/>
                  <a:cs typeface="PT Bold Heading" panose="02010400000000000000" pitchFamily="2" charset="-78"/>
                </a:endParaRPr>
              </a:p>
            </p:txBody>
          </p:sp>
        </mc:Choice>
        <mc:Fallback xmlns="">
          <p:sp>
            <p:nvSpPr>
              <p:cNvPr id="22" name="مستطيل 21">
                <a:extLst>
                  <a:ext uri="{FF2B5EF4-FFF2-40B4-BE49-F238E27FC236}">
                    <a16:creationId xmlns:a16="http://schemas.microsoft.com/office/drawing/2014/main" id="{F01B0032-FE97-4882-9E2C-680B899A4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09" y="5666790"/>
                <a:ext cx="3202974" cy="975395"/>
              </a:xfrm>
              <a:prstGeom prst="rect">
                <a:avLst/>
              </a:prstGeom>
              <a:blipFill>
                <a:blip r:embed="rId11"/>
                <a:stretch>
                  <a:fillRect r="-5133" b="-13750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صورة 24">
            <a:extLst>
              <a:ext uri="{FF2B5EF4-FFF2-40B4-BE49-F238E27FC236}">
                <a16:creationId xmlns:a16="http://schemas.microsoft.com/office/drawing/2014/main" id="{F73CBBDF-25AF-425D-ADD5-13EEB84515D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52381"/>
          <a:stretch/>
        </p:blipFill>
        <p:spPr>
          <a:xfrm>
            <a:off x="71666" y="224948"/>
            <a:ext cx="4068709" cy="2463776"/>
          </a:xfrm>
          <a:prstGeom prst="rect">
            <a:avLst/>
          </a:prstGeom>
        </p:spPr>
      </p:pic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A5228135-0AA6-4586-89D7-842BFC4BA299}"/>
              </a:ext>
            </a:extLst>
          </p:cNvPr>
          <p:cNvSpPr/>
          <p:nvPr/>
        </p:nvSpPr>
        <p:spPr>
          <a:xfrm>
            <a:off x="869722" y="1063176"/>
            <a:ext cx="3214075" cy="7336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0FE90E28-3264-4F9A-B762-6F09AC241659}"/>
              </a:ext>
            </a:extLst>
          </p:cNvPr>
          <p:cNvSpPr/>
          <p:nvPr/>
        </p:nvSpPr>
        <p:spPr>
          <a:xfrm>
            <a:off x="698309" y="1955121"/>
            <a:ext cx="3398483" cy="73360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3EA4B274-8D7F-4304-8007-A8CE6CC5C345}"/>
                  </a:ext>
                </a:extLst>
              </p:cNvPr>
              <p:cNvSpPr txBox="1"/>
              <p:nvPr/>
            </p:nvSpPr>
            <p:spPr>
              <a:xfrm>
                <a:off x="4516582" y="4560274"/>
                <a:ext cx="2544021" cy="1017330"/>
              </a:xfrm>
              <a:prstGeom prst="rect">
                <a:avLst/>
              </a:prstGeom>
              <a:solidFill>
                <a:srgbClr val="E1DD3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lvl="0" algn="ctr" rtl="1"/>
                <a:r>
                  <a:rPr lang="en-US" sz="4000" b="1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b="1" baseline="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ar-SA" sz="4000" b="1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3EA4B274-8D7F-4304-8007-A8CE6CC5C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582" y="4560274"/>
                <a:ext cx="2544021" cy="1017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3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1" grpId="0"/>
      <p:bldP spid="12" grpId="0" animBg="1"/>
      <p:bldP spid="19" grpId="0" animBg="1"/>
      <p:bldP spid="20" grpId="0"/>
      <p:bldP spid="21" grpId="0"/>
      <p:bldP spid="22" grpId="0"/>
      <p:bldP spid="26" grpId="0" animBg="1"/>
      <p:bldP spid="27" grpId="0" animBg="1"/>
      <p:bldP spid="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6BC8FE0-EFB6-4FC2-93F4-A6E69EDF4238}"/>
              </a:ext>
            </a:extLst>
          </p:cNvPr>
          <p:cNvSpPr txBox="1"/>
          <p:nvPr/>
        </p:nvSpPr>
        <p:spPr>
          <a:xfrm>
            <a:off x="4350327" y="98767"/>
            <a:ext cx="7741657" cy="2031325"/>
          </a:xfrm>
          <a:prstGeom prst="rect">
            <a:avLst/>
          </a:prstGeom>
          <a:solidFill>
            <a:srgbClr val="FFCCFF">
              <a:alpha val="83000"/>
            </a:srgb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2800" b="1" dirty="0">
                <a:highlight>
                  <a:srgbClr val="97A8D6"/>
                </a:highlight>
              </a:rPr>
              <a:t>مسألة </a:t>
            </a:r>
            <a:r>
              <a:rPr lang="en-US" sz="2800" b="1" dirty="0">
                <a:highlight>
                  <a:srgbClr val="97A8D6"/>
                </a:highlight>
              </a:rPr>
              <a:t>4</a:t>
            </a:r>
            <a:r>
              <a:rPr lang="ar-SA" sz="2800" b="1" dirty="0">
                <a:highlight>
                  <a:srgbClr val="97A8D6"/>
                </a:highlight>
              </a:rPr>
              <a:t> صفحة </a:t>
            </a:r>
            <a:r>
              <a:rPr lang="en-US" sz="2800" b="1" dirty="0">
                <a:highlight>
                  <a:srgbClr val="97A8D6"/>
                </a:highlight>
              </a:rPr>
              <a:t>233</a:t>
            </a:r>
            <a:r>
              <a:rPr lang="ar-SA" sz="2800" b="1" dirty="0">
                <a:highlight>
                  <a:srgbClr val="97A8D6"/>
                </a:highlight>
              </a:rPr>
              <a:t>:</a:t>
            </a: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b="1" dirty="0">
              <a:highlight>
                <a:srgbClr val="97A8D6"/>
              </a:highligh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62A32EB-3EEC-4F57-A70A-E308DCE09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1" t="68881" r="18641" b="22252"/>
          <a:stretch/>
        </p:blipFill>
        <p:spPr>
          <a:xfrm>
            <a:off x="4515794" y="680985"/>
            <a:ext cx="7419082" cy="1226737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35342259-F107-4183-8D9F-6C81F91FE7AB}"/>
              </a:ext>
            </a:extLst>
          </p:cNvPr>
          <p:cNvSpPr/>
          <p:nvPr/>
        </p:nvSpPr>
        <p:spPr>
          <a:xfrm>
            <a:off x="7819038" y="648977"/>
            <a:ext cx="1528960" cy="573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EFA06AA3-CE02-46AA-937B-9236A9853A5C}"/>
              </a:ext>
            </a:extLst>
          </p:cNvPr>
          <p:cNvSpPr/>
          <p:nvPr/>
        </p:nvSpPr>
        <p:spPr>
          <a:xfrm>
            <a:off x="10559874" y="1336094"/>
            <a:ext cx="1251456" cy="573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0A4218C7-C714-4550-BCE6-E35EF78B4913}"/>
              </a:ext>
            </a:extLst>
          </p:cNvPr>
          <p:cNvSpPr/>
          <p:nvPr/>
        </p:nvSpPr>
        <p:spPr>
          <a:xfrm>
            <a:off x="8499577" y="1309903"/>
            <a:ext cx="1251456" cy="573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BBA1F72-E184-425A-84AD-DBA9B4C3E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81"/>
          <a:stretch/>
        </p:blipFill>
        <p:spPr>
          <a:xfrm>
            <a:off x="71666" y="224948"/>
            <a:ext cx="4301297" cy="2247255"/>
          </a:xfrm>
          <a:prstGeom prst="rect">
            <a:avLst/>
          </a:prstGeom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3DC8E83A-8ED3-454D-9000-9F0B8B7940A3}"/>
              </a:ext>
            </a:extLst>
          </p:cNvPr>
          <p:cNvSpPr/>
          <p:nvPr/>
        </p:nvSpPr>
        <p:spPr>
          <a:xfrm>
            <a:off x="869722" y="967849"/>
            <a:ext cx="3397808" cy="64598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8572B747-4B45-4502-91D4-1C72D25A3275}"/>
              </a:ext>
            </a:extLst>
          </p:cNvPr>
          <p:cNvSpPr/>
          <p:nvPr/>
        </p:nvSpPr>
        <p:spPr>
          <a:xfrm>
            <a:off x="682389" y="1785272"/>
            <a:ext cx="3592757" cy="64598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F05785CD-6F92-49AE-B149-60345ED27AE1}"/>
              </a:ext>
            </a:extLst>
          </p:cNvPr>
          <p:cNvCxnSpPr>
            <a:cxnSpLocks/>
          </p:cNvCxnSpPr>
          <p:nvPr/>
        </p:nvCxnSpPr>
        <p:spPr>
          <a:xfrm>
            <a:off x="9302056" y="3008133"/>
            <a:ext cx="0" cy="147551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مستطيل 12">
                <a:extLst>
                  <a:ext uri="{FF2B5EF4-FFF2-40B4-BE49-F238E27FC236}">
                    <a16:creationId xmlns:a16="http://schemas.microsoft.com/office/drawing/2014/main" id="{D918A053-A8BE-4753-B5F2-C56C27E3BA2A}"/>
                  </a:ext>
                </a:extLst>
              </p:cNvPr>
              <p:cNvSpPr/>
              <p:nvPr/>
            </p:nvSpPr>
            <p:spPr>
              <a:xfrm>
                <a:off x="9530938" y="2754891"/>
                <a:ext cx="2217442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𝟑𝟖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مستطيل 12">
                <a:extLst>
                  <a:ext uri="{FF2B5EF4-FFF2-40B4-BE49-F238E27FC236}">
                    <a16:creationId xmlns:a16="http://schemas.microsoft.com/office/drawing/2014/main" id="{D918A053-A8BE-4753-B5F2-C56C27E3B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938" y="2754891"/>
                <a:ext cx="2217442" cy="475451"/>
              </a:xfrm>
              <a:prstGeom prst="rect">
                <a:avLst/>
              </a:prstGeom>
              <a:blipFill>
                <a:blip r:embed="rId4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787824D6-91D8-4B75-A958-D99A0DD9E179}"/>
                  </a:ext>
                </a:extLst>
              </p:cNvPr>
              <p:cNvSpPr/>
              <p:nvPr/>
            </p:nvSpPr>
            <p:spPr>
              <a:xfrm>
                <a:off x="9556205" y="3249260"/>
                <a:ext cx="2217442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𝟓𝟐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787824D6-91D8-4B75-A958-D99A0DD9E1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6205" y="3249260"/>
                <a:ext cx="2217442" cy="475451"/>
              </a:xfrm>
              <a:prstGeom prst="rect">
                <a:avLst/>
              </a:prstGeom>
              <a:blipFill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مستطيل 14">
                <a:extLst>
                  <a:ext uri="{FF2B5EF4-FFF2-40B4-BE49-F238E27FC236}">
                    <a16:creationId xmlns:a16="http://schemas.microsoft.com/office/drawing/2014/main" id="{F267CD80-C24B-4933-89E4-F4059999962A}"/>
                  </a:ext>
                </a:extLst>
              </p:cNvPr>
              <p:cNvSpPr/>
              <p:nvPr/>
            </p:nvSpPr>
            <p:spPr>
              <a:xfrm>
                <a:off x="9607000" y="3609408"/>
                <a:ext cx="232193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𝟓𝟓𝟓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مستطيل 14">
                <a:extLst>
                  <a:ext uri="{FF2B5EF4-FFF2-40B4-BE49-F238E27FC236}">
                    <a16:creationId xmlns:a16="http://schemas.microsoft.com/office/drawing/2014/main" id="{F267CD80-C24B-4933-89E4-F405999996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000" y="3609408"/>
                <a:ext cx="232193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22FC5467-EE72-460A-8C25-3398B84701FB}"/>
              </a:ext>
            </a:extLst>
          </p:cNvPr>
          <p:cNvSpPr/>
          <p:nvPr/>
        </p:nvSpPr>
        <p:spPr>
          <a:xfrm>
            <a:off x="11129425" y="3644868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مستطيل 16">
                <a:extLst>
                  <a:ext uri="{FF2B5EF4-FFF2-40B4-BE49-F238E27FC236}">
                    <a16:creationId xmlns:a16="http://schemas.microsoft.com/office/drawing/2014/main" id="{82DB5AFF-477C-4575-B0A6-DF0FBB6A41B2}"/>
                  </a:ext>
                </a:extLst>
              </p:cNvPr>
              <p:cNvSpPr/>
              <p:nvPr/>
            </p:nvSpPr>
            <p:spPr>
              <a:xfrm>
                <a:off x="9713350" y="4143645"/>
                <a:ext cx="1903151" cy="461665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مستطيل 16">
                <a:extLst>
                  <a:ext uri="{FF2B5EF4-FFF2-40B4-BE49-F238E27FC236}">
                    <a16:creationId xmlns:a16="http://schemas.microsoft.com/office/drawing/2014/main" id="{82DB5AFF-477C-4575-B0A6-DF0FBB6A41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350" y="4143645"/>
                <a:ext cx="190315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مستطيل 18">
                <a:extLst>
                  <a:ext uri="{FF2B5EF4-FFF2-40B4-BE49-F238E27FC236}">
                    <a16:creationId xmlns:a16="http://schemas.microsoft.com/office/drawing/2014/main" id="{5AEC70AD-1BE8-4B15-A1AF-FB89BCFA7472}"/>
                  </a:ext>
                </a:extLst>
              </p:cNvPr>
              <p:cNvSpPr/>
              <p:nvPr/>
            </p:nvSpPr>
            <p:spPr>
              <a:xfrm>
                <a:off x="4898843" y="4010192"/>
                <a:ext cx="2920195" cy="975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0850"/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PT Bold Heading" panose="02010400000000000000" pitchFamily="2" charset="-78"/>
                      </a:rPr>
                      <m:t>= 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𝟓𝟓𝟓</m:t>
                        </m:r>
                        <m:r>
                          <a:rPr lang="ar-SA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sSup>
                          <m:sSupPr>
                            <m:ctrlPr>
                              <a:rPr lang="ar-SA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SA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ar-SA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ar-SA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𝟗</m:t>
                            </m:r>
                          </m:sup>
                        </m:sSup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  ×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cs typeface="PT Bold Heading" panose="02010400000000000000" pitchFamily="2" charset="-78"/>
                  </a:rPr>
                  <a:t>   </a:t>
                </a:r>
                <a:endParaRPr lang="ar-SA" sz="3600" b="1" i="1" dirty="0">
                  <a:solidFill>
                    <a:schemeClr val="tx1"/>
                  </a:solidFill>
                  <a:latin typeface="Cambria Math" panose="02040503050406030204" pitchFamily="18" charset="0"/>
                  <a:cs typeface="PT Bold Heading" panose="02010400000000000000" pitchFamily="2" charset="-78"/>
                </a:endParaRPr>
              </a:p>
            </p:txBody>
          </p:sp>
        </mc:Choice>
        <mc:Fallback xmlns="">
          <p:sp>
            <p:nvSpPr>
              <p:cNvPr id="19" name="مستطيل 18">
                <a:extLst>
                  <a:ext uri="{FF2B5EF4-FFF2-40B4-BE49-F238E27FC236}">
                    <a16:creationId xmlns:a16="http://schemas.microsoft.com/office/drawing/2014/main" id="{5AEC70AD-1BE8-4B15-A1AF-FB89BCFA74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843" y="4010192"/>
                <a:ext cx="2920195" cy="975588"/>
              </a:xfrm>
              <a:prstGeom prst="rect">
                <a:avLst/>
              </a:prstGeom>
              <a:blipFill>
                <a:blip r:embed="rId8"/>
                <a:stretch>
                  <a:fillRect r="-15240" b="-13750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30C2CAA7-2A2A-45C2-9B3A-2222A31CDC83}"/>
                  </a:ext>
                </a:extLst>
              </p:cNvPr>
              <p:cNvSpPr/>
              <p:nvPr/>
            </p:nvSpPr>
            <p:spPr>
              <a:xfrm>
                <a:off x="4898843" y="5575682"/>
                <a:ext cx="3498278" cy="470000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30C2CAA7-2A2A-45C2-9B3A-2222A31CDC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843" y="5575682"/>
                <a:ext cx="3498278" cy="47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مربع نص 20">
                <a:extLst>
                  <a:ext uri="{FF2B5EF4-FFF2-40B4-BE49-F238E27FC236}">
                    <a16:creationId xmlns:a16="http://schemas.microsoft.com/office/drawing/2014/main" id="{38225E89-EE33-49E6-931A-9AFB21B1DA44}"/>
                  </a:ext>
                </a:extLst>
              </p:cNvPr>
              <p:cNvSpPr txBox="1"/>
              <p:nvPr/>
            </p:nvSpPr>
            <p:spPr>
              <a:xfrm>
                <a:off x="5229403" y="2258421"/>
                <a:ext cx="2544021" cy="1017330"/>
              </a:xfrm>
              <a:prstGeom prst="rect">
                <a:avLst/>
              </a:prstGeom>
              <a:solidFill>
                <a:srgbClr val="E1DD3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lvl="0" algn="ctr" rtl="1"/>
                <a:r>
                  <a:rPr lang="en-US" sz="4000" b="1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b="1" baseline="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ar-SA" sz="4000" b="1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مربع نص 20">
                <a:extLst>
                  <a:ext uri="{FF2B5EF4-FFF2-40B4-BE49-F238E27FC236}">
                    <a16:creationId xmlns:a16="http://schemas.microsoft.com/office/drawing/2014/main" id="{38225E89-EE33-49E6-931A-9AFB21B1D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403" y="2258421"/>
                <a:ext cx="2544021" cy="1017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65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3" grpId="0"/>
      <p:bldP spid="14" grpId="0"/>
      <p:bldP spid="15" grpId="0"/>
      <p:bldP spid="16" grpId="0" animBg="1"/>
      <p:bldP spid="17" grpId="0" animBg="1"/>
      <p:bldP spid="19" grpId="0"/>
      <p:bldP spid="20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70ACD2E-8F01-49F0-8F3A-5312C95B21DF}"/>
              </a:ext>
            </a:extLst>
          </p:cNvPr>
          <p:cNvSpPr txBox="1"/>
          <p:nvPr/>
        </p:nvSpPr>
        <p:spPr>
          <a:xfrm>
            <a:off x="2036619" y="190839"/>
            <a:ext cx="10055366" cy="2031325"/>
          </a:xfrm>
          <a:prstGeom prst="rect">
            <a:avLst/>
          </a:prstGeom>
          <a:solidFill>
            <a:srgbClr val="FFCCFF">
              <a:alpha val="83000"/>
            </a:srgb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2800" b="1" dirty="0">
                <a:highlight>
                  <a:srgbClr val="97A8D6"/>
                </a:highlight>
              </a:rPr>
              <a:t>مسألة </a:t>
            </a:r>
            <a:r>
              <a:rPr lang="en-US" sz="2800" b="1" dirty="0">
                <a:highlight>
                  <a:srgbClr val="97A8D6"/>
                </a:highlight>
              </a:rPr>
              <a:t>5</a:t>
            </a:r>
            <a:r>
              <a:rPr lang="ar-SA" sz="2800" b="1" dirty="0">
                <a:highlight>
                  <a:srgbClr val="97A8D6"/>
                </a:highlight>
              </a:rPr>
              <a:t> صفحة </a:t>
            </a:r>
            <a:r>
              <a:rPr lang="en-US" sz="2800" b="1" dirty="0">
                <a:highlight>
                  <a:srgbClr val="97A8D6"/>
                </a:highlight>
              </a:rPr>
              <a:t>233</a:t>
            </a:r>
            <a:r>
              <a:rPr lang="ar-SA" sz="2800" b="1" dirty="0">
                <a:highlight>
                  <a:srgbClr val="97A8D6"/>
                </a:highlight>
              </a:rPr>
              <a:t>:</a:t>
            </a: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b="1" dirty="0">
              <a:highlight>
                <a:srgbClr val="97A8D6"/>
              </a:highligh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84792BE-740E-4032-B1B0-50EC38A71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81"/>
          <a:stretch/>
        </p:blipFill>
        <p:spPr>
          <a:xfrm>
            <a:off x="233466" y="2469937"/>
            <a:ext cx="4301297" cy="224725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8B3A168-1679-4677-87B1-6A7AA90F5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4" t="78133" r="18682" b="17176"/>
          <a:stretch/>
        </p:blipFill>
        <p:spPr>
          <a:xfrm>
            <a:off x="2393421" y="883028"/>
            <a:ext cx="9452602" cy="893193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31FE1F64-06F5-4899-A1E9-1B0D55380002}"/>
              </a:ext>
            </a:extLst>
          </p:cNvPr>
          <p:cNvSpPr/>
          <p:nvPr/>
        </p:nvSpPr>
        <p:spPr>
          <a:xfrm>
            <a:off x="7485611" y="1007375"/>
            <a:ext cx="1383870" cy="573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FD521D86-60F7-4C50-92DF-8718D0B323B4}"/>
              </a:ext>
            </a:extLst>
          </p:cNvPr>
          <p:cNvSpPr/>
          <p:nvPr/>
        </p:nvSpPr>
        <p:spPr>
          <a:xfrm>
            <a:off x="3885491" y="1038270"/>
            <a:ext cx="1641797" cy="573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171F47B-9FB0-45FE-9F27-9390D36836A3}"/>
              </a:ext>
            </a:extLst>
          </p:cNvPr>
          <p:cNvSpPr/>
          <p:nvPr/>
        </p:nvSpPr>
        <p:spPr>
          <a:xfrm>
            <a:off x="10327387" y="1070617"/>
            <a:ext cx="1383870" cy="573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AD4EBDB6-51B6-4DE4-B0FD-5755F96923C6}"/>
              </a:ext>
            </a:extLst>
          </p:cNvPr>
          <p:cNvCxnSpPr>
            <a:cxnSpLocks/>
          </p:cNvCxnSpPr>
          <p:nvPr/>
        </p:nvCxnSpPr>
        <p:spPr>
          <a:xfrm>
            <a:off x="8825868" y="2566162"/>
            <a:ext cx="0" cy="261143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278C3EE9-5239-4DBB-91E0-202654246258}"/>
                  </a:ext>
                </a:extLst>
              </p:cNvPr>
              <p:cNvSpPr/>
              <p:nvPr/>
            </p:nvSpPr>
            <p:spPr>
              <a:xfrm>
                <a:off x="9171753" y="3273324"/>
                <a:ext cx="232193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𝟓𝟐𝟏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278C3EE9-5239-4DBB-91E0-202654246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753" y="3273324"/>
                <a:ext cx="232193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4678E47F-E5B3-43E4-8915-08F53DB1A57A}"/>
                  </a:ext>
                </a:extLst>
              </p:cNvPr>
              <p:cNvSpPr/>
              <p:nvPr/>
            </p:nvSpPr>
            <p:spPr>
              <a:xfrm>
                <a:off x="9120492" y="2675497"/>
                <a:ext cx="2217442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𝟑𝟑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4678E47F-E5B3-43E4-8915-08F53DB1A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492" y="2675497"/>
                <a:ext cx="2217442" cy="4754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0CC37848-0CAF-4813-B033-2A85FEC8DAA7}"/>
                  </a:ext>
                </a:extLst>
              </p:cNvPr>
              <p:cNvSpPr/>
              <p:nvPr/>
            </p:nvSpPr>
            <p:spPr>
              <a:xfrm>
                <a:off x="9351895" y="4047054"/>
                <a:ext cx="1903151" cy="461665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0CC37848-0CAF-4813-B033-2A85FEC8DA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895" y="4047054"/>
                <a:ext cx="190315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344261FE-2ABE-4058-B494-1C4F48BE7653}"/>
              </a:ext>
            </a:extLst>
          </p:cNvPr>
          <p:cNvSpPr/>
          <p:nvPr/>
        </p:nvSpPr>
        <p:spPr>
          <a:xfrm>
            <a:off x="10650147" y="3267317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مستطيل 12">
                <a:extLst>
                  <a:ext uri="{FF2B5EF4-FFF2-40B4-BE49-F238E27FC236}">
                    <a16:creationId xmlns:a16="http://schemas.microsoft.com/office/drawing/2014/main" id="{2F2AD42A-74F4-4D9A-9B74-45264713416E}"/>
                  </a:ext>
                </a:extLst>
              </p:cNvPr>
              <p:cNvSpPr/>
              <p:nvPr/>
            </p:nvSpPr>
            <p:spPr>
              <a:xfrm>
                <a:off x="4346861" y="5795684"/>
                <a:ext cx="3498278" cy="470000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𝟗𝟕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×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مستطيل 12">
                <a:extLst>
                  <a:ext uri="{FF2B5EF4-FFF2-40B4-BE49-F238E27FC236}">
                    <a16:creationId xmlns:a16="http://schemas.microsoft.com/office/drawing/2014/main" id="{2F2AD42A-74F4-4D9A-9B74-4526471341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861" y="5795684"/>
                <a:ext cx="3498278" cy="47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مستطيل 14">
                <a:extLst>
                  <a:ext uri="{FF2B5EF4-FFF2-40B4-BE49-F238E27FC236}">
                    <a16:creationId xmlns:a16="http://schemas.microsoft.com/office/drawing/2014/main" id="{D5B1FDFF-2497-44BD-A522-D9E49F8E6297}"/>
                  </a:ext>
                </a:extLst>
              </p:cNvPr>
              <p:cNvSpPr/>
              <p:nvPr/>
            </p:nvSpPr>
            <p:spPr>
              <a:xfrm>
                <a:off x="4829386" y="4487159"/>
                <a:ext cx="3600734" cy="877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0850"/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PT Bold Heading" panose="02010400000000000000" pitchFamily="2" charset="-78"/>
                      </a:rPr>
                      <m:t>=  </m:t>
                    </m:r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PT Bold Heading" panose="02010400000000000000" pitchFamily="2" charset="-78"/>
                          </a:rPr>
                        </m:ctrlPr>
                      </m:fPr>
                      <m:num>
                        <m:r>
                          <a:rPr lang="ar-SA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𝟓𝟐𝟏</m:t>
                        </m:r>
                        <m:r>
                          <a:rPr lang="ar-SA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× </m:t>
                        </m:r>
                        <m:sSup>
                          <m:sSupPr>
                            <m:ctrlPr>
                              <a:rPr lang="ar-SA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SA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ar-SA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ar-SA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𝟗</m:t>
                            </m:r>
                          </m:sup>
                        </m:sSup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T Bold Heading" panose="02010400000000000000" pitchFamily="2" charset="-78"/>
                          </a:rPr>
                          <m:t>  ×</m:t>
                        </m:r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cs typeface="PT Bold Heading" panose="02010400000000000000" pitchFamily="2" charset="-78"/>
                  </a:rPr>
                  <a:t>   </a:t>
                </a:r>
                <a:endParaRPr lang="ar-SA" sz="3200" b="1" i="1" dirty="0">
                  <a:solidFill>
                    <a:schemeClr val="tx1"/>
                  </a:solidFill>
                  <a:latin typeface="Cambria Math" panose="02040503050406030204" pitchFamily="18" charset="0"/>
                  <a:cs typeface="PT Bold Heading" panose="02010400000000000000" pitchFamily="2" charset="-78"/>
                </a:endParaRPr>
              </a:p>
            </p:txBody>
          </p:sp>
        </mc:Choice>
        <mc:Fallback xmlns="">
          <p:sp>
            <p:nvSpPr>
              <p:cNvPr id="15" name="مستطيل 14">
                <a:extLst>
                  <a:ext uri="{FF2B5EF4-FFF2-40B4-BE49-F238E27FC236}">
                    <a16:creationId xmlns:a16="http://schemas.microsoft.com/office/drawing/2014/main" id="{D5B1FDFF-2497-44BD-A522-D9E49F8E62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386" y="4487159"/>
                <a:ext cx="3600734" cy="877356"/>
              </a:xfrm>
              <a:prstGeom prst="rect">
                <a:avLst/>
              </a:prstGeom>
              <a:blipFill>
                <a:blip r:embed="rId8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E192A3D4-1AB4-4F30-81F9-AE76568C4360}"/>
              </a:ext>
            </a:extLst>
          </p:cNvPr>
          <p:cNvSpPr/>
          <p:nvPr/>
        </p:nvSpPr>
        <p:spPr>
          <a:xfrm>
            <a:off x="607699" y="4027855"/>
            <a:ext cx="3815255" cy="64598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مربع نص 16">
                <a:extLst>
                  <a:ext uri="{FF2B5EF4-FFF2-40B4-BE49-F238E27FC236}">
                    <a16:creationId xmlns:a16="http://schemas.microsoft.com/office/drawing/2014/main" id="{A1608F44-CF4B-455B-A32B-11BC17628087}"/>
                  </a:ext>
                </a:extLst>
              </p:cNvPr>
              <p:cNvSpPr txBox="1"/>
              <p:nvPr/>
            </p:nvSpPr>
            <p:spPr>
              <a:xfrm>
                <a:off x="5229403" y="2828477"/>
                <a:ext cx="2544021" cy="1017330"/>
              </a:xfrm>
              <a:prstGeom prst="rect">
                <a:avLst/>
              </a:prstGeom>
              <a:solidFill>
                <a:srgbClr val="E1DD3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lvl="0" algn="ctr" rtl="1"/>
                <a:r>
                  <a:rPr lang="en-US" sz="4000" b="1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b="1" baseline="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ar-SA" sz="4000" b="1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مربع نص 16">
                <a:extLst>
                  <a:ext uri="{FF2B5EF4-FFF2-40B4-BE49-F238E27FC236}">
                    <a16:creationId xmlns:a16="http://schemas.microsoft.com/office/drawing/2014/main" id="{A1608F44-CF4B-455B-A32B-11BC17628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403" y="2828477"/>
                <a:ext cx="2544021" cy="1017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65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 animBg="1"/>
      <p:bldP spid="12" grpId="0" animBg="1"/>
      <p:bldP spid="13" grpId="0" animBg="1"/>
      <p:bldP spid="15" grpId="0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منحني إلى الأعلى 1">
            <a:extLst>
              <a:ext uri="{FF2B5EF4-FFF2-40B4-BE49-F238E27FC236}">
                <a16:creationId xmlns:a16="http://schemas.microsoft.com/office/drawing/2014/main" id="{4B4CCCA5-DCA3-4512-A2D6-9114D90436EF}"/>
              </a:ext>
            </a:extLst>
          </p:cNvPr>
          <p:cNvSpPr/>
          <p:nvPr/>
        </p:nvSpPr>
        <p:spPr>
          <a:xfrm>
            <a:off x="5381390" y="2498582"/>
            <a:ext cx="2870200" cy="2182707"/>
          </a:xfrm>
          <a:prstGeom prst="bentUpArrow">
            <a:avLst>
              <a:gd name="adj1" fmla="val 2176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Rectangle 89">
            <a:extLst>
              <a:ext uri="{FF2B5EF4-FFF2-40B4-BE49-F238E27FC236}">
                <a16:creationId xmlns:a16="http://schemas.microsoft.com/office/drawing/2014/main" id="{70FEC092-D612-44F3-A8D9-02308536C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310" y="4134546"/>
            <a:ext cx="3426976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التداخـل</a:t>
            </a:r>
          </a:p>
        </p:txBody>
      </p:sp>
      <p:sp>
        <p:nvSpPr>
          <p:cNvPr id="4" name="سهم منحني إلى الأعلى 10">
            <a:extLst>
              <a:ext uri="{FF2B5EF4-FFF2-40B4-BE49-F238E27FC236}">
                <a16:creationId xmlns:a16="http://schemas.microsoft.com/office/drawing/2014/main" id="{B68A0941-9CEA-4DCC-A135-5AF7CF855032}"/>
              </a:ext>
            </a:extLst>
          </p:cNvPr>
          <p:cNvSpPr/>
          <p:nvPr/>
        </p:nvSpPr>
        <p:spPr>
          <a:xfrm>
            <a:off x="5381390" y="2413579"/>
            <a:ext cx="3936440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89">
            <a:extLst>
              <a:ext uri="{FF2B5EF4-FFF2-40B4-BE49-F238E27FC236}">
                <a16:creationId xmlns:a16="http://schemas.microsoft.com/office/drawing/2014/main" id="{65E7CE8A-AB58-4815-B4B0-9356C7C3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310" y="5313870"/>
            <a:ext cx="3427562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الحيـود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81B92EE4-31B1-4A8A-83D0-E54F5810D0D1}"/>
              </a:ext>
            </a:extLst>
          </p:cNvPr>
          <p:cNvSpPr txBox="1">
            <a:spLocks/>
          </p:cNvSpPr>
          <p:nvPr/>
        </p:nvSpPr>
        <p:spPr>
          <a:xfrm>
            <a:off x="2073896" y="1510552"/>
            <a:ext cx="9051304" cy="1612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algn="ctr" defTabSz="914400" rtl="1" eaLnBrk="1" latinLnBrk="0" hangingPunct="1">
              <a:spcBef>
                <a:spcPct val="0"/>
              </a:spcBef>
              <a:defRPr/>
            </a:pPr>
            <a:r>
              <a:rPr lang="ar-SA" sz="72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التداخل والحيود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9844535-F689-427B-8088-DA1EA1222A4D}"/>
              </a:ext>
            </a:extLst>
          </p:cNvPr>
          <p:cNvSpPr/>
          <p:nvPr/>
        </p:nvSpPr>
        <p:spPr>
          <a:xfrm>
            <a:off x="6816490" y="601424"/>
            <a:ext cx="4233516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الفصل الاول</a:t>
            </a:r>
          </a:p>
        </p:txBody>
      </p:sp>
    </p:spTree>
    <p:extLst>
      <p:ext uri="{BB962C8B-B14F-4D97-AF65-F5344CB8AC3E}">
        <p14:creationId xmlns:p14="http://schemas.microsoft.com/office/powerpoint/2010/main" val="5844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774;p65">
            <a:extLst>
              <a:ext uri="{FF2B5EF4-FFF2-40B4-BE49-F238E27FC236}">
                <a16:creationId xmlns:a16="http://schemas.microsoft.com/office/drawing/2014/main" id="{1945BA92-F6BE-5748-9F3C-E6A2067709BD}"/>
              </a:ext>
            </a:extLst>
          </p:cNvPr>
          <p:cNvGrpSpPr/>
          <p:nvPr/>
        </p:nvGrpSpPr>
        <p:grpSpPr>
          <a:xfrm flipH="1">
            <a:off x="4567790" y="357182"/>
            <a:ext cx="7305124" cy="2157419"/>
            <a:chOff x="4411970" y="4340222"/>
            <a:chExt cx="779468" cy="242682"/>
          </a:xfrm>
          <a:solidFill>
            <a:schemeClr val="tx2"/>
          </a:solidFill>
        </p:grpSpPr>
        <p:sp>
          <p:nvSpPr>
            <p:cNvPr id="9" name="Google Shape;775;p65">
              <a:extLst>
                <a:ext uri="{FF2B5EF4-FFF2-40B4-BE49-F238E27FC236}">
                  <a16:creationId xmlns:a16="http://schemas.microsoft.com/office/drawing/2014/main" id="{81FCB1D7-E805-1A43-B84C-1C3495A0172D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76;p65">
              <a:extLst>
                <a:ext uri="{FF2B5EF4-FFF2-40B4-BE49-F238E27FC236}">
                  <a16:creationId xmlns:a16="http://schemas.microsoft.com/office/drawing/2014/main" id="{7D6EBF38-C5AE-B24A-8497-C96B2F75B64E}"/>
                </a:ext>
              </a:extLst>
            </p:cNvPr>
            <p:cNvSpPr/>
            <p:nvPr/>
          </p:nvSpPr>
          <p:spPr>
            <a:xfrm>
              <a:off x="4457010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  <p:sp>
          <p:nvSpPr>
            <p:cNvPr id="11" name="Google Shape;777;p65">
              <a:extLst>
                <a:ext uri="{FF2B5EF4-FFF2-40B4-BE49-F238E27FC236}">
                  <a16:creationId xmlns:a16="http://schemas.microsoft.com/office/drawing/2014/main" id="{3233C0D7-6127-DB4B-B4F7-9084C9617689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 algn="ctr"/>
              <a:r>
                <a:rPr lang="ar-SA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</a:t>
              </a:r>
              <a:r>
                <a:rPr lang="ar-SA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الأهداف المتوقع منك تحقيقها </a:t>
              </a:r>
            </a:p>
            <a:p>
              <a:pPr lvl="2" algn="ctr" rtl="1"/>
              <a:r>
                <a:rPr lang="ar-SA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في نهاية الدرس بإذن الله</a:t>
              </a:r>
              <a:endParaRPr sz="3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C1FEA7F-751E-594E-9371-B232B3BD3990}"/>
              </a:ext>
            </a:extLst>
          </p:cNvPr>
          <p:cNvSpPr txBox="1"/>
          <p:nvPr/>
        </p:nvSpPr>
        <p:spPr>
          <a:xfrm>
            <a:off x="1012081" y="2875945"/>
            <a:ext cx="10860833" cy="151477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 anchor="ctr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1- توضيح كيف تتشكل أنماط الحيود بواسطة </a:t>
            </a:r>
            <a:r>
              <a:rPr lang="ar-SA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محزوزات</a:t>
            </a: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 الحيود </a:t>
            </a:r>
          </a:p>
          <a:p>
            <a:pPr algn="r" rtl="1">
              <a:spcBef>
                <a:spcPct val="0"/>
              </a:spcBef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2- وصف كيفية استخدام </a:t>
            </a:r>
            <a:r>
              <a:rPr lang="ar-SA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محزوزات</a:t>
            </a: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 الحيود في المطياف </a:t>
            </a:r>
          </a:p>
        </p:txBody>
      </p:sp>
      <p:sp>
        <p:nvSpPr>
          <p:cNvPr id="21" name="Google Shape;9514;p73">
            <a:extLst>
              <a:ext uri="{FF2B5EF4-FFF2-40B4-BE49-F238E27FC236}">
                <a16:creationId xmlns:a16="http://schemas.microsoft.com/office/drawing/2014/main" id="{60DADD6F-7344-4C4E-B413-8F7445008A35}"/>
              </a:ext>
            </a:extLst>
          </p:cNvPr>
          <p:cNvSpPr/>
          <p:nvPr/>
        </p:nvSpPr>
        <p:spPr>
          <a:xfrm>
            <a:off x="10414103" y="1119110"/>
            <a:ext cx="641703" cy="634077"/>
          </a:xfrm>
          <a:custGeom>
            <a:avLst/>
            <a:gdLst/>
            <a:ahLst/>
            <a:cxnLst/>
            <a:rect l="l" t="t" r="r" b="b"/>
            <a:pathLst>
              <a:path w="12877" h="12724" extrusionOk="0">
                <a:moveTo>
                  <a:pt x="10492" y="1603"/>
                </a:moveTo>
                <a:lnTo>
                  <a:pt x="10429" y="1855"/>
                </a:lnTo>
                <a:cubicBezTo>
                  <a:pt x="10429" y="1981"/>
                  <a:pt x="10492" y="2138"/>
                  <a:pt x="10555" y="2201"/>
                </a:cubicBezTo>
                <a:cubicBezTo>
                  <a:pt x="10649" y="2296"/>
                  <a:pt x="10807" y="2327"/>
                  <a:pt x="10901" y="2327"/>
                </a:cubicBezTo>
                <a:lnTo>
                  <a:pt x="11153" y="2296"/>
                </a:lnTo>
                <a:lnTo>
                  <a:pt x="10492" y="2957"/>
                </a:lnTo>
                <a:lnTo>
                  <a:pt x="9736" y="3083"/>
                </a:lnTo>
                <a:lnTo>
                  <a:pt x="9799" y="2296"/>
                </a:lnTo>
                <a:lnTo>
                  <a:pt x="10492" y="1603"/>
                </a:lnTo>
                <a:close/>
                <a:moveTo>
                  <a:pt x="6270" y="6108"/>
                </a:moveTo>
                <a:cubicBezTo>
                  <a:pt x="6396" y="6108"/>
                  <a:pt x="6459" y="6139"/>
                  <a:pt x="6554" y="6234"/>
                </a:cubicBezTo>
                <a:cubicBezTo>
                  <a:pt x="6617" y="6265"/>
                  <a:pt x="6648" y="6391"/>
                  <a:pt x="6648" y="6486"/>
                </a:cubicBezTo>
                <a:cubicBezTo>
                  <a:pt x="6648" y="6738"/>
                  <a:pt x="6459" y="6927"/>
                  <a:pt x="6270" y="6927"/>
                </a:cubicBezTo>
                <a:cubicBezTo>
                  <a:pt x="6081" y="6927"/>
                  <a:pt x="5861" y="6738"/>
                  <a:pt x="5861" y="6486"/>
                </a:cubicBezTo>
                <a:cubicBezTo>
                  <a:pt x="5861" y="6265"/>
                  <a:pt x="6081" y="6108"/>
                  <a:pt x="6270" y="6108"/>
                </a:cubicBezTo>
                <a:close/>
                <a:moveTo>
                  <a:pt x="6176" y="4375"/>
                </a:moveTo>
                <a:cubicBezTo>
                  <a:pt x="6617" y="4375"/>
                  <a:pt x="7026" y="4501"/>
                  <a:pt x="7341" y="4722"/>
                </a:cubicBezTo>
                <a:lnTo>
                  <a:pt x="6743" y="5320"/>
                </a:lnTo>
                <a:cubicBezTo>
                  <a:pt x="6617" y="5289"/>
                  <a:pt x="6428" y="5226"/>
                  <a:pt x="6239" y="5226"/>
                </a:cubicBezTo>
                <a:cubicBezTo>
                  <a:pt x="5546" y="5226"/>
                  <a:pt x="5010" y="5793"/>
                  <a:pt x="5010" y="6454"/>
                </a:cubicBezTo>
                <a:cubicBezTo>
                  <a:pt x="5010" y="7116"/>
                  <a:pt x="5546" y="7715"/>
                  <a:pt x="6239" y="7715"/>
                </a:cubicBezTo>
                <a:cubicBezTo>
                  <a:pt x="6900" y="7715"/>
                  <a:pt x="7467" y="7147"/>
                  <a:pt x="7467" y="6454"/>
                </a:cubicBezTo>
                <a:cubicBezTo>
                  <a:pt x="7467" y="6265"/>
                  <a:pt x="7404" y="6108"/>
                  <a:pt x="7341" y="5887"/>
                </a:cubicBezTo>
                <a:lnTo>
                  <a:pt x="7908" y="5320"/>
                </a:lnTo>
                <a:cubicBezTo>
                  <a:pt x="8160" y="5635"/>
                  <a:pt x="8286" y="6013"/>
                  <a:pt x="8286" y="6454"/>
                </a:cubicBezTo>
                <a:cubicBezTo>
                  <a:pt x="8286" y="7588"/>
                  <a:pt x="7341" y="8534"/>
                  <a:pt x="6176" y="8534"/>
                </a:cubicBezTo>
                <a:cubicBezTo>
                  <a:pt x="5041" y="8534"/>
                  <a:pt x="4096" y="7588"/>
                  <a:pt x="4096" y="6454"/>
                </a:cubicBezTo>
                <a:cubicBezTo>
                  <a:pt x="4096" y="5320"/>
                  <a:pt x="5041" y="4375"/>
                  <a:pt x="6176" y="4375"/>
                </a:cubicBezTo>
                <a:close/>
                <a:moveTo>
                  <a:pt x="6239" y="2800"/>
                </a:moveTo>
                <a:cubicBezTo>
                  <a:pt x="7089" y="2800"/>
                  <a:pt x="7908" y="3115"/>
                  <a:pt x="8539" y="3619"/>
                </a:cubicBezTo>
                <a:lnTo>
                  <a:pt x="7971" y="4217"/>
                </a:lnTo>
                <a:cubicBezTo>
                  <a:pt x="7499" y="3839"/>
                  <a:pt x="6869" y="3619"/>
                  <a:pt x="6239" y="3619"/>
                </a:cubicBezTo>
                <a:cubicBezTo>
                  <a:pt x="4600" y="3619"/>
                  <a:pt x="3309" y="4911"/>
                  <a:pt x="3309" y="6486"/>
                </a:cubicBezTo>
                <a:cubicBezTo>
                  <a:pt x="3309" y="8124"/>
                  <a:pt x="4632" y="9416"/>
                  <a:pt x="6239" y="9416"/>
                </a:cubicBezTo>
                <a:cubicBezTo>
                  <a:pt x="7845" y="9416"/>
                  <a:pt x="9137" y="8124"/>
                  <a:pt x="9137" y="6486"/>
                </a:cubicBezTo>
                <a:cubicBezTo>
                  <a:pt x="9137" y="5856"/>
                  <a:pt x="8948" y="5226"/>
                  <a:pt x="8539" y="4753"/>
                </a:cubicBezTo>
                <a:lnTo>
                  <a:pt x="9137" y="4154"/>
                </a:lnTo>
                <a:cubicBezTo>
                  <a:pt x="9641" y="4816"/>
                  <a:pt x="9956" y="5604"/>
                  <a:pt x="9956" y="6486"/>
                </a:cubicBezTo>
                <a:cubicBezTo>
                  <a:pt x="9956" y="8534"/>
                  <a:pt x="8318" y="10235"/>
                  <a:pt x="6239" y="10235"/>
                </a:cubicBezTo>
                <a:cubicBezTo>
                  <a:pt x="4191" y="10235"/>
                  <a:pt x="2490" y="8597"/>
                  <a:pt x="2490" y="6486"/>
                </a:cubicBezTo>
                <a:cubicBezTo>
                  <a:pt x="2490" y="4438"/>
                  <a:pt x="4128" y="2800"/>
                  <a:pt x="6239" y="2800"/>
                </a:cubicBezTo>
                <a:close/>
                <a:moveTo>
                  <a:pt x="6270" y="1130"/>
                </a:moveTo>
                <a:cubicBezTo>
                  <a:pt x="7247" y="1130"/>
                  <a:pt x="8223" y="1414"/>
                  <a:pt x="9074" y="1918"/>
                </a:cubicBezTo>
                <a:cubicBezTo>
                  <a:pt x="9074" y="1949"/>
                  <a:pt x="9011" y="2012"/>
                  <a:pt x="9011" y="2044"/>
                </a:cubicBezTo>
                <a:lnTo>
                  <a:pt x="8917" y="2831"/>
                </a:lnTo>
                <a:cubicBezTo>
                  <a:pt x="8160" y="2296"/>
                  <a:pt x="7247" y="1981"/>
                  <a:pt x="6270" y="1981"/>
                </a:cubicBezTo>
                <a:cubicBezTo>
                  <a:pt x="3750" y="1981"/>
                  <a:pt x="1733" y="4028"/>
                  <a:pt x="1733" y="6486"/>
                </a:cubicBezTo>
                <a:cubicBezTo>
                  <a:pt x="1733" y="9006"/>
                  <a:pt x="3781" y="11054"/>
                  <a:pt x="6270" y="11054"/>
                </a:cubicBezTo>
                <a:cubicBezTo>
                  <a:pt x="8759" y="11054"/>
                  <a:pt x="10807" y="9006"/>
                  <a:pt x="10807" y="6486"/>
                </a:cubicBezTo>
                <a:cubicBezTo>
                  <a:pt x="10807" y="5509"/>
                  <a:pt x="10492" y="4596"/>
                  <a:pt x="9925" y="3871"/>
                </a:cubicBezTo>
                <a:lnTo>
                  <a:pt x="10712" y="3745"/>
                </a:lnTo>
                <a:cubicBezTo>
                  <a:pt x="10744" y="3745"/>
                  <a:pt x="10807" y="3745"/>
                  <a:pt x="10838" y="3713"/>
                </a:cubicBezTo>
                <a:cubicBezTo>
                  <a:pt x="11342" y="4533"/>
                  <a:pt x="11626" y="5478"/>
                  <a:pt x="11626" y="6486"/>
                </a:cubicBezTo>
                <a:cubicBezTo>
                  <a:pt x="11626" y="9447"/>
                  <a:pt x="9232" y="11873"/>
                  <a:pt x="6270" y="11873"/>
                </a:cubicBezTo>
                <a:cubicBezTo>
                  <a:pt x="3309" y="11873"/>
                  <a:pt x="914" y="9479"/>
                  <a:pt x="914" y="6486"/>
                </a:cubicBezTo>
                <a:cubicBezTo>
                  <a:pt x="914" y="3524"/>
                  <a:pt x="3309" y="1130"/>
                  <a:pt x="6270" y="1130"/>
                </a:cubicBezTo>
                <a:close/>
                <a:moveTo>
                  <a:pt x="11030" y="0"/>
                </a:moveTo>
                <a:cubicBezTo>
                  <a:pt x="10930" y="0"/>
                  <a:pt x="10829" y="37"/>
                  <a:pt x="10744" y="122"/>
                </a:cubicBezTo>
                <a:lnTo>
                  <a:pt x="9610" y="1256"/>
                </a:lnTo>
                <a:cubicBezTo>
                  <a:pt x="8602" y="594"/>
                  <a:pt x="7467" y="279"/>
                  <a:pt x="6239" y="279"/>
                </a:cubicBezTo>
                <a:cubicBezTo>
                  <a:pt x="2805" y="279"/>
                  <a:pt x="1" y="3020"/>
                  <a:pt x="1" y="6486"/>
                </a:cubicBezTo>
                <a:cubicBezTo>
                  <a:pt x="1" y="9920"/>
                  <a:pt x="2773" y="12724"/>
                  <a:pt x="6239" y="12724"/>
                </a:cubicBezTo>
                <a:cubicBezTo>
                  <a:pt x="9641" y="12724"/>
                  <a:pt x="12445" y="9951"/>
                  <a:pt x="12445" y="6486"/>
                </a:cubicBezTo>
                <a:cubicBezTo>
                  <a:pt x="12445" y="5289"/>
                  <a:pt x="12099" y="4123"/>
                  <a:pt x="11468" y="3115"/>
                </a:cubicBezTo>
                <a:lnTo>
                  <a:pt x="12603" y="1981"/>
                </a:lnTo>
                <a:cubicBezTo>
                  <a:pt x="12877" y="1706"/>
                  <a:pt x="12650" y="1255"/>
                  <a:pt x="12292" y="1255"/>
                </a:cubicBezTo>
                <a:cubicBezTo>
                  <a:pt x="12280" y="1255"/>
                  <a:pt x="12268" y="1255"/>
                  <a:pt x="12256" y="1256"/>
                </a:cubicBezTo>
                <a:lnTo>
                  <a:pt x="11342" y="1382"/>
                </a:lnTo>
                <a:lnTo>
                  <a:pt x="11468" y="468"/>
                </a:lnTo>
                <a:cubicBezTo>
                  <a:pt x="11491" y="203"/>
                  <a:pt x="11265" y="0"/>
                  <a:pt x="110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493EA61-38A7-44AE-8FF4-2F28F3F65B39}"/>
              </a:ext>
            </a:extLst>
          </p:cNvPr>
          <p:cNvSpPr/>
          <p:nvPr/>
        </p:nvSpPr>
        <p:spPr>
          <a:xfrm>
            <a:off x="0" y="63013"/>
            <a:ext cx="2701636" cy="7920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الحيود</a:t>
            </a:r>
          </a:p>
        </p:txBody>
      </p:sp>
      <p:sp>
        <p:nvSpPr>
          <p:cNvPr id="12" name="مستطيل مستدير الزوايا 9">
            <a:extLst>
              <a:ext uri="{FF2B5EF4-FFF2-40B4-BE49-F238E27FC236}">
                <a16:creationId xmlns:a16="http://schemas.microsoft.com/office/drawing/2014/main" id="{7D84281D-0558-4A9A-931E-913432602B37}"/>
              </a:ext>
            </a:extLst>
          </p:cNvPr>
          <p:cNvSpPr/>
          <p:nvPr/>
        </p:nvSpPr>
        <p:spPr>
          <a:xfrm>
            <a:off x="4903236" y="4818023"/>
            <a:ext cx="5656094" cy="159353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600" dirty="0">
                <a:solidFill>
                  <a:srgbClr val="FF0000"/>
                </a:solidFill>
                <a:cs typeface="PT Bold Heading" panose="02010400000000000000" pitchFamily="2" charset="-78"/>
              </a:rPr>
              <a:t>المفردات</a:t>
            </a:r>
            <a:r>
              <a:rPr lang="ar-SA" sz="36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: </a:t>
            </a:r>
          </a:p>
          <a:p>
            <a:pPr algn="ctr"/>
            <a:r>
              <a:rPr lang="ar-SA" sz="3200" dirty="0">
                <a:cs typeface="PT Bold Heading" panose="02010400000000000000" pitchFamily="2" charset="-78"/>
              </a:rPr>
              <a:t>نمط الحيود – محزوز الحيود </a:t>
            </a:r>
          </a:p>
        </p:txBody>
      </p:sp>
      <p:pic>
        <p:nvPicPr>
          <p:cNvPr id="16" name="Picture 2" descr="diffract">
            <a:extLst>
              <a:ext uri="{FF2B5EF4-FFF2-40B4-BE49-F238E27FC236}">
                <a16:creationId xmlns:a16="http://schemas.microsoft.com/office/drawing/2014/main" id="{2BFF5FA0-2970-4F21-AD28-202E4D5AC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7692"/>
          <a:stretch>
            <a:fillRect/>
          </a:stretch>
        </p:blipFill>
        <p:spPr bwMode="auto">
          <a:xfrm>
            <a:off x="877998" y="1012183"/>
            <a:ext cx="2459699" cy="163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صورة 16" descr="محزوز الحيود – Ma3mal1">
            <a:extLst>
              <a:ext uri="{FF2B5EF4-FFF2-40B4-BE49-F238E27FC236}">
                <a16:creationId xmlns:a16="http://schemas.microsoft.com/office/drawing/2014/main" id="{48F65297-132B-4A7F-8CB9-FF7F10EBB2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7" y="4515021"/>
            <a:ext cx="2970876" cy="2199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46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جربة الشق الاحادي والتداخل للشق المزدوج">
            <a:hlinkClick r:id="" action="ppaction://media"/>
            <a:extLst>
              <a:ext uri="{FF2B5EF4-FFF2-40B4-BE49-F238E27FC236}">
                <a16:creationId xmlns:a16="http://schemas.microsoft.com/office/drawing/2014/main" id="{70804022-E398-37AA-D038-815538718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2099926" cy="71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3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B27161D-1E70-4CEA-937E-73C24A646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888" y="2037280"/>
            <a:ext cx="9854223" cy="3445611"/>
          </a:xfrm>
          <a:prstGeom prst="rect">
            <a:avLst/>
          </a:prstGeom>
        </p:spPr>
      </p:pic>
      <p:sp>
        <p:nvSpPr>
          <p:cNvPr id="3" name="عنوان 1">
            <a:extLst>
              <a:ext uri="{FF2B5EF4-FFF2-40B4-BE49-F238E27FC236}">
                <a16:creationId xmlns:a16="http://schemas.microsoft.com/office/drawing/2014/main" id="{D5FAE42C-50CA-4AE8-806C-48E8AED3649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400" b="1" dirty="0"/>
              <a:t>التهيئة</a:t>
            </a:r>
            <a:endParaRPr lang="ar-SA" b="1" dirty="0"/>
          </a:p>
        </p:txBody>
      </p:sp>
      <p:sp>
        <p:nvSpPr>
          <p:cNvPr id="4" name="وسيلة شرح مستطيلة مستديرة الزوايا 3">
            <a:extLst>
              <a:ext uri="{FF2B5EF4-FFF2-40B4-BE49-F238E27FC236}">
                <a16:creationId xmlns:a16="http://schemas.microsoft.com/office/drawing/2014/main" id="{CAF3847A-F4BB-42C9-9878-55FE7936655D}"/>
              </a:ext>
            </a:extLst>
          </p:cNvPr>
          <p:cNvSpPr/>
          <p:nvPr/>
        </p:nvSpPr>
        <p:spPr>
          <a:xfrm>
            <a:off x="8146473" y="4812790"/>
            <a:ext cx="3876075" cy="1984754"/>
          </a:xfrm>
          <a:prstGeom prst="wedgeRoundRectCallout">
            <a:avLst>
              <a:gd name="adj1" fmla="val -126659"/>
              <a:gd name="adj2" fmla="val -76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هو برأيك سبب ظهور هذه الألوان؟</a:t>
            </a:r>
          </a:p>
          <a:p>
            <a:pPr marL="0" algn="ctr" defTabSz="457200" rtl="1" eaLnBrk="1" latinLnBrk="0" hangingPunct="1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للضوء أي دور في هذه الألوان؟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0A099F9-9CA0-4065-BCE5-C65CEF6C1E6D}"/>
              </a:ext>
            </a:extLst>
          </p:cNvPr>
          <p:cNvSpPr txBox="1"/>
          <p:nvPr/>
        </p:nvSpPr>
        <p:spPr>
          <a:xfrm>
            <a:off x="5606469" y="3244334"/>
            <a:ext cx="1847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466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9324108" y="250547"/>
            <a:ext cx="2716659" cy="857256"/>
          </a:xfrm>
          <a:prstGeom prst="rect">
            <a:avLst/>
          </a:prstGeom>
          <a:solidFill>
            <a:srgbClr val="E1DD30"/>
          </a:solidFill>
        </p:spPr>
        <p:txBody>
          <a:bodyPr vert="horz" lIns="45720" rIns="45720" anchor="ctr">
            <a:noAutofit/>
          </a:bodyPr>
          <a:lstStyle/>
          <a:p>
            <a:pPr algn="r" rtl="1">
              <a:spcBef>
                <a:spcPct val="0"/>
              </a:spcBef>
              <a:defRPr/>
            </a:pPr>
            <a:r>
              <a:rPr lang="ar-SA" sz="40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نمط الحيود :</a:t>
            </a:r>
          </a:p>
        </p:txBody>
      </p:sp>
      <p:pic>
        <p:nvPicPr>
          <p:cNvPr id="16386" name="Picture 2" descr="diffract"/>
          <p:cNvPicPr>
            <a:picLocks noChangeAspect="1" noChangeArrowheads="1"/>
          </p:cNvPicPr>
          <p:nvPr/>
        </p:nvPicPr>
        <p:blipFill>
          <a:blip r:embed="rId2"/>
          <a:srcRect b="7692"/>
          <a:stretch>
            <a:fillRect/>
          </a:stretch>
        </p:blipFill>
        <p:spPr bwMode="auto">
          <a:xfrm>
            <a:off x="408074" y="2019989"/>
            <a:ext cx="4156248" cy="253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 1"/>
          <p:cNvSpPr/>
          <p:nvPr/>
        </p:nvSpPr>
        <p:spPr>
          <a:xfrm>
            <a:off x="667545" y="1352816"/>
            <a:ext cx="10856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2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هو نمط يتكون على شاشة نتيجة التداخل البناء والهدام </a:t>
            </a:r>
            <a:r>
              <a:rPr lang="ar-SA" sz="3200" dirty="0" err="1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لمويجات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r>
              <a:rPr lang="ar-SA" sz="3200" dirty="0" err="1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هيجنز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008620" y="2292450"/>
            <a:ext cx="5032147" cy="639021"/>
          </a:xfrm>
          <a:prstGeom prst="rect">
            <a:avLst/>
          </a:prstGeom>
          <a:solidFill>
            <a:srgbClr val="E1DD30"/>
          </a:solidFill>
        </p:spPr>
        <p:txBody>
          <a:bodyPr wrap="none">
            <a:spAutoFit/>
          </a:bodyPr>
          <a:lstStyle/>
          <a:p>
            <a:pPr marL="342900" indent="-342900" algn="r" rtl="1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نمط الحيود في الشق الاحادي :</a:t>
            </a:r>
            <a:r>
              <a:rPr lang="ar-SA" sz="3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874431" y="3286330"/>
            <a:ext cx="6907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r>
              <a:rPr lang="ar-SA" sz="3200" dirty="0">
                <a:latin typeface="Arial" panose="020B060402020202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عبارة عن اهداب مضيئة ومعتمة يكون فيها الهدب المركزي عريض ومضيئ وتصبح الاهداب اقل سمكا واقل اضاءة على الجانبين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AAE0CF6-E78E-4F37-BD9D-C12B58ADF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8040" y="5462196"/>
            <a:ext cx="4546477" cy="92323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4D08E5B-D891-40A9-9A8E-4817B043F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788" y="4635069"/>
            <a:ext cx="3280499" cy="18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681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4007768" y="1186226"/>
            <a:ext cx="6759415" cy="127163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عند مرور الضوء الأزرق المترابط خلال شق صغير</a:t>
            </a:r>
          </a:p>
          <a:p>
            <a:pPr algn="ctr" rtl="1">
              <a:spcBef>
                <a:spcPct val="0"/>
              </a:spcBef>
              <a:defRPr/>
            </a:pPr>
            <a:r>
              <a:rPr lang="ar-SA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ar-SA" sz="2800" b="1" dirty="0">
                <a:highlight>
                  <a:srgbClr val="BAB0BC"/>
                </a:highligh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عرضه أكبر من الطول الموجي للضوء </a:t>
            </a:r>
          </a:p>
          <a:p>
            <a:pPr algn="ctr" rtl="1">
              <a:spcBef>
                <a:spcPct val="0"/>
              </a:spcBef>
              <a:defRPr/>
            </a:pPr>
            <a:r>
              <a:rPr lang="ar-SA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فإن الضوء يحيد عن كلتا الحافتين 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248128" y="233016"/>
            <a:ext cx="4786313" cy="830997"/>
          </a:xfrm>
          <a:prstGeom prst="rect">
            <a:avLst/>
          </a:prstGeom>
          <a:solidFill>
            <a:srgbClr val="E1DD30"/>
          </a:solidFill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SA" sz="4800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حيود الشق الاحادي</a:t>
            </a:r>
            <a:endParaRPr lang="ar-SA" sz="4800" dirty="0">
              <a:ln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4498805" y="5363511"/>
            <a:ext cx="7270963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45720" rIns="45720" anchor="ctr">
            <a:no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2800" dirty="0">
                <a:latin typeface="+mj-lt"/>
                <a:ea typeface="+mj-ea"/>
                <a:cs typeface="PT Bold Heading" pitchFamily="2" charset="-78"/>
              </a:rPr>
              <a:t>يتكون النمط من هدب مركزي مضيء عريض مع أهداب أقل سمكاً وأقل إضاءة على كلا الجانبين .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3063031" y="2726245"/>
            <a:ext cx="867363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r" rtl="1">
              <a:spcBef>
                <a:spcPct val="0"/>
              </a:spcBef>
              <a:defRPr/>
            </a:pPr>
            <a:r>
              <a:rPr lang="ar-SA" sz="2800" dirty="0">
                <a:cs typeface="PT Bold Heading" pitchFamily="2" charset="-78"/>
              </a:rPr>
              <a:t>وتتكون سلسلة من الأهداب المضيئة والمعتمة على شاشة بعيدة .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35643" t="32718" r="20226" b="22020"/>
          <a:stretch/>
        </p:blipFill>
        <p:spPr>
          <a:xfrm>
            <a:off x="20660" y="233015"/>
            <a:ext cx="3615368" cy="222484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01E0941-5D6F-43C8-AD61-7A5ACEC0C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7277" y="3474081"/>
            <a:ext cx="6671401" cy="1354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28DA813-68D1-4E0A-A058-BABD96FA2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27" y="3260946"/>
            <a:ext cx="4030097" cy="313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ydrogen%20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433" y="2230931"/>
            <a:ext cx="3816424" cy="1436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ستطيل 1"/>
          <p:cNvSpPr/>
          <p:nvPr/>
        </p:nvSpPr>
        <p:spPr>
          <a:xfrm>
            <a:off x="6416059" y="192229"/>
            <a:ext cx="5775941" cy="640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342900" indent="-342900" algn="r" rtl="1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ar-SA" sz="32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خصائص نمط حيود الشق الأحادي : </a:t>
            </a:r>
            <a:endParaRPr lang="en-US" sz="320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052533" y="1136324"/>
            <a:ext cx="797403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① يزداد عرض </a:t>
            </a:r>
            <a:r>
              <a:rPr lang="ar-S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الهدبة</a:t>
            </a:r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المركزية المضيئة المتكونة عندما يكون الطول الموجي اكبر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2E0A2CD-FE13-403C-A5DE-936E2AA474BE}"/>
              </a:ext>
            </a:extLst>
          </p:cNvPr>
          <p:cNvSpPr txBox="1"/>
          <p:nvPr/>
        </p:nvSpPr>
        <p:spPr>
          <a:xfrm>
            <a:off x="4052533" y="2277326"/>
            <a:ext cx="7974034" cy="10672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② عند استخدام الضوء الأبيض يكون نمط الحيود المتكون مزيجا من الوان الطيف</a:t>
            </a:r>
            <a:endParaRPr lang="ar-S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B5F9D548-C5FE-451E-B1BB-D5F364419EE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7" y="1265268"/>
            <a:ext cx="3240360" cy="82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صورة 13" descr="الحيـــــــــــــــــــــــــــــــود زوز الحيود ــــــــــــــــ">
            <a:extLst>
              <a:ext uri="{FF2B5EF4-FFF2-40B4-BE49-F238E27FC236}">
                <a16:creationId xmlns:a16="http://schemas.microsoft.com/office/drawing/2014/main" id="{F530C7B8-F5B1-4DF7-84B6-7961A82A1F2A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33948" r="22543" b="28700"/>
          <a:stretch/>
        </p:blipFill>
        <p:spPr bwMode="auto">
          <a:xfrm>
            <a:off x="332447" y="391477"/>
            <a:ext cx="3240360" cy="825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مستطيل مستدير الزوايا 19">
            <a:extLst>
              <a:ext uri="{FF2B5EF4-FFF2-40B4-BE49-F238E27FC236}">
                <a16:creationId xmlns:a16="http://schemas.microsoft.com/office/drawing/2014/main" id="{5EF465EF-5A8C-4834-AE06-435282A6EA8E}"/>
              </a:ext>
            </a:extLst>
          </p:cNvPr>
          <p:cNvSpPr/>
          <p:nvPr/>
        </p:nvSpPr>
        <p:spPr>
          <a:xfrm>
            <a:off x="4444398" y="4487882"/>
            <a:ext cx="7224223" cy="1012909"/>
          </a:xfrm>
          <a:prstGeom prst="roundRect">
            <a:avLst/>
          </a:prstGeom>
          <a:ln w="127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23190" algn="ctr" rtl="1">
              <a:lnSpc>
                <a:spcPct val="115000"/>
              </a:lnSpc>
            </a:pPr>
            <a:r>
              <a:rPr lang="ar-SA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يكّون اللون الأحمر هدبة مركزية اعرض من </a:t>
            </a:r>
            <a:r>
              <a:rPr lang="ar-SA" sz="2800" dirty="0" err="1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الهدبة</a:t>
            </a:r>
            <a:r>
              <a:rPr lang="ar-SA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 المركزية للون الأزرق ؟</a:t>
            </a:r>
            <a:endParaRPr lang="en-US" sz="2400" dirty="0"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60E8C51-DAA9-45CD-BFBB-72A0D1A70F87}"/>
              </a:ext>
            </a:extLst>
          </p:cNvPr>
          <p:cNvSpPr/>
          <p:nvPr/>
        </p:nvSpPr>
        <p:spPr>
          <a:xfrm>
            <a:off x="9670501" y="3634473"/>
            <a:ext cx="1264449" cy="639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123190" algn="r" rtl="1">
              <a:lnSpc>
                <a:spcPct val="115000"/>
              </a:lnSpc>
            </a:pPr>
            <a:r>
              <a:rPr lang="ar-SA" sz="2800" dirty="0">
                <a:ea typeface="Calibri" panose="020F0502020204030204" pitchFamily="34" charset="0"/>
                <a:cs typeface="PT Bold Heading" panose="02010400000000000000" pitchFamily="2" charset="-78"/>
              </a:rPr>
              <a:t>عللي :</a:t>
            </a:r>
            <a:r>
              <a:rPr lang="ar-SA" sz="3200" dirty="0"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endParaRPr lang="en-US" sz="2800" dirty="0"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7" name="مستطيل مستدير الزوايا 23">
            <a:extLst>
              <a:ext uri="{FF2B5EF4-FFF2-40B4-BE49-F238E27FC236}">
                <a16:creationId xmlns:a16="http://schemas.microsoft.com/office/drawing/2014/main" id="{D0662E01-C11E-4031-9FA9-EF33A460047B}"/>
              </a:ext>
            </a:extLst>
          </p:cNvPr>
          <p:cNvSpPr/>
          <p:nvPr/>
        </p:nvSpPr>
        <p:spPr>
          <a:xfrm>
            <a:off x="4353642" y="5721676"/>
            <a:ext cx="7787598" cy="725241"/>
          </a:xfrm>
          <a:prstGeom prst="roundRect">
            <a:avLst/>
          </a:prstGeom>
          <a:ln w="127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112395"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ln/>
                <a:solidFill>
                  <a:schemeClr val="accent3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لان اللون الأحمر له طول موجي اكبر من الطول الموجي للون الازرق</a:t>
            </a:r>
            <a:endParaRPr lang="en-US" sz="2000" b="1" dirty="0">
              <a:ln/>
              <a:solidFill>
                <a:schemeClr val="accent3"/>
              </a:solidFill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457C4696-C5EE-43CD-8F76-7222DA2BCB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5" y="5455547"/>
            <a:ext cx="3240360" cy="82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 descr="الحيـــــــــــــــــــــــــــــــود زوز الحيود ــــــــــــــــ">
            <a:extLst>
              <a:ext uri="{FF2B5EF4-FFF2-40B4-BE49-F238E27FC236}">
                <a16:creationId xmlns:a16="http://schemas.microsoft.com/office/drawing/2014/main" id="{A0C662AF-C197-4841-8D7F-97DC2CFF7662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33948" r="22543" b="28700"/>
          <a:stretch/>
        </p:blipFill>
        <p:spPr bwMode="auto">
          <a:xfrm>
            <a:off x="453465" y="4581756"/>
            <a:ext cx="3240360" cy="825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16E0A5A-E57C-40DE-88AD-7A7BFC143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4950" y="3513460"/>
            <a:ext cx="1206290" cy="10158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5707179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801609" y="694671"/>
            <a:ext cx="6412333" cy="64017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 algn="r" rtl="1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ar-SA" sz="32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شروط حدوث نمط حيود الشق الأحادي :</a:t>
            </a:r>
            <a:endParaRPr lang="en-US" sz="3200" b="1" dirty="0">
              <a:ln/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094509" y="2168384"/>
            <a:ext cx="10515600" cy="1067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ان يكون الشق   </a:t>
            </a:r>
            <a:r>
              <a:rPr lang="ar-SA" sz="2800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اعرض من الطول الموجي للضوء</a:t>
            </a:r>
            <a:r>
              <a:rPr lang="ar-SA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</a:t>
            </a: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فيمر في الجانبين  ضوء  </a:t>
            </a:r>
            <a:r>
              <a:rPr lang="ar-SA" sz="2800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احادي مترابط</a:t>
            </a:r>
            <a:r>
              <a:rPr lang="ar-SA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</a:t>
            </a: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خلال الشق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CD6D941-C157-4C01-A9F3-301D5C61B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079" y="3716315"/>
            <a:ext cx="4267452" cy="2447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173259" y="248552"/>
            <a:ext cx="3683381" cy="640175"/>
          </a:xfrm>
          <a:prstGeom prst="rect">
            <a:avLst/>
          </a:prstGeom>
          <a:solidFill>
            <a:srgbClr val="E1DD30"/>
          </a:solidFill>
        </p:spPr>
        <p:txBody>
          <a:bodyPr wrap="none">
            <a:spAutoFit/>
          </a:bodyPr>
          <a:lstStyle/>
          <a:p>
            <a:pPr marL="123190">
              <a:lnSpc>
                <a:spcPct val="115000"/>
              </a:lnSpc>
            </a:pPr>
            <a:r>
              <a:rPr lang="ar-SA" sz="3200" dirty="0">
                <a:ea typeface="Calibri" panose="020F0502020204030204" pitchFamily="34" charset="0"/>
                <a:cs typeface="PT Bold Heading" panose="02010400000000000000" pitchFamily="2" charset="-78"/>
              </a:rPr>
              <a:t>قوانين الشق الأحادي : </a:t>
            </a:r>
            <a:endParaRPr lang="en-US" sz="3200" dirty="0"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6484191" y="1273126"/>
            <a:ext cx="5259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400" dirty="0">
                <a:ea typeface="Calibri" panose="020F0502020204030204" pitchFamily="34" charset="0"/>
                <a:cs typeface="PT Bold Heading" panose="02010400000000000000" pitchFamily="2" charset="-78"/>
              </a:rPr>
              <a:t>عرض الحزمة المضيئة في حيود الشق الأحادي :</a:t>
            </a:r>
            <a:endParaRPr lang="ar-SA" sz="2400" dirty="0">
              <a:cs typeface="PT Bold Heading" panose="0201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مستطيل: زوايا مستديرة 7182"/>
              <p:cNvSpPr/>
              <p:nvPr/>
            </p:nvSpPr>
            <p:spPr>
              <a:xfrm>
                <a:off x="2855640" y="686585"/>
                <a:ext cx="2758728" cy="1305425"/>
              </a:xfrm>
              <a:prstGeom prst="round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32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3200" b="1">
                          <a:solidFill>
                            <a:srgbClr val="0070C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0070C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32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𝝀</m:t>
                          </m:r>
                          <m:r>
                            <a:rPr lang="en-US" sz="32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𝑳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𝑾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مستطيل: زوايا مستديرة 71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640" y="686585"/>
                <a:ext cx="2758728" cy="1305425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/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مستطيل: زوايا مستديرة 7182"/>
              <p:cNvSpPr/>
              <p:nvPr/>
            </p:nvSpPr>
            <p:spPr>
              <a:xfrm>
                <a:off x="335360" y="686585"/>
                <a:ext cx="2297631" cy="1310924"/>
              </a:xfrm>
              <a:prstGeom prst="round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SA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S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ar-SA" sz="32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ar-SA" sz="32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ar-S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  <m:r>
                            <a:rPr lang="ar-S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ar-S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مستطيل: زوايا مستديرة 71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686585"/>
                <a:ext cx="2297631" cy="1310924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/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مستطيل 7"/>
          <p:cNvSpPr/>
          <p:nvPr/>
        </p:nvSpPr>
        <p:spPr>
          <a:xfrm>
            <a:off x="4690383" y="2763089"/>
            <a:ext cx="7247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400" dirty="0">
                <a:ea typeface="Calibri" panose="020F0502020204030204" pitchFamily="34" charset="0"/>
                <a:cs typeface="PT Bold Heading" panose="02010400000000000000" pitchFamily="2" charset="-78"/>
              </a:rPr>
              <a:t>حساب المسافة بين الهدبه المركزية واي هدبة  مضيئة او معتمة :</a:t>
            </a:r>
            <a:endParaRPr lang="ar-SA" sz="2400" dirty="0">
              <a:cs typeface="PT Bold Heading" panose="0201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مستطيل: زوايا مستديرة 7173"/>
              <p:cNvSpPr/>
              <p:nvPr/>
            </p:nvSpPr>
            <p:spPr>
              <a:xfrm>
                <a:off x="1484175" y="2493500"/>
                <a:ext cx="2766854" cy="1006343"/>
              </a:xfrm>
              <a:prstGeom prst="round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𝒎</m:t>
                          </m:r>
                        </m:sub>
                      </m:sSub>
                      <m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rgbClr val="0070C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𝒎</m:t>
                          </m:r>
                          <m:r>
                            <a:rPr lang="en-US" sz="28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𝝀</m:t>
                          </m:r>
                          <m:r>
                            <a:rPr lang="en-US" sz="28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𝑳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𝑾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مستطيل: زوايا مستديرة 71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175" y="2493500"/>
                <a:ext cx="2766854" cy="1006343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/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مربع نص 7183"/>
              <p:cNvSpPr txBox="1"/>
              <p:nvPr/>
            </p:nvSpPr>
            <p:spPr>
              <a:xfrm>
                <a:off x="6484191" y="4006570"/>
                <a:ext cx="5515454" cy="259078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1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rtl="1"/>
                <a:r>
                  <a:rPr lang="ar-SA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حيث :</a:t>
                </a:r>
                <a:endPara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r" rtl="1"/>
                <a:r>
                  <a:rPr lang="en-US" sz="2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</a:t>
                </a:r>
                <a:r>
                  <a:rPr lang="en-US" sz="2400" b="1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ar-SA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: المسافة بين مركز الحزمة المركزية المضيئة الى  </a:t>
                </a:r>
              </a:p>
              <a:p>
                <a:pPr algn="r" rtl="1"/>
                <a:r>
                  <a:rPr lang="ar-SA" sz="24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</a:t>
                </a:r>
                <a:r>
                  <a:rPr lang="ar-SA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الحزمة المعتمة</a:t>
                </a:r>
                <a:endPara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r" rtl="1"/>
                <a14:m>
                  <m:oMath xmlns:m="http://schemas.openxmlformats.org/officeDocument/2006/math">
                    <m:r>
                      <a:rPr lang="ar-SA" sz="2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𝛌</m:t>
                    </m:r>
                    <m:r>
                      <a:rPr lang="ar-SA" sz="2400" b="1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ar-SA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  الطول الموجي للضوء</a:t>
                </a:r>
                <a:endPara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r" rtl="1"/>
                <a:r>
                  <a:rPr lang="en-US" sz="2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 </a:t>
                </a:r>
                <a:r>
                  <a:rPr lang="ar-SA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: المسافة بين الشق والشاشة</a:t>
                </a:r>
                <a:endPara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r" rtl="1"/>
                <a:r>
                  <a:rPr lang="en-US" sz="2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</a:t>
                </a:r>
                <a:r>
                  <a:rPr lang="ar-SA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: عرض الشق</a:t>
                </a:r>
                <a:endPara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مربع نص 7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191" y="4006570"/>
                <a:ext cx="5515454" cy="2590781"/>
              </a:xfrm>
              <a:prstGeom prst="rect">
                <a:avLst/>
              </a:prstGeom>
              <a:blipFill>
                <a:blip r:embed="rId6"/>
                <a:stretch>
                  <a:fillRect l="-4204" t="-1882" r="-1881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/>
          <a:srcRect l="26212" t="46253" r="50443" b="36001"/>
          <a:stretch/>
        </p:blipFill>
        <p:spPr>
          <a:xfrm>
            <a:off x="192355" y="4214169"/>
            <a:ext cx="6220691" cy="217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4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188640"/>
            <a:ext cx="12192000" cy="571695"/>
          </a:xfrm>
          <a:prstGeom prst="rect">
            <a:avLst/>
          </a:prstGeom>
          <a:solidFill>
            <a:srgbClr val="BAB0BC"/>
          </a:solidFill>
        </p:spPr>
        <p:txBody>
          <a:bodyPr wrap="square">
            <a:spAutoFit/>
          </a:bodyPr>
          <a:lstStyle/>
          <a:p>
            <a:pPr marL="532130" algn="r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قارني بين اهداب نمط الحيود والتداخل لشق مزدوج واحادي للطول الموجي نفسة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1407956" y="1639772"/>
            <a:ext cx="9423714" cy="4971244"/>
            <a:chOff x="-191872" y="31128"/>
            <a:chExt cx="6686439" cy="1431824"/>
          </a:xfrm>
        </p:grpSpPr>
        <p:grpSp>
          <p:nvGrpSpPr>
            <p:cNvPr id="10" name="مجموعة 9"/>
            <p:cNvGrpSpPr/>
            <p:nvPr/>
          </p:nvGrpSpPr>
          <p:grpSpPr>
            <a:xfrm>
              <a:off x="-191872" y="87453"/>
              <a:ext cx="6686439" cy="1375499"/>
              <a:chOff x="-804715" y="-96"/>
              <a:chExt cx="6686439" cy="1375499"/>
            </a:xfrm>
          </p:grpSpPr>
          <p:sp>
            <p:nvSpPr>
              <p:cNvPr id="13" name="شكل بيضاوي 12"/>
              <p:cNvSpPr/>
              <p:nvPr/>
            </p:nvSpPr>
            <p:spPr>
              <a:xfrm>
                <a:off x="1625165" y="-96"/>
                <a:ext cx="4256559" cy="1375499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/>
                <a:r>
                  <a:rPr lang="en-US" sz="11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rtl="1"/>
                <a:r>
                  <a:rPr lang="ar-SA" sz="110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11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r" rtl="1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ar-SA" sz="1050"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en-US" sz="1050"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 rtl="1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050"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4" name="شكل بيضاوي 13"/>
              <p:cNvSpPr/>
              <p:nvPr/>
            </p:nvSpPr>
            <p:spPr>
              <a:xfrm>
                <a:off x="-804715" y="-66"/>
                <a:ext cx="4441947" cy="133658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/>
                <a:r>
                  <a:rPr lang="en-US" sz="11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</a:t>
                </a:r>
                <a:r>
                  <a:rPr lang="en-US" sz="1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11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99135" algn="r" rtl="1"/>
                <a:r>
                  <a:rPr lang="ar-SA" sz="1100" dirty="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11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99135" algn="r" rtl="1"/>
                <a:r>
                  <a:rPr lang="ar-SA" sz="1100" dirty="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11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005840" algn="r" rtl="1"/>
                <a:r>
                  <a:rPr lang="ar-SA" sz="11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   </a:t>
                </a:r>
                <a:endParaRPr lang="en-US" sz="11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 rtl="1">
                  <a:lnSpc>
                    <a:spcPct val="115000"/>
                  </a:lnSpc>
                  <a:spcAft>
                    <a:spcPts val="1000"/>
                  </a:spcAft>
                </a:pPr>
                <a:endParaRPr lang="en-US" sz="1050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مستطيل ذو زوايا قطرية مخدوشة 10"/>
            <p:cNvSpPr/>
            <p:nvPr/>
          </p:nvSpPr>
          <p:spPr>
            <a:xfrm flipH="1">
              <a:off x="-191872" y="32035"/>
              <a:ext cx="1096645" cy="340360"/>
            </a:xfrm>
            <a:prstGeom prst="snip2Diag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1000"/>
                </a:spcAft>
              </a:pPr>
              <a:r>
                <a:rPr lang="ar-SA" sz="2400" b="1" dirty="0">
                  <a:ea typeface="Calibri" panose="020F0502020204030204" pitchFamily="34" charset="0"/>
                  <a:cs typeface="Arial" panose="020B0604020202020204" pitchFamily="34" charset="0"/>
                </a:rPr>
                <a:t>الشق الاحادي</a:t>
              </a:r>
              <a:endParaRPr lang="en-US" sz="2400" dirty="0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مستطيل ذو زوايا قطرية مخدوشة 11"/>
            <p:cNvSpPr/>
            <p:nvPr/>
          </p:nvSpPr>
          <p:spPr>
            <a:xfrm>
              <a:off x="5376332" y="31128"/>
              <a:ext cx="1118235" cy="340360"/>
            </a:xfrm>
            <a:prstGeom prst="snip2Diag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1000"/>
                </a:spcAft>
              </a:pPr>
              <a:r>
                <a:rPr lang="ar-SA" sz="2400" b="1" dirty="0">
                  <a:ea typeface="Calibri" panose="020F0502020204030204" pitchFamily="34" charset="0"/>
                  <a:cs typeface="Arial" panose="020B0604020202020204" pitchFamily="34" charset="0"/>
                </a:rPr>
                <a:t>الشق المزدوج</a:t>
              </a:r>
              <a:endParaRPr lang="en-US" sz="2400" dirty="0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B4F4636A-FD30-4C0B-BE53-15281C1805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0149"/>
          <a:stretch/>
        </p:blipFill>
        <p:spPr>
          <a:xfrm>
            <a:off x="2763825" y="2824639"/>
            <a:ext cx="7024256" cy="3450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72926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/>
          <p:cNvGrpSpPr/>
          <p:nvPr/>
        </p:nvGrpSpPr>
        <p:grpSpPr>
          <a:xfrm>
            <a:off x="823389" y="1119072"/>
            <a:ext cx="10710196" cy="4110752"/>
            <a:chOff x="-191872" y="31128"/>
            <a:chExt cx="6686439" cy="1431824"/>
          </a:xfrm>
        </p:grpSpPr>
        <p:grpSp>
          <p:nvGrpSpPr>
            <p:cNvPr id="10" name="مجموعة 9"/>
            <p:cNvGrpSpPr/>
            <p:nvPr/>
          </p:nvGrpSpPr>
          <p:grpSpPr>
            <a:xfrm>
              <a:off x="-191872" y="87453"/>
              <a:ext cx="6686439" cy="1375499"/>
              <a:chOff x="-804715" y="-96"/>
              <a:chExt cx="6686439" cy="1375499"/>
            </a:xfrm>
          </p:grpSpPr>
          <p:sp>
            <p:nvSpPr>
              <p:cNvPr id="13" name="شكل بيضاوي 12"/>
              <p:cNvSpPr/>
              <p:nvPr/>
            </p:nvSpPr>
            <p:spPr>
              <a:xfrm>
                <a:off x="1625165" y="-96"/>
                <a:ext cx="4256559" cy="1375499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/>
                <a:r>
                  <a:rPr lang="en-US" sz="12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rtl="1"/>
                <a:r>
                  <a:rPr lang="ar-SA" sz="120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12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r" rtl="1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ar-SA" sz="1100"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en-US" sz="1100"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 rtl="1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4" name="شكل بيضاوي 13"/>
              <p:cNvSpPr/>
              <p:nvPr/>
            </p:nvSpPr>
            <p:spPr>
              <a:xfrm>
                <a:off x="-804715" y="-66"/>
                <a:ext cx="4441947" cy="133658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/>
                <a:r>
                  <a:rPr lang="en-US" sz="1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</a:t>
                </a:r>
                <a:r>
                  <a:rPr lang="en-US" sz="1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99135" algn="r" rtl="1"/>
                <a:r>
                  <a:rPr lang="ar-SA" sz="1200" dirty="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99135" algn="r" rtl="1"/>
                <a:r>
                  <a:rPr lang="ar-SA" sz="1200" dirty="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005840" algn="r" rtl="1"/>
                <a:r>
                  <a:rPr lang="ar-SA" sz="12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   </a:t>
                </a:r>
                <a:endParaRPr lang="en-US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 rtl="1">
                  <a:lnSpc>
                    <a:spcPct val="115000"/>
                  </a:lnSpc>
                  <a:spcAft>
                    <a:spcPts val="1000"/>
                  </a:spcAft>
                </a:pPr>
                <a:endParaRPr lang="en-US" sz="1100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مستطيل ذو زوايا قطرية مخدوشة 10"/>
            <p:cNvSpPr/>
            <p:nvPr/>
          </p:nvSpPr>
          <p:spPr>
            <a:xfrm flipH="1">
              <a:off x="-191872" y="32035"/>
              <a:ext cx="1096645" cy="340360"/>
            </a:xfrm>
            <a:prstGeom prst="snip2Diag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1000"/>
                </a:spcAft>
              </a:pPr>
              <a:r>
                <a:rPr lang="ar-SA" sz="2800" b="1" dirty="0">
                  <a:ea typeface="Calibri" panose="020F0502020204030204" pitchFamily="34" charset="0"/>
                  <a:cs typeface="Arial" panose="020B0604020202020204" pitchFamily="34" charset="0"/>
                </a:rPr>
                <a:t>الشق الاحادي</a:t>
              </a:r>
              <a:endParaRPr lang="en-US" sz="2800" dirty="0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مستطيل ذو زوايا قطرية مخدوشة 11"/>
            <p:cNvSpPr/>
            <p:nvPr/>
          </p:nvSpPr>
          <p:spPr>
            <a:xfrm>
              <a:off x="5376332" y="31128"/>
              <a:ext cx="1118235" cy="340360"/>
            </a:xfrm>
            <a:prstGeom prst="snip2Diag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1000"/>
                </a:spcAft>
              </a:pPr>
              <a:r>
                <a:rPr lang="ar-SA" sz="2800" b="1" dirty="0">
                  <a:ea typeface="Calibri" panose="020F0502020204030204" pitchFamily="34" charset="0"/>
                  <a:cs typeface="Arial" panose="020B0604020202020204" pitchFamily="34" charset="0"/>
                </a:rPr>
                <a:t>الشق المزدوج</a:t>
              </a:r>
              <a:endParaRPr lang="en-US" sz="2800" dirty="0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مربع نص 7188"/>
          <p:cNvSpPr txBox="1"/>
          <p:nvPr/>
        </p:nvSpPr>
        <p:spPr>
          <a:xfrm>
            <a:off x="1140465" y="2465583"/>
            <a:ext cx="3978434" cy="198816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  <a:sym typeface="Wingdings" panose="05000000000000000000" pitchFamily="2" charset="2"/>
              </a:rPr>
              <a:t> 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  </a:t>
            </a:r>
            <a:r>
              <a:rPr lang="ar-SA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عرض</a:t>
            </a:r>
            <a:r>
              <a:rPr lang="ar-SA" sz="3200" dirty="0"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 </a:t>
            </a:r>
            <a:r>
              <a:rPr lang="ar-SA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الهدبة</a:t>
            </a:r>
            <a:r>
              <a:rPr lang="ar-SA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 المركزية اعرض من  الهدب المعتمة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PT Bold Heading" panose="02010400000000000000" pitchFamily="2" charset="-78"/>
            </a:endParaRPr>
          </a:p>
          <a:p>
            <a:pPr algn="ctr" rtl="1"/>
            <a:r>
              <a:rPr lang="ar-SA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                             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1600" dirty="0">
                <a:solidFill>
                  <a:srgbClr val="943634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 </a:t>
            </a:r>
            <a:endParaRPr 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4"/>
          <p:cNvSpPr txBox="1"/>
          <p:nvPr/>
        </p:nvSpPr>
        <p:spPr>
          <a:xfrm>
            <a:off x="4787257" y="1906370"/>
            <a:ext cx="3136582" cy="281194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 algn="ctr" rtl="1">
              <a:lnSpc>
                <a:spcPct val="115000"/>
              </a:lnSpc>
              <a:buSzPts val="1100"/>
              <a:buFont typeface="Times New Roman" panose="02020603050405020304" pitchFamily="18" charset="0"/>
              <a:buAutoNum type="arabicPeriod"/>
            </a:pPr>
            <a:r>
              <a:rPr lang="ar-SA" sz="2800" dirty="0">
                <a:solidFill>
                  <a:srgbClr val="943634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هدب مضيئة ومعتمة</a:t>
            </a:r>
            <a:endParaRPr lang="en-US" sz="2800" dirty="0"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marL="179388" indent="-179388" algn="ctr" rtl="1">
              <a:lnSpc>
                <a:spcPct val="115000"/>
              </a:lnSpc>
              <a:buSzPts val="1100"/>
              <a:buFont typeface="Times New Roman" panose="02020603050405020304" pitchFamily="18" charset="0"/>
              <a:buAutoNum type="arabicPeriod"/>
            </a:pPr>
            <a:r>
              <a:rPr lang="ar-SA" sz="2800" dirty="0">
                <a:solidFill>
                  <a:srgbClr val="943634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اضاءة الهدب تقل كلما ابتعدنا</a:t>
            </a:r>
            <a:endParaRPr lang="en-US" sz="2800" dirty="0"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marL="179388" indent="-179388" algn="ctr" rtl="1">
              <a:lnSpc>
                <a:spcPct val="115000"/>
              </a:lnSpc>
              <a:spcAft>
                <a:spcPts val="1000"/>
              </a:spcAft>
              <a:buSzPts val="1100"/>
              <a:buFont typeface="Times New Roman" panose="02020603050405020304" pitchFamily="18" charset="0"/>
              <a:buAutoNum type="arabicPeriod"/>
            </a:pPr>
            <a:r>
              <a:rPr lang="ar-SA" sz="2800" dirty="0">
                <a:solidFill>
                  <a:srgbClr val="943634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عرض الشق نفسة</a:t>
            </a:r>
            <a:endParaRPr lang="en-US" sz="2800" dirty="0"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solidFill>
                  <a:srgbClr val="943634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 </a:t>
            </a:r>
            <a:endParaRPr lang="en-US" sz="2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ربع نص 7185"/>
          <p:cNvSpPr txBox="1"/>
          <p:nvPr/>
        </p:nvSpPr>
        <p:spPr>
          <a:xfrm>
            <a:off x="8470181" y="2560404"/>
            <a:ext cx="3207541" cy="16311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  <a:sym typeface="Wingdings" panose="05000000000000000000" pitchFamily="2" charset="2"/>
              </a:rPr>
              <a:t>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  </a:t>
            </a:r>
            <a:r>
              <a:rPr lang="ar-SA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عرض الهدب</a:t>
            </a:r>
            <a:r>
              <a:rPr lang="ar-SA" sz="3200" dirty="0"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 </a:t>
            </a:r>
            <a:r>
              <a:rPr lang="ar-SA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المضئية</a:t>
            </a:r>
            <a:r>
              <a:rPr lang="ar-SA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 والمعتمة</a:t>
            </a:r>
            <a:r>
              <a:rPr lang="ar-SA" sz="3200" dirty="0"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 </a:t>
            </a:r>
            <a:r>
              <a:rPr lang="ar-SA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متساوي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PT Bold Heading" panose="02010400000000000000" pitchFamily="2" charset="-78"/>
            </a:endParaRPr>
          </a:p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3200" dirty="0">
                <a:solidFill>
                  <a:srgbClr val="943634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 </a:t>
            </a:r>
            <a:endParaRPr lang="en-US" sz="3200" dirty="0"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F9AE4CF-5C0D-40F1-A5B7-9018D32F8ACE}"/>
              </a:ext>
            </a:extLst>
          </p:cNvPr>
          <p:cNvSpPr/>
          <p:nvPr/>
        </p:nvSpPr>
        <p:spPr>
          <a:xfrm>
            <a:off x="0" y="36235"/>
            <a:ext cx="12192000" cy="571695"/>
          </a:xfrm>
          <a:prstGeom prst="rect">
            <a:avLst/>
          </a:prstGeom>
          <a:solidFill>
            <a:srgbClr val="BAB0BC"/>
          </a:solidFill>
        </p:spPr>
        <p:txBody>
          <a:bodyPr wrap="square">
            <a:spAutoFit/>
          </a:bodyPr>
          <a:lstStyle/>
          <a:p>
            <a:pPr marL="532130" algn="r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قارني بين اهداب نمط الحيود والتداخل لشق مزدوج واحادي للطول الموجي نفسة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مربع نص 18">
                <a:extLst>
                  <a:ext uri="{FF2B5EF4-FFF2-40B4-BE49-F238E27FC236}">
                    <a16:creationId xmlns:a16="http://schemas.microsoft.com/office/drawing/2014/main" id="{348868FE-7E1B-4F5C-A166-84FB5179E1B2}"/>
                  </a:ext>
                </a:extLst>
              </p:cNvPr>
              <p:cNvSpPr txBox="1"/>
              <p:nvPr/>
            </p:nvSpPr>
            <p:spPr>
              <a:xfrm>
                <a:off x="2911504" y="3986139"/>
                <a:ext cx="1350443" cy="1026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SA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SA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ar-SA" sz="24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ar-SA" sz="24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ar-SA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  <m:r>
                            <a:rPr lang="ar-SA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ar-SA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مربع نص 18">
                <a:extLst>
                  <a:ext uri="{FF2B5EF4-FFF2-40B4-BE49-F238E27FC236}">
                    <a16:creationId xmlns:a16="http://schemas.microsoft.com/office/drawing/2014/main" id="{348868FE-7E1B-4F5C-A166-84FB5179E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504" y="3986139"/>
                <a:ext cx="1350443" cy="10268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969F8A1D-5B14-4CC3-9431-EC824FED64EA}"/>
                  </a:ext>
                </a:extLst>
              </p:cNvPr>
              <p:cNvSpPr/>
              <p:nvPr/>
            </p:nvSpPr>
            <p:spPr>
              <a:xfrm>
                <a:off x="7837001" y="4199879"/>
                <a:ext cx="2151974" cy="911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𝛌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den>
                      </m:f>
                    </m:oMath>
                  </m:oMathPara>
                </a14:m>
                <a:endParaRPr lang="ar-SA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969F8A1D-5B14-4CC3-9431-EC824FED64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001" y="4199879"/>
                <a:ext cx="2151974" cy="9117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صورة 20">
            <a:extLst>
              <a:ext uri="{FF2B5EF4-FFF2-40B4-BE49-F238E27FC236}">
                <a16:creationId xmlns:a16="http://schemas.microsoft.com/office/drawing/2014/main" id="{AB1F5464-E75D-4947-B498-37AC976E5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72" t="16511" r="15178" b="63816"/>
          <a:stretch/>
        </p:blipFill>
        <p:spPr>
          <a:xfrm>
            <a:off x="6957994" y="5640058"/>
            <a:ext cx="4719728" cy="678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6FB5E28-ED20-4990-A184-310F7B5DF4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26" t="71115" r="12751" b="9612"/>
          <a:stretch/>
        </p:blipFill>
        <p:spPr>
          <a:xfrm>
            <a:off x="823389" y="5677410"/>
            <a:ext cx="5209580" cy="665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336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5" grpId="0"/>
      <p:bldP spid="19" grpId="0"/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14">
            <a:extLst>
              <a:ext uri="{FF2B5EF4-FFF2-40B4-BE49-F238E27FC236}">
                <a16:creationId xmlns:a16="http://schemas.microsoft.com/office/drawing/2014/main" id="{B245B59F-A90D-4AF7-BC15-90060C4795D7}"/>
              </a:ext>
            </a:extLst>
          </p:cNvPr>
          <p:cNvSpPr/>
          <p:nvPr/>
        </p:nvSpPr>
        <p:spPr>
          <a:xfrm>
            <a:off x="852676" y="1405523"/>
            <a:ext cx="10990287" cy="987661"/>
          </a:xfrm>
          <a:prstGeom prst="roundRect">
            <a:avLst/>
          </a:prstGeom>
          <a:ln w="127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23190" algn="r" rtl="1">
              <a:lnSpc>
                <a:spcPct val="115000"/>
              </a:lnSpc>
            </a:pPr>
            <a:r>
              <a:rPr lang="ar-SA" sz="2400" dirty="0">
                <a:ea typeface="Calibri" panose="020F0502020204030204" pitchFamily="34" charset="0"/>
                <a:cs typeface="PT Bold Heading" panose="02010400000000000000" pitchFamily="2" charset="-78"/>
              </a:rPr>
              <a:t>اهداب التداخل المضيئة للشق المزدوج تتطابق مع عرض الحزمة المركزية </a:t>
            </a:r>
            <a:r>
              <a:rPr lang="ar-SA" sz="2400" dirty="0" err="1">
                <a:ea typeface="Calibri" panose="020F0502020204030204" pitchFamily="34" charset="0"/>
                <a:cs typeface="PT Bold Heading" panose="02010400000000000000" pitchFamily="2" charset="-78"/>
              </a:rPr>
              <a:t>المضئية</a:t>
            </a:r>
            <a:r>
              <a:rPr lang="ar-SA" sz="2400" dirty="0">
                <a:ea typeface="Calibri" panose="020F0502020204030204" pitchFamily="34" charset="0"/>
                <a:cs typeface="PT Bold Heading" panose="02010400000000000000" pitchFamily="2" charset="-78"/>
              </a:rPr>
              <a:t> للشق الأحادي  ؟</a:t>
            </a:r>
            <a:endParaRPr lang="en-US" sz="2400" dirty="0"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4" name="مستطيل مستدير الزوايا 15">
            <a:extLst>
              <a:ext uri="{FF2B5EF4-FFF2-40B4-BE49-F238E27FC236}">
                <a16:creationId xmlns:a16="http://schemas.microsoft.com/office/drawing/2014/main" id="{D6C07EB9-9DE5-495C-A931-D3B74525E6B3}"/>
              </a:ext>
            </a:extLst>
          </p:cNvPr>
          <p:cNvSpPr/>
          <p:nvPr/>
        </p:nvSpPr>
        <p:spPr>
          <a:xfrm>
            <a:off x="778411" y="2683711"/>
            <a:ext cx="11064552" cy="553020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2395" algn="r" rtl="1">
              <a:lnSpc>
                <a:spcPct val="115000"/>
              </a:lnSpc>
              <a:spcAft>
                <a:spcPts val="1000"/>
              </a:spcAft>
            </a:pPr>
            <a:r>
              <a:rPr lang="ar-SA" sz="2400" dirty="0">
                <a:solidFill>
                  <a:srgbClr val="0070C0"/>
                </a:solidFill>
                <a:ea typeface="Calibri" panose="020F0502020204030204" pitchFamily="34" charset="0"/>
                <a:cs typeface="PT Bold Heading" panose="02010400000000000000" pitchFamily="2" charset="-78"/>
              </a:rPr>
              <a:t>لان تداخل الشق المزدوج ينتج من تداخل أنماط حيود الشق الأحادي للموجات الناتجة عن شقين</a:t>
            </a:r>
            <a:endParaRPr lang="en-US" sz="2400" dirty="0"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4A181C5-F73A-400A-858C-639E1131C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198" y="3618765"/>
            <a:ext cx="5209368" cy="129769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D876A46-DB01-42EF-ACF8-0E53467B9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199" y="5251513"/>
            <a:ext cx="5209368" cy="1297698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771258B-E003-4C23-99AE-65A44BCC4976}"/>
              </a:ext>
            </a:extLst>
          </p:cNvPr>
          <p:cNvSpPr/>
          <p:nvPr/>
        </p:nvSpPr>
        <p:spPr>
          <a:xfrm>
            <a:off x="9372224" y="461835"/>
            <a:ext cx="1264449" cy="639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123190" algn="r" rtl="1">
              <a:lnSpc>
                <a:spcPct val="115000"/>
              </a:lnSpc>
            </a:pPr>
            <a:r>
              <a:rPr lang="ar-SA" sz="2800" dirty="0">
                <a:ea typeface="Calibri" panose="020F0502020204030204" pitchFamily="34" charset="0"/>
                <a:cs typeface="PT Bold Heading" panose="02010400000000000000" pitchFamily="2" charset="-78"/>
              </a:rPr>
              <a:t>عللي :</a:t>
            </a:r>
            <a:r>
              <a:rPr lang="ar-SA" sz="3200" dirty="0"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endParaRPr lang="en-US" sz="2800" dirty="0"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CD7829E-DE73-40AF-8EC1-ADABCADC7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6673" y="340822"/>
            <a:ext cx="1206290" cy="10158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2" descr="diffract">
            <a:extLst>
              <a:ext uri="{FF2B5EF4-FFF2-40B4-BE49-F238E27FC236}">
                <a16:creationId xmlns:a16="http://schemas.microsoft.com/office/drawing/2014/main" id="{E50B27CB-DAB7-4375-900E-28369693C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47488" b="7692"/>
          <a:stretch/>
        </p:blipFill>
        <p:spPr bwMode="auto">
          <a:xfrm>
            <a:off x="1330151" y="5452477"/>
            <a:ext cx="4156248" cy="122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%25D9%2585%25D8%25A8%25D8%25AF%25D8%25A7%25D8%25A1+%25D9%2587%25D8%25A7%25D9%258A%25D8%25AC%25D9%2586%25D8%25B2">
            <a:extLst>
              <a:ext uri="{FF2B5EF4-FFF2-40B4-BE49-F238E27FC236}">
                <a16:creationId xmlns:a16="http://schemas.microsoft.com/office/drawing/2014/main" id="{FF6ADE4D-4A4C-40DE-8DF4-78DF2D0F1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5306" y="3527258"/>
            <a:ext cx="4441093" cy="16719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52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2675906-592E-4E49-85AC-66B0561FE1ED}"/>
              </a:ext>
            </a:extLst>
          </p:cNvPr>
          <p:cNvSpPr txBox="1"/>
          <p:nvPr/>
        </p:nvSpPr>
        <p:spPr>
          <a:xfrm>
            <a:off x="3808307" y="190839"/>
            <a:ext cx="8283678" cy="2462213"/>
          </a:xfrm>
          <a:prstGeom prst="rect">
            <a:avLst/>
          </a:prstGeom>
          <a:solidFill>
            <a:srgbClr val="FFCCFF">
              <a:alpha val="83000"/>
            </a:srgb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2800" b="1" dirty="0">
                <a:highlight>
                  <a:srgbClr val="97A8D6"/>
                </a:highlight>
              </a:rPr>
              <a:t>مسألة </a:t>
            </a:r>
            <a:r>
              <a:rPr lang="en-US" sz="2800" b="1" dirty="0">
                <a:highlight>
                  <a:srgbClr val="97A8D6"/>
                </a:highlight>
              </a:rPr>
              <a:t>12</a:t>
            </a:r>
            <a:r>
              <a:rPr lang="ar-SA" sz="2800" b="1" dirty="0">
                <a:highlight>
                  <a:srgbClr val="97A8D6"/>
                </a:highlight>
              </a:rPr>
              <a:t> صفحة </a:t>
            </a:r>
            <a:r>
              <a:rPr lang="en-US" sz="2800" b="1" dirty="0">
                <a:highlight>
                  <a:srgbClr val="97A8D6"/>
                </a:highlight>
              </a:rPr>
              <a:t>237</a:t>
            </a:r>
            <a:r>
              <a:rPr lang="ar-SA" sz="2800" b="1" dirty="0">
                <a:highlight>
                  <a:srgbClr val="97A8D6"/>
                </a:highlight>
              </a:rPr>
              <a:t>:</a:t>
            </a: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b="1" dirty="0">
              <a:highlight>
                <a:srgbClr val="97A8D6"/>
              </a:highligh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23AEEB5-48F0-4C53-829D-BDE0C44AF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38" t="-388" r="738" b="50338"/>
          <a:stretch/>
        </p:blipFill>
        <p:spPr>
          <a:xfrm>
            <a:off x="85213" y="24335"/>
            <a:ext cx="3723094" cy="237214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EFD3ED-257A-430E-A30A-8CF5CF6F7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6" t="26763" r="17472" b="61254"/>
          <a:stretch/>
        </p:blipFill>
        <p:spPr>
          <a:xfrm>
            <a:off x="3904840" y="750749"/>
            <a:ext cx="8117870" cy="1573968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C3E31505-C768-497D-8FF2-D8924A8E18FE}"/>
              </a:ext>
            </a:extLst>
          </p:cNvPr>
          <p:cNvCxnSpPr>
            <a:cxnSpLocks/>
          </p:cNvCxnSpPr>
          <p:nvPr/>
        </p:nvCxnSpPr>
        <p:spPr>
          <a:xfrm>
            <a:off x="8984302" y="3244990"/>
            <a:ext cx="0" cy="261143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17B98034-2728-4432-85E2-15D29F96C768}"/>
              </a:ext>
            </a:extLst>
          </p:cNvPr>
          <p:cNvSpPr/>
          <p:nvPr/>
        </p:nvSpPr>
        <p:spPr>
          <a:xfrm>
            <a:off x="7672785" y="1063533"/>
            <a:ext cx="907657" cy="4731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ستطيل 5">
                <a:extLst>
                  <a:ext uri="{FF2B5EF4-FFF2-40B4-BE49-F238E27FC236}">
                    <a16:creationId xmlns:a16="http://schemas.microsoft.com/office/drawing/2014/main" id="{374E77FE-460F-45EA-B4E7-253955ED7511}"/>
                  </a:ext>
                </a:extLst>
              </p:cNvPr>
              <p:cNvSpPr/>
              <p:nvPr/>
            </p:nvSpPr>
            <p:spPr>
              <a:xfrm>
                <a:off x="8984831" y="3425315"/>
                <a:ext cx="232193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𝟓𝟒𝟔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مستطيل 5">
                <a:extLst>
                  <a:ext uri="{FF2B5EF4-FFF2-40B4-BE49-F238E27FC236}">
                    <a16:creationId xmlns:a16="http://schemas.microsoft.com/office/drawing/2014/main" id="{374E77FE-460F-45EA-B4E7-253955ED7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4831" y="3425315"/>
                <a:ext cx="232193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1C498F8-31EE-4F4F-A990-AAF12348E8E4}"/>
              </a:ext>
            </a:extLst>
          </p:cNvPr>
          <p:cNvSpPr/>
          <p:nvPr/>
        </p:nvSpPr>
        <p:spPr>
          <a:xfrm>
            <a:off x="10463225" y="3419308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C0A2B776-F578-4982-9AB3-E233AEE13795}"/>
              </a:ext>
            </a:extLst>
          </p:cNvPr>
          <p:cNvSpPr/>
          <p:nvPr/>
        </p:nvSpPr>
        <p:spPr>
          <a:xfrm>
            <a:off x="5339938" y="1035823"/>
            <a:ext cx="1058713" cy="4731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1A3ED1EE-7343-44F9-AE45-89F2D46A3358}"/>
                  </a:ext>
                </a:extLst>
              </p:cNvPr>
              <p:cNvSpPr/>
              <p:nvPr/>
            </p:nvSpPr>
            <p:spPr>
              <a:xfrm>
                <a:off x="9040755" y="4089040"/>
                <a:ext cx="25791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𝟎𝟗𝟓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𝒎𝒎</m:t>
                    </m:r>
                  </m:oMath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1A3ED1EE-7343-44F9-AE45-89F2D46A3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0755" y="4089040"/>
                <a:ext cx="2579157" cy="461665"/>
              </a:xfrm>
              <a:prstGeom prst="rect">
                <a:avLst/>
              </a:prstGeom>
              <a:blipFill>
                <a:blip r:embed="rId5"/>
                <a:stretch>
                  <a:fillRect l="-3546" t="-9211" b="-30263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8718743B-0FE3-475E-B929-EE1985AF0680}"/>
              </a:ext>
            </a:extLst>
          </p:cNvPr>
          <p:cNvSpPr/>
          <p:nvPr/>
        </p:nvSpPr>
        <p:spPr>
          <a:xfrm>
            <a:off x="10615696" y="4063030"/>
            <a:ext cx="733815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C3FED3B8-A1F0-4137-824C-11FFE54ABC87}"/>
                  </a:ext>
                </a:extLst>
              </p:cNvPr>
              <p:cNvSpPr/>
              <p:nvPr/>
            </p:nvSpPr>
            <p:spPr>
              <a:xfrm>
                <a:off x="9093004" y="4733596"/>
                <a:ext cx="2217442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C3FED3B8-A1F0-4137-824C-11FFE54ABC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3004" y="4733596"/>
                <a:ext cx="2217442" cy="475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0A620D39-62D8-453A-88FC-AF350BA0FDDF}"/>
              </a:ext>
            </a:extLst>
          </p:cNvPr>
          <p:cNvSpPr/>
          <p:nvPr/>
        </p:nvSpPr>
        <p:spPr>
          <a:xfrm>
            <a:off x="9918125" y="1678150"/>
            <a:ext cx="772900" cy="5058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مستطيل 12">
                <a:extLst>
                  <a:ext uri="{FF2B5EF4-FFF2-40B4-BE49-F238E27FC236}">
                    <a16:creationId xmlns:a16="http://schemas.microsoft.com/office/drawing/2014/main" id="{01031EBB-34E7-45CC-9A52-4BBFCBB8741A}"/>
                  </a:ext>
                </a:extLst>
              </p:cNvPr>
              <p:cNvSpPr/>
              <p:nvPr/>
            </p:nvSpPr>
            <p:spPr>
              <a:xfrm>
                <a:off x="9171753" y="5375586"/>
                <a:ext cx="2217442" cy="475451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مستطيل 12">
                <a:extLst>
                  <a:ext uri="{FF2B5EF4-FFF2-40B4-BE49-F238E27FC236}">
                    <a16:creationId xmlns:a16="http://schemas.microsoft.com/office/drawing/2014/main" id="{01031EBB-34E7-45CC-9A52-4BBFCBB874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753" y="5375586"/>
                <a:ext cx="2217442" cy="4754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AD73D730-4B4C-4A85-93BC-FD3C7D335E68}"/>
              </a:ext>
            </a:extLst>
          </p:cNvPr>
          <p:cNvSpPr/>
          <p:nvPr/>
        </p:nvSpPr>
        <p:spPr>
          <a:xfrm>
            <a:off x="7728205" y="1757262"/>
            <a:ext cx="2113217" cy="4340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3CB4BD5A-4861-41E3-9B38-FE31F9A4BAA1}"/>
              </a:ext>
            </a:extLst>
          </p:cNvPr>
          <p:cNvSpPr/>
          <p:nvPr/>
        </p:nvSpPr>
        <p:spPr>
          <a:xfrm>
            <a:off x="1229202" y="16135"/>
            <a:ext cx="2579105" cy="7279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22BDC3B6-E9F7-460A-8079-E9D8DD9F7D90}"/>
                  </a:ext>
                </a:extLst>
              </p:cNvPr>
              <p:cNvSpPr/>
              <p:nvPr/>
            </p:nvSpPr>
            <p:spPr>
              <a:xfrm>
                <a:off x="3924807" y="2879556"/>
                <a:ext cx="2204864" cy="910249"/>
              </a:xfrm>
              <a:prstGeom prst="rect">
                <a:avLst/>
              </a:prstGeom>
              <a:solidFill>
                <a:srgbClr val="BAB0BC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𝝀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𝑳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𝑾</m:t>
                          </m:r>
                        </m:den>
                      </m:f>
                    </m:oMath>
                  </m:oMathPara>
                </a14:m>
                <a:endParaRPr lang="ar-S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22BDC3B6-E9F7-460A-8079-E9D8DD9F7D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807" y="2879556"/>
                <a:ext cx="2204864" cy="9102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مستطيل 16">
                <a:extLst>
                  <a:ext uri="{FF2B5EF4-FFF2-40B4-BE49-F238E27FC236}">
                    <a16:creationId xmlns:a16="http://schemas.microsoft.com/office/drawing/2014/main" id="{754E6B4B-8F9E-4EB6-BCC4-B19F46733284}"/>
                  </a:ext>
                </a:extLst>
              </p:cNvPr>
              <p:cNvSpPr/>
              <p:nvPr/>
            </p:nvSpPr>
            <p:spPr>
              <a:xfrm>
                <a:off x="1946845" y="4131307"/>
                <a:ext cx="5725940" cy="865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×(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𝟓𝟒𝟔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×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𝟗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 ×(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𝟕𝟓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×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𝟎𝟗𝟓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ar-S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مستطيل 16">
                <a:extLst>
                  <a:ext uri="{FF2B5EF4-FFF2-40B4-BE49-F238E27FC236}">
                    <a16:creationId xmlns:a16="http://schemas.microsoft.com/office/drawing/2014/main" id="{754E6B4B-8F9E-4EB6-BCC4-B19F467332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45" y="4131307"/>
                <a:ext cx="5725940" cy="8653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D65DD188-5BD6-479E-A1F3-2A6F4263344B}"/>
                  </a:ext>
                </a:extLst>
              </p:cNvPr>
              <p:cNvSpPr/>
              <p:nvPr/>
            </p:nvSpPr>
            <p:spPr>
              <a:xfrm>
                <a:off x="3132966" y="5582998"/>
                <a:ext cx="3353697" cy="470000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D65DD188-5BD6-479E-A1F3-2A6F426334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966" y="5582998"/>
                <a:ext cx="3353697" cy="47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8A6EB01D-7C44-4E22-BD1D-7905C90838C6}"/>
              </a:ext>
            </a:extLst>
          </p:cNvPr>
          <p:cNvSpPr/>
          <p:nvPr/>
        </p:nvSpPr>
        <p:spPr>
          <a:xfrm>
            <a:off x="10534530" y="4742938"/>
            <a:ext cx="733815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8754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2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2675906-592E-4E49-85AC-66B0561FE1ED}"/>
              </a:ext>
            </a:extLst>
          </p:cNvPr>
          <p:cNvSpPr txBox="1"/>
          <p:nvPr/>
        </p:nvSpPr>
        <p:spPr>
          <a:xfrm>
            <a:off x="3808307" y="190839"/>
            <a:ext cx="8283678" cy="2462213"/>
          </a:xfrm>
          <a:prstGeom prst="rect">
            <a:avLst/>
          </a:prstGeom>
          <a:solidFill>
            <a:srgbClr val="FFCCFF">
              <a:alpha val="83000"/>
            </a:srgb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2800" b="1" dirty="0">
                <a:highlight>
                  <a:srgbClr val="97A8D6"/>
                </a:highlight>
              </a:rPr>
              <a:t>مسألة </a:t>
            </a:r>
            <a:r>
              <a:rPr lang="en-US" sz="2800" b="1" dirty="0">
                <a:highlight>
                  <a:srgbClr val="97A8D6"/>
                </a:highlight>
              </a:rPr>
              <a:t>13</a:t>
            </a:r>
            <a:r>
              <a:rPr lang="ar-SA" sz="2800" b="1" dirty="0">
                <a:highlight>
                  <a:srgbClr val="97A8D6"/>
                </a:highlight>
              </a:rPr>
              <a:t> صفحة </a:t>
            </a:r>
            <a:r>
              <a:rPr lang="en-US" sz="2800" b="1" dirty="0">
                <a:highlight>
                  <a:srgbClr val="97A8D6"/>
                </a:highlight>
              </a:rPr>
              <a:t>237</a:t>
            </a:r>
            <a:r>
              <a:rPr lang="ar-SA" sz="2800" b="1" dirty="0">
                <a:highlight>
                  <a:srgbClr val="97A8D6"/>
                </a:highlight>
              </a:rPr>
              <a:t>:</a:t>
            </a: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b="1" dirty="0">
              <a:highlight>
                <a:srgbClr val="97A8D6"/>
              </a:highligh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23AEEB5-48F0-4C53-829D-BDE0C44AF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38" t="-388" r="738" b="50338"/>
          <a:stretch/>
        </p:blipFill>
        <p:spPr>
          <a:xfrm>
            <a:off x="85213" y="24335"/>
            <a:ext cx="3723094" cy="2372140"/>
          </a:xfrm>
          <a:prstGeom prst="rect">
            <a:avLst/>
          </a:prstGeom>
        </p:spPr>
      </p:pic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3CB4BD5A-4861-41E3-9B38-FE31F9A4BAA1}"/>
              </a:ext>
            </a:extLst>
          </p:cNvPr>
          <p:cNvSpPr/>
          <p:nvPr/>
        </p:nvSpPr>
        <p:spPr>
          <a:xfrm>
            <a:off x="1229202" y="16135"/>
            <a:ext cx="2579105" cy="7279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22BDC3B6-E9F7-460A-8079-E9D8DD9F7D90}"/>
                  </a:ext>
                </a:extLst>
              </p:cNvPr>
              <p:cNvSpPr/>
              <p:nvPr/>
            </p:nvSpPr>
            <p:spPr>
              <a:xfrm>
                <a:off x="3924807" y="2879556"/>
                <a:ext cx="2204864" cy="910249"/>
              </a:xfrm>
              <a:prstGeom prst="rect">
                <a:avLst/>
              </a:prstGeom>
              <a:solidFill>
                <a:srgbClr val="BAB0BC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𝝀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𝑳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𝑾</m:t>
                          </m:r>
                        </m:den>
                      </m:f>
                    </m:oMath>
                  </m:oMathPara>
                </a14:m>
                <a:endParaRPr lang="ar-S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22BDC3B6-E9F7-460A-8079-E9D8DD9F7D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807" y="2879556"/>
                <a:ext cx="2204864" cy="9102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صورة 19">
            <a:extLst>
              <a:ext uri="{FF2B5EF4-FFF2-40B4-BE49-F238E27FC236}">
                <a16:creationId xmlns:a16="http://schemas.microsoft.com/office/drawing/2014/main" id="{7B0D6830-76EA-4133-9625-C0C844E725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18" t="37714" r="17470" b="52033"/>
          <a:stretch/>
        </p:blipFill>
        <p:spPr>
          <a:xfrm>
            <a:off x="3824128" y="924434"/>
            <a:ext cx="8117870" cy="1368732"/>
          </a:xfrm>
          <a:prstGeom prst="rect">
            <a:avLst/>
          </a:prstGeom>
        </p:spPr>
      </p:pic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B0443A32-7A3B-4CC7-9230-202B57E31151}"/>
              </a:ext>
            </a:extLst>
          </p:cNvPr>
          <p:cNvSpPr/>
          <p:nvPr/>
        </p:nvSpPr>
        <p:spPr>
          <a:xfrm>
            <a:off x="7727169" y="1053850"/>
            <a:ext cx="1197585" cy="5140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C87B2F4A-0BDB-4679-9AB3-33ED2F67BDBC}"/>
              </a:ext>
            </a:extLst>
          </p:cNvPr>
          <p:cNvSpPr/>
          <p:nvPr/>
        </p:nvSpPr>
        <p:spPr>
          <a:xfrm>
            <a:off x="4439340" y="1024551"/>
            <a:ext cx="775007" cy="5140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5CAE2852-7DB5-42C1-AA7C-3275BD0C3834}"/>
              </a:ext>
            </a:extLst>
          </p:cNvPr>
          <p:cNvSpPr/>
          <p:nvPr/>
        </p:nvSpPr>
        <p:spPr>
          <a:xfrm>
            <a:off x="8666790" y="1599203"/>
            <a:ext cx="983078" cy="5140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BBF97AE1-6F4B-457D-9385-54A6939F9BB0}"/>
              </a:ext>
            </a:extLst>
          </p:cNvPr>
          <p:cNvSpPr/>
          <p:nvPr/>
        </p:nvSpPr>
        <p:spPr>
          <a:xfrm>
            <a:off x="6670560" y="1736196"/>
            <a:ext cx="2113217" cy="47163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7C125A01-0087-46FD-BE78-B9C430A570F5}"/>
              </a:ext>
            </a:extLst>
          </p:cNvPr>
          <p:cNvCxnSpPr>
            <a:cxnSpLocks/>
          </p:cNvCxnSpPr>
          <p:nvPr/>
        </p:nvCxnSpPr>
        <p:spPr>
          <a:xfrm>
            <a:off x="9035446" y="2929538"/>
            <a:ext cx="0" cy="2693335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مستطيل 25">
                <a:extLst>
                  <a:ext uri="{FF2B5EF4-FFF2-40B4-BE49-F238E27FC236}">
                    <a16:creationId xmlns:a16="http://schemas.microsoft.com/office/drawing/2014/main" id="{9A5771FD-0140-4614-B3CC-249C4617406B}"/>
                  </a:ext>
                </a:extLst>
              </p:cNvPr>
              <p:cNvSpPr/>
              <p:nvPr/>
            </p:nvSpPr>
            <p:spPr>
              <a:xfrm>
                <a:off x="9077011" y="3027917"/>
                <a:ext cx="267370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𝟎𝟐𝟗𝟓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𝒎𝒎</m:t>
                    </m:r>
                  </m:oMath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مستطيل 25">
                <a:extLst>
                  <a:ext uri="{FF2B5EF4-FFF2-40B4-BE49-F238E27FC236}">
                    <a16:creationId xmlns:a16="http://schemas.microsoft.com/office/drawing/2014/main" id="{9A5771FD-0140-4614-B3CC-249C461740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7011" y="3027917"/>
                <a:ext cx="2673706" cy="461665"/>
              </a:xfrm>
              <a:prstGeom prst="rect">
                <a:avLst/>
              </a:prstGeom>
              <a:blipFill>
                <a:blip r:embed="rId5"/>
                <a:stretch>
                  <a:fillRect l="-3417" t="-9333" b="-32000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6115CB89-F52F-46ED-B0F4-B41D780E1CF7}"/>
              </a:ext>
            </a:extLst>
          </p:cNvPr>
          <p:cNvSpPr/>
          <p:nvPr/>
        </p:nvSpPr>
        <p:spPr>
          <a:xfrm>
            <a:off x="11005540" y="3035251"/>
            <a:ext cx="733815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مستطيل 27">
                <a:extLst>
                  <a:ext uri="{FF2B5EF4-FFF2-40B4-BE49-F238E27FC236}">
                    <a16:creationId xmlns:a16="http://schemas.microsoft.com/office/drawing/2014/main" id="{8F9942EA-8B64-499D-AA55-E2E4E6194AE8}"/>
                  </a:ext>
                </a:extLst>
              </p:cNvPr>
              <p:cNvSpPr/>
              <p:nvPr/>
            </p:nvSpPr>
            <p:spPr>
              <a:xfrm>
                <a:off x="9212019" y="3684543"/>
                <a:ext cx="2217442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مستطيل 27">
                <a:extLst>
                  <a:ext uri="{FF2B5EF4-FFF2-40B4-BE49-F238E27FC236}">
                    <a16:creationId xmlns:a16="http://schemas.microsoft.com/office/drawing/2014/main" id="{8F9942EA-8B64-499D-AA55-E2E4E6194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019" y="3684543"/>
                <a:ext cx="2217442" cy="475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مستطيل 28">
                <a:extLst>
                  <a:ext uri="{FF2B5EF4-FFF2-40B4-BE49-F238E27FC236}">
                    <a16:creationId xmlns:a16="http://schemas.microsoft.com/office/drawing/2014/main" id="{F8CA7285-106D-4CF0-BFD6-27CCD63D02E5}"/>
                  </a:ext>
                </a:extLst>
              </p:cNvPr>
              <p:cNvSpPr/>
              <p:nvPr/>
            </p:nvSpPr>
            <p:spPr>
              <a:xfrm>
                <a:off x="9497310" y="4943100"/>
                <a:ext cx="1646860" cy="461665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  ???</a:t>
                </a:r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مستطيل 28">
                <a:extLst>
                  <a:ext uri="{FF2B5EF4-FFF2-40B4-BE49-F238E27FC236}">
                    <a16:creationId xmlns:a16="http://schemas.microsoft.com/office/drawing/2014/main" id="{F8CA7285-106D-4CF0-BFD6-27CCD63D02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310" y="4943100"/>
                <a:ext cx="1646860" cy="461665"/>
              </a:xfrm>
              <a:prstGeom prst="rect">
                <a:avLst/>
              </a:prstGeom>
              <a:blipFill>
                <a:blip r:embed="rId7"/>
                <a:stretch>
                  <a:fillRect t="-4878" b="-24390"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مستطيل 29">
                <a:extLst>
                  <a:ext uri="{FF2B5EF4-FFF2-40B4-BE49-F238E27FC236}">
                    <a16:creationId xmlns:a16="http://schemas.microsoft.com/office/drawing/2014/main" id="{A08E7A8C-133D-4D3E-BB7D-3DCE3DE0830C}"/>
                  </a:ext>
                </a:extLst>
              </p:cNvPr>
              <p:cNvSpPr/>
              <p:nvPr/>
            </p:nvSpPr>
            <p:spPr>
              <a:xfrm>
                <a:off x="3159993" y="4374096"/>
                <a:ext cx="5725940" cy="908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𝟐𝟒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×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 ×(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𝟎𝟐𝟗𝟓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×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×(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𝟔𝟎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 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)</m:t>
                          </m:r>
                        </m:den>
                      </m:f>
                    </m:oMath>
                  </m:oMathPara>
                </a14:m>
                <a:endParaRPr lang="ar-S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مستطيل 29">
                <a:extLst>
                  <a:ext uri="{FF2B5EF4-FFF2-40B4-BE49-F238E27FC236}">
                    <a16:creationId xmlns:a16="http://schemas.microsoft.com/office/drawing/2014/main" id="{A08E7A8C-133D-4D3E-BB7D-3DCE3DE083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993" y="4374096"/>
                <a:ext cx="5725940" cy="9083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مستطيل 30">
                <a:extLst>
                  <a:ext uri="{FF2B5EF4-FFF2-40B4-BE49-F238E27FC236}">
                    <a16:creationId xmlns:a16="http://schemas.microsoft.com/office/drawing/2014/main" id="{2BCB1E42-4F4B-4465-B588-243442EB97FD}"/>
                  </a:ext>
                </a:extLst>
              </p:cNvPr>
              <p:cNvSpPr/>
              <p:nvPr/>
            </p:nvSpPr>
            <p:spPr>
              <a:xfrm>
                <a:off x="3877818" y="5833449"/>
                <a:ext cx="3353697" cy="470000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مستطيل 30">
                <a:extLst>
                  <a:ext uri="{FF2B5EF4-FFF2-40B4-BE49-F238E27FC236}">
                    <a16:creationId xmlns:a16="http://schemas.microsoft.com/office/drawing/2014/main" id="{2BCB1E42-4F4B-4465-B588-243442EB97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818" y="5833449"/>
                <a:ext cx="3353697" cy="47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مستطيل 31">
                <a:extLst>
                  <a:ext uri="{FF2B5EF4-FFF2-40B4-BE49-F238E27FC236}">
                    <a16:creationId xmlns:a16="http://schemas.microsoft.com/office/drawing/2014/main" id="{E863EB51-78F3-4813-8355-317C0355C873}"/>
                  </a:ext>
                </a:extLst>
              </p:cNvPr>
              <p:cNvSpPr/>
              <p:nvPr/>
            </p:nvSpPr>
            <p:spPr>
              <a:xfrm>
                <a:off x="9304847" y="4255345"/>
                <a:ext cx="212461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𝟐𝟒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𝒎𝒎</m:t>
                    </m:r>
                  </m:oMath>
                </a14:m>
                <a:r>
                  <a:rPr lang="en-US" sz="2400" dirty="0"/>
                  <a:t> </a:t>
                </a:r>
                <a:endParaRPr lang="ar-SA" sz="2400" dirty="0"/>
              </a:p>
            </p:txBody>
          </p:sp>
        </mc:Choice>
        <mc:Fallback xmlns="">
          <p:sp>
            <p:nvSpPr>
              <p:cNvPr id="32" name="مستطيل 31">
                <a:extLst>
                  <a:ext uri="{FF2B5EF4-FFF2-40B4-BE49-F238E27FC236}">
                    <a16:creationId xmlns:a16="http://schemas.microsoft.com/office/drawing/2014/main" id="{E863EB51-78F3-4813-8355-317C0355C8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847" y="4255345"/>
                <a:ext cx="2124614" cy="461665"/>
              </a:xfrm>
              <a:prstGeom prst="rect">
                <a:avLst/>
              </a:prstGeom>
              <a:blipFill>
                <a:blip r:embed="rId10"/>
                <a:stretch>
                  <a:fillRect l="-573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1676D1F3-7FD3-4B66-B46A-9FBD2BD30295}"/>
              </a:ext>
            </a:extLst>
          </p:cNvPr>
          <p:cNvSpPr/>
          <p:nvPr/>
        </p:nvSpPr>
        <p:spPr>
          <a:xfrm>
            <a:off x="10641054" y="4247645"/>
            <a:ext cx="733815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مستطيل 33">
                <a:extLst>
                  <a:ext uri="{FF2B5EF4-FFF2-40B4-BE49-F238E27FC236}">
                    <a16:creationId xmlns:a16="http://schemas.microsoft.com/office/drawing/2014/main" id="{E58AB950-3FB3-4BD0-A4A9-C24704B36372}"/>
                  </a:ext>
                </a:extLst>
              </p:cNvPr>
              <p:cNvSpPr/>
              <p:nvPr/>
            </p:nvSpPr>
            <p:spPr>
              <a:xfrm>
                <a:off x="416508" y="4431580"/>
                <a:ext cx="2204864" cy="7934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𝝀</m:t>
                      </m:r>
                      <m:r>
                        <a:rPr lang="en-US" sz="2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𝑾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ar-S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مستطيل 33">
                <a:extLst>
                  <a:ext uri="{FF2B5EF4-FFF2-40B4-BE49-F238E27FC236}">
                    <a16:creationId xmlns:a16="http://schemas.microsoft.com/office/drawing/2014/main" id="{E58AB950-3FB3-4BD0-A4A9-C24704B36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08" y="4431580"/>
                <a:ext cx="2204864" cy="793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28599898-84C7-42B8-8CFE-7CA7F2D10EA3}"/>
              </a:ext>
            </a:extLst>
          </p:cNvPr>
          <p:cNvSpPr/>
          <p:nvPr/>
        </p:nvSpPr>
        <p:spPr>
          <a:xfrm>
            <a:off x="10611684" y="3664445"/>
            <a:ext cx="733815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698F88CD-EAE9-4110-8AB5-7127100FA3BD}"/>
              </a:ext>
            </a:extLst>
          </p:cNvPr>
          <p:cNvSpPr/>
          <p:nvPr/>
        </p:nvSpPr>
        <p:spPr>
          <a:xfrm>
            <a:off x="5426850" y="2853244"/>
            <a:ext cx="312745" cy="5073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4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منحني إلى الأعلى 1">
            <a:extLst>
              <a:ext uri="{FF2B5EF4-FFF2-40B4-BE49-F238E27FC236}">
                <a16:creationId xmlns:a16="http://schemas.microsoft.com/office/drawing/2014/main" id="{4B4CCCA5-DCA3-4512-A2D6-9114D90436EF}"/>
              </a:ext>
            </a:extLst>
          </p:cNvPr>
          <p:cNvSpPr/>
          <p:nvPr/>
        </p:nvSpPr>
        <p:spPr>
          <a:xfrm>
            <a:off x="5381390" y="2498582"/>
            <a:ext cx="2870200" cy="2182707"/>
          </a:xfrm>
          <a:prstGeom prst="bentUpArrow">
            <a:avLst>
              <a:gd name="adj1" fmla="val 2176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Rectangle 89">
            <a:extLst>
              <a:ext uri="{FF2B5EF4-FFF2-40B4-BE49-F238E27FC236}">
                <a16:creationId xmlns:a16="http://schemas.microsoft.com/office/drawing/2014/main" id="{70FEC092-D612-44F3-A8D9-02308536C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310" y="4134546"/>
            <a:ext cx="3426976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التداخـل</a:t>
            </a:r>
          </a:p>
        </p:txBody>
      </p:sp>
      <p:sp>
        <p:nvSpPr>
          <p:cNvPr id="4" name="سهم منحني إلى الأعلى 10">
            <a:extLst>
              <a:ext uri="{FF2B5EF4-FFF2-40B4-BE49-F238E27FC236}">
                <a16:creationId xmlns:a16="http://schemas.microsoft.com/office/drawing/2014/main" id="{B68A0941-9CEA-4DCC-A135-5AF7CF855032}"/>
              </a:ext>
            </a:extLst>
          </p:cNvPr>
          <p:cNvSpPr/>
          <p:nvPr/>
        </p:nvSpPr>
        <p:spPr>
          <a:xfrm>
            <a:off x="5381390" y="2413579"/>
            <a:ext cx="3936440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89">
            <a:extLst>
              <a:ext uri="{FF2B5EF4-FFF2-40B4-BE49-F238E27FC236}">
                <a16:creationId xmlns:a16="http://schemas.microsoft.com/office/drawing/2014/main" id="{65E7CE8A-AB58-4815-B4B0-9356C7C3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310" y="5313870"/>
            <a:ext cx="3427562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الحيـود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81B92EE4-31B1-4A8A-83D0-E54F5810D0D1}"/>
              </a:ext>
            </a:extLst>
          </p:cNvPr>
          <p:cNvSpPr txBox="1">
            <a:spLocks/>
          </p:cNvSpPr>
          <p:nvPr/>
        </p:nvSpPr>
        <p:spPr>
          <a:xfrm>
            <a:off x="2073896" y="1510552"/>
            <a:ext cx="9051304" cy="1612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algn="ctr" defTabSz="914400" rtl="1" eaLnBrk="1" latinLnBrk="0" hangingPunct="1">
              <a:spcBef>
                <a:spcPct val="0"/>
              </a:spcBef>
              <a:defRPr/>
            </a:pPr>
            <a:r>
              <a:rPr lang="ar-SA" sz="72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التداخل والحيود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9844535-F689-427B-8088-DA1EA1222A4D}"/>
              </a:ext>
            </a:extLst>
          </p:cNvPr>
          <p:cNvSpPr/>
          <p:nvPr/>
        </p:nvSpPr>
        <p:spPr>
          <a:xfrm>
            <a:off x="6816490" y="601424"/>
            <a:ext cx="4233516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الفصل الاول</a:t>
            </a:r>
          </a:p>
        </p:txBody>
      </p:sp>
    </p:spTree>
    <p:extLst>
      <p:ext uri="{BB962C8B-B14F-4D97-AF65-F5344CB8AC3E}">
        <p14:creationId xmlns:p14="http://schemas.microsoft.com/office/powerpoint/2010/main" val="41711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2675906-592E-4E49-85AC-66B0561FE1ED}"/>
              </a:ext>
            </a:extLst>
          </p:cNvPr>
          <p:cNvSpPr txBox="1"/>
          <p:nvPr/>
        </p:nvSpPr>
        <p:spPr>
          <a:xfrm>
            <a:off x="3808307" y="190839"/>
            <a:ext cx="8283678" cy="2893100"/>
          </a:xfrm>
          <a:prstGeom prst="rect">
            <a:avLst/>
          </a:prstGeom>
          <a:solidFill>
            <a:srgbClr val="FFCCFF">
              <a:alpha val="83000"/>
            </a:srgb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2800" b="1" dirty="0">
                <a:highlight>
                  <a:srgbClr val="97A8D6"/>
                </a:highlight>
              </a:rPr>
              <a:t>مسألة </a:t>
            </a:r>
            <a:r>
              <a:rPr lang="en-US" sz="2800" b="1" dirty="0">
                <a:highlight>
                  <a:srgbClr val="97A8D6"/>
                </a:highlight>
              </a:rPr>
              <a:t>14</a:t>
            </a:r>
            <a:r>
              <a:rPr lang="ar-SA" sz="2800" b="1" dirty="0">
                <a:highlight>
                  <a:srgbClr val="97A8D6"/>
                </a:highlight>
              </a:rPr>
              <a:t> صفحة </a:t>
            </a:r>
            <a:r>
              <a:rPr lang="en-US" sz="2800" b="1" dirty="0">
                <a:highlight>
                  <a:srgbClr val="97A8D6"/>
                </a:highlight>
              </a:rPr>
              <a:t>237</a:t>
            </a:r>
            <a:r>
              <a:rPr lang="ar-SA" sz="2800" b="1" dirty="0">
                <a:highlight>
                  <a:srgbClr val="97A8D6"/>
                </a:highlight>
              </a:rPr>
              <a:t>:</a:t>
            </a: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b="1" dirty="0">
              <a:highlight>
                <a:srgbClr val="97A8D6"/>
              </a:highligh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23AEEB5-48F0-4C53-829D-BDE0C44AF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38" t="-388" r="738" b="50338"/>
          <a:stretch/>
        </p:blipFill>
        <p:spPr>
          <a:xfrm>
            <a:off x="85213" y="24335"/>
            <a:ext cx="3723094" cy="2372140"/>
          </a:xfrm>
          <a:prstGeom prst="rect">
            <a:avLst/>
          </a:prstGeom>
        </p:spPr>
      </p:pic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3CB4BD5A-4861-41E3-9B38-FE31F9A4BAA1}"/>
              </a:ext>
            </a:extLst>
          </p:cNvPr>
          <p:cNvSpPr/>
          <p:nvPr/>
        </p:nvSpPr>
        <p:spPr>
          <a:xfrm>
            <a:off x="1229202" y="16135"/>
            <a:ext cx="2579105" cy="7279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22BDC3B6-E9F7-460A-8079-E9D8DD9F7D90}"/>
                  </a:ext>
                </a:extLst>
              </p:cNvPr>
              <p:cNvSpPr/>
              <p:nvPr/>
            </p:nvSpPr>
            <p:spPr>
              <a:xfrm>
                <a:off x="149222" y="4150482"/>
                <a:ext cx="2159960" cy="793422"/>
              </a:xfrm>
              <a:prstGeom prst="rect">
                <a:avLst/>
              </a:prstGeom>
              <a:solidFill>
                <a:srgbClr val="BAB0BC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𝝀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𝑳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𝑾</m:t>
                          </m:r>
                        </m:den>
                      </m:f>
                    </m:oMath>
                  </m:oMathPara>
                </a14:m>
                <a:endParaRPr lang="ar-S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22BDC3B6-E9F7-460A-8079-E9D8DD9F7D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2" y="4150482"/>
                <a:ext cx="2159960" cy="7934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صورة 36">
            <a:extLst>
              <a:ext uri="{FF2B5EF4-FFF2-40B4-BE49-F238E27FC236}">
                <a16:creationId xmlns:a16="http://schemas.microsoft.com/office/drawing/2014/main" id="{071AA0BB-2FDB-4395-B50E-0744D7E87B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20" t="47794" r="17134" b="28108"/>
          <a:stretch/>
        </p:blipFill>
        <p:spPr>
          <a:xfrm>
            <a:off x="3842517" y="813116"/>
            <a:ext cx="8215257" cy="2960946"/>
          </a:xfrm>
          <a:prstGeom prst="rect">
            <a:avLst/>
          </a:prstGeom>
        </p:spPr>
      </p:pic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A00AAE64-F961-4F41-8330-6AA737D5385F}"/>
              </a:ext>
            </a:extLst>
          </p:cNvPr>
          <p:cNvSpPr/>
          <p:nvPr/>
        </p:nvSpPr>
        <p:spPr>
          <a:xfrm>
            <a:off x="7815649" y="834113"/>
            <a:ext cx="1058713" cy="4731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19EEBFA2-0BB7-42D7-A0E8-11A9066ADA84}"/>
              </a:ext>
            </a:extLst>
          </p:cNvPr>
          <p:cNvSpPr/>
          <p:nvPr/>
        </p:nvSpPr>
        <p:spPr>
          <a:xfrm>
            <a:off x="5183486" y="838821"/>
            <a:ext cx="1058713" cy="4731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DFBE77A7-F9D6-4ACF-AD73-154DA0223B1F}"/>
              </a:ext>
            </a:extLst>
          </p:cNvPr>
          <p:cNvSpPr/>
          <p:nvPr/>
        </p:nvSpPr>
        <p:spPr>
          <a:xfrm>
            <a:off x="8591937" y="1416406"/>
            <a:ext cx="1281592" cy="4731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C2B7C930-4009-4017-B1D0-6FE0937B43C4}"/>
              </a:ext>
            </a:extLst>
          </p:cNvPr>
          <p:cNvSpPr/>
          <p:nvPr/>
        </p:nvSpPr>
        <p:spPr>
          <a:xfrm>
            <a:off x="4447922" y="1410914"/>
            <a:ext cx="1281592" cy="5350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مستطيل 41">
                <a:extLst>
                  <a:ext uri="{FF2B5EF4-FFF2-40B4-BE49-F238E27FC236}">
                    <a16:creationId xmlns:a16="http://schemas.microsoft.com/office/drawing/2014/main" id="{2F711B48-A8B8-4A71-81DB-0C447490FCE0}"/>
                  </a:ext>
                </a:extLst>
              </p:cNvPr>
              <p:cNvSpPr/>
              <p:nvPr/>
            </p:nvSpPr>
            <p:spPr>
              <a:xfrm>
                <a:off x="9259647" y="4980185"/>
                <a:ext cx="3063279" cy="506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SA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بنفسجي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𝟒𝟒𝟏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مستطيل 41">
                <a:extLst>
                  <a:ext uri="{FF2B5EF4-FFF2-40B4-BE49-F238E27FC236}">
                    <a16:creationId xmlns:a16="http://schemas.microsoft.com/office/drawing/2014/main" id="{2F711B48-A8B8-4A71-81DB-0C447490FC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647" y="4980185"/>
                <a:ext cx="3063279" cy="5067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FBBD0F70-B434-4935-97D6-18D5B5BE7A05}"/>
              </a:ext>
            </a:extLst>
          </p:cNvPr>
          <p:cNvSpPr/>
          <p:nvPr/>
        </p:nvSpPr>
        <p:spPr>
          <a:xfrm>
            <a:off x="11580464" y="4988989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مستطيل 43">
                <a:extLst>
                  <a:ext uri="{FF2B5EF4-FFF2-40B4-BE49-F238E27FC236}">
                    <a16:creationId xmlns:a16="http://schemas.microsoft.com/office/drawing/2014/main" id="{DDDA0F30-98A1-4998-9075-866335C671AA}"/>
                  </a:ext>
                </a:extLst>
              </p:cNvPr>
              <p:cNvSpPr/>
              <p:nvPr/>
            </p:nvSpPr>
            <p:spPr>
              <a:xfrm>
                <a:off x="9523514" y="3687983"/>
                <a:ext cx="246808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𝟎𝟓𝟎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𝒎𝒎</m:t>
                    </m:r>
                  </m:oMath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4" name="مستطيل 43">
                <a:extLst>
                  <a:ext uri="{FF2B5EF4-FFF2-40B4-BE49-F238E27FC236}">
                    <a16:creationId xmlns:a16="http://schemas.microsoft.com/office/drawing/2014/main" id="{DDDA0F30-98A1-4998-9075-866335C671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514" y="3687983"/>
                <a:ext cx="2468083" cy="461665"/>
              </a:xfrm>
              <a:prstGeom prst="rect">
                <a:avLst/>
              </a:prstGeom>
              <a:blipFill>
                <a:blip r:embed="rId6"/>
                <a:stretch>
                  <a:fillRect l="-3704" t="-9211" b="-30263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095A0EE5-6A8B-4CF4-8FDF-2696ED31DF42}"/>
              </a:ext>
            </a:extLst>
          </p:cNvPr>
          <p:cNvSpPr/>
          <p:nvPr/>
        </p:nvSpPr>
        <p:spPr>
          <a:xfrm>
            <a:off x="11299419" y="3667777"/>
            <a:ext cx="733815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مستطيل 45">
                <a:extLst>
                  <a:ext uri="{FF2B5EF4-FFF2-40B4-BE49-F238E27FC236}">
                    <a16:creationId xmlns:a16="http://schemas.microsoft.com/office/drawing/2014/main" id="{8839DFBA-E7DB-47AE-8CCC-DD99FBAE5BC5}"/>
                  </a:ext>
                </a:extLst>
              </p:cNvPr>
              <p:cNvSpPr/>
              <p:nvPr/>
            </p:nvSpPr>
            <p:spPr>
              <a:xfrm>
                <a:off x="9628010" y="4262818"/>
                <a:ext cx="2217442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مستطيل 45">
                <a:extLst>
                  <a:ext uri="{FF2B5EF4-FFF2-40B4-BE49-F238E27FC236}">
                    <a16:creationId xmlns:a16="http://schemas.microsoft.com/office/drawing/2014/main" id="{8839DFBA-E7DB-47AE-8CCC-DD99FBAE5B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8010" y="4262818"/>
                <a:ext cx="2217442" cy="4754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مستطيل 46">
                <a:extLst>
                  <a:ext uri="{FF2B5EF4-FFF2-40B4-BE49-F238E27FC236}">
                    <a16:creationId xmlns:a16="http://schemas.microsoft.com/office/drawing/2014/main" id="{E131695D-3968-4501-B823-F90B9F5FFAE8}"/>
                  </a:ext>
                </a:extLst>
              </p:cNvPr>
              <p:cNvSpPr/>
              <p:nvPr/>
            </p:nvSpPr>
            <p:spPr>
              <a:xfrm>
                <a:off x="9648835" y="6296909"/>
                <a:ext cx="2217442" cy="475451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7" name="مستطيل 46">
                <a:extLst>
                  <a:ext uri="{FF2B5EF4-FFF2-40B4-BE49-F238E27FC236}">
                    <a16:creationId xmlns:a16="http://schemas.microsoft.com/office/drawing/2014/main" id="{E131695D-3968-4501-B823-F90B9F5FF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8835" y="6296909"/>
                <a:ext cx="2217442" cy="4754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مستطيل 47">
                <a:extLst>
                  <a:ext uri="{FF2B5EF4-FFF2-40B4-BE49-F238E27FC236}">
                    <a16:creationId xmlns:a16="http://schemas.microsoft.com/office/drawing/2014/main" id="{B13AB2ED-2C51-4665-B596-05B7CBA879C9}"/>
                  </a:ext>
                </a:extLst>
              </p:cNvPr>
              <p:cNvSpPr/>
              <p:nvPr/>
            </p:nvSpPr>
            <p:spPr>
              <a:xfrm>
                <a:off x="1946760" y="4078603"/>
                <a:ext cx="4469150" cy="865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×(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𝟒𝟒𝟏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×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𝟗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 ×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𝟎𝟓𝟎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ar-S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مستطيل 47">
                <a:extLst>
                  <a:ext uri="{FF2B5EF4-FFF2-40B4-BE49-F238E27FC236}">
                    <a16:creationId xmlns:a16="http://schemas.microsoft.com/office/drawing/2014/main" id="{B13AB2ED-2C51-4665-B596-05B7CBA879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760" y="4078603"/>
                <a:ext cx="4469150" cy="8653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مستطيل 48">
                <a:extLst>
                  <a:ext uri="{FF2B5EF4-FFF2-40B4-BE49-F238E27FC236}">
                    <a16:creationId xmlns:a16="http://schemas.microsoft.com/office/drawing/2014/main" id="{965FB5F9-1E70-4EA2-8683-FA986ED484B6}"/>
                  </a:ext>
                </a:extLst>
              </p:cNvPr>
              <p:cNvSpPr/>
              <p:nvPr/>
            </p:nvSpPr>
            <p:spPr>
              <a:xfrm>
                <a:off x="5542107" y="4902506"/>
                <a:ext cx="3353697" cy="470000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𝟎𝟏𝟖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9" name="مستطيل 48">
                <a:extLst>
                  <a:ext uri="{FF2B5EF4-FFF2-40B4-BE49-F238E27FC236}">
                    <a16:creationId xmlns:a16="http://schemas.microsoft.com/office/drawing/2014/main" id="{965FB5F9-1E70-4EA2-8683-FA986ED484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107" y="4902506"/>
                <a:ext cx="3353697" cy="47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مستطيل 49">
                <a:extLst>
                  <a:ext uri="{FF2B5EF4-FFF2-40B4-BE49-F238E27FC236}">
                    <a16:creationId xmlns:a16="http://schemas.microsoft.com/office/drawing/2014/main" id="{BFC4DBAE-FD89-414D-BE5C-4BAF33FBAAC3}"/>
                  </a:ext>
                </a:extLst>
              </p:cNvPr>
              <p:cNvSpPr/>
              <p:nvPr/>
            </p:nvSpPr>
            <p:spPr>
              <a:xfrm>
                <a:off x="9446960" y="5568806"/>
                <a:ext cx="2851842" cy="506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احمر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𝟔𝟐𝟐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0" name="مستطيل 49">
                <a:extLst>
                  <a:ext uri="{FF2B5EF4-FFF2-40B4-BE49-F238E27FC236}">
                    <a16:creationId xmlns:a16="http://schemas.microsoft.com/office/drawing/2014/main" id="{BFC4DBAE-FD89-414D-BE5C-4BAF33FBAA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6960" y="5568806"/>
                <a:ext cx="2851842" cy="50674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CA39145D-0B8E-4BE9-B198-E9CE37D081D0}"/>
              </a:ext>
            </a:extLst>
          </p:cNvPr>
          <p:cNvSpPr/>
          <p:nvPr/>
        </p:nvSpPr>
        <p:spPr>
          <a:xfrm>
            <a:off x="11476150" y="5593757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مستطيل 51">
                <a:extLst>
                  <a:ext uri="{FF2B5EF4-FFF2-40B4-BE49-F238E27FC236}">
                    <a16:creationId xmlns:a16="http://schemas.microsoft.com/office/drawing/2014/main" id="{FEED432D-7155-4F31-98CF-014414B5B71C}"/>
                  </a:ext>
                </a:extLst>
              </p:cNvPr>
              <p:cNvSpPr/>
              <p:nvPr/>
            </p:nvSpPr>
            <p:spPr>
              <a:xfrm>
                <a:off x="1843168" y="5388412"/>
                <a:ext cx="4469150" cy="865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×(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𝟔𝟐𝟐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×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𝟗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 ×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𝟎𝟓𝟎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ar-S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مستطيل 51">
                <a:extLst>
                  <a:ext uri="{FF2B5EF4-FFF2-40B4-BE49-F238E27FC236}">
                    <a16:creationId xmlns:a16="http://schemas.microsoft.com/office/drawing/2014/main" id="{FEED432D-7155-4F31-98CF-014414B5B7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168" y="5388412"/>
                <a:ext cx="4469150" cy="8653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مستطيل 52">
                <a:extLst>
                  <a:ext uri="{FF2B5EF4-FFF2-40B4-BE49-F238E27FC236}">
                    <a16:creationId xmlns:a16="http://schemas.microsoft.com/office/drawing/2014/main" id="{711F8D8F-92C7-4096-9AA5-9B426B40BFE4}"/>
                  </a:ext>
                </a:extLst>
              </p:cNvPr>
              <p:cNvSpPr/>
              <p:nvPr/>
            </p:nvSpPr>
            <p:spPr>
              <a:xfrm>
                <a:off x="5542107" y="6305912"/>
                <a:ext cx="3353697" cy="470000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𝟎𝟐𝟓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3" name="مستطيل 52">
                <a:extLst>
                  <a:ext uri="{FF2B5EF4-FFF2-40B4-BE49-F238E27FC236}">
                    <a16:creationId xmlns:a16="http://schemas.microsoft.com/office/drawing/2014/main" id="{711F8D8F-92C7-4096-9AA5-9B426B40BF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107" y="6305912"/>
                <a:ext cx="3353697" cy="47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مربع نص 53">
            <a:extLst>
              <a:ext uri="{FF2B5EF4-FFF2-40B4-BE49-F238E27FC236}">
                <a16:creationId xmlns:a16="http://schemas.microsoft.com/office/drawing/2014/main" id="{2063E077-8451-4C39-A451-220A2756BAAB}"/>
              </a:ext>
            </a:extLst>
          </p:cNvPr>
          <p:cNvSpPr txBox="1"/>
          <p:nvPr/>
        </p:nvSpPr>
        <p:spPr>
          <a:xfrm>
            <a:off x="61773" y="3507436"/>
            <a:ext cx="78476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الأحمر لأنه أطول موجي بالنسبة للبنفسجي تناسب طردي مع عرض </a:t>
            </a:r>
            <a:r>
              <a:rPr lang="ar-SA" sz="2400" b="1" dirty="0" err="1"/>
              <a:t>الهدبة</a:t>
            </a:r>
            <a:r>
              <a:rPr lang="ar-SA" sz="24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مستطيل 54">
                <a:extLst>
                  <a:ext uri="{FF2B5EF4-FFF2-40B4-BE49-F238E27FC236}">
                    <a16:creationId xmlns:a16="http://schemas.microsoft.com/office/drawing/2014/main" id="{3B45F395-A183-4527-8905-C19E07708163}"/>
                  </a:ext>
                </a:extLst>
              </p:cNvPr>
              <p:cNvSpPr/>
              <p:nvPr/>
            </p:nvSpPr>
            <p:spPr>
              <a:xfrm>
                <a:off x="126770" y="5460291"/>
                <a:ext cx="2020685" cy="793422"/>
              </a:xfrm>
              <a:prstGeom prst="rect">
                <a:avLst/>
              </a:prstGeom>
              <a:solidFill>
                <a:srgbClr val="BAB0BC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𝝀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𝑳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𝑾</m:t>
                          </m:r>
                        </m:den>
                      </m:f>
                    </m:oMath>
                  </m:oMathPara>
                </a14:m>
                <a:endParaRPr lang="ar-S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مستطيل 54">
                <a:extLst>
                  <a:ext uri="{FF2B5EF4-FFF2-40B4-BE49-F238E27FC236}">
                    <a16:creationId xmlns:a16="http://schemas.microsoft.com/office/drawing/2014/main" id="{3B45F395-A183-4527-8905-C19E077081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70" y="5460291"/>
                <a:ext cx="2020685" cy="79342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رابط مستقيم 55">
            <a:extLst>
              <a:ext uri="{FF2B5EF4-FFF2-40B4-BE49-F238E27FC236}">
                <a16:creationId xmlns:a16="http://schemas.microsoft.com/office/drawing/2014/main" id="{376223DE-6974-4634-9CE3-1F9633A20394}"/>
              </a:ext>
            </a:extLst>
          </p:cNvPr>
          <p:cNvCxnSpPr>
            <a:cxnSpLocks/>
          </p:cNvCxnSpPr>
          <p:nvPr/>
        </p:nvCxnSpPr>
        <p:spPr>
          <a:xfrm flipH="1">
            <a:off x="9206830" y="3883208"/>
            <a:ext cx="35211" cy="294743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32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منحني إلى الأعلى 1">
            <a:extLst>
              <a:ext uri="{FF2B5EF4-FFF2-40B4-BE49-F238E27FC236}">
                <a16:creationId xmlns:a16="http://schemas.microsoft.com/office/drawing/2014/main" id="{4B4CCCA5-DCA3-4512-A2D6-9114D90436EF}"/>
              </a:ext>
            </a:extLst>
          </p:cNvPr>
          <p:cNvSpPr/>
          <p:nvPr/>
        </p:nvSpPr>
        <p:spPr>
          <a:xfrm>
            <a:off x="5381390" y="2498582"/>
            <a:ext cx="2870200" cy="2182707"/>
          </a:xfrm>
          <a:prstGeom prst="bentUpArrow">
            <a:avLst>
              <a:gd name="adj1" fmla="val 2176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Rectangle 89">
            <a:extLst>
              <a:ext uri="{FF2B5EF4-FFF2-40B4-BE49-F238E27FC236}">
                <a16:creationId xmlns:a16="http://schemas.microsoft.com/office/drawing/2014/main" id="{70FEC092-D612-44F3-A8D9-02308536C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310" y="4134546"/>
            <a:ext cx="3426976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التداخـل</a:t>
            </a:r>
          </a:p>
        </p:txBody>
      </p:sp>
      <p:sp>
        <p:nvSpPr>
          <p:cNvPr id="4" name="سهم منحني إلى الأعلى 10">
            <a:extLst>
              <a:ext uri="{FF2B5EF4-FFF2-40B4-BE49-F238E27FC236}">
                <a16:creationId xmlns:a16="http://schemas.microsoft.com/office/drawing/2014/main" id="{B68A0941-9CEA-4DCC-A135-5AF7CF855032}"/>
              </a:ext>
            </a:extLst>
          </p:cNvPr>
          <p:cNvSpPr/>
          <p:nvPr/>
        </p:nvSpPr>
        <p:spPr>
          <a:xfrm>
            <a:off x="5381390" y="2413579"/>
            <a:ext cx="3936440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89">
            <a:extLst>
              <a:ext uri="{FF2B5EF4-FFF2-40B4-BE49-F238E27FC236}">
                <a16:creationId xmlns:a16="http://schemas.microsoft.com/office/drawing/2014/main" id="{65E7CE8A-AB58-4815-B4B0-9356C7C3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310" y="5313870"/>
            <a:ext cx="3427562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الحيـود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81B92EE4-31B1-4A8A-83D0-E54F5810D0D1}"/>
              </a:ext>
            </a:extLst>
          </p:cNvPr>
          <p:cNvSpPr txBox="1">
            <a:spLocks/>
          </p:cNvSpPr>
          <p:nvPr/>
        </p:nvSpPr>
        <p:spPr>
          <a:xfrm>
            <a:off x="2073896" y="1510552"/>
            <a:ext cx="9051304" cy="1612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algn="ctr" defTabSz="914400" rtl="1" eaLnBrk="1" latinLnBrk="0" hangingPunct="1">
              <a:spcBef>
                <a:spcPct val="0"/>
              </a:spcBef>
              <a:defRPr/>
            </a:pPr>
            <a:r>
              <a:rPr lang="ar-SA" sz="72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التداخل والحيود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9844535-F689-427B-8088-DA1EA1222A4D}"/>
              </a:ext>
            </a:extLst>
          </p:cNvPr>
          <p:cNvSpPr/>
          <p:nvPr/>
        </p:nvSpPr>
        <p:spPr>
          <a:xfrm>
            <a:off x="6816490" y="601424"/>
            <a:ext cx="4233516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الفصل الاول</a:t>
            </a:r>
          </a:p>
        </p:txBody>
      </p:sp>
    </p:spTree>
    <p:extLst>
      <p:ext uri="{BB962C8B-B14F-4D97-AF65-F5344CB8AC3E}">
        <p14:creationId xmlns:p14="http://schemas.microsoft.com/office/powerpoint/2010/main" val="336855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774;p65">
            <a:extLst>
              <a:ext uri="{FF2B5EF4-FFF2-40B4-BE49-F238E27FC236}">
                <a16:creationId xmlns:a16="http://schemas.microsoft.com/office/drawing/2014/main" id="{1945BA92-F6BE-5748-9F3C-E6A2067709BD}"/>
              </a:ext>
            </a:extLst>
          </p:cNvPr>
          <p:cNvGrpSpPr/>
          <p:nvPr/>
        </p:nvGrpSpPr>
        <p:grpSpPr>
          <a:xfrm flipH="1">
            <a:off x="4567790" y="357182"/>
            <a:ext cx="7305124" cy="2157419"/>
            <a:chOff x="4411970" y="4340222"/>
            <a:chExt cx="779468" cy="242682"/>
          </a:xfrm>
          <a:solidFill>
            <a:schemeClr val="tx2"/>
          </a:solidFill>
        </p:grpSpPr>
        <p:sp>
          <p:nvSpPr>
            <p:cNvPr id="9" name="Google Shape;775;p65">
              <a:extLst>
                <a:ext uri="{FF2B5EF4-FFF2-40B4-BE49-F238E27FC236}">
                  <a16:creationId xmlns:a16="http://schemas.microsoft.com/office/drawing/2014/main" id="{81FCB1D7-E805-1A43-B84C-1C3495A0172D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76;p65">
              <a:extLst>
                <a:ext uri="{FF2B5EF4-FFF2-40B4-BE49-F238E27FC236}">
                  <a16:creationId xmlns:a16="http://schemas.microsoft.com/office/drawing/2014/main" id="{7D6EBF38-C5AE-B24A-8497-C96B2F75B64E}"/>
                </a:ext>
              </a:extLst>
            </p:cNvPr>
            <p:cNvSpPr/>
            <p:nvPr/>
          </p:nvSpPr>
          <p:spPr>
            <a:xfrm>
              <a:off x="4457010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  <p:sp>
          <p:nvSpPr>
            <p:cNvPr id="11" name="Google Shape;777;p65">
              <a:extLst>
                <a:ext uri="{FF2B5EF4-FFF2-40B4-BE49-F238E27FC236}">
                  <a16:creationId xmlns:a16="http://schemas.microsoft.com/office/drawing/2014/main" id="{3233C0D7-6127-DB4B-B4F7-9084C9617689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 algn="ctr"/>
              <a:r>
                <a:rPr lang="ar-SA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</a:t>
              </a:r>
              <a:r>
                <a:rPr lang="ar-SA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الأهداف المتوقع منك تحقيقها </a:t>
              </a:r>
            </a:p>
            <a:p>
              <a:pPr lvl="2" algn="ctr" rtl="1"/>
              <a:r>
                <a:rPr lang="ar-SA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في نهاية الدرس بإذن الله</a:t>
              </a:r>
              <a:endParaRPr sz="3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C1FEA7F-751E-594E-9371-B232B3BD3990}"/>
              </a:ext>
            </a:extLst>
          </p:cNvPr>
          <p:cNvSpPr txBox="1"/>
          <p:nvPr/>
        </p:nvSpPr>
        <p:spPr>
          <a:xfrm>
            <a:off x="1012081" y="2875945"/>
            <a:ext cx="10860833" cy="151477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 anchor="ctr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1- توضيح كيف تتشكل أنماط الحيود بواسطة </a:t>
            </a:r>
            <a:r>
              <a:rPr lang="ar-SA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محزوزات</a:t>
            </a: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 الحيود </a:t>
            </a:r>
          </a:p>
          <a:p>
            <a:pPr algn="r" rtl="1">
              <a:spcBef>
                <a:spcPct val="0"/>
              </a:spcBef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2- وصف كيفية استخدام </a:t>
            </a:r>
            <a:r>
              <a:rPr lang="ar-SA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محزوزات</a:t>
            </a: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 الحيود في المطياف </a:t>
            </a:r>
          </a:p>
        </p:txBody>
      </p:sp>
      <p:sp>
        <p:nvSpPr>
          <p:cNvPr id="21" name="Google Shape;9514;p73">
            <a:extLst>
              <a:ext uri="{FF2B5EF4-FFF2-40B4-BE49-F238E27FC236}">
                <a16:creationId xmlns:a16="http://schemas.microsoft.com/office/drawing/2014/main" id="{60DADD6F-7344-4C4E-B413-8F7445008A35}"/>
              </a:ext>
            </a:extLst>
          </p:cNvPr>
          <p:cNvSpPr/>
          <p:nvPr/>
        </p:nvSpPr>
        <p:spPr>
          <a:xfrm>
            <a:off x="10414103" y="1119110"/>
            <a:ext cx="641703" cy="634077"/>
          </a:xfrm>
          <a:custGeom>
            <a:avLst/>
            <a:gdLst/>
            <a:ahLst/>
            <a:cxnLst/>
            <a:rect l="l" t="t" r="r" b="b"/>
            <a:pathLst>
              <a:path w="12877" h="12724" extrusionOk="0">
                <a:moveTo>
                  <a:pt x="10492" y="1603"/>
                </a:moveTo>
                <a:lnTo>
                  <a:pt x="10429" y="1855"/>
                </a:lnTo>
                <a:cubicBezTo>
                  <a:pt x="10429" y="1981"/>
                  <a:pt x="10492" y="2138"/>
                  <a:pt x="10555" y="2201"/>
                </a:cubicBezTo>
                <a:cubicBezTo>
                  <a:pt x="10649" y="2296"/>
                  <a:pt x="10807" y="2327"/>
                  <a:pt x="10901" y="2327"/>
                </a:cubicBezTo>
                <a:lnTo>
                  <a:pt x="11153" y="2296"/>
                </a:lnTo>
                <a:lnTo>
                  <a:pt x="10492" y="2957"/>
                </a:lnTo>
                <a:lnTo>
                  <a:pt x="9736" y="3083"/>
                </a:lnTo>
                <a:lnTo>
                  <a:pt x="9799" y="2296"/>
                </a:lnTo>
                <a:lnTo>
                  <a:pt x="10492" y="1603"/>
                </a:lnTo>
                <a:close/>
                <a:moveTo>
                  <a:pt x="6270" y="6108"/>
                </a:moveTo>
                <a:cubicBezTo>
                  <a:pt x="6396" y="6108"/>
                  <a:pt x="6459" y="6139"/>
                  <a:pt x="6554" y="6234"/>
                </a:cubicBezTo>
                <a:cubicBezTo>
                  <a:pt x="6617" y="6265"/>
                  <a:pt x="6648" y="6391"/>
                  <a:pt x="6648" y="6486"/>
                </a:cubicBezTo>
                <a:cubicBezTo>
                  <a:pt x="6648" y="6738"/>
                  <a:pt x="6459" y="6927"/>
                  <a:pt x="6270" y="6927"/>
                </a:cubicBezTo>
                <a:cubicBezTo>
                  <a:pt x="6081" y="6927"/>
                  <a:pt x="5861" y="6738"/>
                  <a:pt x="5861" y="6486"/>
                </a:cubicBezTo>
                <a:cubicBezTo>
                  <a:pt x="5861" y="6265"/>
                  <a:pt x="6081" y="6108"/>
                  <a:pt x="6270" y="6108"/>
                </a:cubicBezTo>
                <a:close/>
                <a:moveTo>
                  <a:pt x="6176" y="4375"/>
                </a:moveTo>
                <a:cubicBezTo>
                  <a:pt x="6617" y="4375"/>
                  <a:pt x="7026" y="4501"/>
                  <a:pt x="7341" y="4722"/>
                </a:cubicBezTo>
                <a:lnTo>
                  <a:pt x="6743" y="5320"/>
                </a:lnTo>
                <a:cubicBezTo>
                  <a:pt x="6617" y="5289"/>
                  <a:pt x="6428" y="5226"/>
                  <a:pt x="6239" y="5226"/>
                </a:cubicBezTo>
                <a:cubicBezTo>
                  <a:pt x="5546" y="5226"/>
                  <a:pt x="5010" y="5793"/>
                  <a:pt x="5010" y="6454"/>
                </a:cubicBezTo>
                <a:cubicBezTo>
                  <a:pt x="5010" y="7116"/>
                  <a:pt x="5546" y="7715"/>
                  <a:pt x="6239" y="7715"/>
                </a:cubicBezTo>
                <a:cubicBezTo>
                  <a:pt x="6900" y="7715"/>
                  <a:pt x="7467" y="7147"/>
                  <a:pt x="7467" y="6454"/>
                </a:cubicBezTo>
                <a:cubicBezTo>
                  <a:pt x="7467" y="6265"/>
                  <a:pt x="7404" y="6108"/>
                  <a:pt x="7341" y="5887"/>
                </a:cubicBezTo>
                <a:lnTo>
                  <a:pt x="7908" y="5320"/>
                </a:lnTo>
                <a:cubicBezTo>
                  <a:pt x="8160" y="5635"/>
                  <a:pt x="8286" y="6013"/>
                  <a:pt x="8286" y="6454"/>
                </a:cubicBezTo>
                <a:cubicBezTo>
                  <a:pt x="8286" y="7588"/>
                  <a:pt x="7341" y="8534"/>
                  <a:pt x="6176" y="8534"/>
                </a:cubicBezTo>
                <a:cubicBezTo>
                  <a:pt x="5041" y="8534"/>
                  <a:pt x="4096" y="7588"/>
                  <a:pt x="4096" y="6454"/>
                </a:cubicBezTo>
                <a:cubicBezTo>
                  <a:pt x="4096" y="5320"/>
                  <a:pt x="5041" y="4375"/>
                  <a:pt x="6176" y="4375"/>
                </a:cubicBezTo>
                <a:close/>
                <a:moveTo>
                  <a:pt x="6239" y="2800"/>
                </a:moveTo>
                <a:cubicBezTo>
                  <a:pt x="7089" y="2800"/>
                  <a:pt x="7908" y="3115"/>
                  <a:pt x="8539" y="3619"/>
                </a:cubicBezTo>
                <a:lnTo>
                  <a:pt x="7971" y="4217"/>
                </a:lnTo>
                <a:cubicBezTo>
                  <a:pt x="7499" y="3839"/>
                  <a:pt x="6869" y="3619"/>
                  <a:pt x="6239" y="3619"/>
                </a:cubicBezTo>
                <a:cubicBezTo>
                  <a:pt x="4600" y="3619"/>
                  <a:pt x="3309" y="4911"/>
                  <a:pt x="3309" y="6486"/>
                </a:cubicBezTo>
                <a:cubicBezTo>
                  <a:pt x="3309" y="8124"/>
                  <a:pt x="4632" y="9416"/>
                  <a:pt x="6239" y="9416"/>
                </a:cubicBezTo>
                <a:cubicBezTo>
                  <a:pt x="7845" y="9416"/>
                  <a:pt x="9137" y="8124"/>
                  <a:pt x="9137" y="6486"/>
                </a:cubicBezTo>
                <a:cubicBezTo>
                  <a:pt x="9137" y="5856"/>
                  <a:pt x="8948" y="5226"/>
                  <a:pt x="8539" y="4753"/>
                </a:cubicBezTo>
                <a:lnTo>
                  <a:pt x="9137" y="4154"/>
                </a:lnTo>
                <a:cubicBezTo>
                  <a:pt x="9641" y="4816"/>
                  <a:pt x="9956" y="5604"/>
                  <a:pt x="9956" y="6486"/>
                </a:cubicBezTo>
                <a:cubicBezTo>
                  <a:pt x="9956" y="8534"/>
                  <a:pt x="8318" y="10235"/>
                  <a:pt x="6239" y="10235"/>
                </a:cubicBezTo>
                <a:cubicBezTo>
                  <a:pt x="4191" y="10235"/>
                  <a:pt x="2490" y="8597"/>
                  <a:pt x="2490" y="6486"/>
                </a:cubicBezTo>
                <a:cubicBezTo>
                  <a:pt x="2490" y="4438"/>
                  <a:pt x="4128" y="2800"/>
                  <a:pt x="6239" y="2800"/>
                </a:cubicBezTo>
                <a:close/>
                <a:moveTo>
                  <a:pt x="6270" y="1130"/>
                </a:moveTo>
                <a:cubicBezTo>
                  <a:pt x="7247" y="1130"/>
                  <a:pt x="8223" y="1414"/>
                  <a:pt x="9074" y="1918"/>
                </a:cubicBezTo>
                <a:cubicBezTo>
                  <a:pt x="9074" y="1949"/>
                  <a:pt x="9011" y="2012"/>
                  <a:pt x="9011" y="2044"/>
                </a:cubicBezTo>
                <a:lnTo>
                  <a:pt x="8917" y="2831"/>
                </a:lnTo>
                <a:cubicBezTo>
                  <a:pt x="8160" y="2296"/>
                  <a:pt x="7247" y="1981"/>
                  <a:pt x="6270" y="1981"/>
                </a:cubicBezTo>
                <a:cubicBezTo>
                  <a:pt x="3750" y="1981"/>
                  <a:pt x="1733" y="4028"/>
                  <a:pt x="1733" y="6486"/>
                </a:cubicBezTo>
                <a:cubicBezTo>
                  <a:pt x="1733" y="9006"/>
                  <a:pt x="3781" y="11054"/>
                  <a:pt x="6270" y="11054"/>
                </a:cubicBezTo>
                <a:cubicBezTo>
                  <a:pt x="8759" y="11054"/>
                  <a:pt x="10807" y="9006"/>
                  <a:pt x="10807" y="6486"/>
                </a:cubicBezTo>
                <a:cubicBezTo>
                  <a:pt x="10807" y="5509"/>
                  <a:pt x="10492" y="4596"/>
                  <a:pt x="9925" y="3871"/>
                </a:cubicBezTo>
                <a:lnTo>
                  <a:pt x="10712" y="3745"/>
                </a:lnTo>
                <a:cubicBezTo>
                  <a:pt x="10744" y="3745"/>
                  <a:pt x="10807" y="3745"/>
                  <a:pt x="10838" y="3713"/>
                </a:cubicBezTo>
                <a:cubicBezTo>
                  <a:pt x="11342" y="4533"/>
                  <a:pt x="11626" y="5478"/>
                  <a:pt x="11626" y="6486"/>
                </a:cubicBezTo>
                <a:cubicBezTo>
                  <a:pt x="11626" y="9447"/>
                  <a:pt x="9232" y="11873"/>
                  <a:pt x="6270" y="11873"/>
                </a:cubicBezTo>
                <a:cubicBezTo>
                  <a:pt x="3309" y="11873"/>
                  <a:pt x="914" y="9479"/>
                  <a:pt x="914" y="6486"/>
                </a:cubicBezTo>
                <a:cubicBezTo>
                  <a:pt x="914" y="3524"/>
                  <a:pt x="3309" y="1130"/>
                  <a:pt x="6270" y="1130"/>
                </a:cubicBezTo>
                <a:close/>
                <a:moveTo>
                  <a:pt x="11030" y="0"/>
                </a:moveTo>
                <a:cubicBezTo>
                  <a:pt x="10930" y="0"/>
                  <a:pt x="10829" y="37"/>
                  <a:pt x="10744" y="122"/>
                </a:cubicBezTo>
                <a:lnTo>
                  <a:pt x="9610" y="1256"/>
                </a:lnTo>
                <a:cubicBezTo>
                  <a:pt x="8602" y="594"/>
                  <a:pt x="7467" y="279"/>
                  <a:pt x="6239" y="279"/>
                </a:cubicBezTo>
                <a:cubicBezTo>
                  <a:pt x="2805" y="279"/>
                  <a:pt x="1" y="3020"/>
                  <a:pt x="1" y="6486"/>
                </a:cubicBezTo>
                <a:cubicBezTo>
                  <a:pt x="1" y="9920"/>
                  <a:pt x="2773" y="12724"/>
                  <a:pt x="6239" y="12724"/>
                </a:cubicBezTo>
                <a:cubicBezTo>
                  <a:pt x="9641" y="12724"/>
                  <a:pt x="12445" y="9951"/>
                  <a:pt x="12445" y="6486"/>
                </a:cubicBezTo>
                <a:cubicBezTo>
                  <a:pt x="12445" y="5289"/>
                  <a:pt x="12099" y="4123"/>
                  <a:pt x="11468" y="3115"/>
                </a:cubicBezTo>
                <a:lnTo>
                  <a:pt x="12603" y="1981"/>
                </a:lnTo>
                <a:cubicBezTo>
                  <a:pt x="12877" y="1706"/>
                  <a:pt x="12650" y="1255"/>
                  <a:pt x="12292" y="1255"/>
                </a:cubicBezTo>
                <a:cubicBezTo>
                  <a:pt x="12280" y="1255"/>
                  <a:pt x="12268" y="1255"/>
                  <a:pt x="12256" y="1256"/>
                </a:cubicBezTo>
                <a:lnTo>
                  <a:pt x="11342" y="1382"/>
                </a:lnTo>
                <a:lnTo>
                  <a:pt x="11468" y="468"/>
                </a:lnTo>
                <a:cubicBezTo>
                  <a:pt x="11491" y="203"/>
                  <a:pt x="11265" y="0"/>
                  <a:pt x="110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493EA61-38A7-44AE-8FF4-2F28F3F65B39}"/>
              </a:ext>
            </a:extLst>
          </p:cNvPr>
          <p:cNvSpPr/>
          <p:nvPr/>
        </p:nvSpPr>
        <p:spPr>
          <a:xfrm>
            <a:off x="0" y="63013"/>
            <a:ext cx="4567790" cy="7920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محزوزات</a:t>
            </a: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الحيود</a:t>
            </a:r>
          </a:p>
        </p:txBody>
      </p:sp>
      <p:sp>
        <p:nvSpPr>
          <p:cNvPr id="12" name="مستطيل مستدير الزوايا 9">
            <a:extLst>
              <a:ext uri="{FF2B5EF4-FFF2-40B4-BE49-F238E27FC236}">
                <a16:creationId xmlns:a16="http://schemas.microsoft.com/office/drawing/2014/main" id="{7D84281D-0558-4A9A-931E-913432602B37}"/>
              </a:ext>
            </a:extLst>
          </p:cNvPr>
          <p:cNvSpPr/>
          <p:nvPr/>
        </p:nvSpPr>
        <p:spPr>
          <a:xfrm>
            <a:off x="4903236" y="4818023"/>
            <a:ext cx="5656094" cy="159353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600" dirty="0">
                <a:solidFill>
                  <a:srgbClr val="FF0000"/>
                </a:solidFill>
                <a:cs typeface="PT Bold Heading" panose="02010400000000000000" pitchFamily="2" charset="-78"/>
              </a:rPr>
              <a:t>المفردات</a:t>
            </a:r>
            <a:r>
              <a:rPr lang="ar-SA" sz="36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: </a:t>
            </a:r>
          </a:p>
          <a:p>
            <a:pPr algn="ctr"/>
            <a:r>
              <a:rPr lang="ar-SA" sz="3200" dirty="0">
                <a:cs typeface="PT Bold Heading" panose="02010400000000000000" pitchFamily="2" charset="-78"/>
              </a:rPr>
              <a:t>نمط الحيود – محزوز الحيود </a:t>
            </a:r>
          </a:p>
        </p:txBody>
      </p:sp>
      <p:pic>
        <p:nvPicPr>
          <p:cNvPr id="17" name="صورة 16" descr="محزوز الحيود – Ma3mal1">
            <a:extLst>
              <a:ext uri="{FF2B5EF4-FFF2-40B4-BE49-F238E27FC236}">
                <a16:creationId xmlns:a16="http://schemas.microsoft.com/office/drawing/2014/main" id="{48F65297-132B-4A7F-8CB9-FF7F10EBB24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7" y="4515021"/>
            <a:ext cx="2970876" cy="2199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2841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735">
            <a:hlinkClick r:id="" action="ppaction://media"/>
            <a:extLst>
              <a:ext uri="{FF2B5EF4-FFF2-40B4-BE49-F238E27FC236}">
                <a16:creationId xmlns:a16="http://schemas.microsoft.com/office/drawing/2014/main" id="{9A982E07-D7AD-9BF5-5D71-49A10F12A1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1696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5">
            <a:hlinkClick r:id="" action="ppaction://media"/>
            <a:extLst>
              <a:ext uri="{FF2B5EF4-FFF2-40B4-BE49-F238E27FC236}">
                <a16:creationId xmlns:a16="http://schemas.microsoft.com/office/drawing/2014/main" id="{E3554759-6D83-3E37-2D02-2DBE3069E8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91" y="162414"/>
            <a:ext cx="12018227" cy="657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3590005" y="3020941"/>
            <a:ext cx="8045244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تستخدم للقياسات الدقيقة للطول الموجي</a:t>
            </a:r>
          </a:p>
          <a:p>
            <a:pPr lvl="0" algn="ctr" rtl="1">
              <a:spcBef>
                <a:spcPct val="0"/>
              </a:spcBef>
              <a:defRPr/>
            </a:pPr>
            <a:r>
              <a:rPr lang="ar-S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لانماط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التداخل في الشق المزدوج وحيود الشق الأحادي</a:t>
            </a:r>
            <a:endParaRPr lang="ar-S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3033254" y="849583"/>
            <a:ext cx="9158746" cy="1192925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lvl="0" algn="ctr" rtl="1">
              <a:spcBef>
                <a:spcPct val="0"/>
              </a:spcBef>
              <a:defRPr/>
            </a:pP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أداة مكونة من شقوق عدة مفردة تُسبب حيود الضوء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وتكون نمط حيود ناتجا عن تراكب الأنماط الناتجة عن شق احادي </a:t>
            </a:r>
            <a:endParaRPr lang="ar-S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9218" name="Picture 2" descr="http://kitairu.net/images/products/products_56479_f3fc33f279e677467f677a9529b8c90f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7909" y="4392910"/>
            <a:ext cx="3624718" cy="2185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13467901943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9976" y="4335703"/>
            <a:ext cx="2948461" cy="2280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22935" y="4355802"/>
            <a:ext cx="2772665" cy="2294886"/>
            <a:chOff x="642910" y="214290"/>
            <a:chExt cx="1643042" cy="1857388"/>
          </a:xfrm>
        </p:grpSpPr>
        <p:pic>
          <p:nvPicPr>
            <p:cNvPr id="9220" name="Picture 4" descr="2000px-Comparison_refraction_diffraction_spectra"/>
            <p:cNvPicPr>
              <a:picLocks noChangeAspect="1" noChangeArrowheads="1"/>
            </p:cNvPicPr>
            <p:nvPr/>
          </p:nvPicPr>
          <p:blipFill>
            <a:blip r:embed="rId4" cstate="print">
              <a:lum bright="10000"/>
            </a:blip>
            <a:srcRect b="33333"/>
            <a:stretch>
              <a:fillRect/>
            </a:stretch>
          </p:blipFill>
          <p:spPr bwMode="auto">
            <a:xfrm>
              <a:off x="642910" y="214290"/>
              <a:ext cx="1643042" cy="18573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مستطيل 8"/>
            <p:cNvSpPr/>
            <p:nvPr/>
          </p:nvSpPr>
          <p:spPr>
            <a:xfrm>
              <a:off x="642910" y="1643050"/>
              <a:ext cx="857256" cy="4286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/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13F6A8C9-5EBA-4B61-9665-F86758DAB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46" y="2410383"/>
            <a:ext cx="2735854" cy="1710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E32411E-959C-4B91-8AA3-9A6FF4313316}"/>
              </a:ext>
            </a:extLst>
          </p:cNvPr>
          <p:cNvSpPr txBox="1"/>
          <p:nvPr/>
        </p:nvSpPr>
        <p:spPr>
          <a:xfrm>
            <a:off x="9471268" y="242154"/>
            <a:ext cx="254151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Low" rtl="1">
              <a:spcBef>
                <a:spcPct val="0"/>
              </a:spcBef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محزوز الحيود : </a:t>
            </a:r>
          </a:p>
        </p:txBody>
      </p:sp>
      <p:pic>
        <p:nvPicPr>
          <p:cNvPr id="17" name="صورة 16" descr="محزوز الحيود – Ma3mal1">
            <a:extLst>
              <a:ext uri="{FF2B5EF4-FFF2-40B4-BE49-F238E27FC236}">
                <a16:creationId xmlns:a16="http://schemas.microsoft.com/office/drawing/2014/main" id="{40D93720-B7B8-404C-BE02-EA301B69562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5" y="156031"/>
            <a:ext cx="2970876" cy="2199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7423595-3560-4BDA-B2D6-A22F623AB69B}"/>
              </a:ext>
            </a:extLst>
          </p:cNvPr>
          <p:cNvSpPr txBox="1"/>
          <p:nvPr/>
        </p:nvSpPr>
        <p:spPr>
          <a:xfrm>
            <a:off x="10058400" y="2260615"/>
            <a:ext cx="197385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Low" rtl="1">
              <a:spcBef>
                <a:spcPct val="0"/>
              </a:spcBef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استخدامه :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495600" y="1254900"/>
            <a:ext cx="9118226" cy="1928256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 rtl="1">
              <a:spcBef>
                <a:spcPct val="0"/>
              </a:spcBef>
              <a:defRPr/>
            </a:pPr>
            <a:r>
              <a:rPr lang="ar-SA" sz="3600" dirty="0">
                <a:latin typeface="+mj-lt"/>
                <a:ea typeface="+mj-ea"/>
                <a:cs typeface="PT Bold Heading" pitchFamily="2" charset="-78"/>
              </a:rPr>
              <a:t>1) حساب الطول </a:t>
            </a:r>
            <a:r>
              <a:rPr lang="ar-SA" sz="3600" dirty="0" err="1">
                <a:latin typeface="+mj-lt"/>
                <a:ea typeface="+mj-ea"/>
                <a:cs typeface="PT Bold Heading" pitchFamily="2" charset="-78"/>
              </a:rPr>
              <a:t>الموجي</a:t>
            </a:r>
            <a:r>
              <a:rPr lang="ar-SA" sz="3600" dirty="0">
                <a:latin typeface="+mj-lt"/>
                <a:ea typeface="+mj-ea"/>
                <a:cs typeface="PT Bold Heading" pitchFamily="2" charset="-78"/>
              </a:rPr>
              <a:t> للضوء بدقة عالية .</a:t>
            </a:r>
          </a:p>
          <a:p>
            <a:pPr algn="justLow" rtl="1">
              <a:spcBef>
                <a:spcPct val="0"/>
              </a:spcBef>
              <a:defRPr/>
            </a:pPr>
            <a:endParaRPr lang="ar-SA" sz="3600" dirty="0">
              <a:latin typeface="+mj-lt"/>
              <a:ea typeface="+mj-ea"/>
              <a:cs typeface="PT Bold Heading" pitchFamily="2" charset="-78"/>
            </a:endParaRPr>
          </a:p>
          <a:p>
            <a:pPr algn="justLow" rtl="1">
              <a:spcBef>
                <a:spcPct val="0"/>
              </a:spcBef>
              <a:defRPr/>
            </a:pPr>
            <a:r>
              <a:rPr lang="ar-SA" sz="3600" dirty="0">
                <a:latin typeface="+mj-lt"/>
                <a:ea typeface="+mj-ea"/>
                <a:cs typeface="PT Bold Heading" pitchFamily="2" charset="-78"/>
              </a:rPr>
              <a:t>2) تحليل الضوء الأبيض 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024167" y="230668"/>
            <a:ext cx="6429420" cy="830997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1"/>
            <a:r>
              <a:rPr lang="ar-SA" sz="4800" b="1" dirty="0">
                <a:ln/>
                <a:solidFill>
                  <a:schemeClr val="accent3"/>
                </a:solidFill>
                <a:latin typeface="+mj-lt"/>
                <a:ea typeface="+mj-ea"/>
                <a:cs typeface="PT Bold Heading" pitchFamily="2" charset="-78"/>
              </a:rPr>
              <a:t>فوائد </a:t>
            </a:r>
            <a:r>
              <a:rPr lang="ar-SA" sz="4800" b="1" dirty="0" err="1">
                <a:ln/>
                <a:solidFill>
                  <a:schemeClr val="accent3"/>
                </a:solidFill>
                <a:latin typeface="+mj-lt"/>
                <a:ea typeface="+mj-ea"/>
                <a:cs typeface="PT Bold Heading" pitchFamily="2" charset="-78"/>
              </a:rPr>
              <a:t>محزوزات</a:t>
            </a:r>
            <a:r>
              <a:rPr lang="ar-SA" sz="4800" b="1" dirty="0">
                <a:ln/>
                <a:solidFill>
                  <a:schemeClr val="accent3"/>
                </a:solidFill>
                <a:latin typeface="+mj-lt"/>
                <a:ea typeface="+mj-ea"/>
                <a:cs typeface="PT Bold Heading" pitchFamily="2" charset="-78"/>
              </a:rPr>
              <a:t> الحيود</a:t>
            </a:r>
            <a:endParaRPr lang="ar-SA" sz="4800" b="1" dirty="0">
              <a:ln/>
              <a:solidFill>
                <a:schemeClr val="accent3"/>
              </a:solidFill>
              <a:cs typeface="PT Bold Heading" pitchFamily="2" charset="-78"/>
            </a:endParaRPr>
          </a:p>
        </p:txBody>
      </p:sp>
      <p:pic>
        <p:nvPicPr>
          <p:cNvPr id="9218" name="Picture 2" descr="http://kitairu.net/images/products/products_56479_f3fc33f279e677467f677a9529b8c90f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310" y="4296835"/>
            <a:ext cx="4034828" cy="2432764"/>
          </a:xfrm>
          <a:prstGeom prst="rect">
            <a:avLst/>
          </a:prstGeom>
          <a:noFill/>
        </p:spPr>
      </p:pic>
      <p:pic>
        <p:nvPicPr>
          <p:cNvPr id="9219" name="Picture 3" descr="13467901943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7807" y="4296834"/>
            <a:ext cx="3145817" cy="243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مستدير الزوايا 6"/>
          <p:cNvSpPr/>
          <p:nvPr/>
        </p:nvSpPr>
        <p:spPr>
          <a:xfrm>
            <a:off x="623392" y="2741881"/>
            <a:ext cx="5472608" cy="12690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r>
              <a:rPr lang="ar-SA" sz="2400" dirty="0">
                <a:latin typeface="Times New Roman" panose="02020603050405020304" pitchFamily="18" charset="0"/>
                <a:ea typeface="Times New Roman" panose="02020603050405020304" pitchFamily="18" charset="0"/>
                <a:cs typeface="PT Bold Heading" panose="02010400000000000000" pitchFamily="2" charset="-78"/>
              </a:rPr>
              <a:t>صفات المحزوز  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ar-SA" sz="2400" b="1" dirty="0">
                <a:ea typeface="Times New Roman" panose="02020603050405020304" pitchFamily="18" charset="0"/>
                <a:cs typeface="Cambria" panose="02040503050406030204" pitchFamily="18" charset="0"/>
              </a:rPr>
              <a:t>①  </a:t>
            </a:r>
            <a:r>
              <a:rPr lang="ar-S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يتكون من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10,000</a:t>
            </a:r>
            <a:r>
              <a:rPr lang="ar-S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شق لكل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cm </a:t>
            </a:r>
          </a:p>
          <a:p>
            <a:pPr algn="r" rtl="1"/>
            <a:r>
              <a:rPr lang="ar-S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②  المسافة بين الشقوق صغيرة جدا تصل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10</a:t>
            </a:r>
            <a:r>
              <a:rPr lang="en-US" sz="2400" b="1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-6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m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7692162" y="1210000"/>
            <a:ext cx="3576428" cy="909745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 rtl="1">
              <a:spcBef>
                <a:spcPct val="0"/>
              </a:spcBef>
              <a:defRPr/>
            </a:pPr>
            <a:r>
              <a:rPr lang="ar-SA" sz="3600" dirty="0">
                <a:latin typeface="+mj-lt"/>
                <a:ea typeface="+mj-ea"/>
                <a:cs typeface="PT Bold Heading" pitchFamily="2" charset="-78"/>
              </a:rPr>
              <a:t>(1) </a:t>
            </a:r>
            <a:r>
              <a:rPr lang="ar-SA" sz="3600" dirty="0" err="1">
                <a:latin typeface="+mj-lt"/>
                <a:ea typeface="+mj-ea"/>
                <a:cs typeface="PT Bold Heading" pitchFamily="2" charset="-78"/>
              </a:rPr>
              <a:t>محزوز</a:t>
            </a:r>
            <a:r>
              <a:rPr lang="ar-SA" sz="3600" dirty="0">
                <a:latin typeface="+mj-lt"/>
                <a:ea typeface="+mj-ea"/>
                <a:cs typeface="PT Bold Heading" pitchFamily="2" charset="-78"/>
              </a:rPr>
              <a:t> النفاذ 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6378732" y="239066"/>
            <a:ext cx="5813268" cy="769441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44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أنواع محزوزات الحيود</a:t>
            </a:r>
            <a:endParaRPr lang="ar-SA" sz="4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3375742" y="1694888"/>
            <a:ext cx="6456146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 rtl="1">
              <a:spcBef>
                <a:spcPct val="0"/>
              </a:spcBef>
              <a:defRPr/>
            </a:pPr>
            <a:r>
              <a:rPr lang="ar-SA" sz="3200" dirty="0">
                <a:latin typeface="+mj-lt"/>
                <a:ea typeface="+mj-ea"/>
                <a:cs typeface="PT Bold Heading" pitchFamily="2" charset="-78"/>
              </a:rPr>
              <a:t>(2) المحزوز طبق الأصل (المحزز الغشائي) .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930217" y="2496657"/>
            <a:ext cx="4439922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 rtl="1">
              <a:spcBef>
                <a:spcPct val="0"/>
              </a:spcBef>
              <a:defRPr/>
            </a:pPr>
            <a:r>
              <a:rPr lang="ar-SA" sz="3200" dirty="0">
                <a:latin typeface="+mj-lt"/>
                <a:ea typeface="+mj-ea"/>
                <a:cs typeface="PT Bold Heading" pitchFamily="2" charset="-78"/>
              </a:rPr>
              <a:t>(3) </a:t>
            </a:r>
            <a:r>
              <a:rPr lang="ar-SA" sz="3200" dirty="0" err="1">
                <a:latin typeface="+mj-lt"/>
                <a:ea typeface="+mj-ea"/>
                <a:cs typeface="PT Bold Heading" pitchFamily="2" charset="-78"/>
              </a:rPr>
              <a:t>محزوزات</a:t>
            </a:r>
            <a:r>
              <a:rPr lang="ar-SA" sz="3200" dirty="0">
                <a:latin typeface="+mj-lt"/>
                <a:ea typeface="+mj-ea"/>
                <a:cs typeface="PT Bold Heading" pitchFamily="2" charset="-78"/>
              </a:rPr>
              <a:t> الانعكاس .</a:t>
            </a:r>
          </a:p>
        </p:txBody>
      </p:sp>
      <p:pic>
        <p:nvPicPr>
          <p:cNvPr id="7169" name="Picture 1" descr="800px-Cape_Willoughby_Lighthouse_Fresnel_le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274" y="3642967"/>
            <a:ext cx="9487316" cy="304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220px-Fresnel_lens"/>
          <p:cNvPicPr>
            <a:picLocks noChangeAspect="1" noChangeArrowheads="1"/>
          </p:cNvPicPr>
          <p:nvPr/>
        </p:nvPicPr>
        <p:blipFill>
          <a:blip r:embed="rId3"/>
          <a:srcRect r="55455"/>
          <a:stretch>
            <a:fillRect/>
          </a:stretch>
        </p:blipFill>
        <p:spPr bwMode="auto">
          <a:xfrm>
            <a:off x="-272191" y="1664872"/>
            <a:ext cx="2281899" cy="488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8891919" y="1000583"/>
            <a:ext cx="2839367" cy="584775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SA" sz="3200" b="1" dirty="0">
                <a:ln/>
                <a:solidFill>
                  <a:schemeClr val="accent4"/>
                </a:solidFill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3200" b="1" dirty="0">
                <a:ln/>
                <a:solidFill>
                  <a:schemeClr val="accent4"/>
                </a:solidFill>
                <a:ea typeface="Calibri" panose="020F0502020204030204" pitchFamily="34" charset="0"/>
                <a:cs typeface="Cambria Math" panose="02040503050406030204" pitchFamily="18" charset="0"/>
              </a:rPr>
              <a:t>① </a:t>
            </a:r>
            <a:r>
              <a:rPr lang="ar-SA" sz="3200" b="1" dirty="0">
                <a:ln/>
                <a:solidFill>
                  <a:schemeClr val="accent4"/>
                </a:solidFill>
                <a:latin typeface="+mj-lt"/>
                <a:ea typeface="+mj-ea"/>
                <a:cs typeface="PT Bold Heading" pitchFamily="2" charset="-78"/>
              </a:rPr>
              <a:t>محزوز النفاذ</a:t>
            </a:r>
            <a:endParaRPr lang="ar-SA" sz="3200" b="1" dirty="0">
              <a:ln/>
              <a:solidFill>
                <a:schemeClr val="accent4"/>
              </a:solidFill>
              <a:cs typeface="PT Bold Heading" pitchFamily="2" charset="-78"/>
            </a:endParaRPr>
          </a:p>
        </p:txBody>
      </p:sp>
      <p:sp>
        <p:nvSpPr>
          <p:cNvPr id="8" name="مستطيل: زوايا مستديرة 80915"/>
          <p:cNvSpPr/>
          <p:nvPr/>
        </p:nvSpPr>
        <p:spPr>
          <a:xfrm>
            <a:off x="8140920" y="1658524"/>
            <a:ext cx="3878398" cy="5199476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  <a:tabLst>
                <a:tab pos="27940" algn="l"/>
              </a:tabLst>
            </a:pPr>
            <a:endParaRPr lang="ar-SA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1000"/>
              </a:spcAft>
              <a:tabLst>
                <a:tab pos="27940" algn="l"/>
              </a:tabLst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محزوز يصنع بعمل خدوش ( خطوط) رفيعة جدا على زجاج منفذ للضوء بواسطة راس من الألماس وتعمل الفراغات بين خطوط الخدوش كالشقوق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 :  المجوهرات وينشا عنها أطياف ضوئية </a:t>
            </a: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0" name="صورة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1" t="29716" r="57470" b="23367"/>
          <a:stretch/>
        </p:blipFill>
        <p:spPr bwMode="auto">
          <a:xfrm>
            <a:off x="8439271" y="5462620"/>
            <a:ext cx="1508396" cy="12024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صورة 10" descr="سعر خاتم سوليتير مطلي بالفضة مزين بحجر التوباز الملون الوان الطيف ..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12793" r="6620" b="12756"/>
          <a:stretch/>
        </p:blipFill>
        <p:spPr bwMode="auto">
          <a:xfrm>
            <a:off x="10284217" y="5482082"/>
            <a:ext cx="1471712" cy="12044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مستطيل: زوايا مستديرة 80921"/>
          <p:cNvSpPr/>
          <p:nvPr/>
        </p:nvSpPr>
        <p:spPr>
          <a:xfrm>
            <a:off x="4098438" y="1626859"/>
            <a:ext cx="3906900" cy="5223375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  <a:tabLst>
                <a:tab pos="27940" algn="l"/>
              </a:tabLst>
            </a:pPr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محزوز يصنع بضغط صفيحة رقيقة من البلاستيك على محزوز زجاجي ثم يتم سحب الصفيحة خارج المحزوز ويبقى اثر على سطحها مثل المحزوز الزجاجي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spcAft>
                <a:spcPts val="1000"/>
              </a:spcAft>
              <a:tabLst>
                <a:tab pos="27940" algn="l"/>
              </a:tabLst>
            </a:pPr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وهو اقل تكلفة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3" name="صورة 12" descr="1000 lines/mm Diffraction grati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3569" r="8853" b="8156"/>
          <a:stretch/>
        </p:blipFill>
        <p:spPr bwMode="auto">
          <a:xfrm>
            <a:off x="4369576" y="5233981"/>
            <a:ext cx="1609729" cy="13805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صورة 13" descr="محزوز الحيود – Ma3mal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97" y="5251082"/>
            <a:ext cx="1538754" cy="15121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/>
          <p:cNvSpPr/>
          <p:nvPr/>
        </p:nvSpPr>
        <p:spPr>
          <a:xfrm>
            <a:off x="4619459" y="867445"/>
            <a:ext cx="3137707" cy="707886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SA" sz="4000" b="1" dirty="0">
                <a:ln/>
                <a:solidFill>
                  <a:schemeClr val="accent4"/>
                </a:solidFill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3200" b="1" dirty="0">
                <a:ln/>
                <a:solidFill>
                  <a:schemeClr val="accent4"/>
                </a:solidFill>
                <a:ea typeface="Calibri" panose="020F0502020204030204" pitchFamily="34" charset="0"/>
                <a:cs typeface="Cambria Math" panose="02040503050406030204" pitchFamily="18" charset="0"/>
              </a:rPr>
              <a:t>② </a:t>
            </a:r>
            <a:r>
              <a:rPr lang="ar-SA" sz="3200" b="1" dirty="0">
                <a:ln/>
                <a:solidFill>
                  <a:schemeClr val="accent4"/>
                </a:solidFill>
                <a:latin typeface="+mj-lt"/>
                <a:ea typeface="+mj-ea"/>
                <a:cs typeface="PT Bold Heading" pitchFamily="2" charset="-78"/>
              </a:rPr>
              <a:t>محزوز غشائي</a:t>
            </a:r>
            <a:endParaRPr lang="ar-SA" sz="4000" b="1" dirty="0">
              <a:ln/>
              <a:solidFill>
                <a:schemeClr val="accent4"/>
              </a:solidFill>
              <a:cs typeface="PT Bold Heading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31913" y="929000"/>
            <a:ext cx="3425640" cy="646331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SA" sz="3600" b="1" dirty="0">
                <a:ln/>
                <a:solidFill>
                  <a:schemeClr val="accent4"/>
                </a:solidFill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3200" b="1" dirty="0">
                <a:ln/>
                <a:solidFill>
                  <a:schemeClr val="accent4"/>
                </a:solidFill>
                <a:ea typeface="Calibri" panose="020F0502020204030204" pitchFamily="34" charset="0"/>
                <a:cs typeface="Cambria Math" panose="02040503050406030204" pitchFamily="18" charset="0"/>
              </a:rPr>
              <a:t>③ </a:t>
            </a:r>
            <a:r>
              <a:rPr lang="ar-SA" sz="3200" b="1" dirty="0">
                <a:ln/>
                <a:solidFill>
                  <a:schemeClr val="accent4"/>
                </a:solidFill>
                <a:latin typeface="+mj-lt"/>
                <a:ea typeface="+mj-ea"/>
                <a:cs typeface="PT Bold Heading" pitchFamily="2" charset="-78"/>
              </a:rPr>
              <a:t>محزوز الانعكاس</a:t>
            </a:r>
            <a:endParaRPr lang="ar-SA" sz="3600" b="1" dirty="0">
              <a:ln/>
              <a:solidFill>
                <a:schemeClr val="accent4"/>
              </a:solidFill>
              <a:cs typeface="PT Bold Heading" pitchFamily="2" charset="-78"/>
            </a:endParaRPr>
          </a:p>
        </p:txBody>
      </p:sp>
      <p:sp>
        <p:nvSpPr>
          <p:cNvPr id="17" name="مستطيل: زوايا مستديرة 80927"/>
          <p:cNvSpPr/>
          <p:nvPr/>
        </p:nvSpPr>
        <p:spPr>
          <a:xfrm>
            <a:off x="100517" y="1658524"/>
            <a:ext cx="3888433" cy="5191709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  <a:tabLst>
                <a:tab pos="27940" algn="l"/>
              </a:tabLst>
            </a:pP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1000"/>
              </a:spcAft>
              <a:tabLst>
                <a:tab pos="27940" algn="l"/>
              </a:tabLst>
            </a:pPr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محزوز يصنع بواسطة حفر خطوط رفيعة جدا على سطوح طبقة معدنية او زجاج عاكس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 :  أقراص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 </a:t>
            </a:r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DVD 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8" name="صورة 17" descr="CD O DVD Disco En El Fondo Blanco, Ilustración Fotos, Retratos ...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t="5441" r="4241" b="8526"/>
          <a:stretch/>
        </p:blipFill>
        <p:spPr bwMode="auto">
          <a:xfrm>
            <a:off x="247073" y="5233981"/>
            <a:ext cx="1259077" cy="14224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صورة 18" descr="كيف تعمل مسجلات ومشغلات الأقراص المدمجة CD؟ - أنا أصدق العلم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6318" r="8038" b="9109"/>
          <a:stretch/>
        </p:blipFill>
        <p:spPr bwMode="auto">
          <a:xfrm>
            <a:off x="1807083" y="5364410"/>
            <a:ext cx="2027965" cy="13988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3ED92B6-AD9D-4EA3-A3A9-0250EF135A4E}"/>
              </a:ext>
            </a:extLst>
          </p:cNvPr>
          <p:cNvSpPr/>
          <p:nvPr/>
        </p:nvSpPr>
        <p:spPr>
          <a:xfrm>
            <a:off x="6378732" y="27894"/>
            <a:ext cx="5813268" cy="769441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44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أنواع محزوزات الحيود</a:t>
            </a:r>
            <a:endParaRPr lang="ar-SA" sz="4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0152905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ECA6F40-7A33-D0F8-5697-6507545CA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5" y="1787891"/>
            <a:ext cx="8135817" cy="473951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2158FC7-FE5C-28CB-C83D-27B245E47D4E}"/>
              </a:ext>
            </a:extLst>
          </p:cNvPr>
          <p:cNvSpPr/>
          <p:nvPr/>
        </p:nvSpPr>
        <p:spPr>
          <a:xfrm>
            <a:off x="2049216" y="974458"/>
            <a:ext cx="50690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cap="none" spc="0" dirty="0">
                <a:ln/>
                <a:solidFill>
                  <a:schemeClr val="accent4"/>
                </a:solidFill>
                <a:effectLst/>
              </a:rPr>
              <a:t>أنماط تداخل مختلفة  باختلاف عدد الشقوق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310E6178-0D6B-EF05-1F13-F5111DFCD22D}"/>
              </a:ext>
            </a:extLst>
          </p:cNvPr>
          <p:cNvSpPr/>
          <p:nvPr/>
        </p:nvSpPr>
        <p:spPr>
          <a:xfrm>
            <a:off x="8651633" y="2103964"/>
            <a:ext cx="3160102" cy="428464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cap="none" spc="0" dirty="0">
                <a:ln/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طالبتي الفيزيائية برايك ما هو أوضح نمط تداخل في الأنماط</a:t>
            </a:r>
          </a:p>
          <a:p>
            <a:pPr algn="ctr"/>
            <a:r>
              <a:rPr lang="ar-SA" sz="3200" b="1" cap="none" spc="0" dirty="0">
                <a:ln/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التي بالشكل</a:t>
            </a:r>
          </a:p>
        </p:txBody>
      </p:sp>
      <p:pic>
        <p:nvPicPr>
          <p:cNvPr id="6" name="Picture 2" descr="معايير التحكيم في مسابقة الروايات / الثنائي | امبراطورية الأنمي Amino">
            <a:extLst>
              <a:ext uri="{FF2B5EF4-FFF2-40B4-BE49-F238E27FC236}">
                <a16:creationId xmlns:a16="http://schemas.microsoft.com/office/drawing/2014/main" id="{6A957A4F-EA36-9B3F-6E90-472F8C0B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633" y="146872"/>
            <a:ext cx="3540367" cy="195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256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774;p65">
            <a:extLst>
              <a:ext uri="{FF2B5EF4-FFF2-40B4-BE49-F238E27FC236}">
                <a16:creationId xmlns:a16="http://schemas.microsoft.com/office/drawing/2014/main" id="{1945BA92-F6BE-5748-9F3C-E6A2067709BD}"/>
              </a:ext>
            </a:extLst>
          </p:cNvPr>
          <p:cNvGrpSpPr/>
          <p:nvPr/>
        </p:nvGrpSpPr>
        <p:grpSpPr>
          <a:xfrm flipH="1">
            <a:off x="4567790" y="357182"/>
            <a:ext cx="7305124" cy="2157419"/>
            <a:chOff x="4411970" y="4340222"/>
            <a:chExt cx="779468" cy="242682"/>
          </a:xfrm>
          <a:solidFill>
            <a:schemeClr val="tx2"/>
          </a:solidFill>
        </p:grpSpPr>
        <p:sp>
          <p:nvSpPr>
            <p:cNvPr id="9" name="Google Shape;775;p65">
              <a:extLst>
                <a:ext uri="{FF2B5EF4-FFF2-40B4-BE49-F238E27FC236}">
                  <a16:creationId xmlns:a16="http://schemas.microsoft.com/office/drawing/2014/main" id="{81FCB1D7-E805-1A43-B84C-1C3495A0172D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76;p65">
              <a:extLst>
                <a:ext uri="{FF2B5EF4-FFF2-40B4-BE49-F238E27FC236}">
                  <a16:creationId xmlns:a16="http://schemas.microsoft.com/office/drawing/2014/main" id="{7D6EBF38-C5AE-B24A-8497-C96B2F75B64E}"/>
                </a:ext>
              </a:extLst>
            </p:cNvPr>
            <p:cNvSpPr/>
            <p:nvPr/>
          </p:nvSpPr>
          <p:spPr>
            <a:xfrm>
              <a:off x="4457010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  <p:sp>
          <p:nvSpPr>
            <p:cNvPr id="11" name="Google Shape;777;p65">
              <a:extLst>
                <a:ext uri="{FF2B5EF4-FFF2-40B4-BE49-F238E27FC236}">
                  <a16:creationId xmlns:a16="http://schemas.microsoft.com/office/drawing/2014/main" id="{3233C0D7-6127-DB4B-B4F7-9084C9617689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 algn="ctr"/>
              <a:r>
                <a:rPr lang="ar-SA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</a:t>
              </a:r>
              <a:r>
                <a:rPr lang="ar-SA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الأهداف المتوقع منك تحقيقها </a:t>
              </a:r>
            </a:p>
            <a:p>
              <a:pPr lvl="2" algn="ctr" rtl="1"/>
              <a:r>
                <a:rPr lang="ar-SA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في نهاية الدرس بإذن الله</a:t>
              </a:r>
              <a:endParaRPr sz="3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C1FEA7F-751E-594E-9371-B232B3BD3990}"/>
              </a:ext>
            </a:extLst>
          </p:cNvPr>
          <p:cNvSpPr txBox="1"/>
          <p:nvPr/>
        </p:nvSpPr>
        <p:spPr>
          <a:xfrm>
            <a:off x="2258291" y="2564712"/>
            <a:ext cx="9045887" cy="151477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 anchor="ctr">
            <a:spAutoFit/>
          </a:bodyPr>
          <a:lstStyle/>
          <a:p>
            <a:pPr algn="r" rtl="1">
              <a:spcBef>
                <a:spcPct val="0"/>
              </a:spcBef>
              <a:defRPr/>
            </a:pPr>
            <a:r>
              <a:rPr lang="ar-SA" sz="3200" dirty="0">
                <a:solidFill>
                  <a:schemeClr val="tx1"/>
                </a:solidFill>
                <a:latin typeface="+mj-lt"/>
                <a:ea typeface="+mj-ea"/>
                <a:cs typeface="PT Bold Heading" pitchFamily="2" charset="-78"/>
              </a:rPr>
              <a:t>1- تفسر تكون نمط  تداخل بأسقاط  الضوء على شقين </a:t>
            </a:r>
          </a:p>
          <a:p>
            <a:pPr algn="r" rtl="1">
              <a:spcBef>
                <a:spcPct val="0"/>
              </a:spcBef>
              <a:defRPr/>
            </a:pPr>
            <a:r>
              <a:rPr lang="ar-SA" sz="3200" dirty="0">
                <a:solidFill>
                  <a:schemeClr val="tx1"/>
                </a:solidFill>
                <a:latin typeface="+mj-lt"/>
                <a:ea typeface="+mj-ea"/>
                <a:cs typeface="PT Bold Heading" pitchFamily="2" charset="-78"/>
              </a:rPr>
              <a:t>2- تحسب الاطوال الموجية للضوء من أنماط التداخل</a:t>
            </a:r>
          </a:p>
        </p:txBody>
      </p:sp>
      <p:sp>
        <p:nvSpPr>
          <p:cNvPr id="21" name="Google Shape;9514;p73">
            <a:extLst>
              <a:ext uri="{FF2B5EF4-FFF2-40B4-BE49-F238E27FC236}">
                <a16:creationId xmlns:a16="http://schemas.microsoft.com/office/drawing/2014/main" id="{60DADD6F-7344-4C4E-B413-8F7445008A35}"/>
              </a:ext>
            </a:extLst>
          </p:cNvPr>
          <p:cNvSpPr/>
          <p:nvPr/>
        </p:nvSpPr>
        <p:spPr>
          <a:xfrm>
            <a:off x="10414103" y="1119110"/>
            <a:ext cx="641703" cy="634077"/>
          </a:xfrm>
          <a:custGeom>
            <a:avLst/>
            <a:gdLst/>
            <a:ahLst/>
            <a:cxnLst/>
            <a:rect l="l" t="t" r="r" b="b"/>
            <a:pathLst>
              <a:path w="12877" h="12724" extrusionOk="0">
                <a:moveTo>
                  <a:pt x="10492" y="1603"/>
                </a:moveTo>
                <a:lnTo>
                  <a:pt x="10429" y="1855"/>
                </a:lnTo>
                <a:cubicBezTo>
                  <a:pt x="10429" y="1981"/>
                  <a:pt x="10492" y="2138"/>
                  <a:pt x="10555" y="2201"/>
                </a:cubicBezTo>
                <a:cubicBezTo>
                  <a:pt x="10649" y="2296"/>
                  <a:pt x="10807" y="2327"/>
                  <a:pt x="10901" y="2327"/>
                </a:cubicBezTo>
                <a:lnTo>
                  <a:pt x="11153" y="2296"/>
                </a:lnTo>
                <a:lnTo>
                  <a:pt x="10492" y="2957"/>
                </a:lnTo>
                <a:lnTo>
                  <a:pt x="9736" y="3083"/>
                </a:lnTo>
                <a:lnTo>
                  <a:pt x="9799" y="2296"/>
                </a:lnTo>
                <a:lnTo>
                  <a:pt x="10492" y="1603"/>
                </a:lnTo>
                <a:close/>
                <a:moveTo>
                  <a:pt x="6270" y="6108"/>
                </a:moveTo>
                <a:cubicBezTo>
                  <a:pt x="6396" y="6108"/>
                  <a:pt x="6459" y="6139"/>
                  <a:pt x="6554" y="6234"/>
                </a:cubicBezTo>
                <a:cubicBezTo>
                  <a:pt x="6617" y="6265"/>
                  <a:pt x="6648" y="6391"/>
                  <a:pt x="6648" y="6486"/>
                </a:cubicBezTo>
                <a:cubicBezTo>
                  <a:pt x="6648" y="6738"/>
                  <a:pt x="6459" y="6927"/>
                  <a:pt x="6270" y="6927"/>
                </a:cubicBezTo>
                <a:cubicBezTo>
                  <a:pt x="6081" y="6927"/>
                  <a:pt x="5861" y="6738"/>
                  <a:pt x="5861" y="6486"/>
                </a:cubicBezTo>
                <a:cubicBezTo>
                  <a:pt x="5861" y="6265"/>
                  <a:pt x="6081" y="6108"/>
                  <a:pt x="6270" y="6108"/>
                </a:cubicBezTo>
                <a:close/>
                <a:moveTo>
                  <a:pt x="6176" y="4375"/>
                </a:moveTo>
                <a:cubicBezTo>
                  <a:pt x="6617" y="4375"/>
                  <a:pt x="7026" y="4501"/>
                  <a:pt x="7341" y="4722"/>
                </a:cubicBezTo>
                <a:lnTo>
                  <a:pt x="6743" y="5320"/>
                </a:lnTo>
                <a:cubicBezTo>
                  <a:pt x="6617" y="5289"/>
                  <a:pt x="6428" y="5226"/>
                  <a:pt x="6239" y="5226"/>
                </a:cubicBezTo>
                <a:cubicBezTo>
                  <a:pt x="5546" y="5226"/>
                  <a:pt x="5010" y="5793"/>
                  <a:pt x="5010" y="6454"/>
                </a:cubicBezTo>
                <a:cubicBezTo>
                  <a:pt x="5010" y="7116"/>
                  <a:pt x="5546" y="7715"/>
                  <a:pt x="6239" y="7715"/>
                </a:cubicBezTo>
                <a:cubicBezTo>
                  <a:pt x="6900" y="7715"/>
                  <a:pt x="7467" y="7147"/>
                  <a:pt x="7467" y="6454"/>
                </a:cubicBezTo>
                <a:cubicBezTo>
                  <a:pt x="7467" y="6265"/>
                  <a:pt x="7404" y="6108"/>
                  <a:pt x="7341" y="5887"/>
                </a:cubicBezTo>
                <a:lnTo>
                  <a:pt x="7908" y="5320"/>
                </a:lnTo>
                <a:cubicBezTo>
                  <a:pt x="8160" y="5635"/>
                  <a:pt x="8286" y="6013"/>
                  <a:pt x="8286" y="6454"/>
                </a:cubicBezTo>
                <a:cubicBezTo>
                  <a:pt x="8286" y="7588"/>
                  <a:pt x="7341" y="8534"/>
                  <a:pt x="6176" y="8534"/>
                </a:cubicBezTo>
                <a:cubicBezTo>
                  <a:pt x="5041" y="8534"/>
                  <a:pt x="4096" y="7588"/>
                  <a:pt x="4096" y="6454"/>
                </a:cubicBezTo>
                <a:cubicBezTo>
                  <a:pt x="4096" y="5320"/>
                  <a:pt x="5041" y="4375"/>
                  <a:pt x="6176" y="4375"/>
                </a:cubicBezTo>
                <a:close/>
                <a:moveTo>
                  <a:pt x="6239" y="2800"/>
                </a:moveTo>
                <a:cubicBezTo>
                  <a:pt x="7089" y="2800"/>
                  <a:pt x="7908" y="3115"/>
                  <a:pt x="8539" y="3619"/>
                </a:cubicBezTo>
                <a:lnTo>
                  <a:pt x="7971" y="4217"/>
                </a:lnTo>
                <a:cubicBezTo>
                  <a:pt x="7499" y="3839"/>
                  <a:pt x="6869" y="3619"/>
                  <a:pt x="6239" y="3619"/>
                </a:cubicBezTo>
                <a:cubicBezTo>
                  <a:pt x="4600" y="3619"/>
                  <a:pt x="3309" y="4911"/>
                  <a:pt x="3309" y="6486"/>
                </a:cubicBezTo>
                <a:cubicBezTo>
                  <a:pt x="3309" y="8124"/>
                  <a:pt x="4632" y="9416"/>
                  <a:pt x="6239" y="9416"/>
                </a:cubicBezTo>
                <a:cubicBezTo>
                  <a:pt x="7845" y="9416"/>
                  <a:pt x="9137" y="8124"/>
                  <a:pt x="9137" y="6486"/>
                </a:cubicBezTo>
                <a:cubicBezTo>
                  <a:pt x="9137" y="5856"/>
                  <a:pt x="8948" y="5226"/>
                  <a:pt x="8539" y="4753"/>
                </a:cubicBezTo>
                <a:lnTo>
                  <a:pt x="9137" y="4154"/>
                </a:lnTo>
                <a:cubicBezTo>
                  <a:pt x="9641" y="4816"/>
                  <a:pt x="9956" y="5604"/>
                  <a:pt x="9956" y="6486"/>
                </a:cubicBezTo>
                <a:cubicBezTo>
                  <a:pt x="9956" y="8534"/>
                  <a:pt x="8318" y="10235"/>
                  <a:pt x="6239" y="10235"/>
                </a:cubicBezTo>
                <a:cubicBezTo>
                  <a:pt x="4191" y="10235"/>
                  <a:pt x="2490" y="8597"/>
                  <a:pt x="2490" y="6486"/>
                </a:cubicBezTo>
                <a:cubicBezTo>
                  <a:pt x="2490" y="4438"/>
                  <a:pt x="4128" y="2800"/>
                  <a:pt x="6239" y="2800"/>
                </a:cubicBezTo>
                <a:close/>
                <a:moveTo>
                  <a:pt x="6270" y="1130"/>
                </a:moveTo>
                <a:cubicBezTo>
                  <a:pt x="7247" y="1130"/>
                  <a:pt x="8223" y="1414"/>
                  <a:pt x="9074" y="1918"/>
                </a:cubicBezTo>
                <a:cubicBezTo>
                  <a:pt x="9074" y="1949"/>
                  <a:pt x="9011" y="2012"/>
                  <a:pt x="9011" y="2044"/>
                </a:cubicBezTo>
                <a:lnTo>
                  <a:pt x="8917" y="2831"/>
                </a:lnTo>
                <a:cubicBezTo>
                  <a:pt x="8160" y="2296"/>
                  <a:pt x="7247" y="1981"/>
                  <a:pt x="6270" y="1981"/>
                </a:cubicBezTo>
                <a:cubicBezTo>
                  <a:pt x="3750" y="1981"/>
                  <a:pt x="1733" y="4028"/>
                  <a:pt x="1733" y="6486"/>
                </a:cubicBezTo>
                <a:cubicBezTo>
                  <a:pt x="1733" y="9006"/>
                  <a:pt x="3781" y="11054"/>
                  <a:pt x="6270" y="11054"/>
                </a:cubicBezTo>
                <a:cubicBezTo>
                  <a:pt x="8759" y="11054"/>
                  <a:pt x="10807" y="9006"/>
                  <a:pt x="10807" y="6486"/>
                </a:cubicBezTo>
                <a:cubicBezTo>
                  <a:pt x="10807" y="5509"/>
                  <a:pt x="10492" y="4596"/>
                  <a:pt x="9925" y="3871"/>
                </a:cubicBezTo>
                <a:lnTo>
                  <a:pt x="10712" y="3745"/>
                </a:lnTo>
                <a:cubicBezTo>
                  <a:pt x="10744" y="3745"/>
                  <a:pt x="10807" y="3745"/>
                  <a:pt x="10838" y="3713"/>
                </a:cubicBezTo>
                <a:cubicBezTo>
                  <a:pt x="11342" y="4533"/>
                  <a:pt x="11626" y="5478"/>
                  <a:pt x="11626" y="6486"/>
                </a:cubicBezTo>
                <a:cubicBezTo>
                  <a:pt x="11626" y="9447"/>
                  <a:pt x="9232" y="11873"/>
                  <a:pt x="6270" y="11873"/>
                </a:cubicBezTo>
                <a:cubicBezTo>
                  <a:pt x="3309" y="11873"/>
                  <a:pt x="914" y="9479"/>
                  <a:pt x="914" y="6486"/>
                </a:cubicBezTo>
                <a:cubicBezTo>
                  <a:pt x="914" y="3524"/>
                  <a:pt x="3309" y="1130"/>
                  <a:pt x="6270" y="1130"/>
                </a:cubicBezTo>
                <a:close/>
                <a:moveTo>
                  <a:pt x="11030" y="0"/>
                </a:moveTo>
                <a:cubicBezTo>
                  <a:pt x="10930" y="0"/>
                  <a:pt x="10829" y="37"/>
                  <a:pt x="10744" y="122"/>
                </a:cubicBezTo>
                <a:lnTo>
                  <a:pt x="9610" y="1256"/>
                </a:lnTo>
                <a:cubicBezTo>
                  <a:pt x="8602" y="594"/>
                  <a:pt x="7467" y="279"/>
                  <a:pt x="6239" y="279"/>
                </a:cubicBezTo>
                <a:cubicBezTo>
                  <a:pt x="2805" y="279"/>
                  <a:pt x="1" y="3020"/>
                  <a:pt x="1" y="6486"/>
                </a:cubicBezTo>
                <a:cubicBezTo>
                  <a:pt x="1" y="9920"/>
                  <a:pt x="2773" y="12724"/>
                  <a:pt x="6239" y="12724"/>
                </a:cubicBezTo>
                <a:cubicBezTo>
                  <a:pt x="9641" y="12724"/>
                  <a:pt x="12445" y="9951"/>
                  <a:pt x="12445" y="6486"/>
                </a:cubicBezTo>
                <a:cubicBezTo>
                  <a:pt x="12445" y="5289"/>
                  <a:pt x="12099" y="4123"/>
                  <a:pt x="11468" y="3115"/>
                </a:cubicBezTo>
                <a:lnTo>
                  <a:pt x="12603" y="1981"/>
                </a:lnTo>
                <a:cubicBezTo>
                  <a:pt x="12877" y="1706"/>
                  <a:pt x="12650" y="1255"/>
                  <a:pt x="12292" y="1255"/>
                </a:cubicBezTo>
                <a:cubicBezTo>
                  <a:pt x="12280" y="1255"/>
                  <a:pt x="12268" y="1255"/>
                  <a:pt x="12256" y="1256"/>
                </a:cubicBezTo>
                <a:lnTo>
                  <a:pt x="11342" y="1382"/>
                </a:lnTo>
                <a:lnTo>
                  <a:pt x="11468" y="468"/>
                </a:lnTo>
                <a:cubicBezTo>
                  <a:pt x="11491" y="203"/>
                  <a:pt x="11265" y="0"/>
                  <a:pt x="110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493EA61-38A7-44AE-8FF4-2F28F3F65B39}"/>
              </a:ext>
            </a:extLst>
          </p:cNvPr>
          <p:cNvSpPr/>
          <p:nvPr/>
        </p:nvSpPr>
        <p:spPr>
          <a:xfrm>
            <a:off x="0" y="63013"/>
            <a:ext cx="3672408" cy="7920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التداخل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EA06EA1B-202C-479E-AC5B-34AD1D323181}"/>
              </a:ext>
            </a:extLst>
          </p:cNvPr>
          <p:cNvSpPr/>
          <p:nvPr/>
        </p:nvSpPr>
        <p:spPr>
          <a:xfrm>
            <a:off x="3672408" y="4499807"/>
            <a:ext cx="7809402" cy="172819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600" dirty="0">
                <a:solidFill>
                  <a:srgbClr val="FF0000"/>
                </a:solidFill>
                <a:cs typeface="PT Bold Heading" panose="02010400000000000000" pitchFamily="2" charset="-78"/>
              </a:rPr>
              <a:t>المفردات</a:t>
            </a:r>
            <a:r>
              <a:rPr lang="ar-SA" sz="36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: </a:t>
            </a:r>
          </a:p>
          <a:p>
            <a:pPr algn="ctr"/>
            <a:r>
              <a:rPr lang="ar-SA" sz="3200" dirty="0">
                <a:cs typeface="PT Bold Heading" panose="02010400000000000000" pitchFamily="2" charset="-78"/>
              </a:rPr>
              <a:t>الضوء المترابط – الضوء الغير مترابط – اهداب التداخل – الضوء الأحادي اللون </a:t>
            </a:r>
          </a:p>
        </p:txBody>
      </p:sp>
      <p:pic>
        <p:nvPicPr>
          <p:cNvPr id="17" name="Picture 3" descr="%25D9%2585%25D8%25A8%25D8%25AF%25D8%25A7%25D8%25A1+%25D9%2587%25D8%25A7%25D9%258A%25D8%25AC%25D9%2586%25D8%25B2">
            <a:extLst>
              <a:ext uri="{FF2B5EF4-FFF2-40B4-BE49-F238E27FC236}">
                <a16:creationId xmlns:a16="http://schemas.microsoft.com/office/drawing/2014/main" id="{3C6140F8-5590-4372-97F1-F3DE32D12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040" y="4129596"/>
            <a:ext cx="2952328" cy="25371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14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ÙØªÙØ¬Ø© Ø¨Ø­Ø« Ø§ÙØµÙØ± Ø¹Ù âªDisturbed diffractionâ¬â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11124" r="15578" b="5544"/>
          <a:stretch/>
        </p:blipFill>
        <p:spPr bwMode="auto">
          <a:xfrm>
            <a:off x="675249" y="1359872"/>
            <a:ext cx="10820065" cy="52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DB00CDD-505B-A8A9-AC90-A99EAF479D89}"/>
              </a:ext>
            </a:extLst>
          </p:cNvPr>
          <p:cNvSpPr txBox="1"/>
          <p:nvPr/>
        </p:nvSpPr>
        <p:spPr>
          <a:xfrm>
            <a:off x="1543792" y="561547"/>
            <a:ext cx="8487889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ar-SA" sz="3600" b="1" cap="none" spc="0" dirty="0">
                <a:ln/>
                <a:effectLst/>
              </a:rPr>
              <a:t>ماذا حدث عند زيادة عدد الشقوق؟ </a:t>
            </a:r>
          </a:p>
        </p:txBody>
      </p:sp>
      <p:pic>
        <p:nvPicPr>
          <p:cNvPr id="2" name="Picture 4" descr="Big describer | Baamboozle - Baamboozle | The Most Fun Classroom Games!">
            <a:extLst>
              <a:ext uri="{FF2B5EF4-FFF2-40B4-BE49-F238E27FC236}">
                <a16:creationId xmlns:a16="http://schemas.microsoft.com/office/drawing/2014/main" id="{D1F9F45B-D5A4-2A60-8874-0C9B92855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13570" r="12736" b="11600"/>
          <a:stretch/>
        </p:blipFill>
        <p:spPr bwMode="auto">
          <a:xfrm>
            <a:off x="10255348" y="10839"/>
            <a:ext cx="1922146" cy="29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5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616036" y="1320773"/>
            <a:ext cx="857596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600" dirty="0">
                <a:cs typeface="PT Bold Heading" pitchFamily="2" charset="-78"/>
              </a:rPr>
              <a:t>هو جهاز يقيس الطول الموجي للضوء باستخدام محزوز حيود .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1413163" y="2507423"/>
            <a:ext cx="10523779" cy="2624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15000"/>
              </a:lnSpc>
              <a:buBlip>
                <a:blip r:embed="rId2"/>
              </a:buBlip>
            </a:pPr>
            <a:r>
              <a:rPr lang="ar-SA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صفات نمط الحيود بواسطة محزوز حيود : 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buFont typeface="+mj-lt"/>
              <a:buAutoNum type="arabicPeriod"/>
            </a:pPr>
            <a:r>
              <a:rPr lang="ar-SA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عبارة عن اهداب مضيئة تفصلها مسافات متساوية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marL="342900" indent="-342900" algn="r" rtl="1">
              <a:lnSpc>
                <a:spcPct val="115000"/>
              </a:lnSpc>
              <a:buFont typeface="+mj-lt"/>
              <a:buAutoNum type="arabicPeriod"/>
            </a:pPr>
            <a:r>
              <a:rPr lang="ar-SA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كلما زاد عدد الشقوق لكل وحدة طول من المحزوز تكون الاهداب اقل عرضا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marL="342900" indent="-342900" algn="r" rtl="1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ar-SA" sz="2800" dirty="0">
                <a:latin typeface="Times New Roman" panose="02020603050405020304" pitchFamily="18" charset="0"/>
                <a:ea typeface="Calibri" panose="020F0502020204030204" pitchFamily="34" charset="0"/>
                <a:cs typeface="PT Bold Heading" panose="02010400000000000000" pitchFamily="2" charset="-78"/>
              </a:rPr>
              <a:t>يمكن قياس المسافة بين الاهداب المضيئة باستخدام المطياف بدقة اكبر من استخدام الشق المزدوج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7" name="صورة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2" t="20574" r="28562" b="9689"/>
          <a:stretch/>
        </p:blipFill>
        <p:spPr bwMode="auto">
          <a:xfrm>
            <a:off x="255058" y="4485126"/>
            <a:ext cx="3737298" cy="2109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D9AC88F-7CBC-42E8-B79A-5469E4FEBF4A}"/>
              </a:ext>
            </a:extLst>
          </p:cNvPr>
          <p:cNvSpPr txBox="1"/>
          <p:nvPr/>
        </p:nvSpPr>
        <p:spPr>
          <a:xfrm>
            <a:off x="9094258" y="266266"/>
            <a:ext cx="309774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 rtl="1"/>
            <a:r>
              <a:rPr lang="ar-SA" sz="40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المطيـــــــاف </a:t>
            </a:r>
            <a:r>
              <a:rPr lang="ar-SA" sz="36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cs typeface="PT Bold Heading" pitchFamily="2" charset="-78"/>
              </a:rPr>
              <a:t>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A8FAC57-CFDC-A9B3-404B-2817234D9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19" y="5265360"/>
            <a:ext cx="5500458" cy="13294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9FA4DA-5989-AC97-B215-6E643E164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0" y="80890"/>
            <a:ext cx="3822806" cy="264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2485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713479" y="179131"/>
            <a:ext cx="8909058" cy="646331"/>
          </a:xfrm>
          <a:prstGeom prst="rect">
            <a:avLst/>
          </a:prstGeom>
          <a:solidFill>
            <a:srgbClr val="E9E6D7"/>
          </a:solidFill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1"/>
            <a:r>
              <a:rPr lang="ar-SA" sz="3600" b="1" dirty="0">
                <a:ln/>
                <a:solidFill>
                  <a:schemeClr val="accent3"/>
                </a:solidFill>
                <a:cs typeface="PT Bold Heading" panose="02010400000000000000" pitchFamily="2" charset="-78"/>
              </a:rPr>
              <a:t>قانون حساب الطول الموجي من محزوز الحيود: </a:t>
            </a:r>
            <a:endParaRPr lang="ar-SA" sz="3200" b="1" dirty="0">
              <a:ln/>
              <a:solidFill>
                <a:schemeClr val="accent3"/>
              </a:solidFill>
              <a:cs typeface="PT Bold Heading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87760" y="2633324"/>
            <a:ext cx="10416480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الطول </a:t>
            </a:r>
            <a:r>
              <a:rPr lang="ar-SA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الموجي</a:t>
            </a: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للضوء يساوي المسافة الفاصلة بين الشقوق مضروبة في جيب الزاوية التي يتكون عندها الهدب المضيء ذو الرتبة الأولى </a:t>
            </a:r>
            <a:r>
              <a:rPr lang="ar-SA" sz="3600" b="1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1202" name="Picture 2" descr="C1B0F3C8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 l="12430" t="67805" r="46112" b="10028"/>
          <a:stretch>
            <a:fillRect/>
          </a:stretch>
        </p:blipFill>
        <p:spPr bwMode="auto">
          <a:xfrm rot="-10800000">
            <a:off x="5430129" y="3929150"/>
            <a:ext cx="6319082" cy="273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ستطيل: زوايا مستديرة 16388"/>
              <p:cNvSpPr/>
              <p:nvPr/>
            </p:nvSpPr>
            <p:spPr>
              <a:xfrm>
                <a:off x="4583832" y="1015277"/>
                <a:ext cx="3456384" cy="661333"/>
              </a:xfrm>
              <a:prstGeom prst="round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𝝀</m:t>
                      </m:r>
                      <m:r>
                        <a:rPr lang="en-US" sz="4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</m:t>
                      </m:r>
                      <m:func>
                        <m:funcPr>
                          <m:ctrlPr>
                            <a:rPr lang="en-US" sz="4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en-US" sz="4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US" sz="3600" b="1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مستطيل: زوايا مستديرة 163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832" y="1015277"/>
                <a:ext cx="3456384" cy="66133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/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مستطيل: زوايا مستديرة 16392"/>
              <p:cNvSpPr/>
              <p:nvPr/>
            </p:nvSpPr>
            <p:spPr>
              <a:xfrm>
                <a:off x="4583832" y="1895741"/>
                <a:ext cx="3456384" cy="570736"/>
              </a:xfrm>
              <a:prstGeom prst="round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𝒎</m:t>
                      </m:r>
                      <m:r>
                        <a:rPr lang="en-US" sz="4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𝝀</m:t>
                      </m:r>
                      <m:r>
                        <a:rPr lang="en-US" sz="4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</m:t>
                      </m:r>
                      <m:func>
                        <m:funcPr>
                          <m:ctrlPr>
                            <a:rPr lang="en-US" sz="4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en-US" sz="4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US" sz="3600" b="1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مستطيل: زوايا مستديرة 163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832" y="1895741"/>
                <a:ext cx="3456384" cy="57073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/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مربع نص 16389"/>
              <p:cNvSpPr txBox="1"/>
              <p:nvPr/>
            </p:nvSpPr>
            <p:spPr>
              <a:xfrm>
                <a:off x="191344" y="4027072"/>
                <a:ext cx="4943364" cy="2666546"/>
              </a:xfrm>
              <a:prstGeom prst="rect">
                <a:avLst/>
              </a:prstGeom>
              <a:solidFill>
                <a:srgbClr val="FFCCFF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1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rtl="1"/>
                <a:r>
                  <a:rPr lang="ar-SA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حيث :</a:t>
                </a:r>
                <a:endParaRPr 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r" rtl="1"/>
                <a14:m>
                  <m:oMath xmlns:m="http://schemas.openxmlformats.org/officeDocument/2006/math">
                    <m:r>
                      <a:rPr lang="ar-SA" sz="20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𝛌</m:t>
                    </m:r>
                  </m:oMath>
                </a14:m>
                <a:r>
                  <a:rPr lang="ar-SA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الطول الموجي للضوء</a:t>
                </a:r>
                <a:endParaRPr 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r" rtl="1"/>
                <a:r>
                  <a:rPr lang="en-US" sz="2000" b="1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ϴ</a:t>
                </a:r>
                <a:r>
                  <a:rPr lang="ar-SA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: زاوية بين الهدب المركزية المضيئة والهدب </a:t>
                </a:r>
                <a:r>
                  <a:rPr lang="ar-SA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المضيئ</a:t>
                </a:r>
                <a:r>
                  <a:rPr lang="ar-SA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ذو الرتبة الاولى</a:t>
                </a:r>
                <a:endParaRPr 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r" rtl="1"/>
                <a:r>
                  <a:rPr lang="en-US" sz="2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</a:t>
                </a:r>
                <a:r>
                  <a:rPr lang="ar-SA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: المسافة الفاصلة بين الشقوق</a:t>
                </a:r>
                <a:endParaRPr 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r" rtl="1"/>
                <a:r>
                  <a:rPr lang="en-US" sz="2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</a:t>
                </a:r>
                <a:r>
                  <a:rPr lang="ar-SA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: رتبة </a:t>
                </a:r>
                <a:r>
                  <a:rPr lang="ar-SA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الهدبة</a:t>
                </a:r>
                <a:r>
                  <a:rPr lang="ar-SA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المضيئة            </a:t>
                </a:r>
                <a:r>
                  <a:rPr lang="en-US" sz="2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 = 0,1,2,3……</a:t>
                </a:r>
              </a:p>
            </p:txBody>
          </p:sp>
        </mc:Choice>
        <mc:Fallback xmlns="">
          <p:sp>
            <p:nvSpPr>
              <p:cNvPr id="12" name="مربع نص 163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4027072"/>
                <a:ext cx="4943364" cy="2666546"/>
              </a:xfrm>
              <a:prstGeom prst="rect">
                <a:avLst/>
              </a:prstGeom>
              <a:blipFill>
                <a:blip r:embed="rId5"/>
                <a:stretch>
                  <a:fillRect l="-123" t="-1373" r="-148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7F494D-7AE0-37E1-69CE-70150E34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9422" y="16088"/>
            <a:ext cx="1842578" cy="923330"/>
          </a:xfrm>
        </p:spPr>
        <p:txBody>
          <a:bodyPr/>
          <a:lstStyle/>
          <a:p>
            <a:pPr algn="r"/>
            <a:r>
              <a:rPr lang="ar-SA" sz="6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مثال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778826C-F981-6DD7-7E44-91246705E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941177"/>
            <a:ext cx="11971315" cy="187236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ar-SA" sz="3600" dirty="0">
                <a:cs typeface="Akhbar MT" pitchFamily="2" charset="-78"/>
              </a:rPr>
              <a:t>أسقط طالب شعاعاً ضوئيا من مصدر ضوئي أخضر اللون على قرص </a:t>
            </a:r>
            <a:r>
              <a:rPr lang="en-US" sz="3600" dirty="0">
                <a:cs typeface="Akhbar MT" pitchFamily="2" charset="-78"/>
              </a:rPr>
              <a:t>DVD</a:t>
            </a:r>
            <a:r>
              <a:rPr lang="ar-SA" sz="3600" dirty="0">
                <a:cs typeface="Akhbar MT" pitchFamily="2" charset="-78"/>
              </a:rPr>
              <a:t> ولاحظ انعكاس ثلاث مناطق مضيئة على جدار يبعد عن القرص </a:t>
            </a:r>
            <a:r>
              <a:rPr lang="en-US" sz="3600" dirty="0">
                <a:solidFill>
                  <a:srgbClr val="00B0F0"/>
                </a:solidFill>
                <a:cs typeface="Akhbar MT" pitchFamily="2" charset="-78"/>
              </a:rPr>
              <a:t>1.25 m</a:t>
            </a:r>
            <a:r>
              <a:rPr lang="ar-SA" sz="3600" dirty="0">
                <a:cs typeface="Akhbar MT" pitchFamily="2" charset="-78"/>
              </a:rPr>
              <a:t> فإذا كان الطول المزجي لضوء المصدر </a:t>
            </a:r>
            <a:r>
              <a:rPr lang="en-US" sz="3600" dirty="0">
                <a:solidFill>
                  <a:srgbClr val="00B0F0"/>
                </a:solidFill>
                <a:cs typeface="Akhbar MT" pitchFamily="2" charset="-78"/>
              </a:rPr>
              <a:t>532 nm</a:t>
            </a:r>
            <a:r>
              <a:rPr lang="ar-SA" sz="3600" dirty="0">
                <a:solidFill>
                  <a:srgbClr val="00B0F0"/>
                </a:solidFill>
                <a:cs typeface="Akhbar MT" pitchFamily="2" charset="-78"/>
              </a:rPr>
              <a:t> </a:t>
            </a:r>
            <a:r>
              <a:rPr lang="ar-SA" sz="3600" dirty="0">
                <a:cs typeface="Akhbar MT" pitchFamily="2" charset="-78"/>
              </a:rPr>
              <a:t>ووجد الطالب أن الفراغات بين </a:t>
            </a:r>
            <a:r>
              <a:rPr lang="ar-SA" sz="3600" dirty="0" err="1">
                <a:cs typeface="Akhbar MT" pitchFamily="2" charset="-78"/>
              </a:rPr>
              <a:t>هذة</a:t>
            </a:r>
            <a:r>
              <a:rPr lang="ar-SA" sz="3600" dirty="0">
                <a:cs typeface="Akhbar MT" pitchFamily="2" charset="-78"/>
              </a:rPr>
              <a:t> المناطق  </a:t>
            </a:r>
            <a:r>
              <a:rPr lang="en-US" sz="3600" dirty="0">
                <a:solidFill>
                  <a:srgbClr val="00B0F0"/>
                </a:solidFill>
                <a:cs typeface="Akhbar MT" pitchFamily="2" charset="-78"/>
              </a:rPr>
              <a:t>1.29m</a:t>
            </a:r>
            <a:r>
              <a:rPr lang="ar-SA" sz="3600" dirty="0">
                <a:cs typeface="Akhbar MT" pitchFamily="2" charset="-78"/>
              </a:rPr>
              <a:t> , فما مقدار التباعد بين الفراغات على قرص </a:t>
            </a:r>
            <a:r>
              <a:rPr lang="en-US" sz="3600" dirty="0">
                <a:cs typeface="Akhbar MT" pitchFamily="2" charset="-78"/>
              </a:rPr>
              <a:t>DVD</a:t>
            </a:r>
            <a:r>
              <a:rPr lang="ar-SA" sz="3600" dirty="0">
                <a:cs typeface="Akhbar MT" pitchFamily="2" charset="-78"/>
              </a:rPr>
              <a:t>؟</a:t>
            </a:r>
            <a:endParaRPr lang="en-US" sz="36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E888645-7BEA-12C4-FE25-15554C63A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9" y="2962813"/>
            <a:ext cx="11812842" cy="367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19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ربع نص 27">
            <a:extLst>
              <a:ext uri="{FF2B5EF4-FFF2-40B4-BE49-F238E27FC236}">
                <a16:creationId xmlns:a16="http://schemas.microsoft.com/office/drawing/2014/main" id="{3967DED4-F625-46F3-9631-E4987E8480DA}"/>
              </a:ext>
            </a:extLst>
          </p:cNvPr>
          <p:cNvSpPr txBox="1"/>
          <p:nvPr/>
        </p:nvSpPr>
        <p:spPr>
          <a:xfrm>
            <a:off x="3808307" y="190839"/>
            <a:ext cx="8283678" cy="1815882"/>
          </a:xfrm>
          <a:prstGeom prst="rect">
            <a:avLst/>
          </a:prstGeom>
          <a:solidFill>
            <a:srgbClr val="FFCCFF">
              <a:alpha val="83000"/>
            </a:srgb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2800" b="1" dirty="0">
                <a:highlight>
                  <a:srgbClr val="97A8D6"/>
                </a:highlight>
              </a:rPr>
              <a:t>مسألة</a:t>
            </a:r>
            <a:r>
              <a:rPr lang="en-US" sz="2800" b="1" dirty="0">
                <a:highlight>
                  <a:srgbClr val="97A8D6"/>
                </a:highlight>
              </a:rPr>
              <a:t>16 </a:t>
            </a:r>
            <a:r>
              <a:rPr lang="ar-SA" sz="2800" b="1" dirty="0">
                <a:highlight>
                  <a:srgbClr val="97A8D6"/>
                </a:highlight>
              </a:rPr>
              <a:t>صفحة </a:t>
            </a:r>
            <a:r>
              <a:rPr lang="en-US" sz="2800" b="1" dirty="0">
                <a:highlight>
                  <a:srgbClr val="97A8D6"/>
                </a:highlight>
              </a:rPr>
              <a:t>241</a:t>
            </a:r>
            <a:r>
              <a:rPr lang="ar-SA" sz="2800" b="1" dirty="0">
                <a:highlight>
                  <a:srgbClr val="97A8D6"/>
                </a:highlight>
              </a:rPr>
              <a:t>:</a:t>
            </a: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14AB054-8304-4233-B259-E5E7FE8B5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1" t="31571" r="17164" b="57405"/>
          <a:stretch/>
        </p:blipFill>
        <p:spPr>
          <a:xfrm>
            <a:off x="3804555" y="830541"/>
            <a:ext cx="8228211" cy="126708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CC3AAA2-A2A6-4469-A6B7-C845A187AA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8" t="-388" r="738" b="50338"/>
          <a:stretch/>
        </p:blipFill>
        <p:spPr>
          <a:xfrm>
            <a:off x="129205" y="153212"/>
            <a:ext cx="3625707" cy="2372140"/>
          </a:xfrm>
          <a:prstGeom prst="rect">
            <a:avLst/>
          </a:prstGeom>
        </p:spPr>
      </p:pic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CC5D393F-C2C0-4F18-927C-557D367BD801}"/>
              </a:ext>
            </a:extLst>
          </p:cNvPr>
          <p:cNvCxnSpPr>
            <a:cxnSpLocks/>
          </p:cNvCxnSpPr>
          <p:nvPr/>
        </p:nvCxnSpPr>
        <p:spPr>
          <a:xfrm>
            <a:off x="8969487" y="2213012"/>
            <a:ext cx="0" cy="261143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4238176-45CC-4818-B2E9-E77642DF9483}"/>
              </a:ext>
            </a:extLst>
          </p:cNvPr>
          <p:cNvSpPr/>
          <p:nvPr/>
        </p:nvSpPr>
        <p:spPr>
          <a:xfrm>
            <a:off x="8709260" y="909328"/>
            <a:ext cx="731304" cy="4731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CFC27F6-1E5C-4285-8282-D6709928F5FE}"/>
              </a:ext>
            </a:extLst>
          </p:cNvPr>
          <p:cNvSpPr/>
          <p:nvPr/>
        </p:nvSpPr>
        <p:spPr>
          <a:xfrm>
            <a:off x="4354928" y="909328"/>
            <a:ext cx="1058713" cy="4731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895DDD79-51AD-4F8C-BCC6-6E3A63105180}"/>
                  </a:ext>
                </a:extLst>
              </p:cNvPr>
              <p:cNvSpPr/>
              <p:nvPr/>
            </p:nvSpPr>
            <p:spPr>
              <a:xfrm>
                <a:off x="9201967" y="3538725"/>
                <a:ext cx="24680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𝟓𝟓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895DDD79-51AD-4F8C-BCC6-6E3A631051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967" y="3538725"/>
                <a:ext cx="246808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B2819082-E3DF-40E7-AFB7-8D3845AF1518}"/>
                  </a:ext>
                </a:extLst>
              </p:cNvPr>
              <p:cNvSpPr/>
              <p:nvPr/>
            </p:nvSpPr>
            <p:spPr>
              <a:xfrm>
                <a:off x="9327288" y="2873510"/>
                <a:ext cx="2217442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B2819082-E3DF-40E7-AFB7-8D3845AF1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288" y="2873510"/>
                <a:ext cx="2217442" cy="475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87C14D7B-00FD-4D4E-9B61-2B7B9BD3B6E5}"/>
              </a:ext>
            </a:extLst>
          </p:cNvPr>
          <p:cNvSpPr/>
          <p:nvPr/>
        </p:nvSpPr>
        <p:spPr>
          <a:xfrm>
            <a:off x="8889040" y="1500497"/>
            <a:ext cx="876495" cy="4731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56CF1098-9715-41E8-83E3-47F79A1D383E}"/>
                  </a:ext>
                </a:extLst>
              </p:cNvPr>
              <p:cNvSpPr/>
              <p:nvPr/>
            </p:nvSpPr>
            <p:spPr>
              <a:xfrm>
                <a:off x="9327288" y="4339682"/>
                <a:ext cx="2217442" cy="475451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56CF1098-9715-41E8-83E3-47F79A1D38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288" y="4339682"/>
                <a:ext cx="2217442" cy="4754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3B645C65-F1C3-4250-9694-0F200672EB11}"/>
              </a:ext>
            </a:extLst>
          </p:cNvPr>
          <p:cNvSpPr/>
          <p:nvPr/>
        </p:nvSpPr>
        <p:spPr>
          <a:xfrm>
            <a:off x="7588154" y="1469525"/>
            <a:ext cx="1121105" cy="5350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FD96039E-083D-4DD9-AA24-48454063080B}"/>
              </a:ext>
            </a:extLst>
          </p:cNvPr>
          <p:cNvSpPr/>
          <p:nvPr/>
        </p:nvSpPr>
        <p:spPr>
          <a:xfrm>
            <a:off x="1216407" y="1730394"/>
            <a:ext cx="2579105" cy="7279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B94B8BA7-9AEC-4714-88E5-AB0E88E55515}"/>
                  </a:ext>
                </a:extLst>
              </p:cNvPr>
              <p:cNvSpPr/>
              <p:nvPr/>
            </p:nvSpPr>
            <p:spPr>
              <a:xfrm>
                <a:off x="9010088" y="2196452"/>
                <a:ext cx="2851842" cy="506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ازرق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𝟒𝟑𝟒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B94B8BA7-9AEC-4714-88E5-AB0E88E55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088" y="2196452"/>
                <a:ext cx="2851842" cy="5067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CB895959-799A-4C24-8E51-4E88488EC697}"/>
              </a:ext>
            </a:extLst>
          </p:cNvPr>
          <p:cNvSpPr/>
          <p:nvPr/>
        </p:nvSpPr>
        <p:spPr>
          <a:xfrm>
            <a:off x="11039278" y="2221403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19E34F45-50E2-4ADD-9CF5-F7C563F9FA3F}"/>
                  </a:ext>
                </a:extLst>
              </p:cNvPr>
              <p:cNvSpPr/>
              <p:nvPr/>
            </p:nvSpPr>
            <p:spPr>
              <a:xfrm>
                <a:off x="4258143" y="2365609"/>
                <a:ext cx="2460708" cy="5232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𝝀</m:t>
                      </m:r>
                      <m:r>
                        <a:rPr lang="en-US" sz="2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</m:t>
                      </m:r>
                      <m:func>
                        <m:func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ar-S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19E34F45-50E2-4ADD-9CF5-F7C563F9F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143" y="2365609"/>
                <a:ext cx="246070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0320101-8D73-49C4-A4CD-E410D8F99C09}"/>
              </a:ext>
            </a:extLst>
          </p:cNvPr>
          <p:cNvSpPr/>
          <p:nvPr/>
        </p:nvSpPr>
        <p:spPr>
          <a:xfrm>
            <a:off x="5122140" y="2364756"/>
            <a:ext cx="397472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32441BA4-ADB2-44A2-A350-62C9F2A7D56F}"/>
                  </a:ext>
                </a:extLst>
              </p:cNvPr>
              <p:cNvSpPr txBox="1"/>
              <p:nvPr/>
            </p:nvSpPr>
            <p:spPr>
              <a:xfrm flipH="1">
                <a:off x="4013507" y="2922499"/>
                <a:ext cx="2341151" cy="819455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ar-SA" sz="2800" b="1" dirty="0"/>
              </a:p>
            </p:txBody>
          </p:sp>
        </mc:Choice>
        <mc:Fallback xmlns=""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32441BA4-ADB2-44A2-A350-62C9F2A7D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13507" y="2922499"/>
                <a:ext cx="2341151" cy="81945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86D0E872-BC44-46B1-B93A-A3F7CCB28A71}"/>
              </a:ext>
            </a:extLst>
          </p:cNvPr>
          <p:cNvSpPr/>
          <p:nvPr/>
        </p:nvSpPr>
        <p:spPr>
          <a:xfrm>
            <a:off x="5691936" y="3348960"/>
            <a:ext cx="284791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3D729FF1-4A21-4FD2-AB13-CD52A9A28B20}"/>
                  </a:ext>
                </a:extLst>
              </p:cNvPr>
              <p:cNvSpPr txBox="1"/>
              <p:nvPr/>
            </p:nvSpPr>
            <p:spPr>
              <a:xfrm>
                <a:off x="622027" y="4128277"/>
                <a:ext cx="2010310" cy="73513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3D729FF1-4A21-4FD2-AB13-CD52A9A28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27" y="4128277"/>
                <a:ext cx="2010310" cy="73513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مربع نص 20">
                <a:extLst>
                  <a:ext uri="{FF2B5EF4-FFF2-40B4-BE49-F238E27FC236}">
                    <a16:creationId xmlns:a16="http://schemas.microsoft.com/office/drawing/2014/main" id="{32F72D57-FC94-4EBB-B29B-A1EDF40C1959}"/>
                  </a:ext>
                </a:extLst>
              </p:cNvPr>
              <p:cNvSpPr txBox="1"/>
              <p:nvPr/>
            </p:nvSpPr>
            <p:spPr>
              <a:xfrm>
                <a:off x="3545152" y="4128277"/>
                <a:ext cx="3354545" cy="73513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ar-S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21" name="مربع نص 20">
                <a:extLst>
                  <a:ext uri="{FF2B5EF4-FFF2-40B4-BE49-F238E27FC236}">
                    <a16:creationId xmlns:a16="http://schemas.microsoft.com/office/drawing/2014/main" id="{32F72D57-FC94-4EBB-B29B-A1EDF40C1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152" y="4128277"/>
                <a:ext cx="3354545" cy="73513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سهم: مسنن إلى اليمين 21">
            <a:extLst>
              <a:ext uri="{FF2B5EF4-FFF2-40B4-BE49-F238E27FC236}">
                <a16:creationId xmlns:a16="http://schemas.microsoft.com/office/drawing/2014/main" id="{F8998F5B-5D30-4018-B48D-18EFC1193507}"/>
              </a:ext>
            </a:extLst>
          </p:cNvPr>
          <p:cNvSpPr/>
          <p:nvPr/>
        </p:nvSpPr>
        <p:spPr>
          <a:xfrm>
            <a:off x="2770419" y="4403081"/>
            <a:ext cx="774733" cy="26683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سهم: منحني لأعلى 22">
            <a:extLst>
              <a:ext uri="{FF2B5EF4-FFF2-40B4-BE49-F238E27FC236}">
                <a16:creationId xmlns:a16="http://schemas.microsoft.com/office/drawing/2014/main" id="{041B80D8-B134-4676-B6EA-9430C061C2D4}"/>
              </a:ext>
            </a:extLst>
          </p:cNvPr>
          <p:cNvSpPr/>
          <p:nvPr/>
        </p:nvSpPr>
        <p:spPr>
          <a:xfrm rot="16200000">
            <a:off x="6022222" y="3612503"/>
            <a:ext cx="825022" cy="677465"/>
          </a:xfrm>
          <a:prstGeom prst="bentUpArrow">
            <a:avLst>
              <a:gd name="adj1" fmla="val 1717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مربع نص 23">
                <a:extLst>
                  <a:ext uri="{FF2B5EF4-FFF2-40B4-BE49-F238E27FC236}">
                    <a16:creationId xmlns:a16="http://schemas.microsoft.com/office/drawing/2014/main" id="{2B5A0100-E87C-4CC3-88D2-C58438670149}"/>
                  </a:ext>
                </a:extLst>
              </p:cNvPr>
              <p:cNvSpPr txBox="1"/>
              <p:nvPr/>
            </p:nvSpPr>
            <p:spPr>
              <a:xfrm flipH="1">
                <a:off x="291185" y="5422250"/>
                <a:ext cx="4063742" cy="819455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64</m:t>
                              </m:r>
                            </m:e>
                          </m:func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ar-SA" sz="2800" b="1" dirty="0"/>
              </a:p>
            </p:txBody>
          </p:sp>
        </mc:Choice>
        <mc:Fallback xmlns="">
          <p:sp>
            <p:nvSpPr>
              <p:cNvPr id="24" name="مربع نص 23">
                <a:extLst>
                  <a:ext uri="{FF2B5EF4-FFF2-40B4-BE49-F238E27FC236}">
                    <a16:creationId xmlns:a16="http://schemas.microsoft.com/office/drawing/2014/main" id="{2B5A0100-E87C-4CC3-88D2-C58438670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91185" y="5422250"/>
                <a:ext cx="4063742" cy="8194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مربع نص 24">
                <a:extLst>
                  <a:ext uri="{FF2B5EF4-FFF2-40B4-BE49-F238E27FC236}">
                    <a16:creationId xmlns:a16="http://schemas.microsoft.com/office/drawing/2014/main" id="{76F902D0-F6F5-4AF1-919B-FAAD1108683C}"/>
                  </a:ext>
                </a:extLst>
              </p:cNvPr>
              <p:cNvSpPr txBox="1"/>
              <p:nvPr/>
            </p:nvSpPr>
            <p:spPr>
              <a:xfrm flipH="1">
                <a:off x="4129100" y="5493808"/>
                <a:ext cx="4451116" cy="75193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𝟒𝟑𝟒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𝟗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2400" b="1" dirty="0"/>
                                <m:t>27</m:t>
                              </m:r>
                              <m:r>
                                <m:rPr>
                                  <m:nor/>
                                </m:rPr>
                                <a:rPr lang="en-US" sz="2400" b="1" dirty="0"/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US" sz="2400" b="1" dirty="0"/>
                                <m:t>64</m:t>
                              </m:r>
                            </m:e>
                          </m:func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ar-SA" sz="2400" b="1" dirty="0"/>
              </a:p>
            </p:txBody>
          </p:sp>
        </mc:Choice>
        <mc:Fallback xmlns="">
          <p:sp>
            <p:nvSpPr>
              <p:cNvPr id="25" name="مربع نص 24">
                <a:extLst>
                  <a:ext uri="{FF2B5EF4-FFF2-40B4-BE49-F238E27FC236}">
                    <a16:creationId xmlns:a16="http://schemas.microsoft.com/office/drawing/2014/main" id="{76F902D0-F6F5-4AF1-919B-FAAD11086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129100" y="5493808"/>
                <a:ext cx="4451116" cy="75193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مستطيل 25">
                <a:extLst>
                  <a:ext uri="{FF2B5EF4-FFF2-40B4-BE49-F238E27FC236}">
                    <a16:creationId xmlns:a16="http://schemas.microsoft.com/office/drawing/2014/main" id="{353CDAD0-C668-4F63-8FA4-5F917B6554F9}"/>
                  </a:ext>
                </a:extLst>
              </p:cNvPr>
              <p:cNvSpPr/>
              <p:nvPr/>
            </p:nvSpPr>
            <p:spPr>
              <a:xfrm>
                <a:off x="8669865" y="5788888"/>
                <a:ext cx="3024669" cy="468205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مستطيل 25">
                <a:extLst>
                  <a:ext uri="{FF2B5EF4-FFF2-40B4-BE49-F238E27FC236}">
                    <a16:creationId xmlns:a16="http://schemas.microsoft.com/office/drawing/2014/main" id="{353CDAD0-C668-4F63-8FA4-5F917B6554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9865" y="5788888"/>
                <a:ext cx="3024669" cy="46820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64FA093-4080-48B1-B488-22EADDD3B515}"/>
              </a:ext>
            </a:extLst>
          </p:cNvPr>
          <p:cNvSpPr txBox="1"/>
          <p:nvPr/>
        </p:nvSpPr>
        <p:spPr>
          <a:xfrm>
            <a:off x="7161076" y="4362779"/>
            <a:ext cx="12812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= 27.64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28471492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AFD56FA-D2B7-4802-9B7A-9BC1053F7BBE}"/>
              </a:ext>
            </a:extLst>
          </p:cNvPr>
          <p:cNvSpPr txBox="1"/>
          <p:nvPr/>
        </p:nvSpPr>
        <p:spPr>
          <a:xfrm>
            <a:off x="3808307" y="190839"/>
            <a:ext cx="8283678" cy="1815882"/>
          </a:xfrm>
          <a:prstGeom prst="rect">
            <a:avLst/>
          </a:prstGeom>
          <a:solidFill>
            <a:srgbClr val="FFCCFF">
              <a:alpha val="83000"/>
            </a:srgb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2800" b="1" dirty="0">
                <a:highlight>
                  <a:srgbClr val="97A8D6"/>
                </a:highlight>
              </a:rPr>
              <a:t>مسألة</a:t>
            </a:r>
            <a:r>
              <a:rPr lang="en-US" sz="2800" b="1" dirty="0">
                <a:highlight>
                  <a:srgbClr val="97A8D6"/>
                </a:highlight>
              </a:rPr>
              <a:t>16 </a:t>
            </a:r>
            <a:r>
              <a:rPr lang="ar-SA" sz="2800" b="1" dirty="0">
                <a:highlight>
                  <a:srgbClr val="97A8D6"/>
                </a:highlight>
              </a:rPr>
              <a:t>صفحة </a:t>
            </a:r>
            <a:r>
              <a:rPr lang="en-US" sz="2800" b="1" dirty="0">
                <a:highlight>
                  <a:srgbClr val="97A8D6"/>
                </a:highlight>
              </a:rPr>
              <a:t>241</a:t>
            </a:r>
            <a:r>
              <a:rPr lang="ar-SA" sz="2800" b="1" dirty="0">
                <a:highlight>
                  <a:srgbClr val="97A8D6"/>
                </a:highlight>
              </a:rPr>
              <a:t>:</a:t>
            </a: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  <a:p>
            <a:pPr algn="r" rtl="1">
              <a:defRPr/>
            </a:pPr>
            <a:endParaRPr lang="en-US" sz="2800" b="1" dirty="0">
              <a:highlight>
                <a:srgbClr val="97A8D6"/>
              </a:highligh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D020FBC-66CF-4C64-884B-93EDE897A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6" t="40983" r="17427" b="48567"/>
          <a:stretch/>
        </p:blipFill>
        <p:spPr>
          <a:xfrm>
            <a:off x="3808307" y="671186"/>
            <a:ext cx="8252335" cy="120109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1306CC8-4DEA-480B-9A12-FCFAB09EB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38" t="-388" r="738" b="50338"/>
          <a:stretch/>
        </p:blipFill>
        <p:spPr>
          <a:xfrm>
            <a:off x="182600" y="85665"/>
            <a:ext cx="3625707" cy="2372140"/>
          </a:xfrm>
          <a:prstGeom prst="rect">
            <a:avLst/>
          </a:prstGeom>
        </p:spPr>
      </p:pic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57328856-4279-46AE-B5D2-C5B6D4C98A15}"/>
              </a:ext>
            </a:extLst>
          </p:cNvPr>
          <p:cNvCxnSpPr>
            <a:cxnSpLocks/>
          </p:cNvCxnSpPr>
          <p:nvPr/>
        </p:nvCxnSpPr>
        <p:spPr>
          <a:xfrm>
            <a:off x="8969487" y="2249839"/>
            <a:ext cx="0" cy="261143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8D4EC15-1027-40FC-BA7E-4FDC53AFDE1E}"/>
              </a:ext>
            </a:extLst>
          </p:cNvPr>
          <p:cNvSpPr/>
          <p:nvPr/>
        </p:nvSpPr>
        <p:spPr>
          <a:xfrm>
            <a:off x="7434014" y="798588"/>
            <a:ext cx="1194197" cy="4731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D1FD3B39-7FD5-44B5-AECB-6C0E093D01C9}"/>
              </a:ext>
            </a:extLst>
          </p:cNvPr>
          <p:cNvSpPr/>
          <p:nvPr/>
        </p:nvSpPr>
        <p:spPr>
          <a:xfrm>
            <a:off x="4780276" y="798588"/>
            <a:ext cx="767212" cy="4731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A5BA2363-289D-456D-8C91-D052D8C369C0}"/>
                  </a:ext>
                </a:extLst>
              </p:cNvPr>
              <p:cNvSpPr/>
              <p:nvPr/>
            </p:nvSpPr>
            <p:spPr>
              <a:xfrm>
                <a:off x="8967383" y="3534672"/>
                <a:ext cx="2217442" cy="475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A5BA2363-289D-456D-8C91-D052D8C369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7383" y="3534672"/>
                <a:ext cx="2217442" cy="475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A0600C9B-A40B-4CE5-8F85-66B2C2CB9532}"/>
              </a:ext>
            </a:extLst>
          </p:cNvPr>
          <p:cNvSpPr/>
          <p:nvPr/>
        </p:nvSpPr>
        <p:spPr>
          <a:xfrm>
            <a:off x="9355164" y="1341142"/>
            <a:ext cx="854911" cy="4731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0EBF844F-8232-419E-9B3E-4A864EB936B3}"/>
                  </a:ext>
                </a:extLst>
              </p:cNvPr>
              <p:cNvSpPr/>
              <p:nvPr/>
            </p:nvSpPr>
            <p:spPr>
              <a:xfrm>
                <a:off x="9240851" y="4303060"/>
                <a:ext cx="2217442" cy="475451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0EBF844F-8232-419E-9B3E-4A864EB93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851" y="4303060"/>
                <a:ext cx="2217442" cy="4754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ACEAC899-86B6-4944-9CE1-E5C611B8E507}"/>
              </a:ext>
            </a:extLst>
          </p:cNvPr>
          <p:cNvSpPr/>
          <p:nvPr/>
        </p:nvSpPr>
        <p:spPr>
          <a:xfrm>
            <a:off x="6801342" y="1349066"/>
            <a:ext cx="1121105" cy="5350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910DECD7-4B4E-4B2A-AED5-B29478D6CFF0}"/>
              </a:ext>
            </a:extLst>
          </p:cNvPr>
          <p:cNvSpPr/>
          <p:nvPr/>
        </p:nvSpPr>
        <p:spPr>
          <a:xfrm>
            <a:off x="1269802" y="1662847"/>
            <a:ext cx="2579105" cy="7279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مستطيل 12">
                <a:extLst>
                  <a:ext uri="{FF2B5EF4-FFF2-40B4-BE49-F238E27FC236}">
                    <a16:creationId xmlns:a16="http://schemas.microsoft.com/office/drawing/2014/main" id="{7805F804-A38D-4FC2-8D07-5D4942A11ACA}"/>
                  </a:ext>
                </a:extLst>
              </p:cNvPr>
              <p:cNvSpPr/>
              <p:nvPr/>
            </p:nvSpPr>
            <p:spPr>
              <a:xfrm>
                <a:off x="9010088" y="2233279"/>
                <a:ext cx="2851842" cy="468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مستطيل 12">
                <a:extLst>
                  <a:ext uri="{FF2B5EF4-FFF2-40B4-BE49-F238E27FC236}">
                    <a16:creationId xmlns:a16="http://schemas.microsoft.com/office/drawing/2014/main" id="{7805F804-A38D-4FC2-8D07-5D4942A11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088" y="2233279"/>
                <a:ext cx="2851842" cy="4682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1A5589CC-57F5-4D5A-9861-BE5D0EE4110F}"/>
              </a:ext>
            </a:extLst>
          </p:cNvPr>
          <p:cNvSpPr/>
          <p:nvPr/>
        </p:nvSpPr>
        <p:spPr>
          <a:xfrm>
            <a:off x="10421141" y="2861713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مستطيل 14">
                <a:extLst>
                  <a:ext uri="{FF2B5EF4-FFF2-40B4-BE49-F238E27FC236}">
                    <a16:creationId xmlns:a16="http://schemas.microsoft.com/office/drawing/2014/main" id="{75829C6D-C480-4826-A2DA-919C37BD9DE8}"/>
                  </a:ext>
                </a:extLst>
              </p:cNvPr>
              <p:cNvSpPr/>
              <p:nvPr/>
            </p:nvSpPr>
            <p:spPr>
              <a:xfrm>
                <a:off x="4258143" y="2402436"/>
                <a:ext cx="24607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𝝀</m:t>
                      </m:r>
                      <m:r>
                        <a:rPr lang="en-US" sz="2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</m:t>
                      </m:r>
                      <m:func>
                        <m:func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ar-S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مستطيل 14">
                <a:extLst>
                  <a:ext uri="{FF2B5EF4-FFF2-40B4-BE49-F238E27FC236}">
                    <a16:creationId xmlns:a16="http://schemas.microsoft.com/office/drawing/2014/main" id="{75829C6D-C480-4826-A2DA-919C37BD9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143" y="2402436"/>
                <a:ext cx="246070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95060EEA-3646-44DA-B6BF-F5F415154926}"/>
              </a:ext>
            </a:extLst>
          </p:cNvPr>
          <p:cNvSpPr/>
          <p:nvPr/>
        </p:nvSpPr>
        <p:spPr>
          <a:xfrm>
            <a:off x="6222907" y="2425495"/>
            <a:ext cx="397472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5C6A3735-C376-42CA-91F5-AA873A87AA67}"/>
              </a:ext>
            </a:extLst>
          </p:cNvPr>
          <p:cNvSpPr/>
          <p:nvPr/>
        </p:nvSpPr>
        <p:spPr>
          <a:xfrm>
            <a:off x="2222095" y="3022318"/>
            <a:ext cx="382095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165D44DC-4269-49EA-B58D-D5338F04AFB7}"/>
                  </a:ext>
                </a:extLst>
              </p:cNvPr>
              <p:cNvSpPr txBox="1"/>
              <p:nvPr/>
            </p:nvSpPr>
            <p:spPr>
              <a:xfrm>
                <a:off x="750623" y="3172605"/>
                <a:ext cx="2010310" cy="73513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165D44DC-4269-49EA-B58D-D5338F04A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23" y="3172605"/>
                <a:ext cx="2010310" cy="7351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مربع نص 18">
                <a:extLst>
                  <a:ext uri="{FF2B5EF4-FFF2-40B4-BE49-F238E27FC236}">
                    <a16:creationId xmlns:a16="http://schemas.microsoft.com/office/drawing/2014/main" id="{8578DCD4-74A0-4F75-A3D5-7331D40A0D9E}"/>
                  </a:ext>
                </a:extLst>
              </p:cNvPr>
              <p:cNvSpPr txBox="1"/>
              <p:nvPr/>
            </p:nvSpPr>
            <p:spPr>
              <a:xfrm>
                <a:off x="3741102" y="3335431"/>
                <a:ext cx="335454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fName>
                            <m:e>
                              <m:r>
                                <a:rPr lang="ar-S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ar-S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19" name="مربع نص 18">
                <a:extLst>
                  <a:ext uri="{FF2B5EF4-FFF2-40B4-BE49-F238E27FC236}">
                    <a16:creationId xmlns:a16="http://schemas.microsoft.com/office/drawing/2014/main" id="{8578DCD4-74A0-4F75-A3D5-7331D40A0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102" y="3335431"/>
                <a:ext cx="335454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سهم: مسنن إلى اليمين 19">
            <a:extLst>
              <a:ext uri="{FF2B5EF4-FFF2-40B4-BE49-F238E27FC236}">
                <a16:creationId xmlns:a16="http://schemas.microsoft.com/office/drawing/2014/main" id="{75DDC6A3-F7E0-474C-8FCA-7CD83AE07FC1}"/>
              </a:ext>
            </a:extLst>
          </p:cNvPr>
          <p:cNvSpPr/>
          <p:nvPr/>
        </p:nvSpPr>
        <p:spPr>
          <a:xfrm>
            <a:off x="2899015" y="3447409"/>
            <a:ext cx="774733" cy="26683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سهم: منحني لأعلى 20">
            <a:extLst>
              <a:ext uri="{FF2B5EF4-FFF2-40B4-BE49-F238E27FC236}">
                <a16:creationId xmlns:a16="http://schemas.microsoft.com/office/drawing/2014/main" id="{F357EE10-10FB-463E-AAEC-92839C22B61B}"/>
              </a:ext>
            </a:extLst>
          </p:cNvPr>
          <p:cNvSpPr/>
          <p:nvPr/>
        </p:nvSpPr>
        <p:spPr>
          <a:xfrm rot="16200000" flipH="1">
            <a:off x="6368487" y="2849972"/>
            <a:ext cx="974441" cy="677465"/>
          </a:xfrm>
          <a:prstGeom prst="bentUpArrow">
            <a:avLst>
              <a:gd name="adj1" fmla="val 1717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69DC310B-4C1C-4FC4-A4A9-0A497680604C}"/>
                  </a:ext>
                </a:extLst>
              </p:cNvPr>
              <p:cNvSpPr txBox="1"/>
              <p:nvPr/>
            </p:nvSpPr>
            <p:spPr>
              <a:xfrm flipH="1">
                <a:off x="4643001" y="5295938"/>
                <a:ext cx="7151320" cy="416845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𝟖𝟎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𝒕𝒂𝒏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SA" sz="2400" b="1" dirty="0"/>
              </a:p>
            </p:txBody>
          </p:sp>
        </mc:Choice>
        <mc:Fallback xmlns=""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69DC310B-4C1C-4FC4-A4A9-0A4976806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43001" y="5295938"/>
                <a:ext cx="7151320" cy="4168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مستطيل 22">
                <a:extLst>
                  <a:ext uri="{FF2B5EF4-FFF2-40B4-BE49-F238E27FC236}">
                    <a16:creationId xmlns:a16="http://schemas.microsoft.com/office/drawing/2014/main" id="{27FA438A-DFD7-4AA4-93E2-4E189684C5F0}"/>
                  </a:ext>
                </a:extLst>
              </p:cNvPr>
              <p:cNvSpPr/>
              <p:nvPr/>
            </p:nvSpPr>
            <p:spPr>
              <a:xfrm>
                <a:off x="5380261" y="6219406"/>
                <a:ext cx="3024669" cy="468205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مستطيل 22">
                <a:extLst>
                  <a:ext uri="{FF2B5EF4-FFF2-40B4-BE49-F238E27FC236}">
                    <a16:creationId xmlns:a16="http://schemas.microsoft.com/office/drawing/2014/main" id="{27FA438A-DFD7-4AA4-93E2-4E189684C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261" y="6219406"/>
                <a:ext cx="3024669" cy="4682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مستطيل 23">
                <a:extLst>
                  <a:ext uri="{FF2B5EF4-FFF2-40B4-BE49-F238E27FC236}">
                    <a16:creationId xmlns:a16="http://schemas.microsoft.com/office/drawing/2014/main" id="{D8884219-FE06-45E2-98D6-6D70F180F3B2}"/>
                  </a:ext>
                </a:extLst>
              </p:cNvPr>
              <p:cNvSpPr/>
              <p:nvPr/>
            </p:nvSpPr>
            <p:spPr>
              <a:xfrm>
                <a:off x="8692888" y="2870411"/>
                <a:ext cx="2851842" cy="468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𝟒𝟐𝟏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ar-S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مستطيل 23">
                <a:extLst>
                  <a:ext uri="{FF2B5EF4-FFF2-40B4-BE49-F238E27FC236}">
                    <a16:creationId xmlns:a16="http://schemas.microsoft.com/office/drawing/2014/main" id="{D8884219-FE06-45E2-98D6-6D70F180F3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2888" y="2870411"/>
                <a:ext cx="2851842" cy="4682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6F28353C-D6C3-4E65-BAC9-22608891CC71}"/>
              </a:ext>
            </a:extLst>
          </p:cNvPr>
          <p:cNvSpPr/>
          <p:nvPr/>
        </p:nvSpPr>
        <p:spPr>
          <a:xfrm>
            <a:off x="10306742" y="3563229"/>
            <a:ext cx="571626" cy="5073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مستطيل 25">
                <a:extLst>
                  <a:ext uri="{FF2B5EF4-FFF2-40B4-BE49-F238E27FC236}">
                    <a16:creationId xmlns:a16="http://schemas.microsoft.com/office/drawing/2014/main" id="{A78DA039-E800-440D-9862-96164FA37B16}"/>
                  </a:ext>
                </a:extLst>
              </p:cNvPr>
              <p:cNvSpPr/>
              <p:nvPr/>
            </p:nvSpPr>
            <p:spPr>
              <a:xfrm>
                <a:off x="1278085" y="3982589"/>
                <a:ext cx="2502345" cy="1060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fName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ar-S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مستطيل 25">
                <a:extLst>
                  <a:ext uri="{FF2B5EF4-FFF2-40B4-BE49-F238E27FC236}">
                    <a16:creationId xmlns:a16="http://schemas.microsoft.com/office/drawing/2014/main" id="{A78DA039-E800-440D-9862-96164FA37B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085" y="3982589"/>
                <a:ext cx="2502345" cy="1060483"/>
              </a:xfrm>
              <a:prstGeom prst="rect">
                <a:avLst/>
              </a:prstGeom>
              <a:blipFill>
                <a:blip r:embed="rId13"/>
                <a:stretch>
                  <a:fillRect r="-3902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سهم: منحني لأعلى 26">
            <a:extLst>
              <a:ext uri="{FF2B5EF4-FFF2-40B4-BE49-F238E27FC236}">
                <a16:creationId xmlns:a16="http://schemas.microsoft.com/office/drawing/2014/main" id="{39788864-1174-43D1-8676-5515C7012A33}"/>
              </a:ext>
            </a:extLst>
          </p:cNvPr>
          <p:cNvSpPr/>
          <p:nvPr/>
        </p:nvSpPr>
        <p:spPr>
          <a:xfrm>
            <a:off x="4165660" y="3927678"/>
            <a:ext cx="2227495" cy="677465"/>
          </a:xfrm>
          <a:prstGeom prst="bentUpArrow">
            <a:avLst>
              <a:gd name="adj1" fmla="val 1717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47ABC155-E309-41CD-8BF2-B66A54FE4601}"/>
                  </a:ext>
                </a:extLst>
              </p:cNvPr>
              <p:cNvSpPr txBox="1"/>
              <p:nvPr/>
            </p:nvSpPr>
            <p:spPr>
              <a:xfrm>
                <a:off x="182094" y="5248950"/>
                <a:ext cx="446209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 </m:t>
                              </m:r>
                            </m:fNam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29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47ABC155-E309-41CD-8BF2-B66A54FE4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" y="5248950"/>
                <a:ext cx="4462096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6862D2C-4B60-4ADE-8AE6-9CEA3F9917C6}"/>
              </a:ext>
            </a:extLst>
          </p:cNvPr>
          <p:cNvSpPr txBox="1"/>
          <p:nvPr/>
        </p:nvSpPr>
        <p:spPr>
          <a:xfrm>
            <a:off x="6932815" y="4070569"/>
            <a:ext cx="1472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= 29.3 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385921001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" action="ppaction://noaction" highlightClick="1">
              <a:snd r:embed="rId3" name="arrow.wav"/>
            </a:hlinkClick>
            <a:extLst>
              <a:ext uri="{FF2B5EF4-FFF2-40B4-BE49-F238E27FC236}">
                <a16:creationId xmlns:a16="http://schemas.microsoft.com/office/drawing/2014/main" id="{4AA526C5-F22E-F44B-0DA9-FEDD48369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76"/>
          <a:stretch/>
        </p:blipFill>
        <p:spPr>
          <a:xfrm>
            <a:off x="2342777" y="87793"/>
            <a:ext cx="6949442" cy="6894317"/>
          </a:xfrm>
          <a:prstGeom prst="ellipse">
            <a:avLst/>
          </a:prstGeom>
        </p:spPr>
      </p:pic>
      <p:sp>
        <p:nvSpPr>
          <p:cNvPr id="69" name="مستطيل: زوايا مستديرة 68">
            <a:extLst>
              <a:ext uri="{FF2B5EF4-FFF2-40B4-BE49-F238E27FC236}">
                <a16:creationId xmlns:a16="http://schemas.microsoft.com/office/drawing/2014/main" id="{BA046240-36F2-4CBA-955C-0BFBE21A8ACC}"/>
              </a:ext>
            </a:extLst>
          </p:cNvPr>
          <p:cNvSpPr/>
          <p:nvPr/>
        </p:nvSpPr>
        <p:spPr>
          <a:xfrm>
            <a:off x="9278866" y="145872"/>
            <a:ext cx="2798592" cy="748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التقويم</a:t>
            </a:r>
          </a:p>
        </p:txBody>
      </p:sp>
      <p:pic>
        <p:nvPicPr>
          <p:cNvPr id="2" name="صورة 1" descr="295b4fbfeb4bafbda5e3fda4defb42e2.jpg">
            <a:extLst>
              <a:ext uri="{FF2B5EF4-FFF2-40B4-BE49-F238E27FC236}">
                <a16:creationId xmlns:a16="http://schemas.microsoft.com/office/drawing/2014/main" id="{7AA34EB7-44EB-E447-6F19-FCA632D86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962148" cy="1962148"/>
          </a:xfrm>
          <a:prstGeom prst="rect">
            <a:avLst/>
          </a:prstGeom>
          <a:ln>
            <a:solidFill>
              <a:srgbClr val="86146E"/>
            </a:solidFill>
          </a:ln>
        </p:spPr>
      </p:pic>
      <p:sp>
        <p:nvSpPr>
          <p:cNvPr id="67" name="سهم: لليمين 66">
            <a:extLst>
              <a:ext uri="{FF2B5EF4-FFF2-40B4-BE49-F238E27FC236}">
                <a16:creationId xmlns:a16="http://schemas.microsoft.com/office/drawing/2014/main" id="{E84C9BCB-03EB-4412-9BD0-4689D4E77E57}"/>
              </a:ext>
            </a:extLst>
          </p:cNvPr>
          <p:cNvSpPr/>
          <p:nvPr/>
        </p:nvSpPr>
        <p:spPr>
          <a:xfrm rot="10800000">
            <a:off x="8958262" y="3288192"/>
            <a:ext cx="3226481" cy="794386"/>
          </a:xfrm>
          <a:prstGeom prst="rightArrow">
            <a:avLst>
              <a:gd name="adj1" fmla="val 50000"/>
              <a:gd name="adj2" fmla="val 535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7F75573-D9D8-5A71-48F6-2A7FF7A2EF5A}"/>
              </a:ext>
            </a:extLst>
          </p:cNvPr>
          <p:cNvSpPr>
            <a:spLocks/>
          </p:cNvSpPr>
          <p:nvPr/>
        </p:nvSpPr>
        <p:spPr>
          <a:xfrm>
            <a:off x="435134" y="4718541"/>
            <a:ext cx="1888760" cy="184487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ثالث 3</a:t>
            </a:r>
          </a:p>
        </p:txBody>
      </p:sp>
    </p:spTree>
    <p:extLst>
      <p:ext uri="{BB962C8B-B14F-4D97-AF65-F5344CB8AC3E}">
        <p14:creationId xmlns:p14="http://schemas.microsoft.com/office/powerpoint/2010/main" val="1937771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مستطيل: زوايا مستديرة 68">
            <a:extLst>
              <a:ext uri="{FF2B5EF4-FFF2-40B4-BE49-F238E27FC236}">
                <a16:creationId xmlns:a16="http://schemas.microsoft.com/office/drawing/2014/main" id="{BA046240-36F2-4CBA-955C-0BFBE21A8ACC}"/>
              </a:ext>
            </a:extLst>
          </p:cNvPr>
          <p:cNvSpPr/>
          <p:nvPr/>
        </p:nvSpPr>
        <p:spPr>
          <a:xfrm>
            <a:off x="9278866" y="145872"/>
            <a:ext cx="2798592" cy="748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التقويم</a:t>
            </a:r>
          </a:p>
        </p:txBody>
      </p:sp>
      <p:pic>
        <p:nvPicPr>
          <p:cNvPr id="2" name="صورة 1" descr="295b4fbfeb4bafbda5e3fda4defb42e2.jpg">
            <a:extLst>
              <a:ext uri="{FF2B5EF4-FFF2-40B4-BE49-F238E27FC236}">
                <a16:creationId xmlns:a16="http://schemas.microsoft.com/office/drawing/2014/main" id="{7AA34EB7-44EB-E447-6F19-FCA632D86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62148" cy="1962148"/>
          </a:xfrm>
          <a:prstGeom prst="rect">
            <a:avLst/>
          </a:prstGeom>
          <a:ln>
            <a:solidFill>
              <a:srgbClr val="86146E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B8E178B-A15D-5B40-72B4-2D558420C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73" y="396701"/>
            <a:ext cx="6675666" cy="6461299"/>
          </a:xfrm>
          <a:prstGeom prst="rect">
            <a:avLst/>
          </a:prstGeom>
        </p:spPr>
      </p:pic>
      <p:sp>
        <p:nvSpPr>
          <p:cNvPr id="67" name="سهم: لليمين 66">
            <a:extLst>
              <a:ext uri="{FF2B5EF4-FFF2-40B4-BE49-F238E27FC236}">
                <a16:creationId xmlns:a16="http://schemas.microsoft.com/office/drawing/2014/main" id="{E84C9BCB-03EB-4412-9BD0-4689D4E77E57}"/>
              </a:ext>
            </a:extLst>
          </p:cNvPr>
          <p:cNvSpPr/>
          <p:nvPr/>
        </p:nvSpPr>
        <p:spPr>
          <a:xfrm rot="10800000">
            <a:off x="8958262" y="3288192"/>
            <a:ext cx="3226481" cy="794386"/>
          </a:xfrm>
          <a:prstGeom prst="rightArrow">
            <a:avLst>
              <a:gd name="adj1" fmla="val 50000"/>
              <a:gd name="adj2" fmla="val 535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7F75573-D9D8-5A71-48F6-2A7FF7A2EF5A}"/>
              </a:ext>
            </a:extLst>
          </p:cNvPr>
          <p:cNvSpPr>
            <a:spLocks/>
          </p:cNvSpPr>
          <p:nvPr/>
        </p:nvSpPr>
        <p:spPr>
          <a:xfrm>
            <a:off x="435134" y="4718541"/>
            <a:ext cx="1888760" cy="184487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ثالث 4</a:t>
            </a:r>
          </a:p>
        </p:txBody>
      </p:sp>
    </p:spTree>
    <p:extLst>
      <p:ext uri="{BB962C8B-B14F-4D97-AF65-F5344CB8AC3E}">
        <p14:creationId xmlns:p14="http://schemas.microsoft.com/office/powerpoint/2010/main" val="3220023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23A4DEC-D0A6-4D02-8993-DC888C79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717"/>
            <a:ext cx="12192000" cy="4376928"/>
          </a:xfrm>
          <a:prstGeom prst="rect">
            <a:avLst/>
          </a:prstGeom>
        </p:spPr>
      </p:pic>
      <p:sp>
        <p:nvSpPr>
          <p:cNvPr id="4" name="اخضر">
            <a:hlinkClick r:id="rId3" action="ppaction://hlinksldjump"/>
            <a:extLst>
              <a:ext uri="{FF2B5EF4-FFF2-40B4-BE49-F238E27FC236}">
                <a16:creationId xmlns:a16="http://schemas.microsoft.com/office/drawing/2014/main" id="{788EA825-3C43-4ED8-A628-5A31278B4E56}"/>
              </a:ext>
            </a:extLst>
          </p:cNvPr>
          <p:cNvSpPr/>
          <p:nvPr/>
        </p:nvSpPr>
        <p:spPr>
          <a:xfrm rot="21368494">
            <a:off x="9115496" y="2549362"/>
            <a:ext cx="2379585" cy="288387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اصفر">
            <a:hlinkClick r:id="rId4" action="ppaction://hlinksldjump"/>
            <a:extLst>
              <a:ext uri="{FF2B5EF4-FFF2-40B4-BE49-F238E27FC236}">
                <a16:creationId xmlns:a16="http://schemas.microsoft.com/office/drawing/2014/main" id="{D84ABB8D-04EA-4F42-8D8B-AEF28CE3665A}"/>
              </a:ext>
            </a:extLst>
          </p:cNvPr>
          <p:cNvSpPr/>
          <p:nvPr/>
        </p:nvSpPr>
        <p:spPr>
          <a:xfrm rot="21368494">
            <a:off x="6190334" y="2549363"/>
            <a:ext cx="2379585" cy="288387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احمر">
            <a:hlinkClick r:id="rId5" action="ppaction://hlinksldjump"/>
            <a:extLst>
              <a:ext uri="{FF2B5EF4-FFF2-40B4-BE49-F238E27FC236}">
                <a16:creationId xmlns:a16="http://schemas.microsoft.com/office/drawing/2014/main" id="{5C66EC4F-5D02-4637-A133-DDC1EA39CF22}"/>
              </a:ext>
            </a:extLst>
          </p:cNvPr>
          <p:cNvSpPr/>
          <p:nvPr/>
        </p:nvSpPr>
        <p:spPr>
          <a:xfrm rot="21368494">
            <a:off x="3622081" y="2557162"/>
            <a:ext cx="2379585" cy="288387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ازرق">
            <a:hlinkClick r:id="rId6" action="ppaction://hlinksldjump"/>
            <a:extLst>
              <a:ext uri="{FF2B5EF4-FFF2-40B4-BE49-F238E27FC236}">
                <a16:creationId xmlns:a16="http://schemas.microsoft.com/office/drawing/2014/main" id="{4AE45C42-E2E9-49A6-A0B2-A6C79B65518E}"/>
              </a:ext>
            </a:extLst>
          </p:cNvPr>
          <p:cNvSpPr/>
          <p:nvPr/>
        </p:nvSpPr>
        <p:spPr>
          <a:xfrm rot="21368494">
            <a:off x="696920" y="2549361"/>
            <a:ext cx="2379585" cy="288387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A91B3FE-C407-4FBB-8669-1456B6D48E96}"/>
              </a:ext>
            </a:extLst>
          </p:cNvPr>
          <p:cNvSpPr txBox="1"/>
          <p:nvPr/>
        </p:nvSpPr>
        <p:spPr>
          <a:xfrm>
            <a:off x="2121877" y="1075245"/>
            <a:ext cx="794824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DBBF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اختر</a:t>
            </a:r>
            <a:r>
              <a:rPr lang="ar-S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SA" sz="6600" b="1" dirty="0">
                <a:solidFill>
                  <a:srgbClr val="4283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بطاقة</a:t>
            </a:r>
            <a:r>
              <a:rPr lang="ar-S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SA" sz="6600" b="1" dirty="0">
                <a:solidFill>
                  <a:srgbClr val="B837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الاونو</a:t>
            </a:r>
            <a:r>
              <a:rPr lang="ar-SA" sz="6600" b="1" dirty="0">
                <a:solidFill>
                  <a:srgbClr val="1567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؟</a:t>
            </a:r>
          </a:p>
        </p:txBody>
      </p:sp>
      <p:sp>
        <p:nvSpPr>
          <p:cNvPr id="2" name="زر الإجراء: الانتقال للصفحة الرئيسية 1">
            <a:hlinkClick r:id="rId7" action="ppaction://hlinksldjump"/>
            <a:extLst>
              <a:ext uri="{FF2B5EF4-FFF2-40B4-BE49-F238E27FC236}">
                <a16:creationId xmlns:a16="http://schemas.microsoft.com/office/drawing/2014/main" id="{3F9E46F4-3558-59F3-0785-211AF9E9D4FC}"/>
              </a:ext>
            </a:extLst>
          </p:cNvPr>
          <p:cNvSpPr/>
          <p:nvPr/>
        </p:nvSpPr>
        <p:spPr>
          <a:xfrm>
            <a:off x="10813716" y="5912749"/>
            <a:ext cx="848276" cy="750201"/>
          </a:xfrm>
          <a:prstGeom prst="actionButtonHome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زر الإجراء: الانتقال للصفحة الرئيسية 8">
            <a:hlinkClick r:id="rId8" action="ppaction://hlinksldjump"/>
            <a:extLst>
              <a:ext uri="{FF2B5EF4-FFF2-40B4-BE49-F238E27FC236}">
                <a16:creationId xmlns:a16="http://schemas.microsoft.com/office/drawing/2014/main" id="{6F1F7C69-B537-24B8-737A-BD5BF8842DBD}"/>
              </a:ext>
            </a:extLst>
          </p:cNvPr>
          <p:cNvSpPr/>
          <p:nvPr/>
        </p:nvSpPr>
        <p:spPr>
          <a:xfrm>
            <a:off x="1038436" y="5912749"/>
            <a:ext cx="848276" cy="750201"/>
          </a:xfrm>
          <a:prstGeom prst="actionButtonHome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1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A9AD777-C6E7-4C4F-9B59-740320FC2DBC}"/>
              </a:ext>
            </a:extLst>
          </p:cNvPr>
          <p:cNvSpPr txBox="1"/>
          <p:nvPr/>
        </p:nvSpPr>
        <p:spPr>
          <a:xfrm>
            <a:off x="6672775" y="323557"/>
            <a:ext cx="537620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 هو محزوز الحيود؟</a:t>
            </a:r>
          </a:p>
        </p:txBody>
      </p:sp>
      <p:pic>
        <p:nvPicPr>
          <p:cNvPr id="4" name="صورة 3">
            <a:hlinkClick r:id="rId2" action="ppaction://hlinksldjump"/>
            <a:extLst>
              <a:ext uri="{FF2B5EF4-FFF2-40B4-BE49-F238E27FC236}">
                <a16:creationId xmlns:a16="http://schemas.microsoft.com/office/drawing/2014/main" id="{4E2205E4-01CE-4C9B-A35A-C3B8FEB7B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08"/>
          <a:stretch/>
        </p:blipFill>
        <p:spPr>
          <a:xfrm>
            <a:off x="-436099" y="1302216"/>
            <a:ext cx="4431324" cy="607371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1F29A46-8558-8EF2-A13F-86C9CA8E0C21}"/>
              </a:ext>
            </a:extLst>
          </p:cNvPr>
          <p:cNvSpPr txBox="1"/>
          <p:nvPr/>
        </p:nvSpPr>
        <p:spPr>
          <a:xfrm>
            <a:off x="5559670" y="3067614"/>
            <a:ext cx="499285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أداة مكونة من شقوق عدة مفردة تُسبب حيود الضوء 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286519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070B7F-E67B-4A91-9E7F-31D01175EC23}"/>
              </a:ext>
            </a:extLst>
          </p:cNvPr>
          <p:cNvSpPr txBox="1">
            <a:spLocks/>
          </p:cNvSpPr>
          <p:nvPr/>
        </p:nvSpPr>
        <p:spPr>
          <a:xfrm>
            <a:off x="695400" y="211431"/>
            <a:ext cx="10552686" cy="114300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3600" dirty="0">
                <a:latin typeface="+mj-lt"/>
                <a:ea typeface="+mj-ea"/>
                <a:cs typeface="PT Bold Heading" pitchFamily="2" charset="-78"/>
              </a:rPr>
              <a:t>ذكرنا سابقا إن للضوء سلوكاً موجياً </a:t>
            </a:r>
            <a:r>
              <a:rPr lang="ar-SA" sz="3600" dirty="0">
                <a:solidFill>
                  <a:srgbClr val="FF0000"/>
                </a:solidFill>
                <a:cs typeface="PT Bold Heading" pitchFamily="2" charset="-78"/>
              </a:rPr>
              <a:t>يحيد</a:t>
            </a:r>
            <a:r>
              <a:rPr lang="ar-SA" sz="3600" dirty="0">
                <a:cs typeface="PT Bold Heading" pitchFamily="2" charset="-78"/>
              </a:rPr>
              <a:t> عندما يمر بحافة كما تفعل موجات الماء والموجات الصوتية</a:t>
            </a:r>
            <a:r>
              <a:rPr lang="ar-SA" sz="3600" dirty="0">
                <a:latin typeface="+mj-lt"/>
                <a:ea typeface="+mj-ea"/>
                <a:cs typeface="PT Bold Heading" pitchFamily="2" charset="-78"/>
              </a:rPr>
              <a:t> .         ( هيجنز ) </a:t>
            </a:r>
            <a:endParaRPr lang="ar-SA" sz="3600" dirty="0">
              <a:cs typeface="PT Bold Heading" pitchFamily="2" charset="-78"/>
            </a:endParaRP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63112552-7376-419C-9E92-793C1DCA9369}"/>
              </a:ext>
            </a:extLst>
          </p:cNvPr>
          <p:cNvSpPr txBox="1">
            <a:spLocks/>
          </p:cNvSpPr>
          <p:nvPr/>
        </p:nvSpPr>
        <p:spPr>
          <a:xfrm>
            <a:off x="1524000" y="1714488"/>
            <a:ext cx="9144000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4" name="Picture 2" descr="2000px-Onde_electromagnetique">
            <a:extLst>
              <a:ext uri="{FF2B5EF4-FFF2-40B4-BE49-F238E27FC236}">
                <a16:creationId xmlns:a16="http://schemas.microsoft.com/office/drawing/2014/main" id="{D517BE06-EF85-4F04-A577-21C9F919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30000"/>
          </a:blip>
          <a:srcRect/>
          <a:stretch>
            <a:fillRect/>
          </a:stretch>
        </p:blipFill>
        <p:spPr bwMode="auto">
          <a:xfrm>
            <a:off x="5630761" y="1526971"/>
            <a:ext cx="5254564" cy="2078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تسجيل الشاشة 6">
            <a:hlinkClick r:id="" action="ppaction://media"/>
            <a:extLst>
              <a:ext uri="{FF2B5EF4-FFF2-40B4-BE49-F238E27FC236}">
                <a16:creationId xmlns:a16="http://schemas.microsoft.com/office/drawing/2014/main" id="{73D99429-FC4F-403E-8059-4DC0200DCB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12" end="23488"/>
                </p14:media>
              </p:ext>
            </p:extLst>
          </p:nvPr>
        </p:nvPicPr>
        <p:blipFill rotWithShape="1">
          <a:blip r:embed="rId6"/>
          <a:srcRect l="9798" t="15376" r="12020" b="36956"/>
          <a:stretch>
            <a:fillRect/>
          </a:stretch>
        </p:blipFill>
        <p:spPr>
          <a:xfrm>
            <a:off x="5489090" y="3965228"/>
            <a:ext cx="5537905" cy="2088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تسجيل الشاشة 1">
            <a:hlinkClick r:id="" action="ppaction://media"/>
            <a:extLst>
              <a:ext uri="{FF2B5EF4-FFF2-40B4-BE49-F238E27FC236}">
                <a16:creationId xmlns:a16="http://schemas.microsoft.com/office/drawing/2014/main" id="{B69FFCB0-5713-4225-8BBC-3AF68E7669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5932" end="1795.4"/>
                </p14:media>
              </p:ext>
            </p:extLst>
          </p:nvPr>
        </p:nvPicPr>
        <p:blipFill rotWithShape="1">
          <a:blip r:embed="rId7"/>
          <a:srcRect t="2001" b="2001"/>
          <a:stretch>
            <a:fillRect/>
          </a:stretch>
        </p:blipFill>
        <p:spPr>
          <a:xfrm>
            <a:off x="257881" y="1475665"/>
            <a:ext cx="4454084" cy="51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2F5C7B66-1C97-4F15-941B-F5D71DD656E3}"/>
              </a:ext>
            </a:extLst>
          </p:cNvPr>
          <p:cNvSpPr txBox="1"/>
          <p:nvPr/>
        </p:nvSpPr>
        <p:spPr>
          <a:xfrm>
            <a:off x="858129" y="577952"/>
            <a:ext cx="1073130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latin typeface="Dubai" panose="020B0503030403030204" pitchFamily="34" charset="-78"/>
                <a:cs typeface="DecoType Naskh Special" panose="02010000000000000000" pitchFamily="2" charset="-78"/>
              </a:rPr>
              <a:t>فيما يستخدم جهاز المطياف؟ </a:t>
            </a:r>
          </a:p>
        </p:txBody>
      </p:sp>
      <p:pic>
        <p:nvPicPr>
          <p:cNvPr id="4" name="صورة 3">
            <a:hlinkClick r:id="rId2" action="ppaction://hlinksldjump"/>
            <a:extLst>
              <a:ext uri="{FF2B5EF4-FFF2-40B4-BE49-F238E27FC236}">
                <a16:creationId xmlns:a16="http://schemas.microsoft.com/office/drawing/2014/main" id="{CB3CF3D0-2D46-4620-98F4-BFEE2D288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7" r="51885"/>
          <a:stretch/>
        </p:blipFill>
        <p:spPr>
          <a:xfrm>
            <a:off x="126608" y="1577948"/>
            <a:ext cx="3277773" cy="5794457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A5663B7-F958-8865-6161-43B3DE1DAA5C}"/>
              </a:ext>
            </a:extLst>
          </p:cNvPr>
          <p:cNvSpPr txBox="1"/>
          <p:nvPr/>
        </p:nvSpPr>
        <p:spPr>
          <a:xfrm>
            <a:off x="5000477" y="3208291"/>
            <a:ext cx="49928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قياس الطول الموجي للضوء الاحادي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1624543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F9A1AF7A-2BB3-4545-ACE6-E37AA6CCD171}"/>
              </a:ext>
            </a:extLst>
          </p:cNvPr>
          <p:cNvSpPr txBox="1"/>
          <p:nvPr/>
        </p:nvSpPr>
        <p:spPr>
          <a:xfrm>
            <a:off x="400929" y="112542"/>
            <a:ext cx="11390142" cy="923330"/>
          </a:xfrm>
          <a:prstGeom prst="rect">
            <a:avLst/>
          </a:prstGeom>
          <a:solidFill>
            <a:srgbClr val="E1DD3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2E2E2E"/>
                </a:solidFill>
                <a:latin typeface="Arial" pitchFamily="34" charset="0"/>
                <a:cs typeface="DecoType Naskh Special" panose="02010000000000000000" pitchFamily="2" charset="-78"/>
              </a:rPr>
              <a:t>ما لعلاقة بين عدد الشقوق وعرض الهدبة المركزي.؟</a:t>
            </a:r>
            <a:endParaRPr lang="ar-SA" sz="5400" b="1" dirty="0">
              <a:latin typeface="Dubai" panose="020B0503030403030204" pitchFamily="34" charset="-78"/>
              <a:cs typeface="DecoType Naskh Special" panose="02010000000000000000" pitchFamily="2" charset="-78"/>
            </a:endParaRPr>
          </a:p>
        </p:txBody>
      </p:sp>
      <p:pic>
        <p:nvPicPr>
          <p:cNvPr id="4" name="صورة 3">
            <a:hlinkClick r:id="rId2" action="ppaction://hlinksldjump"/>
            <a:extLst>
              <a:ext uri="{FF2B5EF4-FFF2-40B4-BE49-F238E27FC236}">
                <a16:creationId xmlns:a16="http://schemas.microsoft.com/office/drawing/2014/main" id="{F632CF3B-2A0B-4C5B-96F5-64BB1618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5" r="27423"/>
          <a:stretch/>
        </p:blipFill>
        <p:spPr>
          <a:xfrm>
            <a:off x="211015" y="1262095"/>
            <a:ext cx="3685736" cy="6099763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CF6428D-6A2B-F2F9-3A47-7F379F7AC962}"/>
              </a:ext>
            </a:extLst>
          </p:cNvPr>
          <p:cNvSpPr txBox="1"/>
          <p:nvPr/>
        </p:nvSpPr>
        <p:spPr>
          <a:xfrm>
            <a:off x="5000477" y="3208291"/>
            <a:ext cx="49928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علاقة عكسية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3771212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 action="ppaction://hlinksldjump"/>
            <a:extLst>
              <a:ext uri="{FF2B5EF4-FFF2-40B4-BE49-F238E27FC236}">
                <a16:creationId xmlns:a16="http://schemas.microsoft.com/office/drawing/2014/main" id="{9127F8B5-9AE0-42D5-A755-F175A9230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8" r="2730"/>
          <a:stretch/>
        </p:blipFill>
        <p:spPr>
          <a:xfrm>
            <a:off x="0" y="1383863"/>
            <a:ext cx="4149969" cy="609053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FED9EBD-452F-42B5-AF27-B6EF8DFA42F4}"/>
              </a:ext>
            </a:extLst>
          </p:cNvPr>
          <p:cNvSpPr txBox="1"/>
          <p:nvPr/>
        </p:nvSpPr>
        <p:spPr>
          <a:xfrm>
            <a:off x="196947" y="516284"/>
            <a:ext cx="11798105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kumimoji="0" lang="ar-SA" sz="4800" b="1" i="0" u="none" strike="noStrike" cap="none" normalizeH="0" baseline="0" dirty="0">
                <a:ln>
                  <a:noFill/>
                </a:ln>
                <a:effectLst/>
                <a:cs typeface="DecoType Naskh Special" panose="02010000000000000000" pitchFamily="2" charset="-78"/>
              </a:rPr>
              <a:t>اذكري الصيغة الرياضية لعرض </a:t>
            </a:r>
            <a:r>
              <a:rPr kumimoji="0" lang="ar-SA" sz="48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DecoType Naskh Special" panose="02010000000000000000" pitchFamily="2" charset="-78"/>
              </a:rPr>
              <a:t>الحزمة المركزية المضيئة في حيود الشق الأحادي .</a:t>
            </a:r>
            <a:endParaRPr lang="ar-SA" sz="4800" b="1" dirty="0">
              <a:latin typeface="Dubai" panose="020B0503030403030204" pitchFamily="34" charset="-78"/>
              <a:cs typeface="DecoType Naskh Special" panose="020100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مستطيل 4">
                <a:extLst>
                  <a:ext uri="{FF2B5EF4-FFF2-40B4-BE49-F238E27FC236}">
                    <a16:creationId xmlns:a16="http://schemas.microsoft.com/office/drawing/2014/main" id="{44350F06-7F1D-B9E7-6910-D2258481E83B}"/>
                  </a:ext>
                </a:extLst>
              </p:cNvPr>
              <p:cNvSpPr/>
              <p:nvPr/>
            </p:nvSpPr>
            <p:spPr>
              <a:xfrm>
                <a:off x="5256949" y="3884919"/>
                <a:ext cx="4562300" cy="76944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𝝀</m:t>
                      </m:r>
                      <m:r>
                        <a:rPr lang="en-US" sz="4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</m:t>
                      </m:r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</m:t>
                      </m:r>
                      <m:func>
                        <m:func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ar-SA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مستطيل 4">
                <a:extLst>
                  <a:ext uri="{FF2B5EF4-FFF2-40B4-BE49-F238E27FC236}">
                    <a16:creationId xmlns:a16="http://schemas.microsoft.com/office/drawing/2014/main" id="{44350F06-7F1D-B9E7-6910-D2258481E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949" y="3884919"/>
                <a:ext cx="456230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2368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75051" y="1036036"/>
            <a:ext cx="7704233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التفكير الناقد </a:t>
            </a:r>
            <a:r>
              <a:rPr lang="ar-AE" sz="2800" dirty="0"/>
              <a:t>: شاهدت مطيافاً إلا أنك لا تعلم ما إذا كان الطيف الناتج عنه باستخدام منشور أو محزوز حيود . إذا نظرت إلى الطيف الناتج عن الضوء الأبيض المار عبر المطياف . فكيف يمكنك تحديد الجهاز الذي أنتج الطيف ؟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3659" y="3647007"/>
            <a:ext cx="7532034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0" i="0" u="none" strike="noStrike" baseline="0" dirty="0">
                <a:latin typeface="BoutrosAdsProLight"/>
              </a:rPr>
              <a:t>محزوز الحيود يكون النمط الناتج عنه متعدد الاطياف  واللون الابعد عن الهدب المركزي الأبيض هو الاحمر</a:t>
            </a:r>
            <a:endParaRPr lang="ar-AE" sz="3200" b="0" i="0" u="none" strike="noStrike" baseline="0" dirty="0">
              <a:latin typeface="BoutrosAdsProLight"/>
            </a:endParaRPr>
          </a:p>
          <a:p>
            <a:pPr algn="ctr"/>
            <a:r>
              <a:rPr lang="ar-AE" sz="3200" b="0" i="0" u="none" strike="noStrike" baseline="0" dirty="0">
                <a:latin typeface="BoutrosAdsProLight"/>
              </a:rPr>
              <a:t> بينما </a:t>
            </a:r>
            <a:r>
              <a:rPr lang="ar-SA" sz="3200" b="0" i="0" u="none" strike="noStrike" baseline="0" dirty="0">
                <a:latin typeface="BoutrosAdsProLight"/>
              </a:rPr>
              <a:t>المنشور النمط الناتج عنه طيف واحد واللون الابعد عن الهدب المركزي الأبيض هو البنفسجي </a:t>
            </a:r>
            <a:r>
              <a:rPr lang="ar-AE" sz="2800" b="0" i="0" u="none" strike="noStrike" baseline="0" dirty="0">
                <a:latin typeface="BoutrosAdsProLight"/>
              </a:rPr>
              <a:t>.</a:t>
            </a:r>
            <a:endParaRPr lang="ar-AE" sz="2800" dirty="0"/>
          </a:p>
        </p:txBody>
      </p:sp>
      <p:pic>
        <p:nvPicPr>
          <p:cNvPr id="8" name="Picture 2" descr="ØµÙØ±Ø© Ø°Ø§Øª ØµÙØ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468863"/>
            <a:ext cx="3745040" cy="524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6C4C514-E82B-C548-D5DA-CFD43DD2E237}"/>
              </a:ext>
            </a:extLst>
          </p:cNvPr>
          <p:cNvSpPr txBox="1"/>
          <p:nvPr/>
        </p:nvSpPr>
        <p:spPr>
          <a:xfrm>
            <a:off x="7539943" y="288655"/>
            <a:ext cx="4539342" cy="59272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أسئلة تنمي مهارات التفكير </a:t>
            </a:r>
            <a:endParaRPr lang="en-US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صورة 8" descr="2e339320b5b4fdb7fdebae043ee054c8.jpg">
            <a:extLst>
              <a:ext uri="{FF2B5EF4-FFF2-40B4-BE49-F238E27FC236}">
                <a16:creationId xmlns:a16="http://schemas.microsoft.com/office/drawing/2014/main" id="{D4502DF4-4852-49DF-2CC6-35478178F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8" y="106879"/>
            <a:ext cx="1986400" cy="13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منحني إلى الأعلى 1">
            <a:extLst>
              <a:ext uri="{FF2B5EF4-FFF2-40B4-BE49-F238E27FC236}">
                <a16:creationId xmlns:a16="http://schemas.microsoft.com/office/drawing/2014/main" id="{4B4CCCA5-DCA3-4512-A2D6-9114D90436EF}"/>
              </a:ext>
            </a:extLst>
          </p:cNvPr>
          <p:cNvSpPr/>
          <p:nvPr/>
        </p:nvSpPr>
        <p:spPr>
          <a:xfrm>
            <a:off x="5381390" y="2498582"/>
            <a:ext cx="2870200" cy="2182707"/>
          </a:xfrm>
          <a:prstGeom prst="bentUpArrow">
            <a:avLst>
              <a:gd name="adj1" fmla="val 2176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Rectangle 89">
            <a:extLst>
              <a:ext uri="{FF2B5EF4-FFF2-40B4-BE49-F238E27FC236}">
                <a16:creationId xmlns:a16="http://schemas.microsoft.com/office/drawing/2014/main" id="{70FEC092-D612-44F3-A8D9-02308536C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310" y="4134546"/>
            <a:ext cx="3426976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التداخـل</a:t>
            </a:r>
          </a:p>
        </p:txBody>
      </p:sp>
      <p:sp>
        <p:nvSpPr>
          <p:cNvPr id="4" name="سهم منحني إلى الأعلى 10">
            <a:extLst>
              <a:ext uri="{FF2B5EF4-FFF2-40B4-BE49-F238E27FC236}">
                <a16:creationId xmlns:a16="http://schemas.microsoft.com/office/drawing/2014/main" id="{B68A0941-9CEA-4DCC-A135-5AF7CF855032}"/>
              </a:ext>
            </a:extLst>
          </p:cNvPr>
          <p:cNvSpPr/>
          <p:nvPr/>
        </p:nvSpPr>
        <p:spPr>
          <a:xfrm>
            <a:off x="5381390" y="2413579"/>
            <a:ext cx="3936440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89">
            <a:extLst>
              <a:ext uri="{FF2B5EF4-FFF2-40B4-BE49-F238E27FC236}">
                <a16:creationId xmlns:a16="http://schemas.microsoft.com/office/drawing/2014/main" id="{65E7CE8A-AB58-4815-B4B0-9356C7C3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310" y="5313870"/>
            <a:ext cx="3427562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الحيـود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81B92EE4-31B1-4A8A-83D0-E54F5810D0D1}"/>
              </a:ext>
            </a:extLst>
          </p:cNvPr>
          <p:cNvSpPr txBox="1">
            <a:spLocks/>
          </p:cNvSpPr>
          <p:nvPr/>
        </p:nvSpPr>
        <p:spPr>
          <a:xfrm>
            <a:off x="2073896" y="1510552"/>
            <a:ext cx="9051304" cy="1612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algn="ctr" defTabSz="914400" rtl="1" eaLnBrk="1" latinLnBrk="0" hangingPunct="1">
              <a:spcBef>
                <a:spcPct val="0"/>
              </a:spcBef>
              <a:defRPr/>
            </a:pPr>
            <a:r>
              <a:rPr lang="ar-SA" sz="72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التداخل والحيود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9844535-F689-427B-8088-DA1EA1222A4D}"/>
              </a:ext>
            </a:extLst>
          </p:cNvPr>
          <p:cNvSpPr/>
          <p:nvPr/>
        </p:nvSpPr>
        <p:spPr>
          <a:xfrm>
            <a:off x="6816490" y="601424"/>
            <a:ext cx="4233516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الفصل الرابع</a:t>
            </a:r>
          </a:p>
        </p:txBody>
      </p:sp>
    </p:spTree>
    <p:extLst>
      <p:ext uri="{BB962C8B-B14F-4D97-AF65-F5344CB8AC3E}">
        <p14:creationId xmlns:p14="http://schemas.microsoft.com/office/powerpoint/2010/main" val="114468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774;p65">
            <a:extLst>
              <a:ext uri="{FF2B5EF4-FFF2-40B4-BE49-F238E27FC236}">
                <a16:creationId xmlns:a16="http://schemas.microsoft.com/office/drawing/2014/main" id="{1945BA92-F6BE-5748-9F3C-E6A2067709BD}"/>
              </a:ext>
            </a:extLst>
          </p:cNvPr>
          <p:cNvGrpSpPr/>
          <p:nvPr/>
        </p:nvGrpSpPr>
        <p:grpSpPr>
          <a:xfrm flipH="1">
            <a:off x="4567790" y="357182"/>
            <a:ext cx="7305124" cy="2157419"/>
            <a:chOff x="4411970" y="4340222"/>
            <a:chExt cx="779468" cy="242682"/>
          </a:xfrm>
          <a:solidFill>
            <a:schemeClr val="tx2"/>
          </a:solidFill>
        </p:grpSpPr>
        <p:sp>
          <p:nvSpPr>
            <p:cNvPr id="9" name="Google Shape;775;p65">
              <a:extLst>
                <a:ext uri="{FF2B5EF4-FFF2-40B4-BE49-F238E27FC236}">
                  <a16:creationId xmlns:a16="http://schemas.microsoft.com/office/drawing/2014/main" id="{81FCB1D7-E805-1A43-B84C-1C3495A0172D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76;p65">
              <a:extLst>
                <a:ext uri="{FF2B5EF4-FFF2-40B4-BE49-F238E27FC236}">
                  <a16:creationId xmlns:a16="http://schemas.microsoft.com/office/drawing/2014/main" id="{7D6EBF38-C5AE-B24A-8497-C96B2F75B64E}"/>
                </a:ext>
              </a:extLst>
            </p:cNvPr>
            <p:cNvSpPr/>
            <p:nvPr/>
          </p:nvSpPr>
          <p:spPr>
            <a:xfrm>
              <a:off x="4457010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  <p:sp>
          <p:nvSpPr>
            <p:cNvPr id="11" name="Google Shape;777;p65">
              <a:extLst>
                <a:ext uri="{FF2B5EF4-FFF2-40B4-BE49-F238E27FC236}">
                  <a16:creationId xmlns:a16="http://schemas.microsoft.com/office/drawing/2014/main" id="{3233C0D7-6127-DB4B-B4F7-9084C9617689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 algn="ctr"/>
              <a:r>
                <a:rPr lang="ar-SA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</a:t>
              </a:r>
              <a:r>
                <a:rPr lang="ar-SA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الأهداف المتوقع منك تحقيقها </a:t>
              </a:r>
            </a:p>
            <a:p>
              <a:pPr lvl="2" algn="ctr" rtl="1"/>
              <a:r>
                <a:rPr lang="ar-SA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في نهاية الدرس بإذن الله</a:t>
              </a:r>
              <a:endParaRPr sz="3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C1FEA7F-751E-594E-9371-B232B3BD3990}"/>
              </a:ext>
            </a:extLst>
          </p:cNvPr>
          <p:cNvSpPr txBox="1"/>
          <p:nvPr/>
        </p:nvSpPr>
        <p:spPr>
          <a:xfrm>
            <a:off x="1012081" y="2875945"/>
            <a:ext cx="10860833" cy="151477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 anchor="ctr">
            <a:sp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1- توضح كيف يحد الحيود من المقدرة على التمييز بين جسمين متقاربين جدا بواسطة عدسة</a:t>
            </a:r>
          </a:p>
        </p:txBody>
      </p:sp>
      <p:sp>
        <p:nvSpPr>
          <p:cNvPr id="21" name="Google Shape;9514;p73">
            <a:extLst>
              <a:ext uri="{FF2B5EF4-FFF2-40B4-BE49-F238E27FC236}">
                <a16:creationId xmlns:a16="http://schemas.microsoft.com/office/drawing/2014/main" id="{60DADD6F-7344-4C4E-B413-8F7445008A35}"/>
              </a:ext>
            </a:extLst>
          </p:cNvPr>
          <p:cNvSpPr/>
          <p:nvPr/>
        </p:nvSpPr>
        <p:spPr>
          <a:xfrm>
            <a:off x="10414103" y="1119110"/>
            <a:ext cx="641703" cy="634077"/>
          </a:xfrm>
          <a:custGeom>
            <a:avLst/>
            <a:gdLst/>
            <a:ahLst/>
            <a:cxnLst/>
            <a:rect l="l" t="t" r="r" b="b"/>
            <a:pathLst>
              <a:path w="12877" h="12724" extrusionOk="0">
                <a:moveTo>
                  <a:pt x="10492" y="1603"/>
                </a:moveTo>
                <a:lnTo>
                  <a:pt x="10429" y="1855"/>
                </a:lnTo>
                <a:cubicBezTo>
                  <a:pt x="10429" y="1981"/>
                  <a:pt x="10492" y="2138"/>
                  <a:pt x="10555" y="2201"/>
                </a:cubicBezTo>
                <a:cubicBezTo>
                  <a:pt x="10649" y="2296"/>
                  <a:pt x="10807" y="2327"/>
                  <a:pt x="10901" y="2327"/>
                </a:cubicBezTo>
                <a:lnTo>
                  <a:pt x="11153" y="2296"/>
                </a:lnTo>
                <a:lnTo>
                  <a:pt x="10492" y="2957"/>
                </a:lnTo>
                <a:lnTo>
                  <a:pt x="9736" y="3083"/>
                </a:lnTo>
                <a:lnTo>
                  <a:pt x="9799" y="2296"/>
                </a:lnTo>
                <a:lnTo>
                  <a:pt x="10492" y="1603"/>
                </a:lnTo>
                <a:close/>
                <a:moveTo>
                  <a:pt x="6270" y="6108"/>
                </a:moveTo>
                <a:cubicBezTo>
                  <a:pt x="6396" y="6108"/>
                  <a:pt x="6459" y="6139"/>
                  <a:pt x="6554" y="6234"/>
                </a:cubicBezTo>
                <a:cubicBezTo>
                  <a:pt x="6617" y="6265"/>
                  <a:pt x="6648" y="6391"/>
                  <a:pt x="6648" y="6486"/>
                </a:cubicBezTo>
                <a:cubicBezTo>
                  <a:pt x="6648" y="6738"/>
                  <a:pt x="6459" y="6927"/>
                  <a:pt x="6270" y="6927"/>
                </a:cubicBezTo>
                <a:cubicBezTo>
                  <a:pt x="6081" y="6927"/>
                  <a:pt x="5861" y="6738"/>
                  <a:pt x="5861" y="6486"/>
                </a:cubicBezTo>
                <a:cubicBezTo>
                  <a:pt x="5861" y="6265"/>
                  <a:pt x="6081" y="6108"/>
                  <a:pt x="6270" y="6108"/>
                </a:cubicBezTo>
                <a:close/>
                <a:moveTo>
                  <a:pt x="6176" y="4375"/>
                </a:moveTo>
                <a:cubicBezTo>
                  <a:pt x="6617" y="4375"/>
                  <a:pt x="7026" y="4501"/>
                  <a:pt x="7341" y="4722"/>
                </a:cubicBezTo>
                <a:lnTo>
                  <a:pt x="6743" y="5320"/>
                </a:lnTo>
                <a:cubicBezTo>
                  <a:pt x="6617" y="5289"/>
                  <a:pt x="6428" y="5226"/>
                  <a:pt x="6239" y="5226"/>
                </a:cubicBezTo>
                <a:cubicBezTo>
                  <a:pt x="5546" y="5226"/>
                  <a:pt x="5010" y="5793"/>
                  <a:pt x="5010" y="6454"/>
                </a:cubicBezTo>
                <a:cubicBezTo>
                  <a:pt x="5010" y="7116"/>
                  <a:pt x="5546" y="7715"/>
                  <a:pt x="6239" y="7715"/>
                </a:cubicBezTo>
                <a:cubicBezTo>
                  <a:pt x="6900" y="7715"/>
                  <a:pt x="7467" y="7147"/>
                  <a:pt x="7467" y="6454"/>
                </a:cubicBezTo>
                <a:cubicBezTo>
                  <a:pt x="7467" y="6265"/>
                  <a:pt x="7404" y="6108"/>
                  <a:pt x="7341" y="5887"/>
                </a:cubicBezTo>
                <a:lnTo>
                  <a:pt x="7908" y="5320"/>
                </a:lnTo>
                <a:cubicBezTo>
                  <a:pt x="8160" y="5635"/>
                  <a:pt x="8286" y="6013"/>
                  <a:pt x="8286" y="6454"/>
                </a:cubicBezTo>
                <a:cubicBezTo>
                  <a:pt x="8286" y="7588"/>
                  <a:pt x="7341" y="8534"/>
                  <a:pt x="6176" y="8534"/>
                </a:cubicBezTo>
                <a:cubicBezTo>
                  <a:pt x="5041" y="8534"/>
                  <a:pt x="4096" y="7588"/>
                  <a:pt x="4096" y="6454"/>
                </a:cubicBezTo>
                <a:cubicBezTo>
                  <a:pt x="4096" y="5320"/>
                  <a:pt x="5041" y="4375"/>
                  <a:pt x="6176" y="4375"/>
                </a:cubicBezTo>
                <a:close/>
                <a:moveTo>
                  <a:pt x="6239" y="2800"/>
                </a:moveTo>
                <a:cubicBezTo>
                  <a:pt x="7089" y="2800"/>
                  <a:pt x="7908" y="3115"/>
                  <a:pt x="8539" y="3619"/>
                </a:cubicBezTo>
                <a:lnTo>
                  <a:pt x="7971" y="4217"/>
                </a:lnTo>
                <a:cubicBezTo>
                  <a:pt x="7499" y="3839"/>
                  <a:pt x="6869" y="3619"/>
                  <a:pt x="6239" y="3619"/>
                </a:cubicBezTo>
                <a:cubicBezTo>
                  <a:pt x="4600" y="3619"/>
                  <a:pt x="3309" y="4911"/>
                  <a:pt x="3309" y="6486"/>
                </a:cubicBezTo>
                <a:cubicBezTo>
                  <a:pt x="3309" y="8124"/>
                  <a:pt x="4632" y="9416"/>
                  <a:pt x="6239" y="9416"/>
                </a:cubicBezTo>
                <a:cubicBezTo>
                  <a:pt x="7845" y="9416"/>
                  <a:pt x="9137" y="8124"/>
                  <a:pt x="9137" y="6486"/>
                </a:cubicBezTo>
                <a:cubicBezTo>
                  <a:pt x="9137" y="5856"/>
                  <a:pt x="8948" y="5226"/>
                  <a:pt x="8539" y="4753"/>
                </a:cubicBezTo>
                <a:lnTo>
                  <a:pt x="9137" y="4154"/>
                </a:lnTo>
                <a:cubicBezTo>
                  <a:pt x="9641" y="4816"/>
                  <a:pt x="9956" y="5604"/>
                  <a:pt x="9956" y="6486"/>
                </a:cubicBezTo>
                <a:cubicBezTo>
                  <a:pt x="9956" y="8534"/>
                  <a:pt x="8318" y="10235"/>
                  <a:pt x="6239" y="10235"/>
                </a:cubicBezTo>
                <a:cubicBezTo>
                  <a:pt x="4191" y="10235"/>
                  <a:pt x="2490" y="8597"/>
                  <a:pt x="2490" y="6486"/>
                </a:cubicBezTo>
                <a:cubicBezTo>
                  <a:pt x="2490" y="4438"/>
                  <a:pt x="4128" y="2800"/>
                  <a:pt x="6239" y="2800"/>
                </a:cubicBezTo>
                <a:close/>
                <a:moveTo>
                  <a:pt x="6270" y="1130"/>
                </a:moveTo>
                <a:cubicBezTo>
                  <a:pt x="7247" y="1130"/>
                  <a:pt x="8223" y="1414"/>
                  <a:pt x="9074" y="1918"/>
                </a:cubicBezTo>
                <a:cubicBezTo>
                  <a:pt x="9074" y="1949"/>
                  <a:pt x="9011" y="2012"/>
                  <a:pt x="9011" y="2044"/>
                </a:cubicBezTo>
                <a:lnTo>
                  <a:pt x="8917" y="2831"/>
                </a:lnTo>
                <a:cubicBezTo>
                  <a:pt x="8160" y="2296"/>
                  <a:pt x="7247" y="1981"/>
                  <a:pt x="6270" y="1981"/>
                </a:cubicBezTo>
                <a:cubicBezTo>
                  <a:pt x="3750" y="1981"/>
                  <a:pt x="1733" y="4028"/>
                  <a:pt x="1733" y="6486"/>
                </a:cubicBezTo>
                <a:cubicBezTo>
                  <a:pt x="1733" y="9006"/>
                  <a:pt x="3781" y="11054"/>
                  <a:pt x="6270" y="11054"/>
                </a:cubicBezTo>
                <a:cubicBezTo>
                  <a:pt x="8759" y="11054"/>
                  <a:pt x="10807" y="9006"/>
                  <a:pt x="10807" y="6486"/>
                </a:cubicBezTo>
                <a:cubicBezTo>
                  <a:pt x="10807" y="5509"/>
                  <a:pt x="10492" y="4596"/>
                  <a:pt x="9925" y="3871"/>
                </a:cubicBezTo>
                <a:lnTo>
                  <a:pt x="10712" y="3745"/>
                </a:lnTo>
                <a:cubicBezTo>
                  <a:pt x="10744" y="3745"/>
                  <a:pt x="10807" y="3745"/>
                  <a:pt x="10838" y="3713"/>
                </a:cubicBezTo>
                <a:cubicBezTo>
                  <a:pt x="11342" y="4533"/>
                  <a:pt x="11626" y="5478"/>
                  <a:pt x="11626" y="6486"/>
                </a:cubicBezTo>
                <a:cubicBezTo>
                  <a:pt x="11626" y="9447"/>
                  <a:pt x="9232" y="11873"/>
                  <a:pt x="6270" y="11873"/>
                </a:cubicBezTo>
                <a:cubicBezTo>
                  <a:pt x="3309" y="11873"/>
                  <a:pt x="914" y="9479"/>
                  <a:pt x="914" y="6486"/>
                </a:cubicBezTo>
                <a:cubicBezTo>
                  <a:pt x="914" y="3524"/>
                  <a:pt x="3309" y="1130"/>
                  <a:pt x="6270" y="1130"/>
                </a:cubicBezTo>
                <a:close/>
                <a:moveTo>
                  <a:pt x="11030" y="0"/>
                </a:moveTo>
                <a:cubicBezTo>
                  <a:pt x="10930" y="0"/>
                  <a:pt x="10829" y="37"/>
                  <a:pt x="10744" y="122"/>
                </a:cubicBezTo>
                <a:lnTo>
                  <a:pt x="9610" y="1256"/>
                </a:lnTo>
                <a:cubicBezTo>
                  <a:pt x="8602" y="594"/>
                  <a:pt x="7467" y="279"/>
                  <a:pt x="6239" y="279"/>
                </a:cubicBezTo>
                <a:cubicBezTo>
                  <a:pt x="2805" y="279"/>
                  <a:pt x="1" y="3020"/>
                  <a:pt x="1" y="6486"/>
                </a:cubicBezTo>
                <a:cubicBezTo>
                  <a:pt x="1" y="9920"/>
                  <a:pt x="2773" y="12724"/>
                  <a:pt x="6239" y="12724"/>
                </a:cubicBezTo>
                <a:cubicBezTo>
                  <a:pt x="9641" y="12724"/>
                  <a:pt x="12445" y="9951"/>
                  <a:pt x="12445" y="6486"/>
                </a:cubicBezTo>
                <a:cubicBezTo>
                  <a:pt x="12445" y="5289"/>
                  <a:pt x="12099" y="4123"/>
                  <a:pt x="11468" y="3115"/>
                </a:cubicBezTo>
                <a:lnTo>
                  <a:pt x="12603" y="1981"/>
                </a:lnTo>
                <a:cubicBezTo>
                  <a:pt x="12877" y="1706"/>
                  <a:pt x="12650" y="1255"/>
                  <a:pt x="12292" y="1255"/>
                </a:cubicBezTo>
                <a:cubicBezTo>
                  <a:pt x="12280" y="1255"/>
                  <a:pt x="12268" y="1255"/>
                  <a:pt x="12256" y="1256"/>
                </a:cubicBezTo>
                <a:lnTo>
                  <a:pt x="11342" y="1382"/>
                </a:lnTo>
                <a:lnTo>
                  <a:pt x="11468" y="468"/>
                </a:lnTo>
                <a:cubicBezTo>
                  <a:pt x="11491" y="203"/>
                  <a:pt x="11265" y="0"/>
                  <a:pt x="110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493EA61-38A7-44AE-8FF4-2F28F3F65B39}"/>
              </a:ext>
            </a:extLst>
          </p:cNvPr>
          <p:cNvSpPr/>
          <p:nvPr/>
        </p:nvSpPr>
        <p:spPr>
          <a:xfrm>
            <a:off x="0" y="63013"/>
            <a:ext cx="4567790" cy="7920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قوة التميز للعدسات</a:t>
            </a:r>
          </a:p>
        </p:txBody>
      </p:sp>
      <p:sp>
        <p:nvSpPr>
          <p:cNvPr id="14" name="مستطيل مستدير الزوايا 17">
            <a:extLst>
              <a:ext uri="{FF2B5EF4-FFF2-40B4-BE49-F238E27FC236}">
                <a16:creationId xmlns:a16="http://schemas.microsoft.com/office/drawing/2014/main" id="{7AEA530D-9E20-4A83-A1AA-F8FF1E14ABDA}"/>
              </a:ext>
            </a:extLst>
          </p:cNvPr>
          <p:cNvSpPr/>
          <p:nvPr/>
        </p:nvSpPr>
        <p:spPr>
          <a:xfrm>
            <a:off x="4185336" y="4790533"/>
            <a:ext cx="4143926" cy="159353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solidFill>
                  <a:srgbClr val="FF0000"/>
                </a:solidFill>
                <a:cs typeface="PT Bold Heading" panose="02010400000000000000" pitchFamily="2" charset="-78"/>
              </a:rPr>
              <a:t>المفردات</a:t>
            </a:r>
            <a:r>
              <a:rPr lang="ar-SA" sz="4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: </a:t>
            </a:r>
          </a:p>
          <a:p>
            <a:pPr algn="ctr"/>
            <a:r>
              <a:rPr lang="ar-SA" sz="3600" dirty="0">
                <a:cs typeface="PT Bold Heading" panose="02010400000000000000" pitchFamily="2" charset="-78"/>
              </a:rPr>
              <a:t>معيار </a:t>
            </a:r>
            <a:r>
              <a:rPr lang="ar-SA" sz="3600" dirty="0" err="1">
                <a:cs typeface="PT Bold Heading" panose="02010400000000000000" pitchFamily="2" charset="-78"/>
              </a:rPr>
              <a:t>ريليه</a:t>
            </a:r>
            <a:endParaRPr lang="ar-SA" sz="3600" dirty="0">
              <a:cs typeface="PT Bold Heading" panose="02010400000000000000" pitchFamily="2" charset="-78"/>
            </a:endParaRPr>
          </a:p>
        </p:txBody>
      </p:sp>
      <p:pic>
        <p:nvPicPr>
          <p:cNvPr id="15" name="Picture 1" descr="%D8%A7%D9%84%D9%85%D9%86%D8%B8%D8%A7%D8%B1-%D8%A7%D9%84%D9%81%D9%84%D9%83%D9%8A">
            <a:extLst>
              <a:ext uri="{FF2B5EF4-FFF2-40B4-BE49-F238E27FC236}">
                <a16:creationId xmlns:a16="http://schemas.microsoft.com/office/drawing/2014/main" id="{66D06A96-87BE-491C-9AD0-583CC795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9522" y="4595605"/>
            <a:ext cx="2693388" cy="189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 descr="0f6b3e91c0d96de1461fbbd539e770b2">
            <a:extLst>
              <a:ext uri="{FF2B5EF4-FFF2-40B4-BE49-F238E27FC236}">
                <a16:creationId xmlns:a16="http://schemas.microsoft.com/office/drawing/2014/main" id="{81CA380D-6BCC-47E7-BD5E-752BF1DF7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981688" y="4481962"/>
            <a:ext cx="2864830" cy="2120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39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7D02112-188D-44F6-8DDF-394B8BCD8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92" y="1419657"/>
            <a:ext cx="10241214" cy="4898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عنوان 1">
            <a:extLst>
              <a:ext uri="{FF2B5EF4-FFF2-40B4-BE49-F238E27FC236}">
                <a16:creationId xmlns:a16="http://schemas.microsoft.com/office/drawing/2014/main" id="{7ACDB07E-AF14-46A8-94EF-C09A014D36C2}"/>
              </a:ext>
            </a:extLst>
          </p:cNvPr>
          <p:cNvSpPr txBox="1">
            <a:spLocks/>
          </p:cNvSpPr>
          <p:nvPr/>
        </p:nvSpPr>
        <p:spPr>
          <a:xfrm>
            <a:off x="187036" y="228384"/>
            <a:ext cx="11817927" cy="928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45720" rIns="45720" anchor="ctr">
            <a:no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3200" dirty="0">
                <a:latin typeface="+mj-lt"/>
                <a:ea typeface="+mj-ea"/>
                <a:cs typeface="PT Bold Heading" pitchFamily="2" charset="-78"/>
              </a:rPr>
              <a:t>العدسات في المنظار والمجهر والعين كأنها ثقباً أو فتحة تسمح للضوء بالمرور خلالها وتسبب حيود كما يفعل الشق الأحادي وتنتج حلقات مضيئة معتمة متعاقبة </a:t>
            </a:r>
          </a:p>
        </p:txBody>
      </p:sp>
    </p:spTree>
    <p:extLst>
      <p:ext uri="{BB962C8B-B14F-4D97-AF65-F5344CB8AC3E}">
        <p14:creationId xmlns:p14="http://schemas.microsoft.com/office/powerpoint/2010/main" val="241233081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1"/>
          <p:cNvSpPr txBox="1">
            <a:spLocks/>
          </p:cNvSpPr>
          <p:nvPr/>
        </p:nvSpPr>
        <p:spPr>
          <a:xfrm>
            <a:off x="2660808" y="809516"/>
            <a:ext cx="9173891" cy="928686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r>
              <a:rPr lang="ar-SA" sz="3200" dirty="0">
                <a:latin typeface="+mj-lt"/>
                <a:ea typeface="+mj-ea"/>
                <a:cs typeface="PT Bold Heading" pitchFamily="2" charset="-78"/>
              </a:rPr>
              <a:t>إذا كان هناك نجمان قريبان جداً فإن صورتيهما تتداخلان معاً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3500437" y="1824389"/>
            <a:ext cx="8334262" cy="639309"/>
          </a:xfrm>
          <a:prstGeom prst="rect">
            <a:avLst/>
          </a:prstGeom>
          <a:solidFill>
            <a:srgbClr val="FFFF99"/>
          </a:solidFill>
        </p:spPr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r>
              <a:rPr lang="ar-SA" sz="2800" dirty="0">
                <a:solidFill>
                  <a:srgbClr val="008000"/>
                </a:solidFill>
                <a:latin typeface="+mj-lt"/>
                <a:ea typeface="+mj-ea"/>
                <a:cs typeface="PT Bold Heading" pitchFamily="2" charset="-78"/>
              </a:rPr>
              <a:t>معيار ريليه </a:t>
            </a:r>
            <a:r>
              <a:rPr lang="ar-SA" sz="2800" dirty="0">
                <a:latin typeface="+mj-lt"/>
                <a:ea typeface="+mj-ea"/>
                <a:cs typeface="PT Bold Heading" pitchFamily="2" charset="-78"/>
              </a:rPr>
              <a:t>: لتحديد ما إذا كان هناك نجم أو نجمان في الصورة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A978A18-80FD-4CD3-81F9-D4EFE60C0424}"/>
              </a:ext>
            </a:extLst>
          </p:cNvPr>
          <p:cNvSpPr/>
          <p:nvPr/>
        </p:nvSpPr>
        <p:spPr>
          <a:xfrm>
            <a:off x="817419" y="122340"/>
            <a:ext cx="11189780" cy="52322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SA" sz="2800" dirty="0"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لذا قدرة هذه </a:t>
            </a:r>
            <a:r>
              <a:rPr lang="ar-SA" sz="2800" dirty="0" err="1"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الالات</a:t>
            </a:r>
            <a:r>
              <a:rPr lang="ar-SA" sz="2800" dirty="0"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 البصرية على التميز بين مصادر الضوء المتقاربة محدودة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AE5C368D-9A62-4B39-9F59-4F1EBA108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718" y="2662508"/>
            <a:ext cx="6312981" cy="173179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761335B9-FB2A-49C0-95EC-0D0DB34E3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21" y="4593113"/>
            <a:ext cx="5983432" cy="195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357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1"/>
          <p:cNvSpPr txBox="1">
            <a:spLocks/>
          </p:cNvSpPr>
          <p:nvPr/>
        </p:nvSpPr>
        <p:spPr>
          <a:xfrm>
            <a:off x="3680546" y="390265"/>
            <a:ext cx="8334262" cy="639309"/>
          </a:xfrm>
          <a:prstGeom prst="rect">
            <a:avLst/>
          </a:prstGeom>
          <a:solidFill>
            <a:srgbClr val="FFFF99"/>
          </a:solidFill>
        </p:spPr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r>
              <a:rPr lang="ar-SA" sz="2800" dirty="0">
                <a:solidFill>
                  <a:srgbClr val="008000"/>
                </a:solidFill>
                <a:latin typeface="+mj-lt"/>
                <a:ea typeface="+mj-ea"/>
                <a:cs typeface="PT Bold Heading" pitchFamily="2" charset="-78"/>
              </a:rPr>
              <a:t>معيار ريليه </a:t>
            </a:r>
            <a:r>
              <a:rPr lang="ar-SA" sz="2800" dirty="0">
                <a:latin typeface="+mj-lt"/>
                <a:ea typeface="+mj-ea"/>
                <a:cs typeface="PT Bold Heading" pitchFamily="2" charset="-78"/>
              </a:rPr>
              <a:t>: لتحديد ما إذا كان هناك نجم أو نجمان في الصورة</a:t>
            </a: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5455242" y="1402311"/>
            <a:ext cx="1137168" cy="5964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2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معامل هندسي</a:t>
            </a: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7018873" y="1342773"/>
            <a:ext cx="1142976" cy="639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2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الطول الموجي</a:t>
            </a:r>
          </a:p>
        </p:txBody>
      </p:sp>
      <p:sp>
        <p:nvSpPr>
          <p:cNvPr id="13" name="عنوان 1"/>
          <p:cNvSpPr txBox="1">
            <a:spLocks/>
          </p:cNvSpPr>
          <p:nvPr/>
        </p:nvSpPr>
        <p:spPr>
          <a:xfrm>
            <a:off x="3635660" y="2208308"/>
            <a:ext cx="1500166" cy="7858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2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المسافة الفاصلة بين النجمين</a:t>
            </a:r>
          </a:p>
        </p:txBody>
      </p:sp>
      <p:sp>
        <p:nvSpPr>
          <p:cNvPr id="14" name="عنوان 1"/>
          <p:cNvSpPr txBox="1">
            <a:spLocks/>
          </p:cNvSpPr>
          <p:nvPr/>
        </p:nvSpPr>
        <p:spPr>
          <a:xfrm>
            <a:off x="8682496" y="1307615"/>
            <a:ext cx="1500166" cy="7858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2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المسافة بين الفتحة والنجمين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E737806-9C49-4FA3-AB9F-B22DE0CAF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964" y="3429000"/>
            <a:ext cx="6580909" cy="3015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75230F7F-13F9-48DB-BFDA-578A6D458C0A}"/>
                  </a:ext>
                </a:extLst>
              </p:cNvPr>
              <p:cNvSpPr txBox="1"/>
              <p:nvPr/>
            </p:nvSpPr>
            <p:spPr>
              <a:xfrm>
                <a:off x="5275817" y="2156566"/>
                <a:ext cx="4906845" cy="88485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S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الجسم</m:t>
                          </m:r>
                        </m:sub>
                      </m:sSub>
                      <m:r>
                        <a:rPr lang="ar-SA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ar-S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الجسم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ar-SA" sz="2800" dirty="0"/>
              </a:p>
            </p:txBody>
          </p:sp>
        </mc:Choice>
        <mc:Fallback xmlns=""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75230F7F-13F9-48DB-BFDA-578A6D458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817" y="2156566"/>
                <a:ext cx="4906845" cy="8848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عنوان 1"/>
          <p:cNvSpPr txBox="1">
            <a:spLocks/>
          </p:cNvSpPr>
          <p:nvPr/>
        </p:nvSpPr>
        <p:spPr>
          <a:xfrm>
            <a:off x="7590361" y="3295638"/>
            <a:ext cx="1500166" cy="6562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20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قطر الفتحة المستديرة </a:t>
            </a:r>
          </a:p>
        </p:txBody>
      </p:sp>
    </p:spTree>
    <p:extLst>
      <p:ext uri="{BB962C8B-B14F-4D97-AF65-F5344CB8AC3E}">
        <p14:creationId xmlns:p14="http://schemas.microsoft.com/office/powerpoint/2010/main" val="28100336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3713096" y="1298979"/>
            <a:ext cx="812605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45720" rIns="45720" anchor="ctr">
            <a:no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عندما يكون الضوء ساطعاً يكون قطر بؤبؤ العين (</a:t>
            </a:r>
            <a:r>
              <a:rPr lang="en-US" sz="2400" dirty="0">
                <a:latin typeface="+mj-lt"/>
                <a:ea typeface="+mj-ea"/>
                <a:cs typeface="PT Bold Heading" pitchFamily="2" charset="-78"/>
              </a:rPr>
              <a:t>3 mm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 تقريباً 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019060" y="176893"/>
            <a:ext cx="517294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الحيود</a:t>
            </a: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PT Bold Heading" pitchFamily="2" charset="-78"/>
              </a:rPr>
              <a:t> في العين البشرية</a:t>
            </a:r>
            <a:endParaRPr lang="ar-SA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300117" y="2156295"/>
            <a:ext cx="7539036" cy="584775"/>
          </a:xfrm>
          <a:prstGeom prst="rect">
            <a:avLst/>
          </a:prstGeom>
          <a:solidFill>
            <a:srgbClr val="E9E6D7"/>
          </a:solidFill>
        </p:spPr>
        <p:txBody>
          <a:bodyPr vert="horz" lIns="45720" rIns="45720" anchor="ctr">
            <a:noAutofit/>
          </a:bodyPr>
          <a:lstStyle/>
          <a:p>
            <a:pPr algn="justLow" rtl="1">
              <a:spcBef>
                <a:spcPct val="0"/>
              </a:spcBef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العين البشرية أكثر حساسية للون الأصفر –الأخضر (</a:t>
            </a:r>
            <a:r>
              <a:rPr lang="el-GR" sz="2400" dirty="0">
                <a:latin typeface="+mj-lt"/>
                <a:ea typeface="+mj-ea"/>
                <a:cs typeface="PT Bold Heading" pitchFamily="2" charset="-78"/>
              </a:rPr>
              <a:t>λ</a:t>
            </a:r>
            <a:r>
              <a:rPr lang="en-US" sz="2400" dirty="0">
                <a:latin typeface="+mj-lt"/>
                <a:ea typeface="+mj-ea"/>
                <a:cs typeface="PT Bold Heading" pitchFamily="2" charset="-78"/>
              </a:rPr>
              <a:t>=550 nm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 .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6987899" y="3917163"/>
            <a:ext cx="4851253" cy="584775"/>
          </a:xfrm>
          <a:prstGeom prst="rect">
            <a:avLst/>
          </a:prstGeom>
          <a:solidFill>
            <a:srgbClr val="D7D2D8"/>
          </a:solidFill>
        </p:spPr>
        <p:txBody>
          <a:bodyPr vert="horz" lIns="45720" rIns="45720" anchor="ctr">
            <a:noAutofit/>
          </a:bodyPr>
          <a:lstStyle/>
          <a:p>
            <a:pPr algn="justLow" rtl="1">
              <a:spcBef>
                <a:spcPct val="0"/>
              </a:spcBef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معيار رايليه للونين هو (</a:t>
            </a:r>
            <a:r>
              <a:rPr lang="en-US" sz="2400" dirty="0">
                <a:latin typeface="+mj-lt"/>
                <a:ea typeface="+mj-ea"/>
                <a:cs typeface="PT Bold Heading" pitchFamily="2" charset="-78"/>
              </a:rPr>
              <a:t>X=2x10</a:t>
            </a:r>
            <a:r>
              <a:rPr lang="en-US" sz="2400" baseline="30000" dirty="0">
                <a:latin typeface="+mj-lt"/>
                <a:ea typeface="+mj-ea"/>
                <a:cs typeface="PT Bold Heading" pitchFamily="2" charset="-78"/>
              </a:rPr>
              <a:t>-4</a:t>
            </a:r>
            <a:r>
              <a:rPr lang="en-US" sz="2400" dirty="0">
                <a:latin typeface="+mj-lt"/>
                <a:ea typeface="+mj-ea"/>
                <a:cs typeface="PT Bold Heading" pitchFamily="2" charset="-78"/>
              </a:rPr>
              <a:t> L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 .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6636327" y="2964657"/>
            <a:ext cx="5202826" cy="6799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45720" rIns="45720" anchor="ctr">
            <a:noAutofit/>
          </a:bodyPr>
          <a:lstStyle/>
          <a:p>
            <a:pPr algn="justLow" rtl="1">
              <a:spcBef>
                <a:spcPct val="0"/>
              </a:spcBef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المسافة بين البؤبؤ والشبكية (</a:t>
            </a:r>
            <a:r>
              <a:rPr lang="en-US" sz="2400" dirty="0">
                <a:latin typeface="+mj-lt"/>
                <a:ea typeface="+mj-ea"/>
                <a:cs typeface="PT Bold Heading" pitchFamily="2" charset="-78"/>
              </a:rPr>
              <a:t>2 cm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 تقريباً .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775854" y="4974247"/>
            <a:ext cx="11063298" cy="928686"/>
          </a:xfrm>
          <a:prstGeom prst="rect">
            <a:avLst/>
          </a:prstGeom>
          <a:solidFill>
            <a:srgbClr val="FFFFCC"/>
          </a:solidFill>
        </p:spPr>
        <p:txBody>
          <a:bodyPr vert="horz" lIns="45720" rIns="45720" anchor="ctr">
            <a:no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لذا من الصعب التمييز بين مصدرين نقطيين عندما تفصل بينهما مسافة مقدارها (</a:t>
            </a:r>
            <a:r>
              <a:rPr lang="en-US" sz="2400" dirty="0">
                <a:latin typeface="+mj-lt"/>
                <a:ea typeface="+mj-ea"/>
                <a:cs typeface="PT Bold Heading" pitchFamily="2" charset="-78"/>
              </a:rPr>
              <a:t>4 </a:t>
            </a:r>
            <a:r>
              <a:rPr lang="el-GR" sz="2400" dirty="0">
                <a:latin typeface="+mj-lt"/>
                <a:ea typeface="+mj-ea"/>
                <a:cs typeface="PT Bold Heading" pitchFamily="2" charset="-78"/>
              </a:rPr>
              <a:t>μ</a:t>
            </a:r>
            <a:r>
              <a:rPr lang="en-US" sz="2400" dirty="0">
                <a:latin typeface="+mj-lt"/>
                <a:ea typeface="+mj-ea"/>
                <a:cs typeface="PT Bold Heading" pitchFamily="2" charset="-78"/>
              </a:rPr>
              <a:t>m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 على شبكية العين .</a:t>
            </a:r>
          </a:p>
        </p:txBody>
      </p:sp>
      <p:pic>
        <p:nvPicPr>
          <p:cNvPr id="3073" name="Picture 1" descr="0f6b3e91c0d96de1461fbbd539e770b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344" y="35436"/>
            <a:ext cx="3023352" cy="2120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نسق1">
  <a:themeElements>
    <a:clrScheme name="Simple Light">
      <a:dk1>
        <a:srgbClr val="5D2912"/>
      </a:dk1>
      <a:lt1>
        <a:srgbClr val="FFFFFF"/>
      </a:lt1>
      <a:dk2>
        <a:srgbClr val="595959"/>
      </a:dk2>
      <a:lt2>
        <a:srgbClr val="EEEEEE"/>
      </a:lt2>
      <a:accent1>
        <a:srgbClr val="F7E7C3"/>
      </a:accent1>
      <a:accent2>
        <a:srgbClr val="FC8C4F"/>
      </a:accent2>
      <a:accent3>
        <a:srgbClr val="E6555C"/>
      </a:accent3>
      <a:accent4>
        <a:srgbClr val="FFC800"/>
      </a:accent4>
      <a:accent5>
        <a:srgbClr val="BD693B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نسق1" id="{2079CD52-C250-A946-984F-0B3B5FD4F968}" vid="{48735005-DCB2-3F4C-BB20-9C182C717A47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نسق1">
  <a:themeElements>
    <a:clrScheme name="Simple Light">
      <a:dk1>
        <a:srgbClr val="5D2912"/>
      </a:dk1>
      <a:lt1>
        <a:srgbClr val="FFFFFF"/>
      </a:lt1>
      <a:dk2>
        <a:srgbClr val="595959"/>
      </a:dk2>
      <a:lt2>
        <a:srgbClr val="EEEEEE"/>
      </a:lt2>
      <a:accent1>
        <a:srgbClr val="F7E7C3"/>
      </a:accent1>
      <a:accent2>
        <a:srgbClr val="FC8C4F"/>
      </a:accent2>
      <a:accent3>
        <a:srgbClr val="E6555C"/>
      </a:accent3>
      <a:accent4>
        <a:srgbClr val="FFC800"/>
      </a:accent4>
      <a:accent5>
        <a:srgbClr val="BD693B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نسق1" id="{2079CD52-C250-A946-984F-0B3B5FD4F968}" vid="{48735005-DCB2-3F4C-BB20-9C182C717A47}"/>
    </a:ext>
  </a:extLst>
</a:theme>
</file>

<file path=ppt/theme/theme4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نسق1">
  <a:themeElements>
    <a:clrScheme name="Simple Light">
      <a:dk1>
        <a:srgbClr val="5D2912"/>
      </a:dk1>
      <a:lt1>
        <a:srgbClr val="FFFFFF"/>
      </a:lt1>
      <a:dk2>
        <a:srgbClr val="595959"/>
      </a:dk2>
      <a:lt2>
        <a:srgbClr val="EEEEEE"/>
      </a:lt2>
      <a:accent1>
        <a:srgbClr val="F7E7C3"/>
      </a:accent1>
      <a:accent2>
        <a:srgbClr val="FC8C4F"/>
      </a:accent2>
      <a:accent3>
        <a:srgbClr val="E6555C"/>
      </a:accent3>
      <a:accent4>
        <a:srgbClr val="FFC800"/>
      </a:accent4>
      <a:accent5>
        <a:srgbClr val="BD693B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نسق1" id="{2079CD52-C250-A946-984F-0B3B5FD4F968}" vid="{48735005-DCB2-3F4C-BB20-9C182C717A47}"/>
    </a:ext>
  </a:extLst>
</a:theme>
</file>

<file path=ppt/theme/theme6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نسق3">
  <a:themeElements>
    <a:clrScheme name="واجهة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نسق3" id="{E5D32D8C-4033-3C40-8A65-DFE16833BD6E}" vid="{C28A55BD-190F-5649-99B4-DA68BEB64266}"/>
    </a:ext>
  </a:extLst>
</a:theme>
</file>

<file path=ppt/theme/theme8.xml><?xml version="1.0" encoding="utf-8"?>
<a:theme xmlns:a="http://schemas.openxmlformats.org/drawingml/2006/main" name="3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نسق1</Template>
  <TotalTime>16330</TotalTime>
  <Words>3507</Words>
  <Application>Microsoft Office PowerPoint</Application>
  <PresentationFormat>شاشة عريضة</PresentationFormat>
  <Paragraphs>582</Paragraphs>
  <Slides>107</Slides>
  <Notes>5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19</vt:i4>
      </vt:variant>
      <vt:variant>
        <vt:lpstr>نسق</vt:lpstr>
      </vt:variant>
      <vt:variant>
        <vt:i4>8</vt:i4>
      </vt:variant>
      <vt:variant>
        <vt:lpstr>عناوين الشرائح</vt:lpstr>
      </vt:variant>
      <vt:variant>
        <vt:i4>107</vt:i4>
      </vt:variant>
    </vt:vector>
  </HeadingPairs>
  <TitlesOfParts>
    <vt:vector size="134" baseType="lpstr">
      <vt:lpstr>MS Gothic</vt:lpstr>
      <vt:lpstr>Aharoni</vt:lpstr>
      <vt:lpstr>Amatic SC</vt:lpstr>
      <vt:lpstr>Arabic Typesetting</vt:lpstr>
      <vt:lpstr>Arial</vt:lpstr>
      <vt:lpstr>BoutrosAdsProLight</vt:lpstr>
      <vt:lpstr>Calibri</vt:lpstr>
      <vt:lpstr>Cambria Math</vt:lpstr>
      <vt:lpstr>Dubai</vt:lpstr>
      <vt:lpstr>Fira Sans Extra Condensed</vt:lpstr>
      <vt:lpstr>Muli</vt:lpstr>
      <vt:lpstr>Muna</vt:lpstr>
      <vt:lpstr>Proxima Nova</vt:lpstr>
      <vt:lpstr>Proxima Nova Semibold</vt:lpstr>
      <vt:lpstr>Reem Kufi</vt:lpstr>
      <vt:lpstr>Sakkal Majalla</vt:lpstr>
      <vt:lpstr>Source Sans Pro</vt:lpstr>
      <vt:lpstr>Times New Roman</vt:lpstr>
      <vt:lpstr>Wingdings</vt:lpstr>
      <vt:lpstr>نسق1</vt:lpstr>
      <vt:lpstr>SlidesGo Final Pages</vt:lpstr>
      <vt:lpstr>1_نسق1</vt:lpstr>
      <vt:lpstr>1_SlidesGo Final Pages</vt:lpstr>
      <vt:lpstr>2_نسق1</vt:lpstr>
      <vt:lpstr>2_SlidesGo Final Pages</vt:lpstr>
      <vt:lpstr>نسق3</vt:lpstr>
      <vt:lpstr>3_Slidesgo Final Pages</vt:lpstr>
      <vt:lpstr>عرض تقديمي في PowerPoint</vt:lpstr>
      <vt:lpstr>عرض تقديمي في PowerPoint</vt:lpstr>
      <vt:lpstr>اهداف الفصل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مثال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Rana Abdullatif</dc:creator>
  <cp:lastModifiedBy>امل الحمودي</cp:lastModifiedBy>
  <cp:revision>635</cp:revision>
  <dcterms:created xsi:type="dcterms:W3CDTF">2020-11-24T19:12:16Z</dcterms:created>
  <dcterms:modified xsi:type="dcterms:W3CDTF">2023-11-25T12:40:15Z</dcterms:modified>
</cp:coreProperties>
</file>