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  <p:sldMasterId id="2147483830" r:id="rId5"/>
  </p:sldMasterIdLst>
  <p:notesMasterIdLst>
    <p:notesMasterId r:id="rId17"/>
  </p:notesMasterIdLst>
  <p:handoutMasterIdLst>
    <p:handoutMasterId r:id="rId18"/>
  </p:handoutMasterIdLst>
  <p:sldIdLst>
    <p:sldId id="262" r:id="rId6"/>
    <p:sldId id="288" r:id="rId7"/>
    <p:sldId id="265" r:id="rId8"/>
    <p:sldId id="268" r:id="rId9"/>
    <p:sldId id="289" r:id="rId10"/>
    <p:sldId id="292" r:id="rId11"/>
    <p:sldId id="291" r:id="rId12"/>
    <p:sldId id="293" r:id="rId13"/>
    <p:sldId id="295" r:id="rId14"/>
    <p:sldId id="29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7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handoutMaster" Target="handoutMasters/handoutMaster1.xml" /><Relationship Id="rId3" Type="http://schemas.openxmlformats.org/officeDocument/2006/relationships/customXml" Target="../customXml/item3.xml" /><Relationship Id="rId21" Type="http://schemas.openxmlformats.org/officeDocument/2006/relationships/theme" Target="theme/theme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10" Type="http://schemas.openxmlformats.org/officeDocument/2006/relationships/slide" Target="slides/slide5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ableStyles" Target="tableStyles.xml" 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3.svg" /><Relationship Id="rId5" Type="http://schemas.openxmlformats.org/officeDocument/2006/relationships/image" Target="../media/image12.png" /><Relationship Id="rId4" Type="http://schemas.openxmlformats.org/officeDocument/2006/relationships/image" Target="../media/image11.svg" 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svg" /><Relationship Id="rId1" Type="http://schemas.openxmlformats.org/officeDocument/2006/relationships/image" Target="../media/image8.png" /><Relationship Id="rId6" Type="http://schemas.openxmlformats.org/officeDocument/2006/relationships/image" Target="../media/image13.svg" /><Relationship Id="rId5" Type="http://schemas.openxmlformats.org/officeDocument/2006/relationships/image" Target="../media/image12.png" /><Relationship Id="rId4" Type="http://schemas.openxmlformats.org/officeDocument/2006/relationships/image" Target="../media/image11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your favorite subject?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you like Computer science ? Why?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Who is your favorite </a:t>
          </a:r>
          <a:r>
            <a:rPr lang="en-US" dirty="0" err="1"/>
            <a:t>teacher?Why</a:t>
          </a:r>
          <a:r>
            <a:rPr lang="en-US" dirty="0"/>
            <a:t>?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457"/>
          <a:ext cx="5316007" cy="1071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324091" y="241517"/>
          <a:ext cx="589257" cy="589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237440" y="457"/>
          <a:ext cx="4078567" cy="10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87" tIns="113387" rIns="113387" bIns="1133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What’s your favorite subject?</a:t>
          </a:r>
        </a:p>
      </dsp:txBody>
      <dsp:txXfrm>
        <a:off x="1237440" y="457"/>
        <a:ext cx="4078567" cy="1071376"/>
      </dsp:txXfrm>
    </dsp:sp>
    <dsp:sp modelId="{B58CA141-504B-412A-818E-73651C363A3D}">
      <dsp:nvSpPr>
        <dsp:cNvPr id="0" name=""/>
        <dsp:cNvSpPr/>
      </dsp:nvSpPr>
      <dsp:spPr>
        <a:xfrm>
          <a:off x="0" y="1339678"/>
          <a:ext cx="5316007" cy="1071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324091" y="1580738"/>
          <a:ext cx="589257" cy="589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237440" y="1339678"/>
          <a:ext cx="4078567" cy="10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87" tIns="113387" rIns="113387" bIns="1133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 you like Computer science ? Why?</a:t>
          </a:r>
        </a:p>
      </dsp:txBody>
      <dsp:txXfrm>
        <a:off x="1237440" y="1339678"/>
        <a:ext cx="4078567" cy="1071376"/>
      </dsp:txXfrm>
    </dsp:sp>
    <dsp:sp modelId="{2DD6782C-3741-43AC-8E3F-C7C2A5A092FE}">
      <dsp:nvSpPr>
        <dsp:cNvPr id="0" name=""/>
        <dsp:cNvSpPr/>
      </dsp:nvSpPr>
      <dsp:spPr>
        <a:xfrm>
          <a:off x="0" y="2678899"/>
          <a:ext cx="5316007" cy="10713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324091" y="2919959"/>
          <a:ext cx="589257" cy="589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237440" y="2678899"/>
          <a:ext cx="4078567" cy="1071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87" tIns="113387" rIns="113387" bIns="11338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Who is your favorite </a:t>
          </a:r>
          <a:r>
            <a:rPr lang="en-US" sz="2500" kern="1200" dirty="0" err="1"/>
            <a:t>teacher?Why</a:t>
          </a:r>
          <a:r>
            <a:rPr lang="en-US" sz="2500" kern="1200" dirty="0"/>
            <a:t>?</a:t>
          </a:r>
        </a:p>
      </dsp:txBody>
      <dsp:txXfrm>
        <a:off x="1237440" y="2678899"/>
        <a:ext cx="4078567" cy="1071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sonal Calendar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10400" y="228601"/>
            <a:ext cx="4102099" cy="1910918"/>
          </a:xfrm>
          <a:noFill/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44">
                <a:solidFill>
                  <a:schemeClr val="bg1"/>
                </a:solidFill>
              </a:defRPr>
            </a:lvl1pPr>
            <a:lvl2pPr marL="192881" indent="0" algn="ctr">
              <a:buFont typeface="Arial" panose="020B0604020202020204" pitchFamily="34" charset="0"/>
              <a:buNone/>
              <a:defRPr sz="760">
                <a:solidFill>
                  <a:schemeClr val="bg1"/>
                </a:solidFill>
              </a:defRPr>
            </a:lvl2pPr>
            <a:lvl3pPr marL="385763" indent="0" algn="ctr">
              <a:buFont typeface="Arial" panose="020B0604020202020204" pitchFamily="34" charset="0"/>
              <a:buNone/>
              <a:defRPr sz="675">
                <a:solidFill>
                  <a:schemeClr val="bg1"/>
                </a:solidFill>
              </a:defRPr>
            </a:lvl3pPr>
            <a:lvl4pPr marL="578644" indent="0" algn="ctr">
              <a:buFont typeface="Arial" panose="020B0604020202020204" pitchFamily="34" charset="0"/>
              <a:buNone/>
              <a:defRPr sz="591">
                <a:solidFill>
                  <a:schemeClr val="bg1"/>
                </a:solidFill>
              </a:defRPr>
            </a:lvl4pPr>
            <a:lvl5pPr marL="771525" indent="0" algn="ctr">
              <a:buFont typeface="Arial" panose="020B0604020202020204" pitchFamily="34" charset="0"/>
              <a:buNone/>
              <a:defRPr sz="5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08ED586-777D-4D8F-B690-F950D23C96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10399" y="2455548"/>
            <a:ext cx="4102101" cy="19344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44">
                <a:solidFill>
                  <a:schemeClr val="bg1"/>
                </a:solidFill>
              </a:defRPr>
            </a:lvl1pPr>
            <a:lvl2pPr marL="192881" indent="0" algn="ctr">
              <a:buNone/>
              <a:defRPr sz="760">
                <a:solidFill>
                  <a:schemeClr val="bg1"/>
                </a:solidFill>
              </a:defRPr>
            </a:lvl2pPr>
            <a:lvl3pPr marL="385763" indent="0" algn="ctr">
              <a:buNone/>
              <a:defRPr sz="675">
                <a:solidFill>
                  <a:schemeClr val="bg1"/>
                </a:solidFill>
              </a:defRPr>
            </a:lvl3pPr>
            <a:lvl4pPr marL="578644" indent="0" algn="ctr">
              <a:buNone/>
              <a:defRPr sz="591">
                <a:solidFill>
                  <a:schemeClr val="bg1"/>
                </a:solidFill>
              </a:defRPr>
            </a:lvl4pPr>
            <a:lvl5pPr marL="771525" indent="0" algn="ctr">
              <a:buNone/>
              <a:defRPr sz="5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816ADC75-E606-4C53-9DAC-B87F9CDF312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10395" y="4700969"/>
            <a:ext cx="4102101" cy="194748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44">
                <a:solidFill>
                  <a:schemeClr val="bg1"/>
                </a:solidFill>
              </a:defRPr>
            </a:lvl1pPr>
            <a:lvl2pPr marL="192881" indent="0" algn="ctr">
              <a:buNone/>
              <a:defRPr sz="760">
                <a:solidFill>
                  <a:schemeClr val="bg1"/>
                </a:solidFill>
              </a:defRPr>
            </a:lvl2pPr>
            <a:lvl3pPr marL="385763" indent="0" algn="ctr">
              <a:buNone/>
              <a:defRPr sz="675">
                <a:solidFill>
                  <a:schemeClr val="bg1"/>
                </a:solidFill>
              </a:defRPr>
            </a:lvl3pPr>
            <a:lvl4pPr marL="578644" indent="0" algn="ctr">
              <a:buNone/>
              <a:defRPr sz="591">
                <a:solidFill>
                  <a:schemeClr val="bg1"/>
                </a:solidFill>
              </a:defRPr>
            </a:lvl4pPr>
            <a:lvl5pPr marL="771525" indent="0" algn="ctr">
              <a:buNone/>
              <a:defRPr sz="59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8F91FD-130A-4BD5-B0C0-55C64B9949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705600" cy="6876288"/>
          </a:xfrm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81086"/>
            <a:ext cx="6121400" cy="909773"/>
          </a:xfrm>
        </p:spPr>
        <p:txBody>
          <a:bodyPr anchor="t">
            <a:noAutofit/>
          </a:bodyPr>
          <a:lstStyle>
            <a:lvl1pPr algn="ctr">
              <a:defRPr sz="4400" b="0" i="0">
                <a:solidFill>
                  <a:schemeClr val="bg1"/>
                </a:solidFill>
                <a:effectLst/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16C6B0-6DD1-4217-A280-FC8719F1F5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10614275" y="866599"/>
            <a:ext cx="1910919" cy="63492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</a:lstStyle>
          <a:p>
            <a:pPr lvl="0"/>
            <a:r>
              <a:rPr lang="en-US" dirty="0"/>
              <a:t>Add Month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3535F79-F53F-43FD-B030-16C182DF86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5400000">
            <a:off x="10588660" y="3093258"/>
            <a:ext cx="1962150" cy="63492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</a:lstStyle>
          <a:p>
            <a:pPr lvl="0"/>
            <a:r>
              <a:rPr lang="en-US" dirty="0"/>
              <a:t>Add Month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CE2015-6954-4C70-AE76-8DA5BBB99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10588658" y="5345532"/>
            <a:ext cx="1962150" cy="634925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</a:lstStyle>
          <a:p>
            <a:pPr lvl="0"/>
            <a:r>
              <a:rPr lang="en-US" dirty="0"/>
              <a:t>Add Month</a:t>
            </a:r>
          </a:p>
        </p:txBody>
      </p:sp>
    </p:spTree>
    <p:extLst>
      <p:ext uri="{BB962C8B-B14F-4D97-AF65-F5344CB8AC3E}">
        <p14:creationId xmlns:p14="http://schemas.microsoft.com/office/powerpoint/2010/main" val="1653548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44">
          <p15:clr>
            <a:srgbClr val="FBAE40"/>
          </p15:clr>
        </p15:guide>
        <p15:guide id="4" orient="horz" pos="4176">
          <p15:clr>
            <a:srgbClr val="FBAE40"/>
          </p15:clr>
        </p15:guide>
        <p15:guide id="5" orient="horz" pos="1536">
          <p15:clr>
            <a:srgbClr val="FBAE40"/>
          </p15:clr>
        </p15:guide>
        <p15:guide id="6" orient="horz" pos="2952">
          <p15:clr>
            <a:srgbClr val="FBAE40"/>
          </p15:clr>
        </p15:guide>
        <p15:guide id="7" pos="144">
          <p15:clr>
            <a:srgbClr val="FBAE40"/>
          </p15:clr>
        </p15:guide>
        <p15:guide id="8" pos="3168">
          <p15:clr>
            <a:srgbClr val="FBAE40"/>
          </p15:clr>
        </p15:guide>
        <p15:guide id="9" pos="3744">
          <p15:clr>
            <a:srgbClr val="FBAE40"/>
          </p15:clr>
        </p15:guide>
        <p15:guide id="10" orient="horz" pos="1344">
          <p15:clr>
            <a:srgbClr val="FBAE40"/>
          </p15:clr>
        </p15:guide>
        <p15:guide id="11" orient="horz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C5AC4-075F-480C-A549-FF160765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0CADE-C190-4CBD-BDAE-F8FC5C8D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4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omitforward.com/elementary-education-6-keys-to-finding-and-hiring-the-perfect-math-tutor" TargetMode="External" /><Relationship Id="rId13" Type="http://schemas.openxmlformats.org/officeDocument/2006/relationships/diagramColors" Target="../diagrams/colors1.xml" /><Relationship Id="rId3" Type="http://schemas.openxmlformats.org/officeDocument/2006/relationships/image" Target="../media/image1.jpeg" /><Relationship Id="rId7" Type="http://schemas.openxmlformats.org/officeDocument/2006/relationships/image" Target="../media/image6.jpg" /><Relationship Id="rId12" Type="http://schemas.openxmlformats.org/officeDocument/2006/relationships/diagramQuickStyle" Target="../diagrams/quickStyle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11" Type="http://schemas.openxmlformats.org/officeDocument/2006/relationships/diagramLayout" Target="../diagrams/layout1.xml" /><Relationship Id="rId5" Type="http://schemas.openxmlformats.org/officeDocument/2006/relationships/hyperlink" Target="https://eduart4kids.com/importance-of-art-in-schools/" TargetMode="External" /><Relationship Id="rId10" Type="http://schemas.openxmlformats.org/officeDocument/2006/relationships/diagramData" Target="../diagrams/data1.xml" /><Relationship Id="rId4" Type="http://schemas.openxmlformats.org/officeDocument/2006/relationships/image" Target="../media/image4.jpg" /><Relationship Id="rId9" Type="http://schemas.openxmlformats.org/officeDocument/2006/relationships/image" Target="../media/image7.jpeg" /><Relationship Id="rId14" Type="http://schemas.microsoft.com/office/2007/relationships/diagramDrawing" Target="../diagrams/drawing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EHbRdB8io44" TargetMode="External" /><Relationship Id="rId3" Type="http://schemas.openxmlformats.org/officeDocument/2006/relationships/hyperlink" Target="http://cutiethoughts.blogspot.com/2010/04/my-love.html" TargetMode="External" /><Relationship Id="rId7" Type="http://schemas.openxmlformats.org/officeDocument/2006/relationships/image" Target="../media/image18.jpg" /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tenor.com/search/like-gifs" TargetMode="External" /><Relationship Id="rId5" Type="http://schemas.openxmlformats.org/officeDocument/2006/relationships/image" Target="../media/image17.gif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microsoft.com/office/2007/relationships/media" Target="../media/media1.mp3" /><Relationship Id="rId1" Type="http://schemas.openxmlformats.org/officeDocument/2006/relationships/audio" Target="NULL" TargetMode="Externa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56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7" y="-1456267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sz="11700" b="1" dirty="0"/>
              <a:t>2-What’s school like?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F1B24-7FCF-4B38-B76F-C541E442EE37}"/>
              </a:ext>
            </a:extLst>
          </p:cNvPr>
          <p:cNvSpPr/>
          <p:nvPr/>
        </p:nvSpPr>
        <p:spPr>
          <a:xfrm>
            <a:off x="162411" y="4491325"/>
            <a:ext cx="522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Conversation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7A082EC0-3FB0-4C00-BDF2-28FC2972F316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74F79-EC17-486A-ADF1-D465A112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68" t="53659" r="56521" b="6699"/>
          <a:stretch/>
        </p:blipFill>
        <p:spPr>
          <a:xfrm>
            <a:off x="2647665" y="235423"/>
            <a:ext cx="7356144" cy="6124434"/>
          </a:xfr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A2470B64-64F0-4914-BA08-3A14D3A08221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376944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b="1" dirty="0"/>
              <a:t>Thank </a:t>
            </a:r>
            <a:br>
              <a:rPr lang="en-US" sz="11700" b="1" dirty="0"/>
            </a:br>
            <a:r>
              <a:rPr lang="en-US" sz="11700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T. Bushra al </a:t>
            </a:r>
            <a:r>
              <a:rPr lang="en-US" dirty="0" err="1"/>
              <a:t>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Winter Drawing Background">
            <a:extLst>
              <a:ext uri="{FF2B5EF4-FFF2-40B4-BE49-F238E27FC236}">
                <a16:creationId xmlns:a16="http://schemas.microsoft.com/office/drawing/2014/main" id="{DCDDC230-3943-4EA6-810E-CD96B8F2ABF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8" r="28"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9D6FF7C9-1462-49D6-977C-70721A41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2021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CC6B8CB-EEA1-4BFC-9984-92A68683B6EE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781800" y="228601"/>
          <a:ext cx="3076570" cy="1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0">
                  <a:extLst>
                    <a:ext uri="{9D8B030D-6E8A-4147-A177-3AD203B41FA5}">
                      <a16:colId xmlns:a16="http://schemas.microsoft.com/office/drawing/2014/main" val="476651066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65152704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1942617054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00867137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2523341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678543805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1813405397"/>
                    </a:ext>
                  </a:extLst>
                </a:gridCol>
              </a:tblGrid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251792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572831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54581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02389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398075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045246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284968"/>
                  </a:ext>
                </a:extLst>
              </a:tr>
            </a:tbl>
          </a:graphicData>
        </a:graphic>
      </p:graphicFrame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D1678715-AFB4-4787-AB96-D7E417A00059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81800" y="2455864"/>
          <a:ext cx="3076570" cy="1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0">
                  <a:extLst>
                    <a:ext uri="{9D8B030D-6E8A-4147-A177-3AD203B41FA5}">
                      <a16:colId xmlns:a16="http://schemas.microsoft.com/office/drawing/2014/main" val="1948542674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533243821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776619747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564747451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587955339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966901423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103273415"/>
                    </a:ext>
                  </a:extLst>
                </a:gridCol>
              </a:tblGrid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93022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129051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606883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68172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06888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475997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510708"/>
                  </a:ext>
                </a:extLst>
              </a:tr>
            </a:tbl>
          </a:graphicData>
        </a:graphic>
      </p:graphicFrame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3F9D79DF-2DD2-4233-B23A-097DDDCB89D6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6781800" y="4700589"/>
          <a:ext cx="3076570" cy="1938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0">
                  <a:extLst>
                    <a:ext uri="{9D8B030D-6E8A-4147-A177-3AD203B41FA5}">
                      <a16:colId xmlns:a16="http://schemas.microsoft.com/office/drawing/2014/main" val="2719972615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633394176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294830533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884568135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3639165838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412500036"/>
                    </a:ext>
                  </a:extLst>
                </a:gridCol>
                <a:gridCol w="439510">
                  <a:extLst>
                    <a:ext uri="{9D8B030D-6E8A-4147-A177-3AD203B41FA5}">
                      <a16:colId xmlns:a16="http://schemas.microsoft.com/office/drawing/2014/main" val="2806877807"/>
                    </a:ext>
                  </a:extLst>
                </a:gridCol>
              </a:tblGrid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482077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07896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799154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224766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73407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+mn-lt"/>
                          <a:cs typeface="Posterama" panose="020B0504020200020000" pitchFamily="34" charset="0"/>
                        </a:rPr>
                        <a:t>31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236754"/>
                  </a:ext>
                </a:extLst>
              </a:tr>
              <a:tr h="276933"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baseline="0" dirty="0">
                        <a:solidFill>
                          <a:schemeClr val="bg1"/>
                        </a:solidFill>
                        <a:latin typeface="+mn-lt"/>
                        <a:cs typeface="Posterama" panose="020B050402020002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971323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D8A029F-CA97-4873-9A71-491DCBD11A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JANUARY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5F3047B-0F4A-4417-9679-A1C5BE9D5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FEBRUARY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05253B-9C56-43FA-8EED-18A505CA58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MARCH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CE1CB5-F971-4F64-94CB-F2A90CF6A099}"/>
              </a:ext>
            </a:extLst>
          </p:cNvPr>
          <p:cNvSpPr/>
          <p:nvPr/>
        </p:nvSpPr>
        <p:spPr>
          <a:xfrm>
            <a:off x="31606" y="985547"/>
            <a:ext cx="671209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the day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the date today?</a:t>
            </a:r>
          </a:p>
        </p:txBody>
      </p:sp>
    </p:spTree>
    <p:extLst>
      <p:ext uri="{BB962C8B-B14F-4D97-AF65-F5344CB8AC3E}">
        <p14:creationId xmlns:p14="http://schemas.microsoft.com/office/powerpoint/2010/main" val="27584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>
            <a:normAutofit/>
          </a:bodyPr>
          <a:lstStyle/>
          <a:p>
            <a:r>
              <a:rPr lang="en-US" b="1" dirty="0"/>
              <a:t>Warm up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722" r="15722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Picture 9" descr="student looking into microscope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-5" b="-5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8141" r="28141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Picture 17" descr="students raising hands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5" b="5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008588"/>
              </p:ext>
            </p:extLst>
          </p:nvPr>
        </p:nvGraphicFramePr>
        <p:xfrm>
          <a:off x="541867" y="2666999"/>
          <a:ext cx="5316008" cy="375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7CBA8DD-E1B3-4392-B3ED-F8F328B251E2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6EBAE-03ED-4552-B122-72840D987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84" t="15988" r="20413" b="9757"/>
          <a:stretch/>
        </p:blipFill>
        <p:spPr>
          <a:xfrm>
            <a:off x="5334000" y="0"/>
            <a:ext cx="6705599" cy="67908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D729B2-CABC-4668-85CC-7F1DD5672329}"/>
              </a:ext>
            </a:extLst>
          </p:cNvPr>
          <p:cNvSpPr/>
          <p:nvPr/>
        </p:nvSpPr>
        <p:spPr>
          <a:xfrm>
            <a:off x="152401" y="698268"/>
            <a:ext cx="486062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1-Read the title</a:t>
            </a: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2-Describe the pictures.</a:t>
            </a: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3-What are 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boys’ names?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FF305-98EE-4DAF-A964-11F5DE5C3EA1}"/>
              </a:ext>
            </a:extLst>
          </p:cNvPr>
          <p:cNvSpPr/>
          <p:nvPr/>
        </p:nvSpPr>
        <p:spPr>
          <a:xfrm>
            <a:off x="5537200" y="491067"/>
            <a:ext cx="2319867" cy="5249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FFADF8D-05D3-4E17-8399-7A3AE841BE01}"/>
              </a:ext>
            </a:extLst>
          </p:cNvPr>
          <p:cNvCxnSpPr/>
          <p:nvPr/>
        </p:nvCxnSpPr>
        <p:spPr>
          <a:xfrm>
            <a:off x="5883965" y="2199861"/>
            <a:ext cx="490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EEDBCC-0DFD-4FBE-8186-410134947AF0}"/>
              </a:ext>
            </a:extLst>
          </p:cNvPr>
          <p:cNvCxnSpPr/>
          <p:nvPr/>
        </p:nvCxnSpPr>
        <p:spPr>
          <a:xfrm>
            <a:off x="5883965" y="2471530"/>
            <a:ext cx="490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0B72DD0C-C802-4B53-8043-6EBEA4B693C1}"/>
              </a:ext>
            </a:extLst>
          </p:cNvPr>
          <p:cNvSpPr/>
          <p:nvPr/>
        </p:nvSpPr>
        <p:spPr>
          <a:xfrm>
            <a:off x="276087" y="5361241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16675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028EFF-C5EE-4F99-A9EB-529CF3570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4" t="21753" r="48173" b="37476"/>
          <a:stretch/>
        </p:blipFill>
        <p:spPr>
          <a:xfrm>
            <a:off x="3511890" y="0"/>
            <a:ext cx="8906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7F0CC9-4382-459D-A07B-AA9A7BF204EC}"/>
              </a:ext>
            </a:extLst>
          </p:cNvPr>
          <p:cNvSpPr/>
          <p:nvPr/>
        </p:nvSpPr>
        <p:spPr>
          <a:xfrm>
            <a:off x="23263" y="405909"/>
            <a:ext cx="522290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Positive adjectives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C3DF18-79D7-48FD-88D2-A5B65FDFF321}"/>
              </a:ext>
            </a:extLst>
          </p:cNvPr>
          <p:cNvCxnSpPr>
            <a:cxnSpLocks/>
          </p:cNvCxnSpPr>
          <p:nvPr/>
        </p:nvCxnSpPr>
        <p:spPr>
          <a:xfrm>
            <a:off x="8406839" y="6035997"/>
            <a:ext cx="3741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F3C8DA9-AD9D-491A-B192-62CD0EB33B3B}"/>
              </a:ext>
            </a:extLst>
          </p:cNvPr>
          <p:cNvCxnSpPr>
            <a:cxnSpLocks/>
          </p:cNvCxnSpPr>
          <p:nvPr/>
        </p:nvCxnSpPr>
        <p:spPr>
          <a:xfrm>
            <a:off x="8581167" y="4351867"/>
            <a:ext cx="13365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F2F74A-75D9-4B16-B537-A034848EEB08}"/>
              </a:ext>
            </a:extLst>
          </p:cNvPr>
          <p:cNvCxnSpPr>
            <a:cxnSpLocks/>
          </p:cNvCxnSpPr>
          <p:nvPr/>
        </p:nvCxnSpPr>
        <p:spPr>
          <a:xfrm>
            <a:off x="9356388" y="3452191"/>
            <a:ext cx="3741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D617812-A320-4002-85BB-99349C554FF8}"/>
              </a:ext>
            </a:extLst>
          </p:cNvPr>
          <p:cNvSpPr/>
          <p:nvPr/>
        </p:nvSpPr>
        <p:spPr>
          <a:xfrm>
            <a:off x="34962" y="1286971"/>
            <a:ext cx="31181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1-Underline 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adjectives.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67B7A7-3A80-4BCE-AEBE-065AFCC80BA9}"/>
              </a:ext>
            </a:extLst>
          </p:cNvPr>
          <p:cNvSpPr/>
          <p:nvPr/>
        </p:nvSpPr>
        <p:spPr>
          <a:xfrm>
            <a:off x="81171" y="3477643"/>
            <a:ext cx="33089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cool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≈</a:t>
            </a:r>
          </a:p>
          <a:p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fascinating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 ≈</a:t>
            </a:r>
            <a:endParaRPr lang="en-US" sz="2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3F013-9E36-4B0E-B174-561889EB5487}"/>
              </a:ext>
            </a:extLst>
          </p:cNvPr>
          <p:cNvSpPr/>
          <p:nvPr/>
        </p:nvSpPr>
        <p:spPr>
          <a:xfrm>
            <a:off x="34962" y="2504802"/>
            <a:ext cx="28937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What are the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synonyms for: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BF768-0F9A-4879-B2AC-90C6F2D33318}"/>
              </a:ext>
            </a:extLst>
          </p:cNvPr>
          <p:cNvSpPr/>
          <p:nvPr/>
        </p:nvSpPr>
        <p:spPr>
          <a:xfrm>
            <a:off x="0" y="4423930"/>
            <a:ext cx="27943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3-What are the</a:t>
            </a:r>
          </a:p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opposites of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ED2F05-B629-4AD9-BB16-EE8F65E4D0B4}"/>
              </a:ext>
            </a:extLst>
          </p:cNvPr>
          <p:cNvSpPr/>
          <p:nvPr/>
        </p:nvSpPr>
        <p:spPr>
          <a:xfrm>
            <a:off x="90445" y="5427905"/>
            <a:ext cx="289374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≠</a:t>
            </a:r>
            <a:endParaRPr lang="en-US" sz="2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</a:t>
            </a:r>
            <a:r>
              <a:rPr lang="en-US" sz="28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bel" panose="020B0503020204020204" pitchFamily="34" charset="0"/>
              </a:rPr>
              <a:t> ≠</a:t>
            </a:r>
            <a:endParaRPr lang="en-US" sz="28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AE5A-3923-408E-98CA-FC10A3F55998}"/>
              </a:ext>
            </a:extLst>
          </p:cNvPr>
          <p:cNvSpPr/>
          <p:nvPr/>
        </p:nvSpPr>
        <p:spPr>
          <a:xfrm>
            <a:off x="1097874" y="3359731"/>
            <a:ext cx="1406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great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422B2-3953-4BCC-ADCB-BD66DC6F6994}"/>
              </a:ext>
            </a:extLst>
          </p:cNvPr>
          <p:cNvSpPr/>
          <p:nvPr/>
        </p:nvSpPr>
        <p:spPr>
          <a:xfrm>
            <a:off x="1989528" y="3878109"/>
            <a:ext cx="2300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interesting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42DDD1-F654-4097-873F-10CA976A13D2}"/>
              </a:ext>
            </a:extLst>
          </p:cNvPr>
          <p:cNvSpPr/>
          <p:nvPr/>
        </p:nvSpPr>
        <p:spPr>
          <a:xfrm>
            <a:off x="908719" y="5303934"/>
            <a:ext cx="1784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boring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E5E58F-BE64-4841-BCD4-C97D9F5FF4F9}"/>
              </a:ext>
            </a:extLst>
          </p:cNvPr>
          <p:cNvSpPr/>
          <p:nvPr/>
        </p:nvSpPr>
        <p:spPr>
          <a:xfrm>
            <a:off x="1365245" y="5795905"/>
            <a:ext cx="1199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bad</a:t>
            </a:r>
          </a:p>
        </p:txBody>
      </p: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D3B4A99F-9A0E-4E76-9D39-8184C1F04FA6}"/>
              </a:ext>
            </a:extLst>
          </p:cNvPr>
          <p:cNvSpPr/>
          <p:nvPr/>
        </p:nvSpPr>
        <p:spPr>
          <a:xfrm>
            <a:off x="9896862" y="405909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C333-D1AB-47ED-9EF8-E4A4FA1ADAC6}"/>
              </a:ext>
            </a:extLst>
          </p:cNvPr>
          <p:cNvCxnSpPr>
            <a:cxnSpLocks/>
          </p:cNvCxnSpPr>
          <p:nvPr/>
        </p:nvCxnSpPr>
        <p:spPr>
          <a:xfrm>
            <a:off x="7764109" y="5250557"/>
            <a:ext cx="817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1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834CCB-D48B-4704-90CC-0EBC15C06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578" y="362410"/>
            <a:ext cx="5685959" cy="177313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0328B-71D5-4112-A71F-D0C3A19D8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3927" t="21753" r="49986" b="37476"/>
          <a:stretch/>
        </p:blipFill>
        <p:spPr>
          <a:xfrm>
            <a:off x="5868537" y="43390"/>
            <a:ext cx="6323463" cy="5933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EB27E4-499B-4947-A2D9-7503683A3BB5}"/>
              </a:ext>
            </a:extLst>
          </p:cNvPr>
          <p:cNvSpPr/>
          <p:nvPr/>
        </p:nvSpPr>
        <p:spPr>
          <a:xfrm>
            <a:off x="182578" y="1427654"/>
            <a:ext cx="411843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Emotional verbs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3F475-F400-453A-A81E-7187300B1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06475" y="2514600"/>
            <a:ext cx="1499658" cy="1499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306A0C-0D1F-42AB-9AA1-3DF8ABB43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7778" y="4474052"/>
            <a:ext cx="3515352" cy="2021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1B1FC0F-A448-4CFE-86E9-3AD642ED7EC2}"/>
              </a:ext>
            </a:extLst>
          </p:cNvPr>
          <p:cNvSpPr/>
          <p:nvPr/>
        </p:nvSpPr>
        <p:spPr>
          <a:xfrm>
            <a:off x="7620000" y="2687671"/>
            <a:ext cx="572092" cy="385682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5C5BED-FDC2-45E1-8E1B-7284DA4F8C55}"/>
              </a:ext>
            </a:extLst>
          </p:cNvPr>
          <p:cNvSpPr/>
          <p:nvPr/>
        </p:nvSpPr>
        <p:spPr>
          <a:xfrm>
            <a:off x="7620000" y="3126937"/>
            <a:ext cx="572092" cy="27498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B34394-EDF9-4828-886C-07F26B663B95}"/>
              </a:ext>
            </a:extLst>
          </p:cNvPr>
          <p:cNvSpPr/>
          <p:nvPr/>
        </p:nvSpPr>
        <p:spPr>
          <a:xfrm>
            <a:off x="7620000" y="3455504"/>
            <a:ext cx="755374" cy="30811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12AF388D-34D0-42DE-9917-D15EF69E6988}"/>
              </a:ext>
            </a:extLst>
          </p:cNvPr>
          <p:cNvSpPr/>
          <p:nvPr/>
        </p:nvSpPr>
        <p:spPr>
          <a:xfrm>
            <a:off x="10554635" y="140731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40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31909-1E11-484F-8D51-E9DCAB1C24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7" t="21753" r="49986" b="37476"/>
          <a:stretch/>
        </p:blipFill>
        <p:spPr>
          <a:xfrm>
            <a:off x="4161182" y="0"/>
            <a:ext cx="8030818" cy="6858000"/>
          </a:xfrm>
          <a:prstGeom prst="rect">
            <a:avLst/>
          </a:prstGeom>
        </p:spPr>
      </p:pic>
      <p:pic>
        <p:nvPicPr>
          <p:cNvPr id="5" name="SG Bk 2 F-SA_2020_12">
            <a:hlinkClick r:id="" action="ppaction://media"/>
            <a:extLst>
              <a:ext uri="{FF2B5EF4-FFF2-40B4-BE49-F238E27FC236}">
                <a16:creationId xmlns:a16="http://schemas.microsoft.com/office/drawing/2014/main" id="{9F407D37-4A18-4B21-BD67-235A0D6B77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128687-517B-4E74-818A-A9D738CFE5EC}"/>
              </a:ext>
            </a:extLst>
          </p:cNvPr>
          <p:cNvSpPr/>
          <p:nvPr/>
        </p:nvSpPr>
        <p:spPr>
          <a:xfrm>
            <a:off x="92075" y="966885"/>
            <a:ext cx="40190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the </a:t>
            </a: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Conversation ,then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choose the ending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you like the most.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67358-1BDB-47F1-A1F1-1A29847E80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561" t="22076" r="21977" b="47841"/>
          <a:stretch/>
        </p:blipFill>
        <p:spPr>
          <a:xfrm>
            <a:off x="92074" y="3181219"/>
            <a:ext cx="4019049" cy="2961565"/>
          </a:xfrm>
          <a:prstGeom prst="rect">
            <a:avLst/>
          </a:prstGeom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883173E4-1DBD-46E6-8EEA-98849D2DA992}"/>
              </a:ext>
            </a:extLst>
          </p:cNvPr>
          <p:cNvSpPr/>
          <p:nvPr/>
        </p:nvSpPr>
        <p:spPr>
          <a:xfrm>
            <a:off x="10254974" y="396875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4071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5F92EA-6CA2-416B-A79D-99EEE2B63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7" t="21753" r="49986" b="37476"/>
          <a:stretch/>
        </p:blipFill>
        <p:spPr>
          <a:xfrm>
            <a:off x="5818461" y="36766"/>
            <a:ext cx="6373539" cy="56003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20A12A-F36E-48CA-B904-5AE36DD70B40}"/>
              </a:ext>
            </a:extLst>
          </p:cNvPr>
          <p:cNvSpPr/>
          <p:nvPr/>
        </p:nvSpPr>
        <p:spPr>
          <a:xfrm>
            <a:off x="-119959" y="142567"/>
            <a:ext cx="54761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-Read the conversation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then answer the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DE223-796F-48E2-93E8-5F6DCA8EE94A}"/>
              </a:ext>
            </a:extLst>
          </p:cNvPr>
          <p:cNvSpPr/>
          <p:nvPr/>
        </p:nvSpPr>
        <p:spPr>
          <a:xfrm>
            <a:off x="6003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C26B07-FF79-4802-82EF-A7603E5490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27" t="59905" r="52276" b="20782"/>
          <a:stretch/>
        </p:blipFill>
        <p:spPr>
          <a:xfrm>
            <a:off x="141729" y="1247080"/>
            <a:ext cx="5399665" cy="25384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DDAD09-1CF6-4402-A37D-A5F7FC945045}"/>
              </a:ext>
            </a:extLst>
          </p:cNvPr>
          <p:cNvSpPr/>
          <p:nvPr/>
        </p:nvSpPr>
        <p:spPr>
          <a:xfrm>
            <a:off x="100142" y="3757130"/>
            <a:ext cx="532870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1-it’s science. Because he </a:t>
            </a:r>
          </a:p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thinks it’s cool, and he loves experiments.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B8A135-D7D9-4F45-ACD3-3E6948ED856C}"/>
              </a:ext>
            </a:extLst>
          </p:cNvPr>
          <p:cNvSpPr/>
          <p:nvPr/>
        </p:nvSpPr>
        <p:spPr>
          <a:xfrm>
            <a:off x="100142" y="4711237"/>
            <a:ext cx="513634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2-Yes, he does. Because it’s </a:t>
            </a:r>
            <a:r>
              <a:rPr lang="en-US" sz="2000" b="1" dirty="0">
                <a:ln/>
                <a:solidFill>
                  <a:schemeClr val="accent4"/>
                </a:solidFill>
              </a:rPr>
              <a:t>fascinating.</a:t>
            </a:r>
            <a:endParaRPr lang="en-US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71382-67DB-4E94-AD90-E816032C1EB8}"/>
              </a:ext>
            </a:extLst>
          </p:cNvPr>
          <p:cNvSpPr/>
          <p:nvPr/>
        </p:nvSpPr>
        <p:spPr>
          <a:xfrm>
            <a:off x="100142" y="5234457"/>
            <a:ext cx="51956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3-Yes,he does. Because he explains</a:t>
            </a:r>
          </a:p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 things clearly and also makes math fun!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C5864-C887-40FC-929D-8B598B67A676}"/>
              </a:ext>
            </a:extLst>
          </p:cNvPr>
          <p:cNvSpPr/>
          <p:nvPr/>
        </p:nvSpPr>
        <p:spPr>
          <a:xfrm>
            <a:off x="100142" y="6155866"/>
            <a:ext cx="433163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4-</a:t>
            </a:r>
            <a:r>
              <a:rPr lang="en-US" sz="2000" b="1" dirty="0">
                <a:ln/>
                <a:solidFill>
                  <a:schemeClr val="accent4"/>
                </a:solidFill>
              </a:rPr>
              <a:t>Mr. Huston, </a:t>
            </a:r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the English teacher.</a:t>
            </a: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25D70586-DF3F-4BDA-B373-04588E928003}"/>
              </a:ext>
            </a:extLst>
          </p:cNvPr>
          <p:cNvSpPr/>
          <p:nvPr/>
        </p:nvSpPr>
        <p:spPr>
          <a:xfrm>
            <a:off x="10720258" y="5414250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1245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9B2E4-25DD-42DF-BA4B-60A19857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97" t="15539" r="18058" b="21976"/>
          <a:stretch/>
        </p:blipFill>
        <p:spPr>
          <a:xfrm>
            <a:off x="2169994" y="2088107"/>
            <a:ext cx="8338782" cy="4585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F557D4-F00D-46AD-8377-5374D7B5381E}"/>
              </a:ext>
            </a:extLst>
          </p:cNvPr>
          <p:cNvSpPr/>
          <p:nvPr/>
        </p:nvSpPr>
        <p:spPr>
          <a:xfrm>
            <a:off x="1362704" y="184245"/>
            <a:ext cx="99533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Task1: move to the group rooms then fill the chart (5min)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8C98A-612B-43FE-8436-4F1CBFB91479}"/>
              </a:ext>
            </a:extLst>
          </p:cNvPr>
          <p:cNvSpPr/>
          <p:nvPr/>
        </p:nvSpPr>
        <p:spPr>
          <a:xfrm>
            <a:off x="1362704" y="717658"/>
            <a:ext cx="74671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2: come back to the main room and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compare your answers with other groups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F0A0F18-0482-4E6B-89CC-888A1BE97DB8}"/>
              </a:ext>
            </a:extLst>
          </p:cNvPr>
          <p:cNvSpPr/>
          <p:nvPr/>
        </p:nvSpPr>
        <p:spPr>
          <a:xfrm>
            <a:off x="10414000" y="5215467"/>
            <a:ext cx="1371600" cy="128692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P.14</a:t>
            </a:r>
          </a:p>
        </p:txBody>
      </p:sp>
    </p:spTree>
    <p:extLst>
      <p:ext uri="{BB962C8B-B14F-4D97-AF65-F5344CB8AC3E}">
        <p14:creationId xmlns:p14="http://schemas.microsoft.com/office/powerpoint/2010/main" val="4198323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Custom 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D9956"/>
      </a:accent1>
      <a:accent2>
        <a:srgbClr val="D6732D"/>
      </a:accent2>
      <a:accent3>
        <a:srgbClr val="69B45F"/>
      </a:accent3>
      <a:accent4>
        <a:srgbClr val="5AA5D6"/>
      </a:accent4>
      <a:accent5>
        <a:srgbClr val="C0E782"/>
      </a:accent5>
      <a:accent6>
        <a:srgbClr val="C00000"/>
      </a:accent6>
      <a:hlink>
        <a:srgbClr val="0563C1"/>
      </a:hlink>
      <a:folHlink>
        <a:srgbClr val="954F72"/>
      </a:folHlink>
    </a:clrScheme>
    <a:fontScheme name="Custom 163">
      <a:majorFont>
        <a:latin typeface="Posterama"/>
        <a:ea typeface=""/>
        <a:cs typeface=""/>
      </a:majorFont>
      <a:minorFont>
        <a:latin typeface="Postera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982202_win32_SL" id="{9FC2D67A-EE72-4BA9-9A51-1EE069CF17D9}" vid="{A6DDA1AF-0961-4E5A-8923-DEC67884BD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1256</TotalTime>
  <Words>342</Words>
  <Application>Microsoft Office PowerPoint</Application>
  <PresentationFormat>Widescreen</PresentationFormat>
  <Paragraphs>176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Mesh</vt:lpstr>
      <vt:lpstr>Office Theme</vt:lpstr>
      <vt:lpstr>2-What’s school like?</vt:lpstr>
      <vt:lpstr>WINTER 2021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2-What’s school like?</dc:title>
  <dc:creator>بشرى بنت السويلم</dc:creator>
  <cp:lastModifiedBy>fowzia nowilaty</cp:lastModifiedBy>
  <cp:revision>20</cp:revision>
  <dcterms:created xsi:type="dcterms:W3CDTF">2021-02-01T10:19:51Z</dcterms:created>
  <dcterms:modified xsi:type="dcterms:W3CDTF">2021-02-02T13:07:58Z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