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9" d="100"/>
          <a:sy n="59" d="100"/>
        </p:scale>
        <p:origin x="8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F9EA54-1F80-8EFA-DFCE-9E86E9A3A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793B45-1115-F767-047A-A43115602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1E8A96-137C-1F48-C88B-6C1D7F5E5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1A29A9-A36F-C888-5DF2-89F9A9863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C02F2D-65B8-9230-C845-F775A451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DF9D0-BD78-4D61-BF1E-92B93254C0DE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39808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25EB62-6203-8C87-5923-356DACDA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CABD5C3-E38C-13DD-5A51-08E62BDE7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DFE9D1-024F-D614-833A-E6904604B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DEF3A0-FF41-44CE-5BC3-248DCC92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84B2DF-0300-460C-24F9-90FC5DEC9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74569-AD0D-4015-B398-7BDA5C857E45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62011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7E8CF78-AACF-A04F-CB9A-2CEB15D47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E4F568E-B3C9-7805-EAFF-EB3C58F4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BD2EE3-F3C3-3867-228C-E1A35D81A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69E1772-5088-87F9-48B5-1E399978C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41698F-E17E-3245-4AC3-2A5CC2281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3C9AF-1777-4AA5-BB81-98F53E48E2C2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37472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D14469-3E1F-B321-6D93-7C46FEDD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3D5ED5-A574-1C4D-0EAC-C74CE8B31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FDD35F5-DCFB-12C4-C8F4-1D1D2BDB3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E30707D-91AA-F63C-1393-AF15A3E3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6E3258-E131-8051-6A40-CBFF350C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1EC31-5F7C-4540-8BD7-6DF0AFC341E1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61892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CB41A7-057A-8CD3-6BFD-0D0D50E50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FBDAD1D-8A5A-086C-99D8-0FEC44284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5A50FB-692C-833B-2708-9DF037976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01D9234-5D9D-8041-96D0-D485B98F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91C778-7C2B-C599-E9BA-424CFE8FC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43D40-7E81-4615-AEE7-19C0393ED921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10040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DDC4AB-BD74-AE9F-D043-19F7F829B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0BD5804-6721-8C80-5B87-A552B8111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D1EEEE8-EC36-1E48-56A4-D176025EF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26F8B9B-DB16-E27F-06E5-C4D29C0C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36CA17-7B12-4619-3803-1079407B5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F54F0B7-2160-3FF3-A6D8-E01B8347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AB55C-762D-4AF1-A7A0-F2CD9615D98E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42328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C82838-0DB2-7E7F-7146-D07F0ECB7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4C71625-303B-E12B-2913-393BC1979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D002724-F2B1-C53D-A5B9-B6763CD97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F52DA32-4CDC-2292-B824-834462F54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16627F0-814E-F59E-71C2-E20948F8F2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5484E4B-47EA-835A-564A-7DB86085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66E3690-D2E6-EBE9-AD5A-A933DA205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0010DEA-B109-E8DD-2425-5F1BBAC1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15CD3-A3D7-442B-A5A0-05C44D8E6E5C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6131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1DB5E3-397E-95E5-D012-60C69A50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A13F479-41EA-EF6D-3C49-BA027AA5E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0095DDC-726C-9ED2-6F74-B868FB7FB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BCB91F8-E0EA-B2C4-4CB5-0DBC43054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34019-DCDC-479C-BF7D-BCB60B847373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422363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3A7FC68-F93F-3B2F-3B3A-B02BE6BA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62232B4-0123-FED2-9944-232070FAC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B8F0AD5-C81D-92D8-3A65-58FE4F2BC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4EBA3-BBFE-4678-8A37-BEBE579E0E3A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79729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EBF70D-422A-42F1-377C-0D3386C6E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E7F78A3-0F68-E346-57EF-660EBB106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613BA0F-0A7B-010B-ABA4-2DE666D73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729C962-D66C-2216-0A8E-9E61AEF04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FCAC06-AD1B-624E-C236-651C9A43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D18AEF-3D8E-8041-C54F-7199A1B6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ABB37-D402-4871-883F-562534A1BA95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02158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7AB002-0873-9015-B33B-5680E49A3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A503B20-599D-AAC9-10C2-826620EB8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42F85E9-3624-2B48-F8EB-CABD292FA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723781E-02C0-7544-5D10-0E4B0ED63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27A75F4-DCC2-62DA-E843-3C176A194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D639773-BA0A-FFD5-39F1-BCE4A355F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41621-1DBE-4F1E-9D78-BA7A835E964F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71421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41B4FC-E7CA-4993-4BFE-A740A8883D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/>
              <a:t>انقر لتحرير نمط العنوان الرئيسي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FF3CDDD-DAA7-6E4B-1F26-517F2C809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/>
              <a:t>انقر لتحرير أنماط النص الرئيسي</a:t>
            </a:r>
          </a:p>
          <a:p>
            <a:pPr lvl="1"/>
            <a:r>
              <a:rPr lang="ar-SA" altLang="ar-SA"/>
              <a:t>المستوى الثاني</a:t>
            </a:r>
          </a:p>
          <a:p>
            <a:pPr lvl="2"/>
            <a:r>
              <a:rPr lang="ar-SA" altLang="ar-SA"/>
              <a:t>المستوى الثالث</a:t>
            </a:r>
          </a:p>
          <a:p>
            <a:pPr lvl="3"/>
            <a:r>
              <a:rPr lang="ar-SA" altLang="ar-SA"/>
              <a:t>المستوى الرابع</a:t>
            </a:r>
          </a:p>
          <a:p>
            <a:pPr lvl="4"/>
            <a:r>
              <a:rPr lang="ar-SA" altLang="ar-SA"/>
              <a:t>المستوى الخامس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5874D6-4AF0-02E7-847F-6F4300FD11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ar-SA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69531AC-9EE2-973D-13F8-B6C3F3D7EC5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ar-SA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8D9025-1FC8-BA65-2064-D5F02C80AF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7D2FDE87-590C-4DDC-BF88-9848E338AACB}" type="slidenum">
              <a:rPr lang="ar-SA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control" Target="../activeX/activeX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>
            <a:extLst>
              <a:ext uri="{FF2B5EF4-FFF2-40B4-BE49-F238E27FC236}">
                <a16:creationId xmlns:a16="http://schemas.microsoft.com/office/drawing/2014/main" id="{FF973F9D-BBB1-A87E-6AAB-8F306F67721D}"/>
              </a:ext>
            </a:extLst>
          </p:cNvPr>
          <p:cNvGrpSpPr>
            <a:grpSpLocks/>
          </p:cNvGrpSpPr>
          <p:nvPr/>
        </p:nvGrpSpPr>
        <p:grpSpPr bwMode="auto">
          <a:xfrm>
            <a:off x="971550" y="2420938"/>
            <a:ext cx="6781800" cy="1371600"/>
            <a:chOff x="289" y="2111"/>
            <a:chExt cx="9140" cy="2160"/>
          </a:xfrm>
        </p:grpSpPr>
        <p:pic>
          <p:nvPicPr>
            <p:cNvPr id="2053" name="Picture 5">
              <a:extLst>
                <a:ext uri="{FF2B5EF4-FFF2-40B4-BE49-F238E27FC236}">
                  <a16:creationId xmlns:a16="http://schemas.microsoft.com/office/drawing/2014/main" id="{6C80F408-1D26-7C05-8F63-0C5B45A38A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9" y="2111"/>
              <a:ext cx="2250" cy="2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267E0D5B-6ED5-4CE7-C20E-2B330A791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111"/>
              <a:ext cx="6960" cy="2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7E6225E-D60B-A1B1-50D3-CE5A2CFE3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ar-SA" u="sng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تفسير تداخل الشق المزدوج :</a:t>
            </a:r>
            <a:r>
              <a:rPr lang="ar-SA" altLang="ar-SA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 </a:t>
            </a:r>
            <a:endParaRPr lang="en-US" altLang="ar-SA">
              <a:solidFill>
                <a:srgbClr val="FF0000"/>
              </a:solidFill>
              <a:latin typeface="ae_AlMohanad" pitchFamily="18" charset="0"/>
              <a:cs typeface="ae_AlMohanad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r:id="rId1" imgW="7992591" imgH="5183695"/>
        </mc:Choice>
        <mc:Fallback>
          <p:control r:id="rId1" imgW="7992591" imgH="5183695">
            <p:pic>
              <p:nvPicPr>
                <p:cNvPr id="10244" name="FOfficeDoc1">
                  <a:extLst>
                    <a:ext uri="{FF2B5EF4-FFF2-40B4-BE49-F238E27FC236}">
                      <a16:creationId xmlns:a16="http://schemas.microsoft.com/office/drawing/2014/main" id="{F9CFF27C-AEDB-72BC-6F88-786F54854D55}"/>
                    </a:ext>
                  </a:extLst>
                </p:cNvPr>
                <p:cNvPicPr preferRelativeResize="0">
                  <a:picLocks noChangeAspect="1" noChangeArrowheads="1" noChangeShapeType="1"/>
                </p:cNvPicPr>
                <p:nvPr>
                  <p:custDataLst>
                    <p:tags r:id="rId2"/>
                  </p:custDataLst>
                </p:nvPr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9750" y="1412875"/>
                  <a:ext cx="7993063" cy="51831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63DECF1C-508E-0B98-8F33-5A746B95B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ar-SA" altLang="ar-SA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عند تداخل الضوء القادم من الفتحتين على الحاجز فالتداخل إما أن يكون تداخلا بناءا ( ينتج أهداب مضيئة) أو تداخلا هداما ( ينتج أهدابا مظلمة )</a:t>
            </a:r>
            <a:endParaRPr lang="en-US" altLang="ar-SA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B7B8FB9-137D-E832-865D-C9A68F50A5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143000"/>
          </a:xfrm>
        </p:spPr>
        <p:txBody>
          <a:bodyPr/>
          <a:lstStyle/>
          <a:p>
            <a:r>
              <a:rPr lang="ar-SA" altLang="ar-SA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أولا</a:t>
            </a:r>
            <a:r>
              <a:rPr lang="ar-SA" altLang="ar-SA">
                <a:solidFill>
                  <a:srgbClr val="FF0000"/>
                </a:solidFill>
                <a:cs typeface="ae_AlMohanad" pitchFamily="18" charset="0"/>
              </a:rPr>
              <a:t> : التداخل</a:t>
            </a:r>
            <a:endParaRPr lang="en-US" altLang="ar-SA">
              <a:solidFill>
                <a:srgbClr val="FF0000"/>
              </a:solidFill>
              <a:cs typeface="ae_AlMohana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CBFE77E-B979-3289-3386-0B4A24AD7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ar-SA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نشاط ( 1 )</a:t>
            </a:r>
            <a:endParaRPr lang="en-US" altLang="ar-SA">
              <a:solidFill>
                <a:srgbClr val="FF0000"/>
              </a:solidFill>
              <a:latin typeface="ae_AlMohanad" pitchFamily="18" charset="0"/>
              <a:cs typeface="ae_AlMohanad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184C5CD-0283-E451-4640-DEF7BAE049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84663" y="1600200"/>
            <a:ext cx="4402137" cy="4525963"/>
          </a:xfrm>
        </p:spPr>
        <p:txBody>
          <a:bodyPr/>
          <a:lstStyle/>
          <a:p>
            <a:r>
              <a:rPr lang="ar-SA" altLang="ar-SA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في الشكل المقابل :</a:t>
            </a:r>
          </a:p>
          <a:p>
            <a:r>
              <a:rPr lang="ar-SA" altLang="ar-SA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ما هو الفرق بين الضوء العادي والليزر ؟</a:t>
            </a:r>
          </a:p>
          <a:p>
            <a:endParaRPr lang="ar-SA" altLang="ar-SA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  <a:p>
            <a:r>
              <a:rPr lang="ar-SA" altLang="ar-SA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في اعتقادك : لماذا يصل الليزر لمسافات طويلة بعكس الضوء العادي ؟</a:t>
            </a:r>
            <a:endParaRPr lang="en-US" altLang="ar-SA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B87B85DF-AFAD-333D-0A2C-E6B5A8E41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76475"/>
            <a:ext cx="379095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CAD5F37-A95A-E617-6A23-156B4F40C2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ar-SA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الضوء المترابط و غير المترابط</a:t>
            </a:r>
            <a:endParaRPr lang="en-US" altLang="ar-SA">
              <a:solidFill>
                <a:srgbClr val="FF0000"/>
              </a:solidFill>
              <a:latin typeface="ae_AlMohanad" pitchFamily="18" charset="0"/>
              <a:cs typeface="ae_AlMohanad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CFD6D09-6E75-4CD0-F58E-1ABFB9C36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4508500"/>
            <a:ext cx="4248150" cy="16176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ar-SA" altLang="ar-SA" sz="2800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ملاحظة هامة :</a:t>
            </a:r>
          </a:p>
          <a:p>
            <a:pPr>
              <a:lnSpc>
                <a:spcPct val="80000"/>
              </a:lnSpc>
            </a:pPr>
            <a:r>
              <a:rPr lang="ar-SA" altLang="ar-SA" sz="2800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 يحدث تداخل الموجات الضوئية اذا كانت صادرة من مصادر ضوئية مترابطة فقط </a:t>
            </a:r>
            <a:endParaRPr lang="en-US" altLang="ar-SA" sz="2800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  <p:pic>
        <p:nvPicPr>
          <p:cNvPr id="4100" name="رسم تخطيطي 2">
            <a:extLst>
              <a:ext uri="{FF2B5EF4-FFF2-40B4-BE49-F238E27FC236}">
                <a16:creationId xmlns:a16="http://schemas.microsoft.com/office/drawing/2014/main" id="{9F306528-6ED6-02E4-96F9-EC6F160F8B1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92" r="-4350"/>
          <a:stretch>
            <a:fillRect/>
          </a:stretch>
        </p:blipFill>
        <p:spPr bwMode="auto">
          <a:xfrm>
            <a:off x="4895850" y="4149725"/>
            <a:ext cx="4284663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رسم تخطيطي 2">
            <a:extLst>
              <a:ext uri="{FF2B5EF4-FFF2-40B4-BE49-F238E27FC236}">
                <a16:creationId xmlns:a16="http://schemas.microsoft.com/office/drawing/2014/main" id="{E0A4382A-61A1-BBAB-03FD-420E0CE74A7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92"/>
          <a:stretch>
            <a:fillRect/>
          </a:stretch>
        </p:blipFill>
        <p:spPr bwMode="auto">
          <a:xfrm>
            <a:off x="4930775" y="1341438"/>
            <a:ext cx="410527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EAFD791B-3BD5-858D-A9B4-BD3345956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57338"/>
            <a:ext cx="379095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F650CE1-352C-C779-3072-B25EDF30E1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565400"/>
            <a:ext cx="8820150" cy="1143000"/>
          </a:xfrm>
        </p:spPr>
        <p:txBody>
          <a:bodyPr/>
          <a:lstStyle/>
          <a:p>
            <a:r>
              <a:rPr lang="ar-SA" altLang="ar-SA" sz="4000" u="sng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تجربة يونج (الشق المزدوج) في تداخل الضوء</a:t>
            </a:r>
            <a:endParaRPr lang="en-US" altLang="ar-SA" sz="4000">
              <a:solidFill>
                <a:srgbClr val="FF0000"/>
              </a:solidFill>
              <a:latin typeface="ae_AlMohanad" pitchFamily="18" charset="0"/>
              <a:cs typeface="ae_AlMohana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47767EB-873B-A89D-F773-1BD9E4C60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ar-SA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توماس يونج</a:t>
            </a:r>
            <a:endParaRPr lang="en-US" altLang="ar-SA">
              <a:solidFill>
                <a:srgbClr val="FF0000"/>
              </a:solidFill>
              <a:latin typeface="ae_AlMohanad" pitchFamily="18" charset="0"/>
              <a:cs typeface="ae_AlMohanad" pitchFamily="18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843B342-0A78-7767-935E-4E2A02A89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95738" y="1600200"/>
            <a:ext cx="4968875" cy="3124200"/>
          </a:xfrm>
        </p:spPr>
        <p:txBody>
          <a:bodyPr/>
          <a:lstStyle/>
          <a:p>
            <a:r>
              <a:rPr lang="ar-SA" altLang="ar-SA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توماس يونج ‏ (1773 - 1829) هو عالم بريطاني، اشتهر بسبب إسهامه في ميكانيكا المواد الصلبة والضوء وحاسة البصر والطاقة.</a:t>
            </a:r>
          </a:p>
          <a:p>
            <a:r>
              <a:rPr lang="ar-SA" altLang="ar-SA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تعد تجربته الخاصة بالتداخل أشهر التجارب التي أثبتت أن الضوء يملك خاصية موجية.</a:t>
            </a:r>
            <a:endParaRPr lang="en-US" altLang="ar-SA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88E51F0D-5163-C9DF-019A-F2B9B4413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84313"/>
            <a:ext cx="3600450" cy="396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0CB7D27-899B-F283-FC02-A2D1EF7D0D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ar-SA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تجربة يونج ( الشق المزدوج)</a:t>
            </a:r>
            <a:endParaRPr lang="en-US" altLang="ar-SA">
              <a:solidFill>
                <a:srgbClr val="FF0000"/>
              </a:solidFill>
              <a:latin typeface="ae_AlMohanad" pitchFamily="18" charset="0"/>
              <a:cs typeface="ae_AlMohanad" pitchFamily="18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F542E7B-D0D8-97BC-9FBC-A4A6D61D1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altLang="ar-SA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أمامك ليزر وحاجز به فتحتان و آخر لاستقبال الضوء اتبع الخطوات الموجودة امامك ..</a:t>
            </a:r>
            <a:endParaRPr lang="en-US" altLang="ar-SA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2129CF67-90FF-7575-B852-11D79D1C1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752725"/>
            <a:ext cx="50006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CDF1E17-6A1E-0CB4-E998-314BF8195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ar-SA" altLang="ar-SA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خطوات التجربة والمشاهدة</a:t>
            </a:r>
            <a:endParaRPr lang="en-US" altLang="ar-SA">
              <a:solidFill>
                <a:srgbClr val="FF0000"/>
              </a:solidFill>
              <a:latin typeface="ae_AlMohanad" pitchFamily="18" charset="0"/>
              <a:cs typeface="ae_AlMohanad" pitchFamily="18" charset="0"/>
            </a:endParaRPr>
          </a:p>
        </p:txBody>
      </p:sp>
      <p:sp>
        <p:nvSpPr>
          <p:cNvPr id="9221" name="AutoShape 5">
            <a:extLst>
              <a:ext uri="{FF2B5EF4-FFF2-40B4-BE49-F238E27FC236}">
                <a16:creationId xmlns:a16="http://schemas.microsoft.com/office/drawing/2014/main" id="{86E2F6AE-CD54-4B65-624E-D26AABAD0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1052513"/>
            <a:ext cx="5473700" cy="1273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SA" altLang="ar-SA" sz="2400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استخدم ضوء أحادي ( له طول موجي واحد ) أسقطها علي شقين ضيقين وقربه في حاجز</a:t>
            </a:r>
            <a:endParaRPr lang="en-US" altLang="ar-SA" sz="2400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  <p:sp>
        <p:nvSpPr>
          <p:cNvPr id="9222" name="AutoShape 6">
            <a:extLst>
              <a:ext uri="{FF2B5EF4-FFF2-40B4-BE49-F238E27FC236}">
                <a16:creationId xmlns:a16="http://schemas.microsoft.com/office/drawing/2014/main" id="{49EFD721-7F34-0746-F21C-22EED1F8C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338" y="3089275"/>
            <a:ext cx="5021262" cy="1273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SA" altLang="ar-SA" sz="2400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يتداخل الضوء الخارج من الشقين ويظهر هذا التداخل علي الشاشة </a:t>
            </a:r>
            <a:endParaRPr lang="en-US" altLang="ar-SA" sz="2400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  <p:sp>
        <p:nvSpPr>
          <p:cNvPr id="9224" name="AutoShape 8">
            <a:extLst>
              <a:ext uri="{FF2B5EF4-FFF2-40B4-BE49-F238E27FC236}">
                <a16:creationId xmlns:a16="http://schemas.microsoft.com/office/drawing/2014/main" id="{86AE5982-EA79-F1E6-3B40-87B46E49B2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1413" y="2352675"/>
            <a:ext cx="0" cy="711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9225" name="AutoShape 9">
            <a:extLst>
              <a:ext uri="{FF2B5EF4-FFF2-40B4-BE49-F238E27FC236}">
                <a16:creationId xmlns:a16="http://schemas.microsoft.com/office/drawing/2014/main" id="{6DF925BC-1956-F0B0-367E-8A512FCA9F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1413" y="4389438"/>
            <a:ext cx="0" cy="839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grpSp>
        <p:nvGrpSpPr>
          <p:cNvPr id="9253" name="Group 37">
            <a:extLst>
              <a:ext uri="{FF2B5EF4-FFF2-40B4-BE49-F238E27FC236}">
                <a16:creationId xmlns:a16="http://schemas.microsoft.com/office/drawing/2014/main" id="{0DBD4706-A91A-2424-3791-43863DCFA219}"/>
              </a:ext>
            </a:extLst>
          </p:cNvPr>
          <p:cNvGrpSpPr>
            <a:grpSpLocks/>
          </p:cNvGrpSpPr>
          <p:nvPr/>
        </p:nvGrpSpPr>
        <p:grpSpPr bwMode="auto">
          <a:xfrm>
            <a:off x="1760538" y="1773238"/>
            <a:ext cx="7204075" cy="4751387"/>
            <a:chOff x="1109" y="1117"/>
            <a:chExt cx="4538" cy="2993"/>
          </a:xfrm>
        </p:grpSpPr>
        <p:sp>
          <p:nvSpPr>
            <p:cNvPr id="9223" name="AutoShape 7">
              <a:extLst>
                <a:ext uri="{FF2B5EF4-FFF2-40B4-BE49-F238E27FC236}">
                  <a16:creationId xmlns:a16="http://schemas.microsoft.com/office/drawing/2014/main" id="{FE2BB853-B1EB-ECE8-F1B6-B5D6CEA31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308"/>
              <a:ext cx="3175" cy="8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ar-SA" altLang="ar-SA" sz="2400">
                  <a:solidFill>
                    <a:srgbClr val="000099"/>
                  </a:solidFill>
                  <a:latin typeface="ae_AlMohanad" pitchFamily="18" charset="0"/>
                  <a:cs typeface="ae_AlMohanad" pitchFamily="18" charset="0"/>
                </a:rPr>
                <a:t>نلاحظ تكون حزم مضيئة ( تداخل بناء ) وحزم معتمة ( تداخل هدام ) تسمى أهداب التداخل  </a:t>
              </a:r>
              <a:endParaRPr lang="en-US" altLang="ar-SA" sz="2400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endParaRPr>
            </a:p>
          </p:txBody>
        </p:sp>
        <p:pic>
          <p:nvPicPr>
            <p:cNvPr id="9234" name="صورة 1">
              <a:extLst>
                <a:ext uri="{FF2B5EF4-FFF2-40B4-BE49-F238E27FC236}">
                  <a16:creationId xmlns:a16="http://schemas.microsoft.com/office/drawing/2014/main" id="{37158309-E63A-790A-CCC2-372ECE1EFE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40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870" t="32530" r="19858" b="7825"/>
            <a:stretch>
              <a:fillRect/>
            </a:stretch>
          </p:blipFill>
          <p:spPr bwMode="auto">
            <a:xfrm>
              <a:off x="1109" y="1117"/>
              <a:ext cx="213" cy="2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35" name="AutoShape 19">
            <a:extLst>
              <a:ext uri="{FF2B5EF4-FFF2-40B4-BE49-F238E27FC236}">
                <a16:creationId xmlns:a16="http://schemas.microsoft.com/office/drawing/2014/main" id="{2268756F-FB47-DF53-265D-B79BAA6637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70038" y="4033838"/>
            <a:ext cx="1936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grpSp>
        <p:nvGrpSpPr>
          <p:cNvPr id="9252" name="Group 36">
            <a:extLst>
              <a:ext uri="{FF2B5EF4-FFF2-40B4-BE49-F238E27FC236}">
                <a16:creationId xmlns:a16="http://schemas.microsoft.com/office/drawing/2014/main" id="{BBF93058-DD4A-A365-309E-1E37A0BE59F8}"/>
              </a:ext>
            </a:extLst>
          </p:cNvPr>
          <p:cNvGrpSpPr>
            <a:grpSpLocks/>
          </p:cNvGrpSpPr>
          <p:nvPr/>
        </p:nvGrpSpPr>
        <p:grpSpPr bwMode="auto">
          <a:xfrm>
            <a:off x="2089150" y="2084388"/>
            <a:ext cx="311150" cy="3852862"/>
            <a:chOff x="1316" y="1313"/>
            <a:chExt cx="196" cy="2427"/>
          </a:xfrm>
        </p:grpSpPr>
        <p:grpSp>
          <p:nvGrpSpPr>
            <p:cNvPr id="9236" name="Group 20">
              <a:extLst>
                <a:ext uri="{FF2B5EF4-FFF2-40B4-BE49-F238E27FC236}">
                  <a16:creationId xmlns:a16="http://schemas.microsoft.com/office/drawing/2014/main" id="{8981D9B6-A896-8EDD-7CC3-AE75FBC728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16" y="1313"/>
              <a:ext cx="196" cy="1198"/>
              <a:chOff x="6465" y="12090"/>
              <a:chExt cx="960" cy="2010"/>
            </a:xfrm>
          </p:grpSpPr>
          <p:sp>
            <p:nvSpPr>
              <p:cNvPr id="9237" name="AutoShape 21">
                <a:extLst>
                  <a:ext uri="{FF2B5EF4-FFF2-40B4-BE49-F238E27FC236}">
                    <a16:creationId xmlns:a16="http://schemas.microsoft.com/office/drawing/2014/main" id="{271D3A3D-211A-BDD9-8BAF-3F3362F980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65" y="12090"/>
                <a:ext cx="960" cy="20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9238" name="AutoShape 22">
                <a:extLst>
                  <a:ext uri="{FF2B5EF4-FFF2-40B4-BE49-F238E27FC236}">
                    <a16:creationId xmlns:a16="http://schemas.microsoft.com/office/drawing/2014/main" id="{2EB16BAF-E730-91FD-0679-37402D678D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65" y="12645"/>
                <a:ext cx="960" cy="145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9239" name="AutoShape 23">
                <a:extLst>
                  <a:ext uri="{FF2B5EF4-FFF2-40B4-BE49-F238E27FC236}">
                    <a16:creationId xmlns:a16="http://schemas.microsoft.com/office/drawing/2014/main" id="{766202FD-4E29-B0D8-2F92-FA3598AD33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65" y="13140"/>
                <a:ext cx="960" cy="96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9240" name="AutoShape 24">
                <a:extLst>
                  <a:ext uri="{FF2B5EF4-FFF2-40B4-BE49-F238E27FC236}">
                    <a16:creationId xmlns:a16="http://schemas.microsoft.com/office/drawing/2014/main" id="{948EC386-BEFD-B105-16C8-A0152E7BBB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65" y="13620"/>
                <a:ext cx="960" cy="4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9241" name="AutoShape 25">
                <a:extLst>
                  <a:ext uri="{FF2B5EF4-FFF2-40B4-BE49-F238E27FC236}">
                    <a16:creationId xmlns:a16="http://schemas.microsoft.com/office/drawing/2014/main" id="{E805850F-D049-4870-B361-743CD83070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65" y="14100"/>
                <a:ext cx="96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9242" name="Group 26">
              <a:extLst>
                <a:ext uri="{FF2B5EF4-FFF2-40B4-BE49-F238E27FC236}">
                  <a16:creationId xmlns:a16="http://schemas.microsoft.com/office/drawing/2014/main" id="{30CF47CC-F185-E900-3890-698CDAD1BF41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316" y="2541"/>
              <a:ext cx="196" cy="1199"/>
              <a:chOff x="6465" y="12090"/>
              <a:chExt cx="960" cy="2010"/>
            </a:xfrm>
          </p:grpSpPr>
          <p:sp>
            <p:nvSpPr>
              <p:cNvPr id="9243" name="AutoShape 27">
                <a:extLst>
                  <a:ext uri="{FF2B5EF4-FFF2-40B4-BE49-F238E27FC236}">
                    <a16:creationId xmlns:a16="http://schemas.microsoft.com/office/drawing/2014/main" id="{7642DB2E-D1A3-80C2-487B-AF445A3D8E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65" y="12090"/>
                <a:ext cx="960" cy="20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9244" name="AutoShape 28">
                <a:extLst>
                  <a:ext uri="{FF2B5EF4-FFF2-40B4-BE49-F238E27FC236}">
                    <a16:creationId xmlns:a16="http://schemas.microsoft.com/office/drawing/2014/main" id="{6AD2B20B-57C3-B6A6-8DF1-3785B2738C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65" y="12645"/>
                <a:ext cx="960" cy="145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9245" name="AutoShape 29">
                <a:extLst>
                  <a:ext uri="{FF2B5EF4-FFF2-40B4-BE49-F238E27FC236}">
                    <a16:creationId xmlns:a16="http://schemas.microsoft.com/office/drawing/2014/main" id="{81DFF48F-1803-51EF-5DF6-1277E0989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65" y="13140"/>
                <a:ext cx="960" cy="96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9246" name="AutoShape 30">
                <a:extLst>
                  <a:ext uri="{FF2B5EF4-FFF2-40B4-BE49-F238E27FC236}">
                    <a16:creationId xmlns:a16="http://schemas.microsoft.com/office/drawing/2014/main" id="{D97FBF39-1A20-E9CD-96F7-B3CB219A7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65" y="13620"/>
                <a:ext cx="960" cy="4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9247" name="AutoShape 31">
                <a:extLst>
                  <a:ext uri="{FF2B5EF4-FFF2-40B4-BE49-F238E27FC236}">
                    <a16:creationId xmlns:a16="http://schemas.microsoft.com/office/drawing/2014/main" id="{80D39581-4164-2EBC-2E35-43BDB4726C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65" y="14100"/>
                <a:ext cx="96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9248" name="Text Box 32">
            <a:extLst>
              <a:ext uri="{FF2B5EF4-FFF2-40B4-BE49-F238E27FC236}">
                <a16:creationId xmlns:a16="http://schemas.microsoft.com/office/drawing/2014/main" id="{D4C17FDA-E425-86A2-A8E8-44350A4AA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2538" y="3271838"/>
            <a:ext cx="1112837" cy="1576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ar-SA" altLang="ar-SA" sz="1400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أهداب التداخل هي حزم مضيئة يفصل بينهما مسافات متساوية وعرضها متساوي</a:t>
            </a:r>
            <a:endParaRPr lang="en-US" altLang="ar-SA" sz="1400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  <p:sp>
        <p:nvSpPr>
          <p:cNvPr id="9249" name="Text Box 33">
            <a:extLst>
              <a:ext uri="{FF2B5EF4-FFF2-40B4-BE49-F238E27FC236}">
                <a16:creationId xmlns:a16="http://schemas.microsoft.com/office/drawing/2014/main" id="{0B386A78-E8C5-8795-0A60-C80DD5097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3681413"/>
            <a:ext cx="661988" cy="709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ar-SA" altLang="ar-SA" sz="1200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هدب مركزي</a:t>
            </a:r>
            <a:endParaRPr lang="en-US" altLang="ar-SA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  <p:sp>
        <p:nvSpPr>
          <p:cNvPr id="9250" name="AutoShape 34">
            <a:extLst>
              <a:ext uri="{FF2B5EF4-FFF2-40B4-BE49-F238E27FC236}">
                <a16:creationId xmlns:a16="http://schemas.microsoft.com/office/drawing/2014/main" id="{05E38965-CA07-A408-8765-76643D2E93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3425" y="4033838"/>
            <a:ext cx="1746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9251" name="Text Box 35">
            <a:extLst>
              <a:ext uri="{FF2B5EF4-FFF2-40B4-BE49-F238E27FC236}">
                <a16:creationId xmlns:a16="http://schemas.microsoft.com/office/drawing/2014/main" id="{27139B05-97CB-017F-5946-C6DADE644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681413"/>
            <a:ext cx="554037" cy="709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ar-SA" altLang="ar-SA" sz="1000" b="1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شدة إضاءته قوية</a:t>
            </a:r>
            <a:endParaRPr lang="en-US" altLang="ar-SA" sz="1200" b="1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1" grpId="0" animBg="1"/>
      <p:bldP spid="9222" grpId="0" animBg="1"/>
      <p:bldP spid="9248" grpId="0" animBg="1"/>
      <p:bldP spid="9249" grpId="0" animBg="1"/>
      <p:bldP spid="92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4B7E226-BFA3-4187-7EEE-7E3B6FBED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ar-SA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تذكير :التداخل الهدام والبناء</a:t>
            </a:r>
            <a:endParaRPr lang="en-US" altLang="ar-SA">
              <a:solidFill>
                <a:srgbClr val="FF0000"/>
              </a:solidFill>
              <a:latin typeface="ae_AlMohanad" pitchFamily="18" charset="0"/>
              <a:cs typeface="ae_AlMohanad" pitchFamily="18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387123C-BFD7-B493-1323-2A418430D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9088" y="1600200"/>
            <a:ext cx="4835525" cy="4525963"/>
          </a:xfrm>
        </p:spPr>
        <p:txBody>
          <a:bodyPr/>
          <a:lstStyle/>
          <a:p>
            <a:r>
              <a:rPr lang="ar-SA" altLang="ar-SA" u="sng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التداخل البناء :</a:t>
            </a:r>
            <a:endParaRPr lang="ar-SA" altLang="ar-SA">
              <a:solidFill>
                <a:srgbClr val="FF0000"/>
              </a:solidFill>
              <a:latin typeface="ae_AlMohanad" pitchFamily="18" charset="0"/>
              <a:cs typeface="ae_AlMohanad" pitchFamily="18" charset="0"/>
            </a:endParaRPr>
          </a:p>
          <a:p>
            <a:r>
              <a:rPr lang="ar-SA" altLang="ar-SA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يحدث عندما تتقابل قمة مع قمة وقاع مع قاع.</a:t>
            </a:r>
          </a:p>
          <a:p>
            <a:endParaRPr lang="ar-SA" altLang="ar-SA" u="sng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  <a:p>
            <a:r>
              <a:rPr lang="ar-SA" altLang="ar-SA" u="sng">
                <a:solidFill>
                  <a:srgbClr val="FF0000"/>
                </a:solidFill>
                <a:latin typeface="ae_AlMohanad" pitchFamily="18" charset="0"/>
                <a:cs typeface="ae_AlMohanad" pitchFamily="18" charset="0"/>
              </a:rPr>
              <a:t>التداخل الهدام:</a:t>
            </a:r>
            <a:endParaRPr lang="ar-SA" altLang="ar-SA">
              <a:solidFill>
                <a:srgbClr val="FF0000"/>
              </a:solidFill>
              <a:latin typeface="ae_AlMohanad" pitchFamily="18" charset="0"/>
              <a:cs typeface="ae_AlMohanad" pitchFamily="18" charset="0"/>
            </a:endParaRPr>
          </a:p>
          <a:p>
            <a:r>
              <a:rPr lang="ar-SA" altLang="ar-SA">
                <a:solidFill>
                  <a:srgbClr val="000099"/>
                </a:solidFill>
                <a:latin typeface="ae_AlMohanad" pitchFamily="18" charset="0"/>
                <a:cs typeface="ae_AlMohanad" pitchFamily="18" charset="0"/>
              </a:rPr>
              <a:t> يحدث عندما قمة تقابل قاع.</a:t>
            </a:r>
            <a:endParaRPr lang="en-US" altLang="ar-SA">
              <a:solidFill>
                <a:srgbClr val="000099"/>
              </a:solidFill>
              <a:latin typeface="ae_AlMohanad" pitchFamily="18" charset="0"/>
              <a:cs typeface="ae_AlMohanad" pitchFamily="18" charset="0"/>
            </a:endParaRPr>
          </a:p>
        </p:txBody>
      </p:sp>
      <p:pic>
        <p:nvPicPr>
          <p:cNvPr id="12292" name="صورة 23" descr="butterfly-color-interference.gif">
            <a:extLst>
              <a:ext uri="{FF2B5EF4-FFF2-40B4-BE49-F238E27FC236}">
                <a16:creationId xmlns:a16="http://schemas.microsoft.com/office/drawing/2014/main" id="{55703744-F966-B83D-6131-039652114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50" b="47533"/>
          <a:stretch>
            <a:fillRect/>
          </a:stretch>
        </p:blipFill>
        <p:spPr bwMode="auto">
          <a:xfrm>
            <a:off x="107950" y="1628775"/>
            <a:ext cx="4033838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صورة 23" descr="butterfly-color-interference.gif">
            <a:extLst>
              <a:ext uri="{FF2B5EF4-FFF2-40B4-BE49-F238E27FC236}">
                <a16:creationId xmlns:a16="http://schemas.microsoft.com/office/drawing/2014/main" id="{5A7A16A4-F36E-6035-447A-A9338FA10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67" b="1250"/>
          <a:stretch>
            <a:fillRect/>
          </a:stretch>
        </p:blipFill>
        <p:spPr bwMode="auto">
          <a:xfrm>
            <a:off x="107950" y="3716338"/>
            <a:ext cx="403383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243</Words>
  <Application>Microsoft Office PowerPoint</Application>
  <PresentationFormat>عرض على الشاشة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ae_AlMohanad</vt:lpstr>
      <vt:lpstr>تصميم افتراضي</vt:lpstr>
      <vt:lpstr>عرض تقديمي في PowerPoint</vt:lpstr>
      <vt:lpstr>أولا : التداخل</vt:lpstr>
      <vt:lpstr>نشاط ( 1 )</vt:lpstr>
      <vt:lpstr>الضوء المترابط و غير المترابط</vt:lpstr>
      <vt:lpstr>تجربة يونج (الشق المزدوج) في تداخل الضوء</vt:lpstr>
      <vt:lpstr>توماس يونج</vt:lpstr>
      <vt:lpstr>تجربة يونج ( الشق المزدوج)</vt:lpstr>
      <vt:lpstr>خطوات التجربة والمشاهدة</vt:lpstr>
      <vt:lpstr>تذكير :التداخل الهدام والبناء</vt:lpstr>
      <vt:lpstr>تفسير تداخل الشق المزدوج : </vt:lpstr>
      <vt:lpstr>عرض تقديمي في PowerPoint</vt:lpstr>
    </vt:vector>
  </TitlesOfParts>
  <Company>الداير الثانوية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سالم المالكي</dc:creator>
  <cp:lastModifiedBy>روان بنت المقحم</cp:lastModifiedBy>
  <cp:revision>6</cp:revision>
  <dcterms:created xsi:type="dcterms:W3CDTF">2014-11-01T10:05:11Z</dcterms:created>
  <dcterms:modified xsi:type="dcterms:W3CDTF">2023-11-21T10:53:29Z</dcterms:modified>
</cp:coreProperties>
</file>