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324" r:id="rId3"/>
    <p:sldId id="257" r:id="rId4"/>
    <p:sldId id="261" r:id="rId5"/>
    <p:sldId id="282" r:id="rId6"/>
    <p:sldId id="281" r:id="rId7"/>
    <p:sldId id="262" r:id="rId8"/>
    <p:sldId id="263" r:id="rId9"/>
    <p:sldId id="284" r:id="rId10"/>
    <p:sldId id="273" r:id="rId11"/>
    <p:sldId id="289" r:id="rId12"/>
  </p:sldIdLst>
  <p:sldSz cx="9144000" cy="5143500" type="screen16x9"/>
  <p:notesSz cx="6858000" cy="9144000"/>
  <p:embeddedFontLst>
    <p:embeddedFont>
      <p:font typeface="굴림체" panose="020B0609000101010101" pitchFamily="49" charset="-127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News Cycle" panose="020B0604020202020204" charset="2"/>
      <p:regular r:id="rId27"/>
      <p:bold r:id="rId28"/>
    </p:embeddedFont>
    <p:embeddedFont>
      <p:font typeface="Noto Sans" panose="020B0502040504020204" pitchFamily="34" charset="0"/>
      <p:regular r:id="rId29"/>
      <p:bold r:id="rId30"/>
      <p:italic r:id="rId31"/>
      <p:boldItalic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59A1C8-747A-4FE9-89FD-B3EB6235076D}">
  <a:tblStyle styleId="{CB59A1C8-747A-4FE9-89FD-B3EB623507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1BD5735-17CB-408C-B526-5617A5A3CD3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2" y="-19"/>
            <a:ext cx="5713277" cy="5147878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807571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" y="1122100"/>
            <a:ext cx="3477000" cy="2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188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2" y="-19"/>
            <a:ext cx="5713277" cy="5147878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3807571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57200" y="1873800"/>
            <a:ext cx="3350400" cy="100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7200" y="2978101"/>
            <a:ext cx="3350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2186100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845796" y="1421050"/>
            <a:ext cx="2186100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8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038800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3620399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6906000" y="0"/>
            <a:ext cx="2238000" cy="5151350"/>
          </a:xfrm>
          <a:custGeom>
            <a:avLst/>
            <a:gdLst/>
            <a:ahLst/>
            <a:cxnLst/>
            <a:rect l="l" t="t" r="r" b="b"/>
            <a:pathLst>
              <a:path w="89520" h="206054" extrusionOk="0">
                <a:moveTo>
                  <a:pt x="0" y="206054"/>
                </a:moveTo>
                <a:lnTo>
                  <a:pt x="89520" y="0"/>
                </a:lnTo>
                <a:lnTo>
                  <a:pt x="89520" y="2060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59" name="Google Shape;59;p10"/>
          <p:cNvSpPr/>
          <p:nvPr/>
        </p:nvSpPr>
        <p:spPr>
          <a:xfrm>
            <a:off x="7486691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4406300"/>
            <a:ext cx="6198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2/3">
  <p:cSld name="BLANK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930"/>
            <a:ext cx="9143990" cy="5141634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4875627"/>
            <a:ext cx="2133600" cy="16548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1" y="4875627"/>
            <a:ext cx="2895600" cy="16548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4875627"/>
            <a:ext cx="2133600" cy="16548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457200" y="142043"/>
            <a:ext cx="8229600" cy="598926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746568" rtl="0" eaLnBrk="1" latinLnBrk="1" hangingPunct="1">
              <a:spcBef>
                <a:spcPct val="0"/>
              </a:spcBef>
              <a:buNone/>
              <a:defRPr lang="ko-KR" altLang="en-US" sz="2999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457200" y="1113926"/>
            <a:ext cx="8229600" cy="3617564"/>
          </a:xfrm>
        </p:spPr>
        <p:txBody>
          <a:bodyPr>
            <a:normAutofit/>
          </a:bodyPr>
          <a:lstStyle>
            <a:lvl1pPr algn="l">
              <a:buNone/>
              <a:defRPr sz="150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952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79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" name="Google Shape;9;p1"/>
          <p:cNvCxnSpPr>
            <a:stCxn id="7" idx="1"/>
          </p:cNvCxnSpPr>
          <p:nvPr/>
        </p:nvCxnSpPr>
        <p:spPr>
          <a:xfrm>
            <a:off x="457200" y="298254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6" r:id="rId6"/>
    <p:sldLayoutId id="2147483659" r:id="rId7"/>
    <p:sldLayoutId id="2147483662" r:id="rId8"/>
    <p:sldLayoutId id="2147483663" r:id="rId9"/>
    <p:sldLayoutId id="2147483664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405161" y="372102"/>
            <a:ext cx="3995854" cy="100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time do you get up?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4C0B1C8-447C-44B9-97DE-C0798ECEF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4703" y="4372086"/>
            <a:ext cx="4243580" cy="474977"/>
          </a:xfrm>
        </p:spPr>
        <p:txBody>
          <a:bodyPr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223BA-0AB6-4AA0-A290-2063870124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7458"/>
          <a:stretch/>
        </p:blipFill>
        <p:spPr>
          <a:xfrm rot="21058894">
            <a:off x="848296" y="1767230"/>
            <a:ext cx="2201065" cy="2776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249044" y="1852950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</a:t>
            </a:r>
            <a:r>
              <a:rPr lang="en" sz="6000" b="1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work</a:t>
            </a:r>
            <a:endParaRPr sz="6000" b="1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" name="Google Shape;263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84CBC0-3DFA-4AB5-9089-4815A5D8EAE5}"/>
              </a:ext>
            </a:extLst>
          </p:cNvPr>
          <p:cNvSpPr/>
          <p:nvPr/>
        </p:nvSpPr>
        <p:spPr>
          <a:xfrm>
            <a:off x="425995" y="2987314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Page 100 (F)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9" y="85067"/>
            <a:ext cx="5782797" cy="497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747315" y="3582008"/>
            <a:ext cx="360996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endParaRPr lang="ar-SA" sz="1319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82740" y="3877345"/>
            <a:ext cx="527710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yes </a:t>
            </a:r>
            <a:endParaRPr lang="ar-SA" sz="1319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47315" y="4172551"/>
            <a:ext cx="360996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endParaRPr lang="ar-SA" sz="1319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82740" y="4467313"/>
            <a:ext cx="527710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yes </a:t>
            </a:r>
            <a:endParaRPr lang="ar-SA" sz="1319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 flipH="1">
            <a:off x="557561" y="4762519"/>
            <a:ext cx="550750" cy="29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endParaRPr lang="ar-SA" sz="1319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3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9076" y="380989"/>
            <a:ext cx="1701107" cy="496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549" rtl="1"/>
            <a:r>
              <a:rPr lang="en-US" sz="2624" b="1" dirty="0">
                <a:solidFill>
                  <a:srgbClr val="383838"/>
                </a:solidFill>
                <a:latin typeface="Poppins" charset="0"/>
                <a:ea typeface="Poppins" charset="0"/>
                <a:cs typeface="Poppins" charset="0"/>
              </a:rPr>
              <a:t>COVID 19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780785" y="938974"/>
            <a:ext cx="1430337" cy="1373188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5763"/>
          <a:stretch/>
        </p:blipFill>
        <p:spPr>
          <a:xfrm>
            <a:off x="552871" y="938974"/>
            <a:ext cx="1466850" cy="1419225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2129258" y="805521"/>
            <a:ext cx="1647825" cy="1595438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3996158" y="788624"/>
            <a:ext cx="1649412" cy="1595437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209076" y="2734905"/>
            <a:ext cx="2805062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</a:bodyPr>
          <a:lstStyle/>
          <a:p>
            <a:pPr algn="ctr" defTabSz="685549" rtl="1"/>
            <a:r>
              <a:rPr lang="en-US" sz="209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09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099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245717" y="3542869"/>
            <a:ext cx="6606869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549"/>
            <a:r>
              <a:rPr lang="en-US" sz="2099" b="1" dirty="0">
                <a:ln/>
                <a:solidFill>
                  <a:schemeClr val="accent4"/>
                </a:solidFill>
                <a:latin typeface="StagSans-Light"/>
              </a:rPr>
              <a:t>☺ </a:t>
            </a:r>
            <a:r>
              <a:rPr lang="en-US" sz="2099" b="1" dirty="0">
                <a:ln/>
                <a:solidFill>
                  <a:schemeClr val="accent4"/>
                </a:solidFill>
                <a:latin typeface="Century Gothic" panose="020B0502020202020204" pitchFamily="34" charset="0"/>
              </a:rPr>
              <a:t>Social distancing is not a choice, it is a must! </a:t>
            </a:r>
            <a:endParaRPr lang="ar-SA" sz="2099" b="1" dirty="0">
              <a:ln/>
              <a:solidFill>
                <a:schemeClr val="accent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241143" y="3935142"/>
            <a:ext cx="7460418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</a:bodyPr>
          <a:lstStyle/>
          <a:p>
            <a:pPr defTabSz="685549"/>
            <a:r>
              <a:rPr lang="en-US" sz="20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0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099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252164" y="3138386"/>
            <a:ext cx="4871566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85549"/>
            <a:r>
              <a:rPr lang="en-US" sz="2099" b="1" dirty="0">
                <a:ln/>
                <a:solidFill>
                  <a:schemeClr val="accent3"/>
                </a:solidFill>
                <a:latin typeface="StagSans-Light"/>
              </a:rPr>
              <a:t>☺ </a:t>
            </a:r>
            <a:r>
              <a:rPr lang="en-US" sz="2099" b="1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wear a mask before going out</a:t>
            </a:r>
            <a:endParaRPr lang="ar-SA" sz="2099" b="1" dirty="0">
              <a:ln/>
              <a:solidFill>
                <a:schemeClr val="accent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241143" y="4316379"/>
            <a:ext cx="4228669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</a:bodyPr>
          <a:lstStyle/>
          <a:p>
            <a:pPr defTabSz="685549"/>
            <a:r>
              <a:rPr lang="en-US" sz="20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tagSans-Light"/>
              </a:rPr>
              <a:t>☺ </a:t>
            </a:r>
            <a:r>
              <a:rPr lang="en-US" sz="20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099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665" y="4172375"/>
            <a:ext cx="680270" cy="6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87030E-9ABE-44F4-83EA-F38FED080874}"/>
              </a:ext>
            </a:extLst>
          </p:cNvPr>
          <p:cNvSpPr/>
          <p:nvPr/>
        </p:nvSpPr>
        <p:spPr>
          <a:xfrm>
            <a:off x="81776" y="231737"/>
            <a:ext cx="59529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16" name="제목 4">
            <a:extLst>
              <a:ext uri="{FF2B5EF4-FFF2-40B4-BE49-F238E27FC236}">
                <a16:creationId xmlns:a16="http://schemas.microsoft.com/office/drawing/2014/main" id="{75E85C8D-E7AB-4F26-ABF6-5E427257BD68}"/>
              </a:ext>
            </a:extLst>
          </p:cNvPr>
          <p:cNvSpPr txBox="1">
            <a:spLocks/>
          </p:cNvSpPr>
          <p:nvPr/>
        </p:nvSpPr>
        <p:spPr>
          <a:xfrm>
            <a:off x="306937" y="1282546"/>
            <a:ext cx="254635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US" altLang="ko-KR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Day</a:t>
            </a:r>
            <a:endParaRPr lang="ko-KR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7" name="제목 4">
            <a:extLst>
              <a:ext uri="{FF2B5EF4-FFF2-40B4-BE49-F238E27FC236}">
                <a16:creationId xmlns:a16="http://schemas.microsoft.com/office/drawing/2014/main" id="{D467FBEF-DE8C-4079-BF04-64E6DB4C1C1C}"/>
              </a:ext>
            </a:extLst>
          </p:cNvPr>
          <p:cNvSpPr txBox="1">
            <a:spLocks/>
          </p:cNvSpPr>
          <p:nvPr/>
        </p:nvSpPr>
        <p:spPr>
          <a:xfrm>
            <a:off x="-372771" y="2334493"/>
            <a:ext cx="2547020" cy="9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Date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189571" y="240051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01083" y="1123683"/>
            <a:ext cx="4574700" cy="3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Discus information from an email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Arrange a research on school routines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Write email using prepositions " by-to-in-on “</a:t>
            </a: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4FA3C32-8C36-4562-916A-685B1C6F5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5" y="375964"/>
            <a:ext cx="7074911" cy="439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6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F403BFA-4EF2-49B0-9F18-8AA3DD43F692}"/>
              </a:ext>
            </a:extLst>
          </p:cNvPr>
          <p:cNvSpPr txBox="1"/>
          <p:nvPr/>
        </p:nvSpPr>
        <p:spPr>
          <a:xfrm>
            <a:off x="666709" y="646349"/>
            <a:ext cx="5237018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</a:rPr>
              <a:t>How does Kaito go to school? </a:t>
            </a:r>
          </a:p>
          <a:p>
            <a:r>
              <a:rPr lang="en-US" sz="2100" dirty="0">
                <a:solidFill>
                  <a:srgbClr val="002060"/>
                </a:solidFill>
              </a:rPr>
              <a:t>(by bus) </a:t>
            </a:r>
          </a:p>
          <a:p>
            <a:r>
              <a:rPr lang="en-US" sz="2100" b="1" dirty="0">
                <a:solidFill>
                  <a:srgbClr val="C00000"/>
                </a:solidFill>
              </a:rPr>
              <a:t>What time does school begin? </a:t>
            </a:r>
          </a:p>
          <a:p>
            <a:r>
              <a:rPr lang="en-US" sz="2100" dirty="0">
                <a:solidFill>
                  <a:srgbClr val="002060"/>
                </a:solidFill>
              </a:rPr>
              <a:t>(at 8:30) </a:t>
            </a:r>
          </a:p>
          <a:p>
            <a:r>
              <a:rPr lang="en-US" sz="2100" b="1" dirty="0">
                <a:solidFill>
                  <a:srgbClr val="C00000"/>
                </a:solidFill>
              </a:rPr>
              <a:t>How many classes does he have each day? </a:t>
            </a:r>
          </a:p>
          <a:p>
            <a:r>
              <a:rPr lang="en-US" sz="2100" dirty="0">
                <a:solidFill>
                  <a:srgbClr val="002060"/>
                </a:solidFill>
              </a:rPr>
              <a:t>(six) </a:t>
            </a:r>
          </a:p>
          <a:p>
            <a:r>
              <a:rPr lang="en-US" sz="2100" b="1" dirty="0">
                <a:solidFill>
                  <a:srgbClr val="C00000"/>
                </a:solidFill>
              </a:rPr>
              <a:t>What time does school end? </a:t>
            </a:r>
          </a:p>
          <a:p>
            <a:r>
              <a:rPr lang="en-US" sz="2100" dirty="0">
                <a:solidFill>
                  <a:srgbClr val="002060"/>
                </a:solidFill>
              </a:rPr>
              <a:t>(3:30) </a:t>
            </a:r>
          </a:p>
          <a:p>
            <a:r>
              <a:rPr lang="en-US" sz="2100" b="1" dirty="0">
                <a:solidFill>
                  <a:srgbClr val="C00000"/>
                </a:solidFill>
              </a:rPr>
              <a:t>Does Kaito do any after-school activities? </a:t>
            </a:r>
          </a:p>
          <a:p>
            <a:r>
              <a:rPr lang="en-US" sz="2100" dirty="0">
                <a:solidFill>
                  <a:srgbClr val="002060"/>
                </a:solidFill>
              </a:rPr>
              <a:t>(baseball, English club) </a:t>
            </a:r>
            <a:endParaRPr lang="ar-SA" sz="2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07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7BEC77A-D4A0-43D4-AB6D-86B7C6C15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54" y="348139"/>
            <a:ext cx="7283375" cy="191697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5477412-45E8-4302-AFF1-E3253FB568A5}"/>
              </a:ext>
            </a:extLst>
          </p:cNvPr>
          <p:cNvSpPr txBox="1"/>
          <p:nvPr/>
        </p:nvSpPr>
        <p:spPr>
          <a:xfrm>
            <a:off x="1391903" y="2649683"/>
            <a:ext cx="521671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How do you go to school? 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Where do you go on the weekend?  </a:t>
            </a:r>
          </a:p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Where do you eat lunch? 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Where do you study?  </a:t>
            </a:r>
            <a:endParaRPr lang="ar-SA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5BE3A9D-9798-4B72-B0A8-88546424C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046"/>
            <a:ext cx="7229459" cy="4021408"/>
          </a:xfrm>
          <a:prstGeom prst="rect">
            <a:avLst/>
          </a:prstGeom>
        </p:spPr>
      </p:pic>
      <p:sp>
        <p:nvSpPr>
          <p:cNvPr id="5" name="مستطيل 2">
            <a:extLst>
              <a:ext uri="{FF2B5EF4-FFF2-40B4-BE49-F238E27FC236}">
                <a16:creationId xmlns:a16="http://schemas.microsoft.com/office/drawing/2014/main" id="{C9F9ABC1-8C9D-4FB3-8C60-B10C4A4E2C1A}"/>
              </a:ext>
            </a:extLst>
          </p:cNvPr>
          <p:cNvSpPr/>
          <p:nvPr/>
        </p:nvSpPr>
        <p:spPr>
          <a:xfrm>
            <a:off x="2392715" y="1804537"/>
            <a:ext cx="467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up at 5:15.&amp; pray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Alfajer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prayer / put on my school uniform / eat breakfast bus</a:t>
            </a:r>
            <a:endParaRPr lang="ar-SA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04DE8F8-58A6-464A-B371-5B874BBD591A}"/>
              </a:ext>
            </a:extLst>
          </p:cNvPr>
          <p:cNvSpPr/>
          <p:nvPr/>
        </p:nvSpPr>
        <p:spPr>
          <a:xfrm>
            <a:off x="2392715" y="2571750"/>
            <a:ext cx="5080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sing the Saudi national anthem / We have 7 classes a day. Each one lasts 45 minutes. School finishes at 1:30 p.m., </a:t>
            </a:r>
            <a:endParaRPr lang="ar-SA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3">
            <a:extLst>
              <a:ext uri="{FF2B5EF4-FFF2-40B4-BE49-F238E27FC236}">
                <a16:creationId xmlns:a16="http://schemas.microsoft.com/office/drawing/2014/main" id="{9FB8EF0D-18FE-4DCA-B71C-9946D8FFF8FE}"/>
              </a:ext>
            </a:extLst>
          </p:cNvPr>
          <p:cNvSpPr/>
          <p:nvPr/>
        </p:nvSpPr>
        <p:spPr>
          <a:xfrm>
            <a:off x="2392715" y="3666791"/>
            <a:ext cx="483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 home / have lunch / do homework/ play / sleep early</a:t>
            </a:r>
            <a:endParaRPr lang="ar-S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6007E77-29ED-4FB7-829A-C6F320996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19" y="578680"/>
            <a:ext cx="6507136" cy="675410"/>
          </a:xfrm>
          <a:prstGeom prst="rect">
            <a:avLst/>
          </a:prstGeom>
        </p:spPr>
      </p:pic>
      <p:pic>
        <p:nvPicPr>
          <p:cNvPr id="5" name="صورة 1">
            <a:extLst>
              <a:ext uri="{FF2B5EF4-FFF2-40B4-BE49-F238E27FC236}">
                <a16:creationId xmlns:a16="http://schemas.microsoft.com/office/drawing/2014/main" id="{E64D3010-77FA-4FA5-B8D6-2EBD96260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86" y="1490705"/>
            <a:ext cx="6405801" cy="1110529"/>
          </a:xfrm>
          <a:prstGeom prst="rect">
            <a:avLst/>
          </a:prstGeom>
        </p:spPr>
      </p:pic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71FD9FE2-1E29-474F-8FF1-94C5EE7B8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20832"/>
              </p:ext>
            </p:extLst>
          </p:nvPr>
        </p:nvGraphicFramePr>
        <p:xfrm>
          <a:off x="417528" y="2837849"/>
          <a:ext cx="6405802" cy="20982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02901">
                  <a:extLst>
                    <a:ext uri="{9D8B030D-6E8A-4147-A177-3AD203B41FA5}">
                      <a16:colId xmlns:a16="http://schemas.microsoft.com/office/drawing/2014/main" val="2794679907"/>
                    </a:ext>
                  </a:extLst>
                </a:gridCol>
                <a:gridCol w="3202901">
                  <a:extLst>
                    <a:ext uri="{9D8B030D-6E8A-4147-A177-3AD203B41FA5}">
                      <a16:colId xmlns:a16="http://schemas.microsoft.com/office/drawing/2014/main" val="3028440049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Differences </a:t>
                      </a:r>
                      <a:endParaRPr lang="ar-SA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Similarities </a:t>
                      </a:r>
                      <a:endParaRPr lang="ar-SA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9765471"/>
                  </a:ext>
                </a:extLst>
              </a:tr>
              <a:tr h="415983"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6074012"/>
                  </a:ext>
                </a:extLst>
              </a:tr>
              <a:tr h="415983"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0958442"/>
                  </a:ext>
                </a:extLst>
              </a:tr>
              <a:tr h="415983"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3496388"/>
                  </a:ext>
                </a:extLst>
              </a:tr>
              <a:tr h="415983"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2349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07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stmoreland template">
  <a:themeElements>
    <a:clrScheme name="Custom 347">
      <a:dk1>
        <a:srgbClr val="18171D"/>
      </a:dk1>
      <a:lt1>
        <a:srgbClr val="FFFFFF"/>
      </a:lt1>
      <a:dk2>
        <a:srgbClr val="7A7788"/>
      </a:dk2>
      <a:lt2>
        <a:srgbClr val="F1F0F7"/>
      </a:lt2>
      <a:accent1>
        <a:srgbClr val="9FEC23"/>
      </a:accent1>
      <a:accent2>
        <a:srgbClr val="81C729"/>
      </a:accent2>
      <a:accent3>
        <a:srgbClr val="32A529"/>
      </a:accent3>
      <a:accent4>
        <a:srgbClr val="188B36"/>
      </a:accent4>
      <a:accent5>
        <a:srgbClr val="01411B"/>
      </a:accent5>
      <a:accent6>
        <a:srgbClr val="EB5A2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230</Words>
  <Application>Microsoft Office PowerPoint</Application>
  <PresentationFormat>On-screen Show (16:9)</PresentationFormat>
  <Paragraphs>44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Poppins</vt:lpstr>
      <vt:lpstr>Calibri</vt:lpstr>
      <vt:lpstr>Century Gothic</vt:lpstr>
      <vt:lpstr>Arial</vt:lpstr>
      <vt:lpstr>News Cycle</vt:lpstr>
      <vt:lpstr>Noto Sans</vt:lpstr>
      <vt:lpstr>Comic Sans MS</vt:lpstr>
      <vt:lpstr>StagSans-Light</vt:lpstr>
      <vt:lpstr>굴림체</vt:lpstr>
      <vt:lpstr>Westmoreland template</vt:lpstr>
      <vt:lpstr>What time do you get up?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time do you get up?</dc:title>
  <cp:lastModifiedBy>نادية بنت الغامدي</cp:lastModifiedBy>
  <cp:revision>14</cp:revision>
  <dcterms:modified xsi:type="dcterms:W3CDTF">2022-01-20T19:01:31Z</dcterms:modified>
</cp:coreProperties>
</file>