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08" r:id="rId2"/>
    <p:sldId id="314" r:id="rId3"/>
    <p:sldId id="442" r:id="rId4"/>
    <p:sldId id="278" r:id="rId5"/>
    <p:sldId id="408" r:id="rId6"/>
    <p:sldId id="407" r:id="rId7"/>
    <p:sldId id="287" r:id="rId8"/>
    <p:sldId id="448" r:id="rId9"/>
    <p:sldId id="444" r:id="rId10"/>
    <p:sldId id="410" r:id="rId11"/>
    <p:sldId id="445" r:id="rId12"/>
    <p:sldId id="446" r:id="rId13"/>
    <p:sldId id="441" r:id="rId14"/>
    <p:sldId id="411" r:id="rId15"/>
    <p:sldId id="447" r:id="rId16"/>
    <p:sldId id="449" r:id="rId17"/>
    <p:sldId id="443" r:id="rId18"/>
    <p:sldId id="412" r:id="rId19"/>
    <p:sldId id="450" r:id="rId20"/>
    <p:sldId id="413" r:id="rId21"/>
    <p:sldId id="414" r:id="rId22"/>
    <p:sldId id="451" r:id="rId23"/>
    <p:sldId id="452" r:id="rId24"/>
    <p:sldId id="415" r:id="rId25"/>
    <p:sldId id="453" r:id="rId26"/>
    <p:sldId id="416" r:id="rId27"/>
    <p:sldId id="454" r:id="rId28"/>
    <p:sldId id="417" r:id="rId29"/>
    <p:sldId id="455" r:id="rId30"/>
    <p:sldId id="456" r:id="rId31"/>
    <p:sldId id="418" r:id="rId32"/>
    <p:sldId id="419" r:id="rId33"/>
    <p:sldId id="420" r:id="rId34"/>
    <p:sldId id="421" r:id="rId35"/>
    <p:sldId id="457" r:id="rId36"/>
    <p:sldId id="423" r:id="rId37"/>
    <p:sldId id="458" r:id="rId38"/>
    <p:sldId id="459" r:id="rId39"/>
    <p:sldId id="424" r:id="rId40"/>
    <p:sldId id="425" r:id="rId41"/>
    <p:sldId id="460" r:id="rId42"/>
    <p:sldId id="461" r:id="rId43"/>
    <p:sldId id="426" r:id="rId44"/>
    <p:sldId id="427" r:id="rId45"/>
    <p:sldId id="428" r:id="rId46"/>
    <p:sldId id="462" r:id="rId47"/>
    <p:sldId id="429" r:id="rId48"/>
    <p:sldId id="430" r:id="rId49"/>
    <p:sldId id="422" r:id="rId50"/>
    <p:sldId id="463" r:id="rId51"/>
    <p:sldId id="466" r:id="rId52"/>
    <p:sldId id="431" r:id="rId53"/>
    <p:sldId id="464" r:id="rId54"/>
    <p:sldId id="432" r:id="rId55"/>
    <p:sldId id="433" r:id="rId56"/>
    <p:sldId id="465" r:id="rId57"/>
    <p:sldId id="434" r:id="rId58"/>
    <p:sldId id="437" r:id="rId59"/>
    <p:sldId id="471" r:id="rId60"/>
    <p:sldId id="436" r:id="rId61"/>
    <p:sldId id="435" r:id="rId62"/>
    <p:sldId id="473" r:id="rId63"/>
    <p:sldId id="438" r:id="rId64"/>
    <p:sldId id="474" r:id="rId65"/>
    <p:sldId id="439" r:id="rId66"/>
    <p:sldId id="440" r:id="rId67"/>
    <p:sldId id="289" r:id="rId68"/>
    <p:sldId id="368" r:id="rId69"/>
    <p:sldId id="409" r:id="rId70"/>
    <p:sldId id="307" r:id="rId7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FF"/>
    <a:srgbClr val="FF99CC"/>
    <a:srgbClr val="66FFFF"/>
    <a:srgbClr val="CCCCFF"/>
    <a:srgbClr val="FFFFCC"/>
    <a:srgbClr val="CCFF99"/>
    <a:srgbClr val="FFCC99"/>
    <a:srgbClr val="6666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18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659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18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099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18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09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18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2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18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7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18 جمادى الأولى،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658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18 جمادى الأولى، 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45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18 جمادى الأولى، 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909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18 جمادى الأولى، 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85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18 جمادى الأولى،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814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18 جمادى الأولى،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3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11E2-0185-4704-AAF9-63E7264FE11C}" type="datetimeFigureOut">
              <a:rPr lang="ar-SA" smtClean="0"/>
              <a:t>18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67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3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65.jpg"/><Relationship Id="rId4" Type="http://schemas.openxmlformats.org/officeDocument/2006/relationships/image" Target="../media/image95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GIF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GIF"/><Relationship Id="rId5" Type="http://schemas.openxmlformats.org/officeDocument/2006/relationships/image" Target="../media/image96.png"/><Relationship Id="rId4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4.png"/><Relationship Id="rId11" Type="http://schemas.openxmlformats.org/officeDocument/2006/relationships/image" Target="../media/image128.GIF"/><Relationship Id="rId5" Type="http://schemas.openxmlformats.org/officeDocument/2006/relationships/image" Target="../media/image123.png"/><Relationship Id="rId10" Type="http://schemas.openxmlformats.org/officeDocument/2006/relationships/image" Target="../media/image34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g"/><Relationship Id="rId3" Type="http://schemas.openxmlformats.org/officeDocument/2006/relationships/image" Target="../media/image137.png"/><Relationship Id="rId7" Type="http://schemas.openxmlformats.org/officeDocument/2006/relationships/image" Target="../media/image141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jpe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8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g"/><Relationship Id="rId3" Type="http://schemas.openxmlformats.org/officeDocument/2006/relationships/image" Target="../media/image162.png"/><Relationship Id="rId7" Type="http://schemas.openxmlformats.org/officeDocument/2006/relationships/image" Target="../media/image166.GIF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png"/><Relationship Id="rId10" Type="http://schemas.openxmlformats.org/officeDocument/2006/relationships/image" Target="../media/image169.gif"/><Relationship Id="rId4" Type="http://schemas.openxmlformats.org/officeDocument/2006/relationships/image" Target="../media/image163.jpeg"/><Relationship Id="rId9" Type="http://schemas.openxmlformats.org/officeDocument/2006/relationships/image" Target="../media/image1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69.gi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17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png"/><Relationship Id="rId4" Type="http://schemas.openxmlformats.org/officeDocument/2006/relationships/image" Target="../media/image1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44240E6-92D6-439C-9AD3-C8856A2BB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304800"/>
            <a:ext cx="85820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7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48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3CCBCA4-69EE-44B8-892B-B2FC18670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96548"/>
            <a:ext cx="4427984" cy="519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0523E74-51F8-4703-A66A-85E525B41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4293096"/>
            <a:ext cx="2580118" cy="147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4AFE689-9396-4A24-A94A-2A3B74827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699" y="4497691"/>
            <a:ext cx="2436344" cy="214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1FBEC8F-9D51-4A64-AA0F-A226575750DF}"/>
              </a:ext>
            </a:extLst>
          </p:cNvPr>
          <p:cNvSpPr/>
          <p:nvPr/>
        </p:nvSpPr>
        <p:spPr>
          <a:xfrm>
            <a:off x="144016" y="793855"/>
            <a:ext cx="5436096" cy="646331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your books to page 48 and look at the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web page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 the questions such as the following:</a:t>
            </a:r>
          </a:p>
        </p:txBody>
      </p:sp>
      <p:pic>
        <p:nvPicPr>
          <p:cNvPr id="2050" name="Picture 2" descr="Website clip art web page clipart kid 2 - ClipartBarn">
            <a:extLst>
              <a:ext uri="{FF2B5EF4-FFF2-40B4-BE49-F238E27FC236}">
                <a16:creationId xmlns:a16="http://schemas.microsoft.com/office/drawing/2014/main" id="{75A12230-9B60-4A9C-AA9C-8ED4EB48E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17662"/>
            <a:ext cx="2438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udent Resources / Student Links">
            <a:extLst>
              <a:ext uri="{FF2B5EF4-FFF2-40B4-BE49-F238E27FC236}">
                <a16:creationId xmlns:a16="http://schemas.microsoft.com/office/drawing/2014/main" id="{C6D72C1D-4FC5-4E8A-BF11-7D358B6A7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270468"/>
            <a:ext cx="1066031" cy="120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9988A242-BBA5-4F6D-9530-E7D963CA6A24}"/>
              </a:ext>
            </a:extLst>
          </p:cNvPr>
          <p:cNvSpPr/>
          <p:nvPr/>
        </p:nvSpPr>
        <p:spPr>
          <a:xfrm>
            <a:off x="106928" y="1586023"/>
            <a:ext cx="3456960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1.What is the subject of the web page? 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37FF40A-908C-4685-A438-BF66F005DB5D}"/>
              </a:ext>
            </a:extLst>
          </p:cNvPr>
          <p:cNvSpPr/>
          <p:nvPr/>
        </p:nvSpPr>
        <p:spPr>
          <a:xfrm>
            <a:off x="3629513" y="1556792"/>
            <a:ext cx="1734575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 exhibits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C4C2FAF-557B-453A-8618-52086DB11A7D}"/>
              </a:ext>
            </a:extLst>
          </p:cNvPr>
          <p:cNvSpPr/>
          <p:nvPr/>
        </p:nvSpPr>
        <p:spPr>
          <a:xfrm>
            <a:off x="106928" y="2101191"/>
            <a:ext cx="3240936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2.What’s the name of the web page?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0746D12-AFBF-40DE-AD1A-5230A9E3766D}"/>
              </a:ext>
            </a:extLst>
          </p:cNvPr>
          <p:cNvSpPr/>
          <p:nvPr/>
        </p:nvSpPr>
        <p:spPr>
          <a:xfrm>
            <a:off x="3382301" y="2034992"/>
            <a:ext cx="2989899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“What’s On?” Museum Guide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439768E-4919-48FC-B06F-0E955EEAB1D5}"/>
              </a:ext>
            </a:extLst>
          </p:cNvPr>
          <p:cNvSpPr/>
          <p:nvPr/>
        </p:nvSpPr>
        <p:spPr>
          <a:xfrm>
            <a:off x="92721" y="2579391"/>
            <a:ext cx="3039120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3.What does “What’s on?” mean?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7A035A7-AA65-4E4D-B549-7B10B983BEA9}"/>
              </a:ext>
            </a:extLst>
          </p:cNvPr>
          <p:cNvSpPr/>
          <p:nvPr/>
        </p:nvSpPr>
        <p:spPr>
          <a:xfrm>
            <a:off x="3209024" y="2537642"/>
            <a:ext cx="1872208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is happening?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710D04E-2BFE-41CE-85DB-4A982B39850C}"/>
              </a:ext>
            </a:extLst>
          </p:cNvPr>
          <p:cNvSpPr/>
          <p:nvPr/>
        </p:nvSpPr>
        <p:spPr>
          <a:xfrm>
            <a:off x="76344" y="3099064"/>
            <a:ext cx="3487544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4.What are the four types of museums?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83EBD1F-CE83-412C-8292-9B526D47C8E0}"/>
              </a:ext>
            </a:extLst>
          </p:cNvPr>
          <p:cNvSpPr/>
          <p:nvPr/>
        </p:nvSpPr>
        <p:spPr>
          <a:xfrm>
            <a:off x="2555776" y="3449460"/>
            <a:ext cx="6336704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contemporary art, natural history, Islamic heritage, science and technology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16A418E-5A5F-449B-8BEB-EA24D54E591D}"/>
              </a:ext>
            </a:extLst>
          </p:cNvPr>
          <p:cNvSpPr/>
          <p:nvPr/>
        </p:nvSpPr>
        <p:spPr>
          <a:xfrm>
            <a:off x="70685" y="3782833"/>
            <a:ext cx="2917139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5.Where can you see dinosaurs? 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FE08F82-BA95-4D1D-9D92-480A20658AC0}"/>
              </a:ext>
            </a:extLst>
          </p:cNvPr>
          <p:cNvSpPr/>
          <p:nvPr/>
        </p:nvSpPr>
        <p:spPr>
          <a:xfrm>
            <a:off x="2987824" y="3789040"/>
            <a:ext cx="2517147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 of Natural History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74BC371-5157-4AC1-A60E-6DC79EFB8263}"/>
              </a:ext>
            </a:extLst>
          </p:cNvPr>
          <p:cNvSpPr/>
          <p:nvPr/>
        </p:nvSpPr>
        <p:spPr>
          <a:xfrm>
            <a:off x="29672" y="4297325"/>
            <a:ext cx="3165218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6.What country is the artist from?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2B9396E-56CE-44E1-92C5-3A48512FB835}"/>
              </a:ext>
            </a:extLst>
          </p:cNvPr>
          <p:cNvSpPr/>
          <p:nvPr/>
        </p:nvSpPr>
        <p:spPr>
          <a:xfrm>
            <a:off x="3275856" y="4295030"/>
            <a:ext cx="699886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Spain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802D7C9-97E1-4AA8-8885-B2968D8E9981}"/>
              </a:ext>
            </a:extLst>
          </p:cNvPr>
          <p:cNvSpPr/>
          <p:nvPr/>
        </p:nvSpPr>
        <p:spPr>
          <a:xfrm>
            <a:off x="75335" y="4736194"/>
            <a:ext cx="3382809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7.Where can you see calligraphy? 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D5473BE7-7C08-45A1-B77B-0EF9162FAC65}"/>
              </a:ext>
            </a:extLst>
          </p:cNvPr>
          <p:cNvSpPr/>
          <p:nvPr/>
        </p:nvSpPr>
        <p:spPr>
          <a:xfrm>
            <a:off x="3458144" y="4736194"/>
            <a:ext cx="2321633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Islamic Heritage Museum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F5FD63D-AC41-4277-98B1-3A75F414BE45}"/>
              </a:ext>
            </a:extLst>
          </p:cNvPr>
          <p:cNvSpPr/>
          <p:nvPr/>
        </p:nvSpPr>
        <p:spPr>
          <a:xfrm>
            <a:off x="27565" y="5229368"/>
            <a:ext cx="3248291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8.Where can you learn about space? 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E41C58E-2441-45DF-AEDE-B382DDD8EF4F}"/>
              </a:ext>
            </a:extLst>
          </p:cNvPr>
          <p:cNvSpPr/>
          <p:nvPr/>
        </p:nvSpPr>
        <p:spPr>
          <a:xfrm>
            <a:off x="3302549" y="5271977"/>
            <a:ext cx="3141660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 of Science and Technology 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0AECB4C4-8FB9-48F1-961B-2CF5D8D5541F}"/>
              </a:ext>
            </a:extLst>
          </p:cNvPr>
          <p:cNvSpPr/>
          <p:nvPr/>
        </p:nvSpPr>
        <p:spPr>
          <a:xfrm>
            <a:off x="45689" y="5786162"/>
            <a:ext cx="2967129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9.Which exhibits are temporary? 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5B45C206-B57E-428F-AA7B-8D2CAEADE5D9}"/>
              </a:ext>
            </a:extLst>
          </p:cNvPr>
          <p:cNvSpPr/>
          <p:nvPr/>
        </p:nvSpPr>
        <p:spPr>
          <a:xfrm>
            <a:off x="1569894" y="6177858"/>
            <a:ext cx="4623312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World of Miró, Art of the Pen: Arabic Calligraphy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55A909-B56B-480B-B78F-248B8780D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502039" y="786286"/>
            <a:ext cx="588193" cy="870978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46417CF0-61D2-4D19-958C-224B5FE9D46D}"/>
              </a:ext>
            </a:extLst>
          </p:cNvPr>
          <p:cNvSpPr/>
          <p:nvPr/>
        </p:nvSpPr>
        <p:spPr>
          <a:xfrm>
            <a:off x="4706107" y="202963"/>
            <a:ext cx="151274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Before listening</a:t>
            </a:r>
          </a:p>
        </p:txBody>
      </p:sp>
    </p:spTree>
    <p:extLst>
      <p:ext uri="{BB962C8B-B14F-4D97-AF65-F5344CB8AC3E}">
        <p14:creationId xmlns:p14="http://schemas.microsoft.com/office/powerpoint/2010/main" val="299365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9EDEC54-9931-4398-9201-968896A5DF65}"/>
              </a:ext>
            </a:extLst>
          </p:cNvPr>
          <p:cNvSpPr/>
          <p:nvPr/>
        </p:nvSpPr>
        <p:spPr>
          <a:xfrm>
            <a:off x="4244574" y="188640"/>
            <a:ext cx="18002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 exhibits</a:t>
            </a:r>
            <a:endParaRPr lang="ar-SA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4" name="Picture 2" descr="Museum clipart, Museum Transparent FREE for download on ...">
            <a:extLst>
              <a:ext uri="{FF2B5EF4-FFF2-40B4-BE49-F238E27FC236}">
                <a16:creationId xmlns:a16="http://schemas.microsoft.com/office/drawing/2014/main" id="{4100ABED-BCB0-4499-B20D-F6B169B19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0417"/>
            <a:ext cx="1977575" cy="131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E9FF33E-89BB-4A82-9EE5-40D88B275233}"/>
              </a:ext>
            </a:extLst>
          </p:cNvPr>
          <p:cNvSpPr/>
          <p:nvPr/>
        </p:nvSpPr>
        <p:spPr>
          <a:xfrm>
            <a:off x="2555776" y="590579"/>
            <a:ext cx="5871036" cy="1477328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museum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an institution that cares for (conserves) a collection of artifacts and other objects of artistic, cultural, historical, or scientific importance. Many public museums make these items available for public viewing through exhibits that .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6" name="Picture 4" descr="Museum clipart 8 » Clipart Station">
            <a:extLst>
              <a:ext uri="{FF2B5EF4-FFF2-40B4-BE49-F238E27FC236}">
                <a16:creationId xmlns:a16="http://schemas.microsoft.com/office/drawing/2014/main" id="{EF44C677-E022-4EB9-9AA5-0545D7F6D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4046" y="2218011"/>
            <a:ext cx="1385924" cy="157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2FEEDA7-4618-4CA2-A489-81F4DDDFE9BE}"/>
              </a:ext>
            </a:extLst>
          </p:cNvPr>
          <p:cNvSpPr/>
          <p:nvPr/>
        </p:nvSpPr>
        <p:spPr>
          <a:xfrm>
            <a:off x="179512" y="2165955"/>
            <a:ext cx="5686248" cy="1200329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/>
              <a:t>A </a:t>
            </a:r>
            <a:r>
              <a:rPr lang="en-US" b="1" dirty="0">
                <a:solidFill>
                  <a:srgbClr val="C00000"/>
                </a:solidFill>
              </a:rPr>
              <a:t>museum</a:t>
            </a:r>
            <a:r>
              <a:rPr lang="en-US" dirty="0"/>
              <a:t> is a building in which we see objects of artistic, cultural, historical and scientific interest. These things are kept here for the public. It is a treasure house of great knowledge. 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9C8E36D-05FD-4E39-BD9F-24DCBE856588}"/>
              </a:ext>
            </a:extLst>
          </p:cNvPr>
          <p:cNvSpPr/>
          <p:nvPr/>
        </p:nvSpPr>
        <p:spPr>
          <a:xfrm>
            <a:off x="179512" y="3861048"/>
            <a:ext cx="8130125" cy="2800767"/>
          </a:xfrm>
          <a:prstGeom prst="rect">
            <a:avLst/>
          </a:prstGeom>
          <a:solidFill>
            <a:srgbClr val="FFCC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Museums make you feel good</a:t>
            </a:r>
          </a:p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recent study  finds that people are happier when they spend money on experiences rather than material purchases. Experiences are shown to create more happiness than material goods</a:t>
            </a:r>
          </a:p>
          <a:p>
            <a:pPr algn="l" rtl="0"/>
            <a:r>
              <a:rPr lang="en-US" sz="1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2.Museums make you smarter</a:t>
            </a:r>
          </a:p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primary role of museums is to engage and educate the community. </a:t>
            </a:r>
          </a:p>
          <a:p>
            <a:pPr algn="l" rtl="0"/>
            <a:r>
              <a:rPr lang="en-US" sz="1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Museums inspire</a:t>
            </a:r>
          </a:p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Museums provide inspiration through personal connections with visitors. These kinds of personal memories created at museums do not expire. </a:t>
            </a:r>
          </a:p>
          <a:p>
            <a:pPr algn="l" rtl="0"/>
            <a:r>
              <a:rPr lang="en-US" sz="1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4.Museums are a great way to spend time with friends and family.</a:t>
            </a:r>
          </a:p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Museums provide a great excuse to spend time with friends and family in a positive way. Personal connections can be made with museums and also with family members during visits.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A841855-AA30-4614-8569-B9AB3794C5C2}"/>
              </a:ext>
            </a:extLst>
          </p:cNvPr>
          <p:cNvSpPr/>
          <p:nvPr/>
        </p:nvSpPr>
        <p:spPr>
          <a:xfrm>
            <a:off x="195349" y="3464332"/>
            <a:ext cx="3592016" cy="369332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Four reasons to visit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museum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8851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A3B670E-E6D4-4F35-93E2-6F8B460D972C}"/>
              </a:ext>
            </a:extLst>
          </p:cNvPr>
          <p:cNvSpPr/>
          <p:nvPr/>
        </p:nvSpPr>
        <p:spPr>
          <a:xfrm>
            <a:off x="266512" y="1658431"/>
            <a:ext cx="5152693" cy="369332"/>
          </a:xfrm>
          <a:prstGeom prst="rect">
            <a:avLst/>
          </a:prstGeom>
          <a:solidFill>
            <a:srgbClr val="FF99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museum exhibits are interesting for you? Why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377CE7A-B2B5-4770-A6A2-9EB5940930BD}"/>
              </a:ext>
            </a:extLst>
          </p:cNvPr>
          <p:cNvSpPr/>
          <p:nvPr/>
        </p:nvSpPr>
        <p:spPr>
          <a:xfrm>
            <a:off x="4427984" y="2503680"/>
            <a:ext cx="2441566" cy="1477328"/>
          </a:xfrm>
          <a:prstGeom prst="rect">
            <a:avLst/>
          </a:prstGeom>
          <a:solidFill>
            <a:srgbClr val="66FF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Technology Exhibitions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Healthcare Exhibitions  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Food Exhibitions  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Trade Exhibitions   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Consumer Exhibitions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3D29B15-547C-4DE3-AF05-59B9B2001C83}"/>
              </a:ext>
            </a:extLst>
          </p:cNvPr>
          <p:cNvSpPr/>
          <p:nvPr/>
        </p:nvSpPr>
        <p:spPr>
          <a:xfrm>
            <a:off x="1489534" y="2130054"/>
            <a:ext cx="3842341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exhibits interest you? Why?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0DE00F5-59F1-4AB9-AF2B-FE45468E8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29916"/>
            <a:ext cx="1226942" cy="1641394"/>
          </a:xfrm>
          <a:prstGeom prst="rect">
            <a:avLst/>
          </a:prstGeom>
        </p:spPr>
      </p:pic>
      <p:pic>
        <p:nvPicPr>
          <p:cNvPr id="4098" name="Picture 2" descr="People Museum Hall Isometric Composition Guide search and download ...">
            <a:extLst>
              <a:ext uri="{FF2B5EF4-FFF2-40B4-BE49-F238E27FC236}">
                <a16:creationId xmlns:a16="http://schemas.microsoft.com/office/drawing/2014/main" id="{3C77BBE0-8C26-4E56-B892-3BE3B5916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24334"/>
            <a:ext cx="3642295" cy="273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836089C9-866B-4103-8A50-8211AB16B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226942" cy="1228420"/>
          </a:xfrm>
          <a:prstGeom prst="rect">
            <a:avLst/>
          </a:prstGeom>
        </p:spPr>
      </p:pic>
      <p:pic>
        <p:nvPicPr>
          <p:cNvPr id="4100" name="Picture 4" descr="mother and daughter at the art museum Royalty Free Vector Clip Art ...">
            <a:extLst>
              <a:ext uri="{FF2B5EF4-FFF2-40B4-BE49-F238E27FC236}">
                <a16:creationId xmlns:a16="http://schemas.microsoft.com/office/drawing/2014/main" id="{F1E7E2E4-635D-4079-8FCD-B7B9A9ED2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2594"/>
            <a:ext cx="1722546" cy="17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1A1AE96-3319-4900-B356-66C8C9FE9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2614754"/>
            <a:ext cx="3131840" cy="231058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C96B76E-81A6-4E70-B987-7525A69B3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7" y="124148"/>
            <a:ext cx="4680520" cy="13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9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47101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48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3CCBCA4-69EE-44B8-892B-B2FC18670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16" y="96548"/>
            <a:ext cx="4427984" cy="519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0523E74-51F8-4703-A66A-85E525B41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4705"/>
            <a:ext cx="7956376" cy="45483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4AFE689-9396-4A24-A94A-2A3B74827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1073479"/>
            <a:ext cx="6423280" cy="564320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F53FCAC-BC5C-4B8B-B280-E1CE03C66B12}"/>
              </a:ext>
            </a:extLst>
          </p:cNvPr>
          <p:cNvSpPr/>
          <p:nvPr/>
        </p:nvSpPr>
        <p:spPr>
          <a:xfrm>
            <a:off x="6956699" y="2967335"/>
            <a:ext cx="1996546" cy="923330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Repeat the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phrases chorally and individually.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23FD845-ED68-4563-9DEC-DE57D464EF3F}"/>
              </a:ext>
            </a:extLst>
          </p:cNvPr>
          <p:cNvSpPr/>
          <p:nvPr/>
        </p:nvSpPr>
        <p:spPr>
          <a:xfrm>
            <a:off x="7615777" y="4019609"/>
            <a:ext cx="678391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0DB8F6F-B244-4517-B3E2-D2466D8E6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74579"/>
            <a:ext cx="1512168" cy="426363"/>
          </a:xfrm>
          <a:prstGeom prst="rect">
            <a:avLst/>
          </a:prstGeom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348D9BE6-9D40-4E66-9454-B8103E52B5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1968"/>
            <a:ext cx="545777" cy="75499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2157322-A573-4505-B3CE-B8BB6DBCE3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754" y="1669092"/>
            <a:ext cx="1735717" cy="1156421"/>
          </a:xfrm>
          <a:prstGeom prst="rect">
            <a:avLst/>
          </a:prstGeom>
        </p:spPr>
      </p:pic>
      <p:pic>
        <p:nvPicPr>
          <p:cNvPr id="14" name="SG Bk 3 F-SA__18_2-08">
            <a:hlinkClick r:id="" action="ppaction://media"/>
            <a:extLst>
              <a:ext uri="{FF2B5EF4-FFF2-40B4-BE49-F238E27FC236}">
                <a16:creationId xmlns:a16="http://schemas.microsoft.com/office/drawing/2014/main" id="{939712EC-F246-4DA7-9DC7-D8AD8BE63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62516" y="8367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6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53874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49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35D3578-4F23-411D-8441-1B0FD0BFE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230312"/>
            <a:ext cx="2376686" cy="246102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24B5247-F8AA-4F71-B1BD-4F9E4578B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8800"/>
            <a:ext cx="5530406" cy="508518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DE3289B-FA02-4354-8CF4-186032C64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16" y="69456"/>
            <a:ext cx="4139952" cy="486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E33D814-DE8C-4397-9CA8-08F555117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588205"/>
            <a:ext cx="821173" cy="1021459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9B20C9B-2595-445B-B7DA-11E0B09C3790}"/>
              </a:ext>
            </a:extLst>
          </p:cNvPr>
          <p:cNvSpPr/>
          <p:nvPr/>
        </p:nvSpPr>
        <p:spPr>
          <a:xfrm>
            <a:off x="7812360" y="1484784"/>
            <a:ext cx="678391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0452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AF3382B-4468-4BD3-9440-3328467B47C1}"/>
              </a:ext>
            </a:extLst>
          </p:cNvPr>
          <p:cNvSpPr/>
          <p:nvPr/>
        </p:nvSpPr>
        <p:spPr>
          <a:xfrm>
            <a:off x="1511660" y="1010280"/>
            <a:ext cx="504056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1.Which museum has no information about prices?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CE4A88-6FBA-406A-A2EF-ED4F078D50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17106"/>
            <a:ext cx="648072" cy="9761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8B86AFD-F68C-4CB2-8008-454003034318}"/>
              </a:ext>
            </a:extLst>
          </p:cNvPr>
          <p:cNvSpPr/>
          <p:nvPr/>
        </p:nvSpPr>
        <p:spPr>
          <a:xfrm>
            <a:off x="5076056" y="516283"/>
            <a:ext cx="1728192" cy="400110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After listening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E40059D-8BAE-4318-94B0-DB26FD0B4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892" y="824163"/>
            <a:ext cx="1224136" cy="91910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E6B9C84-A8FB-43DC-AC12-84857AB956F2}"/>
              </a:ext>
            </a:extLst>
          </p:cNvPr>
          <p:cNvSpPr/>
          <p:nvPr/>
        </p:nvSpPr>
        <p:spPr>
          <a:xfrm>
            <a:off x="683568" y="2880226"/>
            <a:ext cx="3672408" cy="369332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 the questions the following: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AEF3AF8-C007-47F1-B6BB-0546E498F259}"/>
              </a:ext>
            </a:extLst>
          </p:cNvPr>
          <p:cNvSpPr/>
          <p:nvPr/>
        </p:nvSpPr>
        <p:spPr>
          <a:xfrm>
            <a:off x="1511660" y="1580766"/>
            <a:ext cx="399644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 of Science and Technology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2EB3FEC-F1F2-42A8-83D9-5DE6C1644B8B}"/>
              </a:ext>
            </a:extLst>
          </p:cNvPr>
          <p:cNvSpPr/>
          <p:nvPr/>
        </p:nvSpPr>
        <p:spPr>
          <a:xfrm>
            <a:off x="1115616" y="2081031"/>
            <a:ext cx="3816424" cy="369332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 at the web page on page 49.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29446C2-F521-47F8-A5E9-32479AFFBB65}"/>
              </a:ext>
            </a:extLst>
          </p:cNvPr>
          <p:cNvSpPr/>
          <p:nvPr/>
        </p:nvSpPr>
        <p:spPr>
          <a:xfrm>
            <a:off x="539552" y="3437333"/>
            <a:ext cx="6912768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1.What kind of technology exhibits can you see at the Science Museum?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B822778-F0D3-4326-A010-C5C25F50DCE7}"/>
              </a:ext>
            </a:extLst>
          </p:cNvPr>
          <p:cNvSpPr/>
          <p:nvPr/>
        </p:nvSpPr>
        <p:spPr>
          <a:xfrm>
            <a:off x="899592" y="3867196"/>
            <a:ext cx="7848872" cy="369332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navigation, transportation, aeronautics, electricity, robotics, planetarium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B229D8E-7ACB-4590-BA21-F55B997CCA14}"/>
              </a:ext>
            </a:extLst>
          </p:cNvPr>
          <p:cNvSpPr/>
          <p:nvPr/>
        </p:nvSpPr>
        <p:spPr>
          <a:xfrm>
            <a:off x="513635" y="4378716"/>
            <a:ext cx="2978245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2.Which exhibit has old cars?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EB396FC-BADA-46C9-9D69-439C6A497723}"/>
              </a:ext>
            </a:extLst>
          </p:cNvPr>
          <p:cNvSpPr/>
          <p:nvPr/>
        </p:nvSpPr>
        <p:spPr>
          <a:xfrm>
            <a:off x="3743908" y="4367461"/>
            <a:ext cx="1656184" cy="369332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Transportation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784B3D5-D1B5-4E29-A54C-128CACCA065A}"/>
              </a:ext>
            </a:extLst>
          </p:cNvPr>
          <p:cNvSpPr/>
          <p:nvPr/>
        </p:nvSpPr>
        <p:spPr>
          <a:xfrm>
            <a:off x="513635" y="4986462"/>
            <a:ext cx="3842341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3.Which exhibits interest you? Why?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E1D0EA7-DA4C-4367-BBE2-C55BB4836D1B}"/>
              </a:ext>
            </a:extLst>
          </p:cNvPr>
          <p:cNvSpPr/>
          <p:nvPr/>
        </p:nvSpPr>
        <p:spPr>
          <a:xfrm>
            <a:off x="508638" y="5523473"/>
            <a:ext cx="4495410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4.What are the two people talking about?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982D4B8-AC9B-4C87-9A06-2D838AC5AFB9}"/>
              </a:ext>
            </a:extLst>
          </p:cNvPr>
          <p:cNvSpPr/>
          <p:nvPr/>
        </p:nvSpPr>
        <p:spPr>
          <a:xfrm>
            <a:off x="1115616" y="6035444"/>
            <a:ext cx="4495410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What did Mike do? Did he like it?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A44ECA9-BC9E-4D26-AA3D-8EFC387A2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505" y="1704475"/>
            <a:ext cx="1693093" cy="1556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0E386BE-2CDF-46AA-AB33-A46674D59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16" y="69456"/>
            <a:ext cx="4139952" cy="486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EDEF7C0D-8F0E-4390-86A4-1959D4504DE3}"/>
              </a:ext>
            </a:extLst>
          </p:cNvPr>
          <p:cNvSpPr/>
          <p:nvPr/>
        </p:nvSpPr>
        <p:spPr>
          <a:xfrm>
            <a:off x="7865952" y="192177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49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86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A859C7D-4E65-46A1-BD0A-19A776464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2457450"/>
            <a:ext cx="7115175" cy="19431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49BF872-D8F1-4599-998F-3A633398F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6" y="69456"/>
            <a:ext cx="4139952" cy="486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6798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49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22C389C-71D9-40D5-9267-BDCFBE5467C6}"/>
              </a:ext>
            </a:extLst>
          </p:cNvPr>
          <p:cNvSpPr/>
          <p:nvPr/>
        </p:nvSpPr>
        <p:spPr>
          <a:xfrm>
            <a:off x="374040" y="764704"/>
            <a:ext cx="7688515" cy="646331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Locate where the information about admission prices is in each advertisement.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Then have them look for specific information about student prices.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F4EB740-20C4-4035-951B-E6CE27A46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53289"/>
            <a:ext cx="2880320" cy="4999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25C672-1A00-4268-AB73-93C2466EE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5" y="2212008"/>
            <a:ext cx="4652566" cy="721622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BED8846-8FC9-4417-A362-D57A6F003EE1}"/>
              </a:ext>
            </a:extLst>
          </p:cNvPr>
          <p:cNvSpPr/>
          <p:nvPr/>
        </p:nvSpPr>
        <p:spPr>
          <a:xfrm>
            <a:off x="305817" y="3734603"/>
            <a:ext cx="8280920" cy="646331"/>
          </a:xfrm>
          <a:prstGeom prst="rect">
            <a:avLst/>
          </a:prstGeom>
          <a:solidFill>
            <a:srgbClr val="CCCC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World of Miró, Art of the Pen: Arabic Calligraphy, and perhaps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Natural History Museum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71ACA9E-918A-4493-B79E-2C65100AA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40" y="3069775"/>
            <a:ext cx="1679869" cy="5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49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22C389C-71D9-40D5-9267-BDCFBE5467C6}"/>
              </a:ext>
            </a:extLst>
          </p:cNvPr>
          <p:cNvSpPr/>
          <p:nvPr/>
        </p:nvSpPr>
        <p:spPr>
          <a:xfrm>
            <a:off x="206199" y="548680"/>
            <a:ext cx="4365802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1.How many different museums are there?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F4EB740-20C4-4035-951B-E6CE27A46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6835"/>
            <a:ext cx="3244205" cy="56314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76986F0-02C4-4D75-B0E3-C87C0A8C0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0" y="2606498"/>
            <a:ext cx="4555176" cy="201918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5A8DCDBE-772B-4AC3-9AA3-A740409C5D6C}"/>
              </a:ext>
            </a:extLst>
          </p:cNvPr>
          <p:cNvSpPr/>
          <p:nvPr/>
        </p:nvSpPr>
        <p:spPr>
          <a:xfrm>
            <a:off x="1857060" y="4918567"/>
            <a:ext cx="559832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1.You can see dinosaurs </a:t>
            </a:r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 the Museum of Natural History.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63655B9-CF08-408A-ADF2-77716FAF78F9}"/>
              </a:ext>
            </a:extLst>
          </p:cNvPr>
          <p:cNvSpPr/>
          <p:nvPr/>
        </p:nvSpPr>
        <p:spPr>
          <a:xfrm>
            <a:off x="4560413" y="548680"/>
            <a:ext cx="621386" cy="369332"/>
          </a:xfrm>
          <a:prstGeom prst="rect">
            <a:avLst/>
          </a:prstGeom>
          <a:solidFill>
            <a:srgbClr val="CCCC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four 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E4D42C1-F4E4-4DE8-87B9-57B62BCF53A9}"/>
              </a:ext>
            </a:extLst>
          </p:cNvPr>
          <p:cNvSpPr/>
          <p:nvPr/>
        </p:nvSpPr>
        <p:spPr>
          <a:xfrm>
            <a:off x="206199" y="1030525"/>
            <a:ext cx="5157890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2.What is the name of the boy in the conversation?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74DF3A5-C313-4CEB-B89A-3A29781842D8}"/>
              </a:ext>
            </a:extLst>
          </p:cNvPr>
          <p:cNvSpPr/>
          <p:nvPr/>
        </p:nvSpPr>
        <p:spPr>
          <a:xfrm>
            <a:off x="5364089" y="1030525"/>
            <a:ext cx="720079" cy="369332"/>
          </a:xfrm>
          <a:prstGeom prst="rect">
            <a:avLst/>
          </a:prstGeom>
          <a:solidFill>
            <a:srgbClr val="CCCC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Mike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93BC174-695C-4CD3-A40E-6D05733E9A3A}"/>
              </a:ext>
            </a:extLst>
          </p:cNvPr>
          <p:cNvSpPr/>
          <p:nvPr/>
        </p:nvSpPr>
        <p:spPr>
          <a:xfrm>
            <a:off x="149792" y="1493349"/>
            <a:ext cx="4320480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3.What are he and his friend talking about?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19FEEFD-00E6-4C25-8278-FA6D1F9453E8}"/>
              </a:ext>
            </a:extLst>
          </p:cNvPr>
          <p:cNvSpPr/>
          <p:nvPr/>
        </p:nvSpPr>
        <p:spPr>
          <a:xfrm>
            <a:off x="4542384" y="1513570"/>
            <a:ext cx="3456384" cy="369332"/>
          </a:xfrm>
          <a:prstGeom prst="rect">
            <a:avLst/>
          </a:prstGeom>
          <a:solidFill>
            <a:srgbClr val="CCCC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Mike did on the weekend?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40C0CA1-FC6B-43CB-B276-D9084A47995D}"/>
              </a:ext>
            </a:extLst>
          </p:cNvPr>
          <p:cNvSpPr/>
          <p:nvPr/>
        </p:nvSpPr>
        <p:spPr>
          <a:xfrm>
            <a:off x="15958" y="2118439"/>
            <a:ext cx="8123561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alone to answer the rest of the questions and check answers with a partner.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D3E0A866-C621-4B9F-A880-CD63ED32C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517" y="662492"/>
            <a:ext cx="981284" cy="737365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7F5BEF16-35CA-4303-AF59-61261488765D}"/>
              </a:ext>
            </a:extLst>
          </p:cNvPr>
          <p:cNvSpPr/>
          <p:nvPr/>
        </p:nvSpPr>
        <p:spPr>
          <a:xfrm>
            <a:off x="1857060" y="5400412"/>
            <a:ext cx="636892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2.You can learn about calligraphy </a:t>
            </a:r>
            <a:r>
              <a:rPr lang="en-US" u="sng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 the Islamic Heritage Museum.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C8688A-7FBA-4FE8-898B-666BA23D0600}"/>
              </a:ext>
            </a:extLst>
          </p:cNvPr>
          <p:cNvSpPr/>
          <p:nvPr/>
        </p:nvSpPr>
        <p:spPr>
          <a:xfrm>
            <a:off x="2323188" y="5989737"/>
            <a:ext cx="351731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3.He went </a:t>
            </a:r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the Science Museum.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BACD1C5-F4A0-45E8-9D28-BEE76C295888}"/>
              </a:ext>
            </a:extLst>
          </p:cNvPr>
          <p:cNvSpPr/>
          <p:nvPr/>
        </p:nvSpPr>
        <p:spPr>
          <a:xfrm>
            <a:off x="2451142" y="6421833"/>
            <a:ext cx="18011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4.It was </a:t>
            </a:r>
            <a:r>
              <a:rPr lang="en-US" u="sng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amazing.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23B848F-AD58-486B-8A64-CED232D26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99" y="4823183"/>
            <a:ext cx="1435325" cy="46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3" grpId="0" animBg="1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CDA1007-1650-4256-B71A-B5885287E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6178"/>
            <a:ext cx="9144000" cy="376564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6E234DD-8DAE-48DC-8570-EA0F2E4FC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6835"/>
            <a:ext cx="3244205" cy="563145"/>
          </a:xfrm>
          <a:prstGeom prst="rect">
            <a:avLst/>
          </a:prstGeom>
        </p:spPr>
      </p:pic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B209E623-544A-4560-902E-3C4B4D803D2E}"/>
              </a:ext>
            </a:extLst>
          </p:cNvPr>
          <p:cNvCxnSpPr/>
          <p:nvPr/>
        </p:nvCxnSpPr>
        <p:spPr>
          <a:xfrm>
            <a:off x="1691680" y="2996952"/>
            <a:ext cx="57606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782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65DFBAE-535D-45F1-BA42-F880117D7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1519237"/>
            <a:ext cx="88868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67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49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C141432-681F-4F65-B93B-4DBEDD34B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71068"/>
            <a:ext cx="3384376" cy="594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D7E4EC7-A7A9-4ACE-88E0-92D7A7D67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973585"/>
            <a:ext cx="5952665" cy="159943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3ED2006-87A1-4FD9-87F3-CBAB1C3307F5}"/>
              </a:ext>
            </a:extLst>
          </p:cNvPr>
          <p:cNvSpPr/>
          <p:nvPr/>
        </p:nvSpPr>
        <p:spPr>
          <a:xfrm>
            <a:off x="187036" y="1170934"/>
            <a:ext cx="5777748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Take turns asking and answering the question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F5B8406-7F61-413B-B61B-DB4FE532C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263593"/>
            <a:ext cx="1391221" cy="436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 descr="صورة تحتوي على لعبة, دمية, قبعة&#10;&#10;تم إنشاء الوصف تلقائياً">
            <a:extLst>
              <a:ext uri="{FF2B5EF4-FFF2-40B4-BE49-F238E27FC236}">
                <a16:creationId xmlns:a16="http://schemas.microsoft.com/office/drawing/2014/main" id="{88DFC459-C066-460F-95F5-62E73DFDA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93" y="114110"/>
            <a:ext cx="879177" cy="929725"/>
          </a:xfrm>
          <a:prstGeom prst="rect">
            <a:avLst/>
          </a:prstGeom>
        </p:spPr>
      </p:pic>
      <p:pic>
        <p:nvPicPr>
          <p:cNvPr id="10" name="SG Bk 3 F-SA__18_2-09">
            <a:hlinkClick r:id="" action="ppaction://media"/>
            <a:extLst>
              <a:ext uri="{FF2B5EF4-FFF2-40B4-BE49-F238E27FC236}">
                <a16:creationId xmlns:a16="http://schemas.microsoft.com/office/drawing/2014/main" id="{8DA6A1FB-975F-4152-969F-74FC55C63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57608" y="7005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9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49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3C46AD0-631E-47DF-9BE4-DB508E0D0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9" y="3432046"/>
            <a:ext cx="6280421" cy="308545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4E214D8-C38A-40DA-B628-72E3D9452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84615"/>
            <a:ext cx="3384376" cy="594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F899017-D41F-4066-9D74-7D6AE7B6997D}"/>
              </a:ext>
            </a:extLst>
          </p:cNvPr>
          <p:cNvSpPr/>
          <p:nvPr/>
        </p:nvSpPr>
        <p:spPr>
          <a:xfrm>
            <a:off x="395536" y="980728"/>
            <a:ext cx="4305922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Making a substitution for the first question.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FDA4493-3DB8-4469-BF96-275FA2443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263593"/>
            <a:ext cx="1391221" cy="436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G Bk 3 F-SA__18_2-09">
            <a:hlinkClick r:id="" action="ppaction://media"/>
            <a:extLst>
              <a:ext uri="{FF2B5EF4-FFF2-40B4-BE49-F238E27FC236}">
                <a16:creationId xmlns:a16="http://schemas.microsoft.com/office/drawing/2014/main" id="{9217A0CB-0116-4E90-84DA-1C2039B8E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4906" y="349624"/>
            <a:ext cx="406400" cy="406400"/>
          </a:xfrm>
          <a:prstGeom prst="rect">
            <a:avLst/>
          </a:prstGeom>
        </p:spPr>
      </p:pic>
      <p:pic>
        <p:nvPicPr>
          <p:cNvPr id="8" name="صورة 7" descr="صورة تحتوي على لعبة, دمية, قبعة&#10;&#10;تم إنشاء الوصف تلقائياً">
            <a:extLst>
              <a:ext uri="{FF2B5EF4-FFF2-40B4-BE49-F238E27FC236}">
                <a16:creationId xmlns:a16="http://schemas.microsoft.com/office/drawing/2014/main" id="{612185F0-5A7A-4857-AA64-C9CF8AD97D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93" y="114110"/>
            <a:ext cx="879177" cy="92972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E2CF9BF-7A0E-4E09-9E19-1B656A116BC2}"/>
              </a:ext>
            </a:extLst>
          </p:cNvPr>
          <p:cNvSpPr/>
          <p:nvPr/>
        </p:nvSpPr>
        <p:spPr>
          <a:xfrm>
            <a:off x="755576" y="1507212"/>
            <a:ext cx="3136180" cy="646331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example: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did you do last </a:t>
            </a:r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Thursday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6CCB4BE-2539-4C26-BDF5-183B656194E2}"/>
              </a:ext>
            </a:extLst>
          </p:cNvPr>
          <p:cNvSpPr/>
          <p:nvPr/>
        </p:nvSpPr>
        <p:spPr>
          <a:xfrm>
            <a:off x="3203848" y="2184890"/>
            <a:ext cx="4146263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another way to say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was it?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A623186-572C-46AB-8A0D-00CB211F4D1F}"/>
              </a:ext>
            </a:extLst>
          </p:cNvPr>
          <p:cNvSpPr/>
          <p:nvPr/>
        </p:nvSpPr>
        <p:spPr>
          <a:xfrm>
            <a:off x="6242265" y="2636912"/>
            <a:ext cx="1773947" cy="369332"/>
          </a:xfrm>
          <a:prstGeom prst="rect">
            <a:avLst/>
          </a:prstGeom>
          <a:solidFill>
            <a:srgbClr val="66FF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was it like?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545CB06-5E26-4C5B-ACC6-D7C4A46106EF}"/>
              </a:ext>
            </a:extLst>
          </p:cNvPr>
          <p:cNvSpPr/>
          <p:nvPr/>
        </p:nvSpPr>
        <p:spPr>
          <a:xfrm>
            <a:off x="478788" y="2924497"/>
            <a:ext cx="3393493" cy="369332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Practice the conversation in pairs. </a:t>
            </a:r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B8DF4C2F-DF21-4DF7-8E20-D82348C54FFB}"/>
              </a:ext>
            </a:extLst>
          </p:cNvPr>
          <p:cNvCxnSpPr/>
          <p:nvPr/>
        </p:nvCxnSpPr>
        <p:spPr>
          <a:xfrm>
            <a:off x="3707904" y="4797152"/>
            <a:ext cx="99355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72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9392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095232" y="1916030"/>
            <a:ext cx="226074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Assign page 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111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practice with the vocabulary of  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unit.</a:t>
            </a: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724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87741A9-FC43-43DE-A84E-1728CF5E8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1" y="404664"/>
            <a:ext cx="5165505" cy="278053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973358E-B742-457A-88BF-2410A2756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1068"/>
            <a:ext cx="3384376" cy="594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B47D646-FA96-4316-9C5D-719184E9F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356992"/>
            <a:ext cx="5333603" cy="343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14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5E76B73-2E50-4F27-8F7C-3400D5032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2592288" cy="487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469F61C-70A0-43B7-B794-233535DA7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592144"/>
            <a:ext cx="6264696" cy="614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24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F976EB-7A9F-4824-AD53-3FB75402F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2592288" cy="487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7E0F80C-A8FD-4972-B5E9-3F33161F653B}"/>
              </a:ext>
            </a:extLst>
          </p:cNvPr>
          <p:cNvSpPr/>
          <p:nvPr/>
        </p:nvSpPr>
        <p:spPr>
          <a:xfrm>
            <a:off x="4669025" y="347161"/>
            <a:ext cx="678391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DFE4EA83-EEE5-47DB-A401-87DDD6E86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099803"/>
            <a:ext cx="8715693" cy="369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55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F976EB-7A9F-4824-AD53-3FB75402F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2592288" cy="487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F02706B-3C6D-4893-96A4-9E036E1AF5C9}"/>
              </a:ext>
            </a:extLst>
          </p:cNvPr>
          <p:cNvSpPr/>
          <p:nvPr/>
        </p:nvSpPr>
        <p:spPr>
          <a:xfrm>
            <a:off x="4110212" y="184715"/>
            <a:ext cx="3486123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 the grammar chart in the book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7E0F80C-A8FD-4972-B5E9-3F33161F653B}"/>
              </a:ext>
            </a:extLst>
          </p:cNvPr>
          <p:cNvSpPr/>
          <p:nvPr/>
        </p:nvSpPr>
        <p:spPr>
          <a:xfrm>
            <a:off x="8145177" y="4473606"/>
            <a:ext cx="678391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FC46583-39CC-43FD-8C90-2BF8871CF0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1123"/>
            <a:ext cx="1122389" cy="47054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81275731-B4FD-4EA9-A4FF-014C7AB85EFA}"/>
              </a:ext>
            </a:extLst>
          </p:cNvPr>
          <p:cNvSpPr/>
          <p:nvPr/>
        </p:nvSpPr>
        <p:spPr>
          <a:xfrm>
            <a:off x="104778" y="893619"/>
            <a:ext cx="3747142" cy="584775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Copy the paradigm in your notebooks and complete it.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8566276-5EA1-4F96-BB7A-DE08EC86C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72634"/>
            <a:ext cx="5364088" cy="264034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552E66C-52E0-4060-AE31-59922C6267A8}"/>
              </a:ext>
            </a:extLst>
          </p:cNvPr>
          <p:cNvSpPr/>
          <p:nvPr/>
        </p:nvSpPr>
        <p:spPr>
          <a:xfrm>
            <a:off x="3995936" y="893619"/>
            <a:ext cx="56521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Fill in the blanks. 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(I / He / She / It  ͢   was; 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/ We /  They  ͢  were)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                                  _____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 was OK yesterday. _____ were OK yesterday.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                                   _____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CBB53EC-09A2-4363-B02F-7D240C35C064}"/>
              </a:ext>
            </a:extLst>
          </p:cNvPr>
          <p:cNvSpPr/>
          <p:nvPr/>
        </p:nvSpPr>
        <p:spPr>
          <a:xfrm>
            <a:off x="54372" y="3122661"/>
            <a:ext cx="7451079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 aloud the questions and answers in the first part of the grammar chart.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 </a:t>
            </a:r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simple past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</a:t>
            </a:r>
            <a:r>
              <a:rPr lang="en-US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Make statements about where you were at certain times yesterday and then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ask the person next to you if that is where you were.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D3C901A-5808-4119-8356-94C93D209E2E}"/>
              </a:ext>
            </a:extLst>
          </p:cNvPr>
          <p:cNvSpPr/>
          <p:nvPr/>
        </p:nvSpPr>
        <p:spPr>
          <a:xfrm>
            <a:off x="104778" y="4370257"/>
            <a:ext cx="5979390" cy="2031325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example: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A:  At 9 yesterday morning, I was in bed.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[to B]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Were you in bed at 9 yesterday morning?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B: No, I wasn’t. At 9 yesterday morning I was in class.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[to C]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Were you in class at 9 yesterday morning?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C: Yes, I was. At noon yesterday, I was in the cafeteria.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[to D]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Were you in the cafeteria at noon  yesterday? </a:t>
            </a:r>
            <a:endParaRPr lang="ar-SA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29DB08E-9014-4B52-AC39-56597511F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78" y="1640740"/>
            <a:ext cx="1282982" cy="1282982"/>
          </a:xfrm>
          <a:prstGeom prst="rect">
            <a:avLst/>
          </a:prstGeom>
        </p:spPr>
      </p:pic>
      <p:pic>
        <p:nvPicPr>
          <p:cNvPr id="19" name="صورة 18" descr="صورة تحتوي على قرطاسية, داخلي, قلم رصاص, جالس&#10;&#10;تم إنشاء الوصف تلقائياً">
            <a:extLst>
              <a:ext uri="{FF2B5EF4-FFF2-40B4-BE49-F238E27FC236}">
                <a16:creationId xmlns:a16="http://schemas.microsoft.com/office/drawing/2014/main" id="{676A8827-439D-41AF-8405-B266940369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6" y="1747096"/>
            <a:ext cx="1155397" cy="120032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FE4EA83-EEE5-47DB-A401-87DDD6E86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7416" y="5229200"/>
            <a:ext cx="3691805" cy="156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99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D6DF81-F9E9-4FC9-82C5-381A0FCC5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73645"/>
            <a:ext cx="8788372" cy="473659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74C0098-2687-4C14-81DC-28AF35558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84829"/>
            <a:ext cx="2592288" cy="54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3567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D6DF81-F9E9-4FC9-82C5-381A0FCC5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99" y="2780928"/>
            <a:ext cx="7452320" cy="401651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74C0098-2687-4C14-81DC-28AF35558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4624"/>
            <a:ext cx="2592288" cy="487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904C076-D083-47D8-9CF8-A9C51F8BE38C}"/>
              </a:ext>
            </a:extLst>
          </p:cNvPr>
          <p:cNvSpPr/>
          <p:nvPr/>
        </p:nvSpPr>
        <p:spPr>
          <a:xfrm>
            <a:off x="539552" y="764704"/>
            <a:ext cx="7920880" cy="1477328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 aloud the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-questions and answers the chart. We use the simple past 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tense to describe things that happened and  finished in the past, that is, completed actions. In questions the auxiliary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is used for all persons, singular or plural.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inverted form of the question (the subject before the verb) follows the same pattern as questions with auxiliary do in the simple present.</a:t>
            </a:r>
          </a:p>
        </p:txBody>
      </p:sp>
    </p:spTree>
    <p:extLst>
      <p:ext uri="{BB962C8B-B14F-4D97-AF65-F5344CB8AC3E}">
        <p14:creationId xmlns:p14="http://schemas.microsoft.com/office/powerpoint/2010/main" val="2621933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D6DF81-F9E9-4FC9-82C5-381A0FCC5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99" y="4356635"/>
            <a:ext cx="4528718" cy="244080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74C0098-2687-4C14-81DC-28AF35558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4624"/>
            <a:ext cx="2592288" cy="487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904C076-D083-47D8-9CF8-A9C51F8BE38C}"/>
              </a:ext>
            </a:extLst>
          </p:cNvPr>
          <p:cNvSpPr/>
          <p:nvPr/>
        </p:nvSpPr>
        <p:spPr>
          <a:xfrm>
            <a:off x="3203848" y="347161"/>
            <a:ext cx="2376264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simple past questions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DBEEA95-31E0-49F7-83D5-DC478E82C47D}"/>
              </a:ext>
            </a:extLst>
          </p:cNvPr>
          <p:cNvSpPr/>
          <p:nvPr/>
        </p:nvSpPr>
        <p:spPr>
          <a:xfrm>
            <a:off x="539552" y="764704"/>
            <a:ext cx="3528392" cy="1200329"/>
          </a:xfrm>
          <a:prstGeom prst="rect">
            <a:avLst/>
          </a:prstGeom>
          <a:solidFill>
            <a:srgbClr val="CCCC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are grammatically correct.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example,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Did he wanted to go?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Did he want to go?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18E5A2D-24E2-4493-8AEB-6128B25CCF7A}"/>
              </a:ext>
            </a:extLst>
          </p:cNvPr>
          <p:cNvSpPr/>
          <p:nvPr/>
        </p:nvSpPr>
        <p:spPr>
          <a:xfrm>
            <a:off x="539552" y="1990581"/>
            <a:ext cx="352839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Where did they have dinner?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Where did they  had dinner?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25C9FF2-0CF1-4040-A686-F17A12275CA7}"/>
              </a:ext>
            </a:extLst>
          </p:cNvPr>
          <p:cNvSpPr/>
          <p:nvPr/>
        </p:nvSpPr>
        <p:spPr>
          <a:xfrm>
            <a:off x="220299" y="2668489"/>
            <a:ext cx="8086789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are questions with </a:t>
            </a:r>
            <a:r>
              <a:rPr lang="en-US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about the past different from questions with other verbs?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FFA4816-02F6-4450-8A92-E07B5E3FED3F}"/>
              </a:ext>
            </a:extLst>
          </p:cNvPr>
          <p:cNvSpPr/>
          <p:nvPr/>
        </p:nvSpPr>
        <p:spPr>
          <a:xfrm>
            <a:off x="242335" y="3140968"/>
            <a:ext cx="260147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don’t use did with be. </a:t>
            </a:r>
          </a:p>
        </p:txBody>
      </p:sp>
      <p:graphicFrame>
        <p:nvGraphicFramePr>
          <p:cNvPr id="6" name="جدول 12">
            <a:extLst>
              <a:ext uri="{FF2B5EF4-FFF2-40B4-BE49-F238E27FC236}">
                <a16:creationId xmlns:a16="http://schemas.microsoft.com/office/drawing/2014/main" id="{155210A2-45B4-43E5-9ACE-F39ACE343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97157"/>
              </p:ext>
            </p:extLst>
          </p:nvPr>
        </p:nvGraphicFramePr>
        <p:xfrm>
          <a:off x="2949986" y="3140968"/>
          <a:ext cx="6096000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32009789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703084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irregular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regular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288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go/went 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watch/watched 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336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drive = 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clean = 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309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460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160A5CB-8003-4ACE-98D4-22842B388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332656"/>
            <a:ext cx="5429378" cy="605495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DF0658C-5667-47EE-800D-431785D7F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7" y="64925"/>
            <a:ext cx="3456191" cy="6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77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D6DF81-F9E9-4FC9-82C5-381A0FCC5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98" y="3908707"/>
            <a:ext cx="5359813" cy="288873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74C0098-2687-4C14-81DC-28AF35558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4624"/>
            <a:ext cx="2592288" cy="487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904C076-D083-47D8-9CF8-A9C51F8BE38C}"/>
              </a:ext>
            </a:extLst>
          </p:cNvPr>
          <p:cNvSpPr/>
          <p:nvPr/>
        </p:nvSpPr>
        <p:spPr>
          <a:xfrm>
            <a:off x="3203848" y="347161"/>
            <a:ext cx="2376264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simple past questions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DBEEA95-31E0-49F7-83D5-DC478E82C47D}"/>
              </a:ext>
            </a:extLst>
          </p:cNvPr>
          <p:cNvSpPr/>
          <p:nvPr/>
        </p:nvSpPr>
        <p:spPr>
          <a:xfrm>
            <a:off x="467544" y="920737"/>
            <a:ext cx="8047185" cy="2862322"/>
          </a:xfrm>
          <a:prstGeom prst="rect">
            <a:avLst/>
          </a:prstGeom>
          <a:solidFill>
            <a:srgbClr val="CCCC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do we change a regular verb to talk about the past?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(add -ed)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about verbs like study and cry that end in a consonant and y?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(The y changes to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and we add -ed.)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☺the simple past form of irregular verbs needs to be memorized.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irregular verbs in sentences about every day.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Say sentences about yesterday.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example: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A: Ali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rides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his bike to school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 day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B: He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rode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his bike to school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4416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63F8D8E-6B1A-44BE-80AA-C9FB4730C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49" y="2043529"/>
            <a:ext cx="8804488" cy="40799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CB2EEEC-610D-48E3-985D-6911553FB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1477"/>
            <a:ext cx="2592288" cy="487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F4F33F9-D024-475D-9AD0-7CE51A55A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11" y="2788333"/>
            <a:ext cx="5938836" cy="323582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B90FA08-15CF-4117-8A7E-0B1A2CEEA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525" y="4406243"/>
            <a:ext cx="2774464" cy="1472382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3A0963C-9917-440D-8CFF-13614E2A3824}"/>
              </a:ext>
            </a:extLst>
          </p:cNvPr>
          <p:cNvSpPr/>
          <p:nvPr/>
        </p:nvSpPr>
        <p:spPr>
          <a:xfrm>
            <a:off x="539552" y="672945"/>
            <a:ext cx="7193572" cy="646331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Complete the conversations alone.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Then in pairs, students check their answers and practice the conversations.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A149B30-ED09-45D1-9728-CEAD6C6D6099}"/>
              </a:ext>
            </a:extLst>
          </p:cNvPr>
          <p:cNvSpPr/>
          <p:nvPr/>
        </p:nvSpPr>
        <p:spPr>
          <a:xfrm>
            <a:off x="1763688" y="2874887"/>
            <a:ext cx="5475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</a:t>
            </a:r>
            <a:endParaRPr lang="ar-SA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BBE3180-3C1A-4EEF-A3AE-DCE5579D55DB}"/>
              </a:ext>
            </a:extLst>
          </p:cNvPr>
          <p:cNvSpPr/>
          <p:nvPr/>
        </p:nvSpPr>
        <p:spPr>
          <a:xfrm>
            <a:off x="1187624" y="3275692"/>
            <a:ext cx="5475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</a:t>
            </a:r>
            <a:endParaRPr lang="ar-SA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B050F39-1D56-47B3-BD84-0A2058C4FDAE}"/>
              </a:ext>
            </a:extLst>
          </p:cNvPr>
          <p:cNvSpPr/>
          <p:nvPr/>
        </p:nvSpPr>
        <p:spPr>
          <a:xfrm>
            <a:off x="3581599" y="3995772"/>
            <a:ext cx="6556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were</a:t>
            </a:r>
            <a:endParaRPr lang="ar-SA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DB3FC15-BB16-4BE2-9FC2-4A34344A8FD6}"/>
              </a:ext>
            </a:extLst>
          </p:cNvPr>
          <p:cNvSpPr/>
          <p:nvPr/>
        </p:nvSpPr>
        <p:spPr>
          <a:xfrm>
            <a:off x="1691680" y="4437112"/>
            <a:ext cx="6556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were</a:t>
            </a:r>
            <a:endParaRPr lang="ar-SA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BAF3E5C-087D-460B-ABD4-F672EDADECAF}"/>
              </a:ext>
            </a:extLst>
          </p:cNvPr>
          <p:cNvSpPr/>
          <p:nvPr/>
        </p:nvSpPr>
        <p:spPr>
          <a:xfrm>
            <a:off x="1115616" y="4787860"/>
            <a:ext cx="5475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</a:t>
            </a:r>
            <a:endParaRPr lang="ar-SA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3C6C562-B9A5-48F5-9547-2460D9D0D738}"/>
              </a:ext>
            </a:extLst>
          </p:cNvPr>
          <p:cNvSpPr/>
          <p:nvPr/>
        </p:nvSpPr>
        <p:spPr>
          <a:xfrm>
            <a:off x="1619672" y="5219908"/>
            <a:ext cx="5475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</a:t>
            </a:r>
            <a:endParaRPr lang="ar-SA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2C3EEEE-8FD2-41E2-A712-986E46E15BFA}"/>
              </a:ext>
            </a:extLst>
          </p:cNvPr>
          <p:cNvSpPr/>
          <p:nvPr/>
        </p:nvSpPr>
        <p:spPr>
          <a:xfrm>
            <a:off x="1187624" y="5579948"/>
            <a:ext cx="5475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</a:t>
            </a:r>
            <a:endParaRPr lang="ar-SA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3EEB066-0715-47A0-8346-24AA8D178836}"/>
              </a:ext>
            </a:extLst>
          </p:cNvPr>
          <p:cNvSpPr/>
          <p:nvPr/>
        </p:nvSpPr>
        <p:spPr>
          <a:xfrm>
            <a:off x="3149551" y="5589240"/>
            <a:ext cx="5475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</a:t>
            </a:r>
            <a:endParaRPr lang="ar-SA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80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51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C1A8301-AEDD-4CCF-9122-E30BC9BB0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46" y="2592629"/>
            <a:ext cx="5208214" cy="7169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BFC97E4-578D-485C-B0EC-7A000978B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1477"/>
            <a:ext cx="2592288" cy="487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8674D93-941A-49BC-A4C6-B4FC2E407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429000"/>
            <a:ext cx="6185406" cy="31824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FA7CBFA-413D-44E2-B9FA-9D46B40FB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2060848"/>
            <a:ext cx="2016224" cy="106781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6D33D06-E7D9-4F9B-9AE2-5B2DBE3EE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0831" y="629980"/>
            <a:ext cx="2487935" cy="146863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1EC535C3-4B1E-4B96-8612-C8716AAEC7A7}"/>
              </a:ext>
            </a:extLst>
          </p:cNvPr>
          <p:cNvSpPr/>
          <p:nvPr/>
        </p:nvSpPr>
        <p:spPr>
          <a:xfrm>
            <a:off x="154431" y="868069"/>
            <a:ext cx="5785721" cy="646331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complete the conversation. Then in pairs, You check answers and practice the conversation.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F2C326F-8D9F-4AC3-AE16-ED97C4C9283F}"/>
              </a:ext>
            </a:extLst>
          </p:cNvPr>
          <p:cNvSpPr/>
          <p:nvPr/>
        </p:nvSpPr>
        <p:spPr>
          <a:xfrm>
            <a:off x="1979712" y="3462845"/>
            <a:ext cx="4812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did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FF371E9-4441-408C-B521-F7AB4DE90B0E}"/>
              </a:ext>
            </a:extLst>
          </p:cNvPr>
          <p:cNvSpPr/>
          <p:nvPr/>
        </p:nvSpPr>
        <p:spPr>
          <a:xfrm>
            <a:off x="3683767" y="3466324"/>
            <a:ext cx="41389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9D913A1-BAB6-442B-AF37-FC731ADBC1DA}"/>
              </a:ext>
            </a:extLst>
          </p:cNvPr>
          <p:cNvSpPr/>
          <p:nvPr/>
        </p:nvSpPr>
        <p:spPr>
          <a:xfrm>
            <a:off x="1331640" y="3851756"/>
            <a:ext cx="65979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went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EC54E61-DE47-4F3D-811F-F8F144B1C26E}"/>
              </a:ext>
            </a:extLst>
          </p:cNvPr>
          <p:cNvSpPr/>
          <p:nvPr/>
        </p:nvSpPr>
        <p:spPr>
          <a:xfrm>
            <a:off x="1259632" y="4283804"/>
            <a:ext cx="6893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Were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7B0D98F-4552-4C94-B6FB-23F8D3575D2A}"/>
              </a:ext>
            </a:extLst>
          </p:cNvPr>
          <p:cNvSpPr/>
          <p:nvPr/>
        </p:nvSpPr>
        <p:spPr>
          <a:xfrm>
            <a:off x="1877385" y="4643844"/>
            <a:ext cx="5475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51CAFEE-1100-4AEC-810A-1EACFD942F31}"/>
              </a:ext>
            </a:extLst>
          </p:cNvPr>
          <p:cNvSpPr/>
          <p:nvPr/>
        </p:nvSpPr>
        <p:spPr>
          <a:xfrm>
            <a:off x="1187624" y="5003884"/>
            <a:ext cx="50206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Did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293B4B8-6618-4322-ADB4-4E7DB49A4674}"/>
              </a:ext>
            </a:extLst>
          </p:cNvPr>
          <p:cNvSpPr/>
          <p:nvPr/>
        </p:nvSpPr>
        <p:spPr>
          <a:xfrm>
            <a:off x="3461561" y="5013176"/>
            <a:ext cx="56990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4ED69B5-CDCD-46D2-9961-75B45E987262}"/>
              </a:ext>
            </a:extLst>
          </p:cNvPr>
          <p:cNvSpPr/>
          <p:nvPr/>
        </p:nvSpPr>
        <p:spPr>
          <a:xfrm>
            <a:off x="2699792" y="5363924"/>
            <a:ext cx="80432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played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7134908-501E-472D-9386-D11C79CFB955}"/>
              </a:ext>
            </a:extLst>
          </p:cNvPr>
          <p:cNvSpPr/>
          <p:nvPr/>
        </p:nvSpPr>
        <p:spPr>
          <a:xfrm>
            <a:off x="1187624" y="5723964"/>
            <a:ext cx="50206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Did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BFAD6D7-19A8-4EFC-8A93-AED072387AF0}"/>
              </a:ext>
            </a:extLst>
          </p:cNvPr>
          <p:cNvSpPr/>
          <p:nvPr/>
        </p:nvSpPr>
        <p:spPr>
          <a:xfrm>
            <a:off x="2885497" y="5733256"/>
            <a:ext cx="52450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609C097-177A-40EB-98E7-CBD1682EE3C4}"/>
              </a:ext>
            </a:extLst>
          </p:cNvPr>
          <p:cNvSpPr/>
          <p:nvPr/>
        </p:nvSpPr>
        <p:spPr>
          <a:xfrm>
            <a:off x="2195736" y="6156012"/>
            <a:ext cx="5913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won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589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51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9A4C3FD-F643-480D-AB11-B9378CCB9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4038203" cy="559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E7165A8-718A-4BEB-8EFA-1798F9119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1477"/>
            <a:ext cx="2592288" cy="487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0E5085D-9572-4E60-A5E3-ED5BB0945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13" y="1876711"/>
            <a:ext cx="8388424" cy="211794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1953711-FF05-419F-B46F-3F02AA05BECE}"/>
              </a:ext>
            </a:extLst>
          </p:cNvPr>
          <p:cNvSpPr/>
          <p:nvPr/>
        </p:nvSpPr>
        <p:spPr>
          <a:xfrm>
            <a:off x="3914479" y="303910"/>
            <a:ext cx="3457870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complete the exercise individually.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0827441-B491-4FB5-9345-6CD363248B2B}"/>
              </a:ext>
            </a:extLst>
          </p:cNvPr>
          <p:cNvSpPr/>
          <p:nvPr/>
        </p:nvSpPr>
        <p:spPr>
          <a:xfrm>
            <a:off x="4788024" y="1835532"/>
            <a:ext cx="5475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B0AAC56-41E7-4AE7-A1E1-F5424B790C3A}"/>
              </a:ext>
            </a:extLst>
          </p:cNvPr>
          <p:cNvSpPr/>
          <p:nvPr/>
        </p:nvSpPr>
        <p:spPr>
          <a:xfrm>
            <a:off x="179512" y="2348880"/>
            <a:ext cx="88921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wanted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16849FC-88E6-4DC2-9E05-FE811357C1E9}"/>
              </a:ext>
            </a:extLst>
          </p:cNvPr>
          <p:cNvSpPr/>
          <p:nvPr/>
        </p:nvSpPr>
        <p:spPr>
          <a:xfrm>
            <a:off x="4716016" y="2276872"/>
            <a:ext cx="107112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happened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C7E1417-11BD-4D30-A3D4-D0C2F06FD83C}"/>
              </a:ext>
            </a:extLst>
          </p:cNvPr>
          <p:cNvSpPr/>
          <p:nvPr/>
        </p:nvSpPr>
        <p:spPr>
          <a:xfrm>
            <a:off x="7236296" y="2352938"/>
            <a:ext cx="65979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went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1F3A8CA-5A18-4848-A9B8-46296AA481D4}"/>
              </a:ext>
            </a:extLst>
          </p:cNvPr>
          <p:cNvSpPr/>
          <p:nvPr/>
        </p:nvSpPr>
        <p:spPr>
          <a:xfrm>
            <a:off x="4644008" y="2646443"/>
            <a:ext cx="5475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91F8EFF-4F2B-4AD4-99AF-16B2AD6EB0BD}"/>
              </a:ext>
            </a:extLst>
          </p:cNvPr>
          <p:cNvSpPr/>
          <p:nvPr/>
        </p:nvSpPr>
        <p:spPr>
          <a:xfrm>
            <a:off x="7098556" y="2639474"/>
            <a:ext cx="5475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4779A3C-FF0D-45DF-8496-98108D981371}"/>
              </a:ext>
            </a:extLst>
          </p:cNvPr>
          <p:cNvSpPr/>
          <p:nvPr/>
        </p:nvSpPr>
        <p:spPr>
          <a:xfrm>
            <a:off x="5487995" y="2831109"/>
            <a:ext cx="54854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saw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E991C99-E482-4F78-8916-9C166C97D0D6}"/>
              </a:ext>
            </a:extLst>
          </p:cNvPr>
          <p:cNvSpPr/>
          <p:nvPr/>
        </p:nvSpPr>
        <p:spPr>
          <a:xfrm>
            <a:off x="-36512" y="2996952"/>
            <a:ext cx="12365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didn’t have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13BFBFF-C649-48F1-BE6E-B95B612FA3C1}"/>
              </a:ext>
            </a:extLst>
          </p:cNvPr>
          <p:cNvSpPr/>
          <p:nvPr/>
        </p:nvSpPr>
        <p:spPr>
          <a:xfrm>
            <a:off x="2987824" y="2996952"/>
            <a:ext cx="130266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didn’t know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14CF3DC-7185-4842-BE71-63DFC558BA2C}"/>
              </a:ext>
            </a:extLst>
          </p:cNvPr>
          <p:cNvSpPr/>
          <p:nvPr/>
        </p:nvSpPr>
        <p:spPr>
          <a:xfrm>
            <a:off x="825195" y="3353158"/>
            <a:ext cx="53893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had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4E9D6A99-6C40-4DA1-8C00-B26583CF5F4F}"/>
              </a:ext>
            </a:extLst>
          </p:cNvPr>
          <p:cNvSpPr/>
          <p:nvPr/>
        </p:nvSpPr>
        <p:spPr>
          <a:xfrm>
            <a:off x="7329148" y="3300367"/>
            <a:ext cx="4812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did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21D2022-2518-45B2-8CCE-FC6049ADDCDF}"/>
              </a:ext>
            </a:extLst>
          </p:cNvPr>
          <p:cNvSpPr/>
          <p:nvPr/>
        </p:nvSpPr>
        <p:spPr>
          <a:xfrm>
            <a:off x="433042" y="3656476"/>
            <a:ext cx="4283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391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51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D4E2E36-AC5D-4A0B-ACE0-5B785F4C5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4841"/>
            <a:ext cx="2582615" cy="54263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037F67F-FC99-441C-8A4E-66C895D4F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67" y="3054853"/>
            <a:ext cx="7452320" cy="38565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1C8DC75-4A65-41CE-8A97-EF046333D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80" y="3667420"/>
            <a:ext cx="7209148" cy="300194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6130F13-5072-41CA-84F3-744A1B981369}"/>
              </a:ext>
            </a:extLst>
          </p:cNvPr>
          <p:cNvSpPr/>
          <p:nvPr/>
        </p:nvSpPr>
        <p:spPr>
          <a:xfrm>
            <a:off x="6156176" y="4264023"/>
            <a:ext cx="57740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bad</a:t>
            </a:r>
            <a:endParaRPr lang="ar-SA" sz="200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60A2CB7-49BE-4CAF-B2BD-EE8EE3AA8537}"/>
              </a:ext>
            </a:extLst>
          </p:cNvPr>
          <p:cNvSpPr/>
          <p:nvPr/>
        </p:nvSpPr>
        <p:spPr>
          <a:xfrm>
            <a:off x="443460" y="1384949"/>
            <a:ext cx="7249292" cy="646331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listen to reviews of events and decide if the reviews are good or bad. Have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them look at the chart and identify the four events.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C77F00C-8737-4ED4-AB9C-6BDE3B5454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2127" y="260648"/>
            <a:ext cx="1294689" cy="385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6FCB0D4-B529-4AD1-9384-52DBA3D58A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364" y="2439353"/>
            <a:ext cx="1555428" cy="508148"/>
          </a:xfrm>
          <a:prstGeom prst="rect">
            <a:avLst/>
          </a:prstGeom>
        </p:spPr>
      </p:pic>
      <p:pic>
        <p:nvPicPr>
          <p:cNvPr id="10" name="SG Bk 3 F-SA__18_2-10">
            <a:hlinkClick r:id="" action="ppaction://media"/>
            <a:extLst>
              <a:ext uri="{FF2B5EF4-FFF2-40B4-BE49-F238E27FC236}">
                <a16:creationId xmlns:a16="http://schemas.microsoft.com/office/drawing/2014/main" id="{A5284905-A72F-4C50-89F4-7BB909653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11960" y="424003"/>
            <a:ext cx="406400" cy="40640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F1681902-9717-4528-8C3B-A8930D4D1FCF}"/>
              </a:ext>
            </a:extLst>
          </p:cNvPr>
          <p:cNvSpPr/>
          <p:nvPr/>
        </p:nvSpPr>
        <p:spPr>
          <a:xfrm>
            <a:off x="6197300" y="4933036"/>
            <a:ext cx="57740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bad</a:t>
            </a:r>
            <a:endParaRPr lang="ar-SA" sz="200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362C9DA-8BE6-416B-B68B-116760EED001}"/>
              </a:ext>
            </a:extLst>
          </p:cNvPr>
          <p:cNvSpPr/>
          <p:nvPr/>
        </p:nvSpPr>
        <p:spPr>
          <a:xfrm>
            <a:off x="6228184" y="5438142"/>
            <a:ext cx="57740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bad</a:t>
            </a:r>
            <a:endParaRPr lang="ar-SA" sz="200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10C0D57-3443-462A-88B5-70D65136A9C3}"/>
              </a:ext>
            </a:extLst>
          </p:cNvPr>
          <p:cNvSpPr/>
          <p:nvPr/>
        </p:nvSpPr>
        <p:spPr>
          <a:xfrm>
            <a:off x="4796408" y="6053226"/>
            <a:ext cx="7071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</a:t>
            </a:r>
            <a:endParaRPr lang="ar-SA" sz="200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942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856A16D-8B01-4F07-AA53-858C9FBEF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67277"/>
            <a:ext cx="1866330" cy="36226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1A0D1BF-A3F3-422D-BE65-77C905860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4841"/>
            <a:ext cx="2582615" cy="54263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21077A2-2A49-460F-95E5-74EAE2B74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127" y="260648"/>
            <a:ext cx="1294689" cy="385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A93C582-5C95-4BD4-9989-59DD19CC0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058" y="1124744"/>
            <a:ext cx="4123098" cy="2191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AF116E9-8432-4ACF-9853-072506DA2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442320"/>
            <a:ext cx="4371864" cy="1832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767A0A0-61D0-4CF5-93A2-D2167FB4F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6310" y="260648"/>
            <a:ext cx="4311044" cy="1592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0D53D0B-467E-4C6A-9EB1-47256E0064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0047" y="2263959"/>
            <a:ext cx="4436449" cy="2356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6626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53868" y="260648"/>
            <a:ext cx="932870" cy="369332"/>
          </a:xfrm>
          <a:prstGeom prst="rect">
            <a:avLst/>
          </a:prstGeom>
          <a:solidFill>
            <a:srgbClr val="66FF33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51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15CC93D-D624-4F4D-9FA3-D5D3F781D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76232"/>
            <a:ext cx="3876679" cy="53816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3DE4DFA-B8C6-4186-B38E-A7A705AF3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2759996"/>
            <a:ext cx="7524328" cy="3551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D190046-7483-43C9-A922-256F8D9C1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12" y="4469154"/>
            <a:ext cx="6275040" cy="1772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D117D62-646A-41D3-BC7D-C6374DE92FB7}"/>
              </a:ext>
            </a:extLst>
          </p:cNvPr>
          <p:cNvSpPr/>
          <p:nvPr/>
        </p:nvSpPr>
        <p:spPr>
          <a:xfrm>
            <a:off x="1252230" y="912798"/>
            <a:ext cx="1875257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listen and repeat.</a:t>
            </a:r>
          </a:p>
        </p:txBody>
      </p:sp>
      <p:pic>
        <p:nvPicPr>
          <p:cNvPr id="8" name="صورة 7" descr="صورة تحتوي على رسم, علامة&#10;&#10;تم إنشاء الوصف تلقائياً">
            <a:extLst>
              <a:ext uri="{FF2B5EF4-FFF2-40B4-BE49-F238E27FC236}">
                <a16:creationId xmlns:a16="http://schemas.microsoft.com/office/drawing/2014/main" id="{CE71776D-8D8F-403E-8C5C-D24E67CD8A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35412"/>
            <a:ext cx="2438400" cy="162458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2A45374-6D53-49E5-B81C-BBFDE59237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15165"/>
            <a:ext cx="2422642" cy="119723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AB78B16-E66A-43D8-B5DF-1CEB473B2B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4008" y="248047"/>
            <a:ext cx="1873003" cy="519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G Bk 3 F-SA__18_2-11">
            <a:hlinkClick r:id="" action="ppaction://media"/>
            <a:extLst>
              <a:ext uri="{FF2B5EF4-FFF2-40B4-BE49-F238E27FC236}">
                <a16:creationId xmlns:a16="http://schemas.microsoft.com/office/drawing/2014/main" id="{65335ABD-9E32-44E4-8F0A-5EDCD3CC0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77964" y="5111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5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9392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095232" y="1916030"/>
            <a:ext cx="226074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Assign pages 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112–113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for practice with the past tense.</a:t>
            </a: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089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A03F663-5B2F-4047-98CA-BF52FD6AB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2839"/>
            <a:ext cx="9144000" cy="44923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00EA256-A077-4488-98AF-BFF2EBB15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6232"/>
            <a:ext cx="3876679" cy="53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52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52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E3A3D9B-82EE-4BF3-9192-524C0E16B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61602"/>
            <a:ext cx="857250" cy="110966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BB70D3C-5D22-4FC4-8182-C0AF79126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4512"/>
            <a:ext cx="3038475" cy="5048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552D38-E4EF-4D87-919E-2C61C0BB7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988840"/>
            <a:ext cx="5658876" cy="465313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A04B341-1031-4D91-AFF8-9E88D9C5E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7016" y="1440160"/>
            <a:ext cx="1622655" cy="198884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459F450-1957-41D0-9CE6-5D7C701A611C}"/>
              </a:ext>
            </a:extLst>
          </p:cNvPr>
          <p:cNvSpPr/>
          <p:nvPr/>
        </p:nvSpPr>
        <p:spPr>
          <a:xfrm>
            <a:off x="341068" y="616433"/>
            <a:ext cx="4429418" cy="923330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 at the picture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is this place?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Would you like to be there? Why or why not?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91D2AD1-D398-40A8-8FA9-50066852FC29}"/>
              </a:ext>
            </a:extLst>
          </p:cNvPr>
          <p:cNvSpPr/>
          <p:nvPr/>
        </p:nvSpPr>
        <p:spPr>
          <a:xfrm>
            <a:off x="1408625" y="1587027"/>
            <a:ext cx="2542106" cy="369332"/>
          </a:xfrm>
          <a:prstGeom prst="rect">
            <a:avLst/>
          </a:prstGeom>
          <a:solidFill>
            <a:srgbClr val="FFCC99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 along as you listen.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81D7FB2-CAC9-4126-9464-3BCDA97AD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8378" y="117978"/>
            <a:ext cx="1483190" cy="369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G Bk 3 F-SA__18_2-12">
            <a:hlinkClick r:id="" action="ppaction://media"/>
            <a:extLst>
              <a:ext uri="{FF2B5EF4-FFF2-40B4-BE49-F238E27FC236}">
                <a16:creationId xmlns:a16="http://schemas.microsoft.com/office/drawing/2014/main" id="{FE2575CD-C7A5-4449-B4A8-069792400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76056" y="353426"/>
            <a:ext cx="406400" cy="4064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88796BF-B1C7-47F7-919E-E9D79A5707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900962"/>
            <a:ext cx="1800200" cy="1927983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DB01A60D-4E23-4A2F-BEFB-C5EC51BA6C99}"/>
              </a:ext>
            </a:extLst>
          </p:cNvPr>
          <p:cNvSpPr/>
          <p:nvPr/>
        </p:nvSpPr>
        <p:spPr>
          <a:xfrm>
            <a:off x="7164833" y="3983279"/>
            <a:ext cx="16556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voice mail, 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opening, 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awesome, 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volcano, 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 hot lava, 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special invite.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2EA82B5-67F9-42C9-B329-393E0CD2D1BF}"/>
              </a:ext>
            </a:extLst>
          </p:cNvPr>
          <p:cNvSpPr/>
          <p:nvPr/>
        </p:nvSpPr>
        <p:spPr>
          <a:xfrm>
            <a:off x="5376221" y="3495704"/>
            <a:ext cx="3767779" cy="338554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for these words in the conversation. </a:t>
            </a:r>
          </a:p>
        </p:txBody>
      </p:sp>
    </p:spTree>
    <p:extLst>
      <p:ext uri="{BB962C8B-B14F-4D97-AF65-F5344CB8AC3E}">
        <p14:creationId xmlns:p14="http://schemas.microsoft.com/office/powerpoint/2010/main" val="418420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730066" cy="1269605"/>
          </a:xfrm>
          <a:prstGeom prst="rect">
            <a:avLst/>
          </a:prstGeom>
        </p:spPr>
      </p:pic>
      <p:pic>
        <p:nvPicPr>
          <p:cNvPr id="4" name="Picture 4" descr="Target Png - Transparent Background Goals Png , Transparen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8" y="2724870"/>
            <a:ext cx="2112169" cy="164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Difference Between Hard Money Loans &amp; Private Money Loan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53136"/>
            <a:ext cx="1678020" cy="153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E12EAB9-45F5-44F8-8721-0201CAF11965}"/>
              </a:ext>
            </a:extLst>
          </p:cNvPr>
          <p:cNvSpPr/>
          <p:nvPr/>
        </p:nvSpPr>
        <p:spPr>
          <a:xfrm>
            <a:off x="4180293" y="2709514"/>
            <a:ext cx="42030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4180293" y="3284984"/>
            <a:ext cx="420307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866E5E0-6A0E-477A-B683-8E1F7C211310}"/>
              </a:ext>
            </a:extLst>
          </p:cNvPr>
          <p:cNvSpPr/>
          <p:nvPr/>
        </p:nvSpPr>
        <p:spPr>
          <a:xfrm>
            <a:off x="4278076" y="4077072"/>
            <a:ext cx="322524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C88427B-6799-4CAF-AD84-328D72EAD70A}"/>
              </a:ext>
            </a:extLst>
          </p:cNvPr>
          <p:cNvSpPr/>
          <p:nvPr/>
        </p:nvSpPr>
        <p:spPr>
          <a:xfrm>
            <a:off x="3131840" y="2099496"/>
            <a:ext cx="3225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E082E39-F494-4A8A-A57D-B4FF1126D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97" y="64925"/>
            <a:ext cx="4651797" cy="90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70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52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A8BC52B-4C94-4B64-9A3F-28812D673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07" y="4869160"/>
            <a:ext cx="8888997" cy="188459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AC6230D-DEA7-48F3-ABF5-422C1C9AD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966"/>
            <a:ext cx="3038475" cy="50482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77474C7-4356-4878-BED9-512D4E2B07DD}"/>
              </a:ext>
            </a:extLst>
          </p:cNvPr>
          <p:cNvSpPr/>
          <p:nvPr/>
        </p:nvSpPr>
        <p:spPr>
          <a:xfrm>
            <a:off x="107505" y="705090"/>
            <a:ext cx="273630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1.Who says That’s too bad?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0519C94-6F52-422E-AC8E-92D5D41BC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850" y="117099"/>
            <a:ext cx="1766237" cy="472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1C278007-2D95-444F-AC42-D50471A9760B}"/>
              </a:ext>
            </a:extLst>
          </p:cNvPr>
          <p:cNvSpPr/>
          <p:nvPr/>
        </p:nvSpPr>
        <p:spPr>
          <a:xfrm>
            <a:off x="2900841" y="695779"/>
            <a:ext cx="807063" cy="369332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Majid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D877BD8-1215-49B1-88CE-623D8A0E238B}"/>
              </a:ext>
            </a:extLst>
          </p:cNvPr>
          <p:cNvSpPr/>
          <p:nvPr/>
        </p:nvSpPr>
        <p:spPr>
          <a:xfrm>
            <a:off x="107504" y="1196752"/>
            <a:ext cx="23762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2.Why does he say it?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653D9B2-115C-4BE9-B313-2C025F9C0220}"/>
              </a:ext>
            </a:extLst>
          </p:cNvPr>
          <p:cNvSpPr/>
          <p:nvPr/>
        </p:nvSpPr>
        <p:spPr>
          <a:xfrm>
            <a:off x="2555776" y="1171136"/>
            <a:ext cx="36907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sorry he couldn’t talk to Walid.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75EA000-032C-46F3-B1DD-39F16F3D8C9C}"/>
              </a:ext>
            </a:extLst>
          </p:cNvPr>
          <p:cNvSpPr/>
          <p:nvPr/>
        </p:nvSpPr>
        <p:spPr>
          <a:xfrm>
            <a:off x="307913" y="1779687"/>
            <a:ext cx="5980929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 which ones they should respond to with </a:t>
            </a:r>
            <a:r>
              <a:rPr lang="en-US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That’s too bad.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26EF2BA5-2D34-4A05-85AB-F5C572DD4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365347"/>
            <a:ext cx="5174056" cy="2177936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5B729758-116A-46FD-A6A1-2CD32DA28420}"/>
              </a:ext>
            </a:extLst>
          </p:cNvPr>
          <p:cNvSpPr/>
          <p:nvPr/>
        </p:nvSpPr>
        <p:spPr>
          <a:xfrm>
            <a:off x="3336970" y="2770425"/>
            <a:ext cx="48245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1.There aren’t any more tickets for the game. (√)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restaurant didn’t get a good review. (√)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dad bought a new car last week.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was sick the entire weekend. (√)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was a good football player in school.</a:t>
            </a:r>
          </a:p>
        </p:txBody>
      </p:sp>
    </p:spTree>
    <p:extLst>
      <p:ext uri="{BB962C8B-B14F-4D97-AF65-F5344CB8AC3E}">
        <p14:creationId xmlns:p14="http://schemas.microsoft.com/office/powerpoint/2010/main" val="2721256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52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A8BC52B-4C94-4B64-9A3F-28812D673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476" y="5067977"/>
            <a:ext cx="7786508" cy="165084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AC6230D-DEA7-48F3-ABF5-422C1C9AD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966"/>
            <a:ext cx="3038475" cy="50482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77474C7-4356-4878-BED9-512D4E2B07DD}"/>
              </a:ext>
            </a:extLst>
          </p:cNvPr>
          <p:cNvSpPr/>
          <p:nvPr/>
        </p:nvSpPr>
        <p:spPr>
          <a:xfrm>
            <a:off x="107504" y="1664131"/>
            <a:ext cx="369072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3.Who says out of this world?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0519C94-6F52-422E-AC8E-92D5D41BC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850" y="117099"/>
            <a:ext cx="1766237" cy="472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1C278007-2D95-444F-AC42-D50471A9760B}"/>
              </a:ext>
            </a:extLst>
          </p:cNvPr>
          <p:cNvSpPr/>
          <p:nvPr/>
        </p:nvSpPr>
        <p:spPr>
          <a:xfrm>
            <a:off x="3923928" y="1720582"/>
            <a:ext cx="807063" cy="369332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Majid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D877BD8-1215-49B1-88CE-623D8A0E238B}"/>
              </a:ext>
            </a:extLst>
          </p:cNvPr>
          <p:cNvSpPr/>
          <p:nvPr/>
        </p:nvSpPr>
        <p:spPr>
          <a:xfrm>
            <a:off x="1187624" y="1220027"/>
            <a:ext cx="47525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e.g. I went bungee jumping the other day.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653D9B2-115C-4BE9-B313-2C025F9C0220}"/>
              </a:ext>
            </a:extLst>
          </p:cNvPr>
          <p:cNvSpPr/>
          <p:nvPr/>
        </p:nvSpPr>
        <p:spPr>
          <a:xfrm>
            <a:off x="3959405" y="2245403"/>
            <a:ext cx="1836732" cy="369332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special pizza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75EA000-032C-46F3-B1DD-39F16F3D8C9C}"/>
              </a:ext>
            </a:extLst>
          </p:cNvPr>
          <p:cNvSpPr/>
          <p:nvPr/>
        </p:nvSpPr>
        <p:spPr>
          <a:xfrm>
            <a:off x="539552" y="731203"/>
            <a:ext cx="598092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 a variety of surprising statements to elicit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did?</a:t>
            </a:r>
            <a:endParaRPr lang="en-US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84DCEAF-E6D3-4B40-BA95-1A300AAF1D83}"/>
              </a:ext>
            </a:extLst>
          </p:cNvPr>
          <p:cNvSpPr/>
          <p:nvPr/>
        </p:nvSpPr>
        <p:spPr>
          <a:xfrm>
            <a:off x="32589" y="2812471"/>
            <a:ext cx="8569079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Think of something that you have done, seen, or eaten recently that was out of this world. 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C7C0459-F019-4AAE-B53D-0C01B0076C5C}"/>
              </a:ext>
            </a:extLst>
          </p:cNvPr>
          <p:cNvSpPr/>
          <p:nvPr/>
        </p:nvSpPr>
        <p:spPr>
          <a:xfrm>
            <a:off x="213663" y="2245403"/>
            <a:ext cx="369072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4.What is he talking about? </a:t>
            </a:r>
          </a:p>
        </p:txBody>
      </p:sp>
      <p:pic>
        <p:nvPicPr>
          <p:cNvPr id="14" name="صورة 1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FD6D0557-0200-42BB-9617-2F11FC48B5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79" y="763086"/>
            <a:ext cx="1446852" cy="1990263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B1ADF1BD-92BB-4944-9C70-60950B74D183}"/>
              </a:ext>
            </a:extLst>
          </p:cNvPr>
          <p:cNvSpPr/>
          <p:nvPr/>
        </p:nvSpPr>
        <p:spPr>
          <a:xfrm>
            <a:off x="107504" y="3464854"/>
            <a:ext cx="8569079" cy="646331"/>
          </a:xfrm>
          <a:prstGeom prst="rect">
            <a:avLst/>
          </a:prstGeom>
          <a:solidFill>
            <a:srgbClr val="CCCC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example: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food I had at Luigi’s the other night was out of this world.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E730B77-D3E9-411C-800F-A62B35ED65B5}"/>
              </a:ext>
            </a:extLst>
          </p:cNvPr>
          <p:cNvSpPr/>
          <p:nvPr/>
        </p:nvSpPr>
        <p:spPr>
          <a:xfrm>
            <a:off x="132453" y="4404915"/>
            <a:ext cx="5231636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Practice the conversation in pairs, switching roles.</a:t>
            </a:r>
          </a:p>
        </p:txBody>
      </p:sp>
    </p:spTree>
    <p:extLst>
      <p:ext uri="{BB962C8B-B14F-4D97-AF65-F5344CB8AC3E}">
        <p14:creationId xmlns:p14="http://schemas.microsoft.com/office/powerpoint/2010/main" val="13995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695E758-72E1-47C4-970A-62B4BF3D8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29435"/>
            <a:ext cx="6398840" cy="479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81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52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717257D-62E8-45B0-9883-2A882760B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-2580"/>
            <a:ext cx="3038475" cy="5048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BF32E19-F69D-43CC-9282-5B6AA4A0F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98" y="2420888"/>
            <a:ext cx="3274120" cy="39164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A22471C-81FF-4922-A514-43A1E0446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068960"/>
            <a:ext cx="5268097" cy="277976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617E4A4-BC84-4E00-BB3B-39F7C8DD59FE}"/>
              </a:ext>
            </a:extLst>
          </p:cNvPr>
          <p:cNvSpPr/>
          <p:nvPr/>
        </p:nvSpPr>
        <p:spPr>
          <a:xfrm>
            <a:off x="311914" y="510199"/>
            <a:ext cx="6791026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with a partner, taking turns asking and answering  the questions.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8D39B3F-CB06-438F-B739-21146F8FC95B}"/>
              </a:ext>
            </a:extLst>
          </p:cNvPr>
          <p:cNvSpPr/>
          <p:nvPr/>
        </p:nvSpPr>
        <p:spPr>
          <a:xfrm>
            <a:off x="3059832" y="3065387"/>
            <a:ext cx="260116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was at home studying.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10EF23E-839F-45CB-84A7-AC30F663E841}"/>
              </a:ext>
            </a:extLst>
          </p:cNvPr>
          <p:cNvSpPr/>
          <p:nvPr/>
        </p:nvSpPr>
        <p:spPr>
          <a:xfrm>
            <a:off x="5405777" y="3563724"/>
            <a:ext cx="29617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 cell phone was turned off.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5C8AFE8-D849-49BA-8837-56936E268CBD}"/>
              </a:ext>
            </a:extLst>
          </p:cNvPr>
          <p:cNvSpPr/>
          <p:nvPr/>
        </p:nvSpPr>
        <p:spPr>
          <a:xfrm>
            <a:off x="3749593" y="3995772"/>
            <a:ext cx="532472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He had invitations for the opening of the new pizzeria.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07AD2DD-CCEF-46CE-BB2F-C3C985F7DB4D}"/>
              </a:ext>
            </a:extLst>
          </p:cNvPr>
          <p:cNvSpPr/>
          <p:nvPr/>
        </p:nvSpPr>
        <p:spPr>
          <a:xfrm>
            <a:off x="4533618" y="4365104"/>
            <a:ext cx="169456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It was fantastic.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2AA9197-7076-4A98-868F-33F242D4A28A}"/>
              </a:ext>
            </a:extLst>
          </p:cNvPr>
          <p:cNvSpPr/>
          <p:nvPr/>
        </p:nvSpPr>
        <p:spPr>
          <a:xfrm>
            <a:off x="4050460" y="4869160"/>
            <a:ext cx="138563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It was great.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46F27E1-E690-4C34-928C-B036BA39F444}"/>
              </a:ext>
            </a:extLst>
          </p:cNvPr>
          <p:cNvSpPr/>
          <p:nvPr/>
        </p:nvSpPr>
        <p:spPr>
          <a:xfrm>
            <a:off x="4613689" y="5435932"/>
            <a:ext cx="144571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Yes, he does.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BF31339-224C-44B1-B739-7285017DB594}"/>
              </a:ext>
            </a:extLst>
          </p:cNvPr>
          <p:cNvSpPr/>
          <p:nvPr/>
        </p:nvSpPr>
        <p:spPr>
          <a:xfrm>
            <a:off x="7524328" y="2132856"/>
            <a:ext cx="678391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صورة 16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D124E097-B8C1-4DE3-B335-2B50EEE0D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-25061"/>
            <a:ext cx="3124200" cy="552450"/>
          </a:xfrm>
          <a:prstGeom prst="rect">
            <a:avLst/>
          </a:prstGeom>
        </p:spPr>
      </p:pic>
      <p:pic>
        <p:nvPicPr>
          <p:cNvPr id="19" name="صورة 18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B77FCFAE-C6E1-4EFC-A92F-126503218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84237"/>
            <a:ext cx="995023" cy="132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884368" y="236285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52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7E3357C-224F-4428-8BE2-8905552F4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420888"/>
            <a:ext cx="1550095" cy="47965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F2531A4-BB9A-49F0-895F-6F04BB578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2905125"/>
            <a:ext cx="5360268" cy="72973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1D11F5E-2446-4DDF-9B6E-95A9A3F00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935996"/>
            <a:ext cx="5472608" cy="25629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A0B688F-8D26-4CA7-9C42-2C90B65DD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-16127"/>
            <a:ext cx="3038475" cy="50482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75E6A24-A8C4-4B7C-B324-43064F2F3397}"/>
              </a:ext>
            </a:extLst>
          </p:cNvPr>
          <p:cNvSpPr/>
          <p:nvPr/>
        </p:nvSpPr>
        <p:spPr>
          <a:xfrm>
            <a:off x="201155" y="753724"/>
            <a:ext cx="4408068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 the present tense of the verbs in the list.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FB8F0B0-976B-4ABB-835A-4A4952EC4EC7}"/>
              </a:ext>
            </a:extLst>
          </p:cNvPr>
          <p:cNvSpPr/>
          <p:nvPr/>
        </p:nvSpPr>
        <p:spPr>
          <a:xfrm>
            <a:off x="515853" y="433730"/>
            <a:ext cx="1453475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verb phrases 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FD9C856-51FA-4A03-AB8E-1E3B4D674270}"/>
              </a:ext>
            </a:extLst>
          </p:cNvPr>
          <p:cNvSpPr/>
          <p:nvPr/>
        </p:nvSpPr>
        <p:spPr>
          <a:xfrm>
            <a:off x="3173529" y="4283804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A8B150B-C86A-411C-B23C-08CFC5FD2132}"/>
              </a:ext>
            </a:extLst>
          </p:cNvPr>
          <p:cNvSpPr/>
          <p:nvPr/>
        </p:nvSpPr>
        <p:spPr>
          <a:xfrm>
            <a:off x="3245537" y="4643844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395FE48-12A5-4EB1-ADB2-6D7827A9C938}"/>
              </a:ext>
            </a:extLst>
          </p:cNvPr>
          <p:cNvSpPr/>
          <p:nvPr/>
        </p:nvSpPr>
        <p:spPr>
          <a:xfrm>
            <a:off x="3245537" y="4931876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D4983D9-B014-4A7F-89A1-89CB87FB6D23}"/>
              </a:ext>
            </a:extLst>
          </p:cNvPr>
          <p:cNvSpPr/>
          <p:nvPr/>
        </p:nvSpPr>
        <p:spPr>
          <a:xfrm>
            <a:off x="3397937" y="5291916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E2D6E40-428C-4C07-A56A-C560E77E566C}"/>
              </a:ext>
            </a:extLst>
          </p:cNvPr>
          <p:cNvSpPr/>
          <p:nvPr/>
        </p:nvSpPr>
        <p:spPr>
          <a:xfrm>
            <a:off x="3397937" y="5651956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251070A-C7BB-4B8E-9245-57CCA053D82E}"/>
              </a:ext>
            </a:extLst>
          </p:cNvPr>
          <p:cNvSpPr/>
          <p:nvPr/>
        </p:nvSpPr>
        <p:spPr>
          <a:xfrm>
            <a:off x="3397937" y="6011996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8DBD074-48E2-4E3D-B324-63EE1CC3EACB}"/>
              </a:ext>
            </a:extLst>
          </p:cNvPr>
          <p:cNvSpPr/>
          <p:nvPr/>
        </p:nvSpPr>
        <p:spPr>
          <a:xfrm>
            <a:off x="3145979" y="124065"/>
            <a:ext cx="4408068" cy="58477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time limit for the activity or a certain number of classmates to ask. </a:t>
            </a:r>
            <a:endParaRPr lang="ar-SA" sz="1600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D3B8590-0D3A-47CA-A2F5-755E2D885F09}"/>
              </a:ext>
            </a:extLst>
          </p:cNvPr>
          <p:cNvSpPr/>
          <p:nvPr/>
        </p:nvSpPr>
        <p:spPr>
          <a:xfrm>
            <a:off x="95672" y="1074222"/>
            <a:ext cx="6819117" cy="338554"/>
          </a:xfrm>
          <a:prstGeom prst="rect">
            <a:avLst/>
          </a:prstGeom>
          <a:solidFill>
            <a:srgbClr val="CCCC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☺C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opy the verb phrases into your books at the bottom of the chart.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1EC0094-CECC-4ED1-BA02-305712E7F2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764704"/>
            <a:ext cx="695398" cy="729739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28E0F199-4D1F-4E00-9883-A1361AAC84DD}"/>
              </a:ext>
            </a:extLst>
          </p:cNvPr>
          <p:cNvSpPr/>
          <p:nvPr/>
        </p:nvSpPr>
        <p:spPr>
          <a:xfrm>
            <a:off x="107504" y="1476073"/>
            <a:ext cx="8640960" cy="584775"/>
          </a:xfrm>
          <a:prstGeom prst="rect">
            <a:avLst/>
          </a:prstGeom>
          <a:solidFill>
            <a:srgbClr val="FFCC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☺☺W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alk around the room, asking classmates </a:t>
            </a:r>
            <a:r>
              <a:rPr lang="en-US" sz="1600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yes/no questions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according to the chart </a:t>
            </a:r>
          </a:p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providing short answers to questions you are asked.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400EC778-89AA-4767-890F-AFA8881273CE}"/>
              </a:ext>
            </a:extLst>
          </p:cNvPr>
          <p:cNvSpPr/>
          <p:nvPr/>
        </p:nvSpPr>
        <p:spPr>
          <a:xfrm>
            <a:off x="136165" y="2093681"/>
            <a:ext cx="8640960" cy="1754326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example: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Did you </a:t>
            </a:r>
            <a:r>
              <a:rPr lang="en-US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stay home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the weekend? (Yes, I did./No, I didn’t.)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should write each student’s name next to the activity on their lists that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performed.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When all of you completed the chart, take a class survey. Ask about one of the activities from the chart. 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D80ED209-B493-4548-802B-C2E4ADE4FEEE}"/>
              </a:ext>
            </a:extLst>
          </p:cNvPr>
          <p:cNvSpPr/>
          <p:nvPr/>
        </p:nvSpPr>
        <p:spPr>
          <a:xfrm>
            <a:off x="5864200" y="4123142"/>
            <a:ext cx="3100288" cy="646331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example: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 stayed home? 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9F485ED4-B95C-46F6-9CA3-6D2B59897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229" y="4929812"/>
            <a:ext cx="1671083" cy="1777320"/>
          </a:xfrm>
          <a:prstGeom prst="rect">
            <a:avLst/>
          </a:prstGeom>
        </p:spPr>
      </p:pic>
      <p:pic>
        <p:nvPicPr>
          <p:cNvPr id="1028" name="Picture 4" descr="Timer Clipart 30 Minute - Time Management Png, Transparent Png ...">
            <a:extLst>
              <a:ext uri="{FF2B5EF4-FFF2-40B4-BE49-F238E27FC236}">
                <a16:creationId xmlns:a16="http://schemas.microsoft.com/office/drawing/2014/main" id="{99A3D8D5-857B-46B5-9050-DEC1339B0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68" y="5060599"/>
            <a:ext cx="1564730" cy="156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5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52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321AD24-A599-474D-9AED-5D0C917C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780928"/>
            <a:ext cx="2448694" cy="41469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B2E696C-C9EF-4F68-88B4-D27C46D15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-16127"/>
            <a:ext cx="3038475" cy="5048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8985F4C-C595-4AA3-BB01-C24D6DE09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51991"/>
            <a:ext cx="4615235" cy="188376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94B50B1-B6F9-454F-BB35-6D354BC69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429930"/>
            <a:ext cx="5184576" cy="68717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17EB1764-4005-4A82-BC5C-F647153F00D2}"/>
              </a:ext>
            </a:extLst>
          </p:cNvPr>
          <p:cNvSpPr/>
          <p:nvPr/>
        </p:nvSpPr>
        <p:spPr>
          <a:xfrm>
            <a:off x="467544" y="610618"/>
            <a:ext cx="7056784" cy="1477328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Discuss your answers in pairs.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Switch partners and tell your new partners about their first partners.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example: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Fahd went to an exciting football game.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 team won in extra time.</a:t>
            </a:r>
          </a:p>
        </p:txBody>
      </p:sp>
    </p:spTree>
    <p:extLst>
      <p:ext uri="{BB962C8B-B14F-4D97-AF65-F5344CB8AC3E}">
        <p14:creationId xmlns:p14="http://schemas.microsoft.com/office/powerpoint/2010/main" val="37410450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6FE1F45-5A16-4C76-9CDB-CC799905507B}"/>
              </a:ext>
            </a:extLst>
          </p:cNvPr>
          <p:cNvSpPr/>
          <p:nvPr/>
        </p:nvSpPr>
        <p:spPr>
          <a:xfrm>
            <a:off x="323528" y="170502"/>
            <a:ext cx="2036134" cy="369332"/>
          </a:xfrm>
          <a:prstGeom prst="rect">
            <a:avLst/>
          </a:prstGeom>
          <a:solidFill>
            <a:srgbClr val="FF99CC"/>
          </a:solidFill>
        </p:spPr>
        <p:txBody>
          <a:bodyPr wrap="none">
            <a:spAutoFit/>
          </a:bodyPr>
          <a:lstStyle/>
          <a:p>
            <a:r>
              <a:rPr lang="ar-SA" dirty="0"/>
              <a:t>READING STRATEGY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70D6599-3C0D-464B-A11B-017261B60209}"/>
              </a:ext>
            </a:extLst>
          </p:cNvPr>
          <p:cNvSpPr/>
          <p:nvPr/>
        </p:nvSpPr>
        <p:spPr>
          <a:xfrm>
            <a:off x="5394589" y="247101"/>
            <a:ext cx="1512144" cy="369332"/>
          </a:xfrm>
          <a:prstGeom prst="rect">
            <a:avLst/>
          </a:prstGeom>
          <a:solidFill>
            <a:srgbClr val="66FF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Using pictures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D208054-E568-4592-B147-1822C8033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170502"/>
            <a:ext cx="1566793" cy="184576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C738CD67-5FEF-42E1-A497-2D0E0C6F4BAE}"/>
              </a:ext>
            </a:extLst>
          </p:cNvPr>
          <p:cNvSpPr/>
          <p:nvPr/>
        </p:nvSpPr>
        <p:spPr>
          <a:xfrm>
            <a:off x="323528" y="764704"/>
            <a:ext cx="6768400" cy="646331"/>
          </a:xfrm>
          <a:prstGeom prst="rect">
            <a:avLst/>
          </a:prstGeom>
          <a:solidFill>
            <a:srgbClr val="FFCC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When pictures accompany a text, the pictures will often tell you a lot about the contents of the reading.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8DD90F8-658D-4912-9367-BE363A959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3179802"/>
            <a:ext cx="1602448" cy="115634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2913945-DEA0-49DA-99D7-CEF0C2BF6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4679804"/>
            <a:ext cx="2013262" cy="125387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F1E6E2C-B224-4900-8CD1-9F4C01932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083" y="5589240"/>
            <a:ext cx="1771650" cy="121920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E0E3B631-24BB-478C-BC80-3C611718D499}"/>
              </a:ext>
            </a:extLst>
          </p:cNvPr>
          <p:cNvSpPr/>
          <p:nvPr/>
        </p:nvSpPr>
        <p:spPr>
          <a:xfrm>
            <a:off x="1187976" y="1495209"/>
            <a:ext cx="1799848" cy="369332"/>
          </a:xfrm>
          <a:prstGeom prst="rect">
            <a:avLst/>
          </a:prstGeom>
          <a:solidFill>
            <a:srgbClr val="CCCC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 the pictures. </a:t>
            </a:r>
          </a:p>
        </p:txBody>
      </p:sp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24361492-349C-4FDB-9D8F-4E5C7C26F0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0" y="1425445"/>
            <a:ext cx="889086" cy="37273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2138BCC5-1852-4B73-83C3-D4624B7FE7A7}"/>
              </a:ext>
            </a:extLst>
          </p:cNvPr>
          <p:cNvSpPr/>
          <p:nvPr/>
        </p:nvSpPr>
        <p:spPr>
          <a:xfrm>
            <a:off x="483135" y="2016269"/>
            <a:ext cx="2648705" cy="369332"/>
          </a:xfrm>
          <a:prstGeom prst="rect">
            <a:avLst/>
          </a:prstGeom>
          <a:solidFill>
            <a:srgbClr val="FFCC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1.What is the man doing?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C53F0AC-3F4C-4F52-A430-BA3259CC26B2}"/>
              </a:ext>
            </a:extLst>
          </p:cNvPr>
          <p:cNvSpPr/>
          <p:nvPr/>
        </p:nvSpPr>
        <p:spPr>
          <a:xfrm>
            <a:off x="3275856" y="2016269"/>
            <a:ext cx="1949555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writing calligraphy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49B4669-90DB-4019-8483-088ED9CE36DF}"/>
              </a:ext>
            </a:extLst>
          </p:cNvPr>
          <p:cNvSpPr/>
          <p:nvPr/>
        </p:nvSpPr>
        <p:spPr>
          <a:xfrm>
            <a:off x="228367" y="2603693"/>
            <a:ext cx="3267062" cy="369332"/>
          </a:xfrm>
          <a:prstGeom prst="rect">
            <a:avLst/>
          </a:prstGeom>
          <a:solidFill>
            <a:srgbClr val="FFCC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2.What is he using to write with? 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1C3F88D-DA65-41E4-AC79-CE1CE632B251}"/>
              </a:ext>
            </a:extLst>
          </p:cNvPr>
          <p:cNvSpPr/>
          <p:nvPr/>
        </p:nvSpPr>
        <p:spPr>
          <a:xfrm>
            <a:off x="3630393" y="2603693"/>
            <a:ext cx="3528392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qalam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special reed pen and ink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4FEC32C-77EB-47A9-BB0A-4EB2030269E9}"/>
              </a:ext>
            </a:extLst>
          </p:cNvPr>
          <p:cNvSpPr/>
          <p:nvPr/>
        </p:nvSpPr>
        <p:spPr>
          <a:xfrm>
            <a:off x="188906" y="3129400"/>
            <a:ext cx="4536504" cy="369332"/>
          </a:xfrm>
          <a:prstGeom prst="rect">
            <a:avLst/>
          </a:prstGeom>
          <a:solidFill>
            <a:srgbClr val="FFCC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3.What do you see in the other two pictures?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1664A7B-325C-44A6-B407-7DB133B789C8}"/>
              </a:ext>
            </a:extLst>
          </p:cNvPr>
          <p:cNvSpPr/>
          <p:nvPr/>
        </p:nvSpPr>
        <p:spPr>
          <a:xfrm>
            <a:off x="3660377" y="3554768"/>
            <a:ext cx="3656817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pages of the Holy Qur’an, calligraphy 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D3DD3996-A471-4D9C-92B5-876D9203E505}"/>
              </a:ext>
            </a:extLst>
          </p:cNvPr>
          <p:cNvSpPr/>
          <p:nvPr/>
        </p:nvSpPr>
        <p:spPr>
          <a:xfrm>
            <a:off x="188906" y="3873199"/>
            <a:ext cx="2770379" cy="369332"/>
          </a:xfrm>
          <a:prstGeom prst="rect">
            <a:avLst/>
          </a:prstGeom>
          <a:solidFill>
            <a:srgbClr val="FFCC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4.Do they look new or old? 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39644E0-DC7A-4E2E-819B-CBA65C45ACF6}"/>
              </a:ext>
            </a:extLst>
          </p:cNvPr>
          <p:cNvSpPr/>
          <p:nvPr/>
        </p:nvSpPr>
        <p:spPr>
          <a:xfrm>
            <a:off x="3059832" y="3851756"/>
            <a:ext cx="600545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Old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AB15805-26AC-479F-8736-EC893C68E1AC}"/>
              </a:ext>
            </a:extLst>
          </p:cNvPr>
          <p:cNvSpPr/>
          <p:nvPr/>
        </p:nvSpPr>
        <p:spPr>
          <a:xfrm>
            <a:off x="122237" y="4572004"/>
            <a:ext cx="4320480" cy="369332"/>
          </a:xfrm>
          <a:prstGeom prst="rect">
            <a:avLst/>
          </a:prstGeom>
          <a:solidFill>
            <a:srgbClr val="FFCC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5.Is the writing style the same or different? 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5C6B5787-3E1B-491B-A601-B52EB3392223}"/>
              </a:ext>
            </a:extLst>
          </p:cNvPr>
          <p:cNvSpPr/>
          <p:nvPr/>
        </p:nvSpPr>
        <p:spPr>
          <a:xfrm>
            <a:off x="131653" y="5139433"/>
            <a:ext cx="1127979" cy="369332"/>
          </a:xfrm>
          <a:prstGeom prst="rect">
            <a:avLst/>
          </a:prstGeom>
          <a:solidFill>
            <a:srgbClr val="FFCC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6.Why? 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AA84D41-00DA-4578-A8C7-25652DBB6B6E}"/>
              </a:ext>
            </a:extLst>
          </p:cNvPr>
          <p:cNvSpPr/>
          <p:nvPr/>
        </p:nvSpPr>
        <p:spPr>
          <a:xfrm>
            <a:off x="4651374" y="4583412"/>
            <a:ext cx="1080120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CEC5FC1C-10EA-4B22-A838-8B59AD590AF5}"/>
              </a:ext>
            </a:extLst>
          </p:cNvPr>
          <p:cNvSpPr/>
          <p:nvPr/>
        </p:nvSpPr>
        <p:spPr>
          <a:xfrm>
            <a:off x="1403648" y="5139433"/>
            <a:ext cx="2576577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several possible reasons.</a:t>
            </a:r>
          </a:p>
        </p:txBody>
      </p:sp>
    </p:spTree>
    <p:extLst>
      <p:ext uri="{BB962C8B-B14F-4D97-AF65-F5344CB8AC3E}">
        <p14:creationId xmlns:p14="http://schemas.microsoft.com/office/powerpoint/2010/main" val="16396827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53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AE709D9-8328-4080-B6D5-6E4CA8C29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0687"/>
            <a:ext cx="2533649" cy="53816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235B5ED-5431-4FE7-84B0-53FCDCBB6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663764"/>
            <a:ext cx="1657352" cy="34766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F2A6393-D138-46A0-8E21-435C3147D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20" y="1052736"/>
            <a:ext cx="5580112" cy="31032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8693C31-4072-4244-9A9C-0FB6B929F0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288" y="601089"/>
            <a:ext cx="1712576" cy="116244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CDA9170-4FCC-4AC7-AC38-CA8648159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720" y="1365741"/>
            <a:ext cx="6477751" cy="5322209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A694C0B-7AE2-42C7-95D1-BD137803F76E}"/>
              </a:ext>
            </a:extLst>
          </p:cNvPr>
          <p:cNvSpPr/>
          <p:nvPr/>
        </p:nvSpPr>
        <p:spPr>
          <a:xfrm>
            <a:off x="2878021" y="618849"/>
            <a:ext cx="2241255" cy="369332"/>
          </a:xfrm>
          <a:prstGeom prst="rect">
            <a:avLst/>
          </a:prstGeom>
          <a:solidFill>
            <a:srgbClr val="FF99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read along</a:t>
            </a:r>
            <a:endParaRPr lang="ar-SA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31073BE-CD05-4BBD-821B-F2568CA4F0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3161" y="128930"/>
            <a:ext cx="1570807" cy="437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G Bk 3 F-SA__18_2-13">
            <a:hlinkClick r:id="" action="ppaction://media"/>
            <a:extLst>
              <a:ext uri="{FF2B5EF4-FFF2-40B4-BE49-F238E27FC236}">
                <a16:creationId xmlns:a16="http://schemas.microsoft.com/office/drawing/2014/main" id="{FEB516BE-1C09-48CC-A8BB-E92DF8AFF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97224" y="279377"/>
            <a:ext cx="406400" cy="4064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88794A1-ABB9-49AA-928E-DD7BF1EBD9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85" y="2780928"/>
            <a:ext cx="1524207" cy="160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4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60648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53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D5DC399-5E2C-4FCF-9094-9C080AC7D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17" y="2204864"/>
            <a:ext cx="2362200" cy="4667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75E8663-6B9D-43C5-A4A7-23B027618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7140"/>
            <a:ext cx="2533649" cy="53816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68A3FDF-560F-4AC7-94C6-0B0B30C88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40" y="2636912"/>
            <a:ext cx="5852856" cy="166002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F35C300-FE6D-4A8F-AE58-2CAD4F1250CA}"/>
              </a:ext>
            </a:extLst>
          </p:cNvPr>
          <p:cNvSpPr/>
          <p:nvPr/>
        </p:nvSpPr>
        <p:spPr>
          <a:xfrm>
            <a:off x="270956" y="636071"/>
            <a:ext cx="4330737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 the questions individually.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Underline the part of the text that provided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with the answer.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 over the answers with your partner.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F384F9C-B937-4A39-A5BC-ECE177733333}"/>
              </a:ext>
            </a:extLst>
          </p:cNvPr>
          <p:cNvSpPr/>
          <p:nvPr/>
        </p:nvSpPr>
        <p:spPr>
          <a:xfrm>
            <a:off x="1879304" y="1895201"/>
            <a:ext cx="3466270" cy="369332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Answers will vary. Sample answers: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832528C-B949-4D34-8048-D027EFDFFA4D}"/>
              </a:ext>
            </a:extLst>
          </p:cNvPr>
          <p:cNvSpPr/>
          <p:nvPr/>
        </p:nvSpPr>
        <p:spPr>
          <a:xfrm>
            <a:off x="541429" y="4544315"/>
            <a:ext cx="478304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It is used to write the holy words of the Qur’an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7F54D78-8B7B-4438-B5B7-97907CE11289}"/>
              </a:ext>
            </a:extLst>
          </p:cNvPr>
          <p:cNvSpPr/>
          <p:nvPr/>
        </p:nvSpPr>
        <p:spPr>
          <a:xfrm>
            <a:off x="507642" y="5019683"/>
            <a:ext cx="59669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2.It was important to have a clear script that all the people of </a:t>
            </a:r>
          </a:p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Islam could easily read and understand.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84C82F0-75C7-469D-8731-8FAFE7D48B35}"/>
              </a:ext>
            </a:extLst>
          </p:cNvPr>
          <p:cNvSpPr/>
          <p:nvPr/>
        </p:nvSpPr>
        <p:spPr>
          <a:xfrm>
            <a:off x="507642" y="5603649"/>
            <a:ext cx="655576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3.Kufjc script has straight, geometric letters that are not connected.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DFD32D2-811E-49E7-92D0-17A585638754}"/>
              </a:ext>
            </a:extLst>
          </p:cNvPr>
          <p:cNvSpPr/>
          <p:nvPr/>
        </p:nvSpPr>
        <p:spPr>
          <a:xfrm>
            <a:off x="755576" y="6005377"/>
            <a:ext cx="61951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4.Thuluth is often used to write the headings of surahs, and it is </a:t>
            </a:r>
          </a:p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script on the Saudi Arabian </a:t>
            </a:r>
            <a:r>
              <a:rPr lang="en-US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fmag</a:t>
            </a:r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708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668344" y="247101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53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AD5AFAB-52B8-4DB5-8F6E-F9A41C6EB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4704"/>
            <a:ext cx="1812603" cy="49326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78741E2-177F-4142-B4EC-B05D81868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3593"/>
            <a:ext cx="2533649" cy="53816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7F283B8-B1D2-4C6C-9FFB-1607464EF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257970"/>
            <a:ext cx="3625438" cy="116014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976EE8D-0D4B-4F4B-962B-FB8B872117B7}"/>
              </a:ext>
            </a:extLst>
          </p:cNvPr>
          <p:cNvSpPr/>
          <p:nvPr/>
        </p:nvSpPr>
        <p:spPr>
          <a:xfrm>
            <a:off x="206558" y="2701446"/>
            <a:ext cx="8380179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 examples of </a:t>
            </a:r>
            <a:r>
              <a:rPr lang="en-US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historic calligraphy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that you may have read about or seen in museums.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84967CA-FF39-4DA5-9862-79C798D01E90}"/>
              </a:ext>
            </a:extLst>
          </p:cNvPr>
          <p:cNvSpPr/>
          <p:nvPr/>
        </p:nvSpPr>
        <p:spPr>
          <a:xfrm>
            <a:off x="323528" y="3419516"/>
            <a:ext cx="684863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small groups to discuss what you know about </a:t>
            </a:r>
            <a:r>
              <a:rPr lang="en-US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historic calligraphy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have seen or read about.</a:t>
            </a:r>
          </a:p>
        </p:txBody>
      </p:sp>
      <p:pic>
        <p:nvPicPr>
          <p:cNvPr id="3074" name="Picture 2" descr="Spring line-up in place for GCC's Historical Horizons lecture ...">
            <a:extLst>
              <a:ext uri="{FF2B5EF4-FFF2-40B4-BE49-F238E27FC236}">
                <a16:creationId xmlns:a16="http://schemas.microsoft.com/office/drawing/2014/main" id="{A27B2796-72DF-45A9-A9CB-FD990CE39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44907"/>
            <a:ext cx="2431157" cy="151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690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310D498-8B14-4E57-A788-1A7D4824B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4731"/>
            <a:ext cx="9144000" cy="586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863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929711A-A752-4852-B0A8-ED7154959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3926717" cy="33843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5CAD734-AAB8-4F06-970A-0D6F3D12A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3717032"/>
            <a:ext cx="4932040" cy="295408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3A8BF7E-5088-43F6-90E5-1290D65A6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3593"/>
            <a:ext cx="2533649" cy="5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9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رسم, علامة&#10;&#10;تم إنشاء الوصف تلقائياً">
            <a:extLst>
              <a:ext uri="{FF2B5EF4-FFF2-40B4-BE49-F238E27FC236}">
                <a16:creationId xmlns:a16="http://schemas.microsoft.com/office/drawing/2014/main" id="{7D6B1071-C0BE-4CAD-9846-49336FEB4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12" y="0"/>
            <a:ext cx="3457575" cy="1323975"/>
          </a:xfrm>
          <a:prstGeom prst="rect">
            <a:avLst/>
          </a:prstGeom>
        </p:spPr>
      </p:pic>
      <p:pic>
        <p:nvPicPr>
          <p:cNvPr id="5" name="صورة 4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840DF72A-DF32-496E-9C4B-D24A28F8E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987" y="116632"/>
            <a:ext cx="1568931" cy="1480252"/>
          </a:xfrm>
          <a:prstGeom prst="rect">
            <a:avLst/>
          </a:prstGeom>
        </p:spPr>
      </p:pic>
      <p:pic>
        <p:nvPicPr>
          <p:cNvPr id="6" name="Picture 4" descr="Marketing clipart event manager, Picture #1642088 marketing ...">
            <a:extLst>
              <a:ext uri="{FF2B5EF4-FFF2-40B4-BE49-F238E27FC236}">
                <a16:creationId xmlns:a16="http://schemas.microsoft.com/office/drawing/2014/main" id="{C6738CF5-9F0A-4E6E-863C-5F9AA2824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596884"/>
            <a:ext cx="1745497" cy="174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edding Planner Clipart">
            <a:extLst>
              <a:ext uri="{FF2B5EF4-FFF2-40B4-BE49-F238E27FC236}">
                <a16:creationId xmlns:a16="http://schemas.microsoft.com/office/drawing/2014/main" id="{15922503-A16E-40EB-A615-86D860ACF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8" y="2222944"/>
            <a:ext cx="247404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3B562DE4-2E2B-4B8D-B926-AA6E8D690E51}"/>
              </a:ext>
            </a:extLst>
          </p:cNvPr>
          <p:cNvSpPr/>
          <p:nvPr/>
        </p:nvSpPr>
        <p:spPr>
          <a:xfrm>
            <a:off x="6679854" y="1227552"/>
            <a:ext cx="1817950" cy="369332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Marketing event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77DBB62-3015-4C31-AD24-C2C5FBC3B57A}"/>
              </a:ext>
            </a:extLst>
          </p:cNvPr>
          <p:cNvSpPr/>
          <p:nvPr/>
        </p:nvSpPr>
        <p:spPr>
          <a:xfrm>
            <a:off x="319723" y="1809432"/>
            <a:ext cx="1817950" cy="369332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wedding event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3E3F9C2-F019-4211-B355-93776251F0BA}"/>
              </a:ext>
            </a:extLst>
          </p:cNvPr>
          <p:cNvSpPr/>
          <p:nvPr/>
        </p:nvSpPr>
        <p:spPr>
          <a:xfrm>
            <a:off x="5623737" y="5176101"/>
            <a:ext cx="1311529" cy="369332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Sport event</a:t>
            </a:r>
          </a:p>
        </p:txBody>
      </p:sp>
      <p:pic>
        <p:nvPicPr>
          <p:cNvPr id="2050" name="Picture 2" descr="Clipart sports sport event, Clipart sports sport event Transparent ...">
            <a:extLst>
              <a:ext uri="{FF2B5EF4-FFF2-40B4-BE49-F238E27FC236}">
                <a16:creationId xmlns:a16="http://schemas.microsoft.com/office/drawing/2014/main" id="{F1DE0197-304A-467C-B925-CA72B5071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697" y="5256051"/>
            <a:ext cx="2778029" cy="167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 descr="صورة تحتوي على علامة&#10;&#10;تم إنشاء الوصف تلقائياً">
            <a:extLst>
              <a:ext uri="{FF2B5EF4-FFF2-40B4-BE49-F238E27FC236}">
                <a16:creationId xmlns:a16="http://schemas.microsoft.com/office/drawing/2014/main" id="{08559582-AE11-4304-BA62-2EA282E8F2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84" y="1182866"/>
            <a:ext cx="2143125" cy="1762125"/>
          </a:xfrm>
          <a:prstGeom prst="rect">
            <a:avLst/>
          </a:prstGeom>
        </p:spPr>
      </p:pic>
      <p:pic>
        <p:nvPicPr>
          <p:cNvPr id="15" name="صورة 14" descr="صورة تحتوي على رسم, طعام&#10;&#10;تم إنشاء الوصف تلقائياً">
            <a:extLst>
              <a:ext uri="{FF2B5EF4-FFF2-40B4-BE49-F238E27FC236}">
                <a16:creationId xmlns:a16="http://schemas.microsoft.com/office/drawing/2014/main" id="{B21E1838-348F-464C-B6B6-3B1164F0C9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339677"/>
            <a:ext cx="2026466" cy="1416943"/>
          </a:xfrm>
          <a:prstGeom prst="rect">
            <a:avLst/>
          </a:prstGeom>
        </p:spPr>
      </p:pic>
      <p:pic>
        <p:nvPicPr>
          <p:cNvPr id="17" name="صورة 16" descr="صورة تحتوي على علامة, المصباح, رسم&#10;&#10;تم إنشاء الوصف تلقائياً">
            <a:extLst>
              <a:ext uri="{FF2B5EF4-FFF2-40B4-BE49-F238E27FC236}">
                <a16:creationId xmlns:a16="http://schemas.microsoft.com/office/drawing/2014/main" id="{5DDDB3DE-46E2-47D9-8A3B-76994A60EC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47" y="2667753"/>
            <a:ext cx="2399489" cy="1762125"/>
          </a:xfrm>
          <a:prstGeom prst="rect">
            <a:avLst/>
          </a:prstGeom>
        </p:spPr>
      </p:pic>
      <p:pic>
        <p:nvPicPr>
          <p:cNvPr id="2058" name="Picture 10" descr="Orlando Social Media Marketing - Trighton Interactive">
            <a:extLst>
              <a:ext uri="{FF2B5EF4-FFF2-40B4-BE49-F238E27FC236}">
                <a16:creationId xmlns:a16="http://schemas.microsoft.com/office/drawing/2014/main" id="{A81E7DFD-7A82-48BD-97C6-3087B0F8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877" y="468415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34FDA738-967D-4682-A062-48FAE5118D8A}"/>
              </a:ext>
            </a:extLst>
          </p:cNvPr>
          <p:cNvSpPr/>
          <p:nvPr/>
        </p:nvSpPr>
        <p:spPr>
          <a:xfrm>
            <a:off x="266326" y="4941168"/>
            <a:ext cx="1947213" cy="369332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/>
              <a:t>Social media Event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68C1FD0-7CA8-465A-AEB6-E69C4CD221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9471" y="3397685"/>
            <a:ext cx="1927742" cy="1912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A806A851-07DB-496A-BB20-150DA14223C1}"/>
              </a:ext>
            </a:extLst>
          </p:cNvPr>
          <p:cNvSpPr/>
          <p:nvPr/>
        </p:nvSpPr>
        <p:spPr>
          <a:xfrm>
            <a:off x="5474815" y="4019884"/>
            <a:ext cx="1527553" cy="369332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 event</a:t>
            </a:r>
          </a:p>
        </p:txBody>
      </p:sp>
    </p:spTree>
    <p:extLst>
      <p:ext uri="{BB962C8B-B14F-4D97-AF65-F5344CB8AC3E}">
        <p14:creationId xmlns:p14="http://schemas.microsoft.com/office/powerpoint/2010/main" val="1049584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A221025-D6DC-40F2-9B09-D9D9B06AB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1963291" cy="44713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E0FE0C9-FF1B-48B1-B9B7-5C05463EB570}"/>
              </a:ext>
            </a:extLst>
          </p:cNvPr>
          <p:cNvSpPr/>
          <p:nvPr/>
        </p:nvSpPr>
        <p:spPr>
          <a:xfrm>
            <a:off x="7668344" y="247101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54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7D0F9ED-ACB3-4788-8726-23AF1AA9B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39149"/>
            <a:ext cx="7200800" cy="49660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B61DE88-DD73-4A3C-AD00-B06F2DBF3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" y="4558705"/>
            <a:ext cx="9144000" cy="19448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C4D06AB-9385-4BB8-A2C5-864252552E62}"/>
              </a:ext>
            </a:extLst>
          </p:cNvPr>
          <p:cNvSpPr/>
          <p:nvPr/>
        </p:nvSpPr>
        <p:spPr>
          <a:xfrm>
            <a:off x="235457" y="1357540"/>
            <a:ext cx="4408552" cy="646331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Recall an event that you attended.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Describe as many sensory details as possible.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ABD855A-8A43-463F-9070-67E6FA248292}"/>
              </a:ext>
            </a:extLst>
          </p:cNvPr>
          <p:cNvSpPr/>
          <p:nvPr/>
        </p:nvSpPr>
        <p:spPr>
          <a:xfrm>
            <a:off x="235456" y="3330976"/>
            <a:ext cx="8746112" cy="923330"/>
          </a:xfrm>
          <a:prstGeom prst="rect">
            <a:avLst/>
          </a:prstGeom>
          <a:solidFill>
            <a:srgbClr val="66FF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Complete the chart with details of an event they attended. write as many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details as possible and not to worry if you can’t fill in all of the categories. You will later use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notes to write about the experience.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52DA80F-2808-42B3-87D3-B5FBF8E83492}"/>
              </a:ext>
            </a:extLst>
          </p:cNvPr>
          <p:cNvSpPr/>
          <p:nvPr/>
        </p:nvSpPr>
        <p:spPr>
          <a:xfrm>
            <a:off x="683568" y="5058685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49BE9D6-D3A4-4FC3-953E-51C5F4F24BA7}"/>
              </a:ext>
            </a:extLst>
          </p:cNvPr>
          <p:cNvSpPr/>
          <p:nvPr/>
        </p:nvSpPr>
        <p:spPr>
          <a:xfrm>
            <a:off x="611560" y="5495801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FF60DD5-0B46-4B4F-AEBA-C9A6C0E23A3E}"/>
              </a:ext>
            </a:extLst>
          </p:cNvPr>
          <p:cNvSpPr/>
          <p:nvPr/>
        </p:nvSpPr>
        <p:spPr>
          <a:xfrm>
            <a:off x="539552" y="5993291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46405BD-0010-4996-AEA1-440DBD9C617B}"/>
              </a:ext>
            </a:extLst>
          </p:cNvPr>
          <p:cNvSpPr/>
          <p:nvPr/>
        </p:nvSpPr>
        <p:spPr>
          <a:xfrm>
            <a:off x="2960794" y="5037162"/>
            <a:ext cx="67839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C022EB7-60F2-4B9B-BB2E-E63E1C4B1BC5}"/>
              </a:ext>
            </a:extLst>
          </p:cNvPr>
          <p:cNvSpPr/>
          <p:nvPr/>
        </p:nvSpPr>
        <p:spPr>
          <a:xfrm>
            <a:off x="2915815" y="5435932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8C2A1CD-063E-4EBE-92BB-40E1CF41BB29}"/>
              </a:ext>
            </a:extLst>
          </p:cNvPr>
          <p:cNvSpPr/>
          <p:nvPr/>
        </p:nvSpPr>
        <p:spPr>
          <a:xfrm>
            <a:off x="2915816" y="6011996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476B2F1-1F5A-406E-8FD2-4D7325D2D84E}"/>
              </a:ext>
            </a:extLst>
          </p:cNvPr>
          <p:cNvSpPr/>
          <p:nvPr/>
        </p:nvSpPr>
        <p:spPr>
          <a:xfrm>
            <a:off x="5112219" y="4965154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423E5A7-E91F-42CC-9EA7-4472BA6A7DD4}"/>
              </a:ext>
            </a:extLst>
          </p:cNvPr>
          <p:cNvSpPr/>
          <p:nvPr/>
        </p:nvSpPr>
        <p:spPr>
          <a:xfrm>
            <a:off x="5076056" y="5435932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934153E-5538-4A6E-BD48-616A75D7A292}"/>
              </a:ext>
            </a:extLst>
          </p:cNvPr>
          <p:cNvSpPr/>
          <p:nvPr/>
        </p:nvSpPr>
        <p:spPr>
          <a:xfrm>
            <a:off x="5076056" y="5939988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7BAA0FF8-3428-4B8C-B957-4EA2FEBC0C38}"/>
              </a:ext>
            </a:extLst>
          </p:cNvPr>
          <p:cNvSpPr/>
          <p:nvPr/>
        </p:nvSpPr>
        <p:spPr>
          <a:xfrm>
            <a:off x="7146365" y="5003884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F9F851C-E3F7-4B10-B4ED-72190AB4E1A0}"/>
              </a:ext>
            </a:extLst>
          </p:cNvPr>
          <p:cNvSpPr/>
          <p:nvPr/>
        </p:nvSpPr>
        <p:spPr>
          <a:xfrm>
            <a:off x="7257140" y="5480746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F3FEC7A-A27E-43F3-BDE1-035D2F443422}"/>
              </a:ext>
            </a:extLst>
          </p:cNvPr>
          <p:cNvSpPr/>
          <p:nvPr/>
        </p:nvSpPr>
        <p:spPr>
          <a:xfrm>
            <a:off x="7185132" y="5982015"/>
            <a:ext cx="6783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صورة 20" descr="صورة تحتوي على نص, شاحنة, منضدة, رجل&#10;&#10;تم إنشاء الوصف تلقائياً">
            <a:extLst>
              <a:ext uri="{FF2B5EF4-FFF2-40B4-BE49-F238E27FC236}">
                <a16:creationId xmlns:a16="http://schemas.microsoft.com/office/drawing/2014/main" id="{A46ECCB1-FB38-4603-9DBC-AB8051B55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8" y="2348879"/>
            <a:ext cx="1572037" cy="871607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ADCF11F7-A943-41B5-BFFC-3222E88A2EB7}"/>
              </a:ext>
            </a:extLst>
          </p:cNvPr>
          <p:cNvSpPr/>
          <p:nvPr/>
        </p:nvSpPr>
        <p:spPr>
          <a:xfrm>
            <a:off x="1728401" y="2632699"/>
            <a:ext cx="4499783" cy="369332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describe her own experience at an event</a:t>
            </a:r>
          </a:p>
        </p:txBody>
      </p:sp>
      <p:pic>
        <p:nvPicPr>
          <p:cNvPr id="1026" name="Picture 2" descr="How to handle Events between Applications | Bryan Avery – Blog">
            <a:extLst>
              <a:ext uri="{FF2B5EF4-FFF2-40B4-BE49-F238E27FC236}">
                <a16:creationId xmlns:a16="http://schemas.microsoft.com/office/drawing/2014/main" id="{52A6DA48-BD9E-4EF5-A7A6-F5F8AABAC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632" y="2367731"/>
            <a:ext cx="1829390" cy="100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keting clipart event manager, Picture #1642088 marketing ...">
            <a:extLst>
              <a:ext uri="{FF2B5EF4-FFF2-40B4-BE49-F238E27FC236}">
                <a16:creationId xmlns:a16="http://schemas.microsoft.com/office/drawing/2014/main" id="{394B1497-33AB-4DE0-97B6-4A9B7CBB5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543" y="922256"/>
            <a:ext cx="1470000" cy="14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3CFE3A8C-C64D-4957-8101-7BDE4FF7B1EF}"/>
              </a:ext>
            </a:extLst>
          </p:cNvPr>
          <p:cNvSpPr/>
          <p:nvPr/>
        </p:nvSpPr>
        <p:spPr>
          <a:xfrm>
            <a:off x="5667610" y="1036852"/>
            <a:ext cx="1817950" cy="369332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Marketing event</a:t>
            </a:r>
          </a:p>
        </p:txBody>
      </p:sp>
      <p:pic>
        <p:nvPicPr>
          <p:cNvPr id="1030" name="Picture 6" descr="Wedding Planner Clipart">
            <a:extLst>
              <a:ext uri="{FF2B5EF4-FFF2-40B4-BE49-F238E27FC236}">
                <a16:creationId xmlns:a16="http://schemas.microsoft.com/office/drawing/2014/main" id="{F466CD4B-4C66-4DCE-AEE6-22A5C581A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15" y="1419577"/>
            <a:ext cx="1298410" cy="120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26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A221025-D6DC-40F2-9B09-D9D9B06AB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1963291" cy="44713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E0FE0C9-FF1B-48B1-B9B7-5C05463EB570}"/>
              </a:ext>
            </a:extLst>
          </p:cNvPr>
          <p:cNvSpPr/>
          <p:nvPr/>
        </p:nvSpPr>
        <p:spPr>
          <a:xfrm>
            <a:off x="7668344" y="247101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54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48CC669-D465-43DA-8A90-2D96F8667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201644"/>
            <a:ext cx="8712968" cy="244574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C8B66F0-389A-4FD8-8089-8C0DD4938F2F}"/>
              </a:ext>
            </a:extLst>
          </p:cNvPr>
          <p:cNvSpPr/>
          <p:nvPr/>
        </p:nvSpPr>
        <p:spPr>
          <a:xfrm>
            <a:off x="323528" y="1268760"/>
            <a:ext cx="8196539" cy="2308324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good narrative describes events in a way that the reader can share the sensory and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emotional experience of the writer. 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 over the information about time words.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Scan the first two lines of the text in B to find </a:t>
            </a:r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 words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example: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Before the race…,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While the jockeys… </a:t>
            </a:r>
          </a:p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 words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help to clarify the sequence of events in a story.</a:t>
            </a:r>
          </a:p>
        </p:txBody>
      </p:sp>
    </p:spTree>
    <p:extLst>
      <p:ext uri="{BB962C8B-B14F-4D97-AF65-F5344CB8AC3E}">
        <p14:creationId xmlns:p14="http://schemas.microsoft.com/office/powerpoint/2010/main" val="3832258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A221025-D6DC-40F2-9B09-D9D9B06AB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1963291" cy="44713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E0FE0C9-FF1B-48B1-B9B7-5C05463EB570}"/>
              </a:ext>
            </a:extLst>
          </p:cNvPr>
          <p:cNvSpPr/>
          <p:nvPr/>
        </p:nvSpPr>
        <p:spPr>
          <a:xfrm>
            <a:off x="7668344" y="247101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54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48CC669-D465-43DA-8A90-2D96F8667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737425"/>
            <a:ext cx="6804248" cy="190996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AF99F81-48D2-4AFE-B7F1-353A501005E9}"/>
              </a:ext>
            </a:extLst>
          </p:cNvPr>
          <p:cNvSpPr/>
          <p:nvPr/>
        </p:nvSpPr>
        <p:spPr>
          <a:xfrm>
            <a:off x="6300192" y="180975"/>
            <a:ext cx="678391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C8B66F0-389A-4FD8-8089-8C0DD4938F2F}"/>
              </a:ext>
            </a:extLst>
          </p:cNvPr>
          <p:cNvSpPr/>
          <p:nvPr/>
        </p:nvSpPr>
        <p:spPr>
          <a:xfrm>
            <a:off x="107504" y="1052736"/>
            <a:ext cx="8668912" cy="3416320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 the information about exclamation points.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☺S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the text in B to find exclamation points.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Examples include: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“That’s the winner!”;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Prince was in front by a neck!;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Prince was the winner by two lengths!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☺H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ow does the writer feel when he makes these statements.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excited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 over the information about quotation marks and scan the text in B to find examples.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“That’s the winner!”;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“They’re off”.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Direct quotes in narratives help the reader to “hear” sounds and speech from the story.</a:t>
            </a:r>
          </a:p>
        </p:txBody>
      </p:sp>
    </p:spTree>
    <p:extLst>
      <p:ext uri="{BB962C8B-B14F-4D97-AF65-F5344CB8AC3E}">
        <p14:creationId xmlns:p14="http://schemas.microsoft.com/office/powerpoint/2010/main" val="21891394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A221025-D6DC-40F2-9B09-D9D9B06AB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5093"/>
            <a:ext cx="1963291" cy="44713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E0FE0C9-FF1B-48B1-B9B7-5C05463EB570}"/>
              </a:ext>
            </a:extLst>
          </p:cNvPr>
          <p:cNvSpPr/>
          <p:nvPr/>
        </p:nvSpPr>
        <p:spPr>
          <a:xfrm>
            <a:off x="7668344" y="247101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54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812FEE4-61E8-40C1-9DDA-63CC27C47F3E}"/>
              </a:ext>
            </a:extLst>
          </p:cNvPr>
          <p:cNvSpPr/>
          <p:nvPr/>
        </p:nvSpPr>
        <p:spPr>
          <a:xfrm>
            <a:off x="107504" y="718742"/>
            <a:ext cx="8396434" cy="1200329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Have you ever attended a horse race or seen one on TV?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If so, describe the event.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 over the meaning of expressions that are specifically related to horse racing such as: stable, jockey, track, binoculars, by a neck, cross the finish line, by a length.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3A6216A-4AA6-45CE-A25D-4DA2315554C1}"/>
              </a:ext>
            </a:extLst>
          </p:cNvPr>
          <p:cNvSpPr/>
          <p:nvPr/>
        </p:nvSpPr>
        <p:spPr>
          <a:xfrm>
            <a:off x="73454" y="2492091"/>
            <a:ext cx="6466450" cy="646331"/>
          </a:xfrm>
          <a:prstGeom prst="rect">
            <a:avLst/>
          </a:prstGeom>
          <a:solidFill>
            <a:srgbClr val="CCCC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binoculars = a pair of special glasses, that you hold up to your eyes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look at objects that are a long distance away</a:t>
            </a:r>
            <a:endParaRPr lang="ar-SA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66D7B7F-9512-4D63-A676-FE433D9F8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266459"/>
            <a:ext cx="1315021" cy="876681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DCA35C2-DB26-49DA-9B04-52DA1CE9EAAF}"/>
              </a:ext>
            </a:extLst>
          </p:cNvPr>
          <p:cNvSpPr/>
          <p:nvPr/>
        </p:nvSpPr>
        <p:spPr>
          <a:xfrm>
            <a:off x="135112" y="3372088"/>
            <a:ext cx="5066643" cy="369332"/>
          </a:xfrm>
          <a:prstGeom prst="rect">
            <a:avLst/>
          </a:prstGeom>
          <a:solidFill>
            <a:srgbClr val="CCCC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jockey = a person whose job is riding horses in races</a:t>
            </a:r>
            <a:endParaRPr lang="ar-SA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23BF02A-CFFB-4568-BFCC-A1D06E867AA0}"/>
              </a:ext>
            </a:extLst>
          </p:cNvPr>
          <p:cNvSpPr/>
          <p:nvPr/>
        </p:nvSpPr>
        <p:spPr>
          <a:xfrm>
            <a:off x="237029" y="4413552"/>
            <a:ext cx="4231608" cy="369332"/>
          </a:xfrm>
          <a:prstGeom prst="rect">
            <a:avLst/>
          </a:prstGeom>
          <a:solidFill>
            <a:srgbClr val="CCCC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stable = a building in which horses are kept</a:t>
            </a:r>
            <a:endParaRPr lang="ar-SA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4947060-055A-4286-87BB-EC6F298C8F13}"/>
              </a:ext>
            </a:extLst>
          </p:cNvPr>
          <p:cNvSpPr/>
          <p:nvPr/>
        </p:nvSpPr>
        <p:spPr>
          <a:xfrm>
            <a:off x="0" y="5270350"/>
            <a:ext cx="7951920" cy="369332"/>
          </a:xfrm>
          <a:prstGeom prst="rect">
            <a:avLst/>
          </a:prstGeom>
          <a:solidFill>
            <a:srgbClr val="CCCC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track = a piece of ground or a path/ a road, often oval-shaped, that is used for races</a:t>
            </a:r>
            <a:endParaRPr lang="ar-SA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024B1C7-1725-4A51-BACE-7276025EB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78354" y="3183541"/>
            <a:ext cx="1417813" cy="95702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622E2D6-0474-4FE0-92D5-8E605023D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637" y="4010729"/>
            <a:ext cx="1589971" cy="99755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36FBA2D-FF64-451A-A32B-B10EF8781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253" y="5189211"/>
            <a:ext cx="893940" cy="1421688"/>
          </a:xfrm>
          <a:prstGeom prst="rect">
            <a:avLst/>
          </a:prstGeom>
        </p:spPr>
      </p:pic>
      <p:pic>
        <p:nvPicPr>
          <p:cNvPr id="14" name="صورة 1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45569C7A-64C4-468F-BCF8-102CBEB511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6924"/>
            <a:ext cx="681427" cy="108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82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A221025-D6DC-40F2-9B09-D9D9B06AB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5093"/>
            <a:ext cx="1963291" cy="44713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E0FE0C9-FF1B-48B1-B9B7-5C05463EB570}"/>
              </a:ext>
            </a:extLst>
          </p:cNvPr>
          <p:cNvSpPr/>
          <p:nvPr/>
        </p:nvSpPr>
        <p:spPr>
          <a:xfrm>
            <a:off x="7668344" y="247101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54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889779D-5DC5-4745-8DD2-9A34AC798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83" y="2248146"/>
            <a:ext cx="7884368" cy="52320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E8C1DE7-5019-4BEC-99E0-BF1D4FDDF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35" y="2780928"/>
            <a:ext cx="8532440" cy="51139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E0B9038-6482-4E21-B03B-9636F7FD3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284984"/>
            <a:ext cx="8028384" cy="3444436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812FEE4-61E8-40C1-9DDA-63CC27C47F3E}"/>
              </a:ext>
            </a:extLst>
          </p:cNvPr>
          <p:cNvSpPr/>
          <p:nvPr/>
        </p:nvSpPr>
        <p:spPr>
          <a:xfrm>
            <a:off x="0" y="828962"/>
            <a:ext cx="7543268" cy="1077218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☺☺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Focus your attention on the words in the box. </a:t>
            </a:r>
          </a:p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 definitions (in English) for the words you know. </a:t>
            </a:r>
          </a:p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consult a dictionary for any unknown words. </a:t>
            </a:r>
          </a:p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individually to complete the paragraph and then compare answers with a partner.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3A6216A-4AA6-45CE-A25D-4DA2315554C1}"/>
              </a:ext>
            </a:extLst>
          </p:cNvPr>
          <p:cNvSpPr/>
          <p:nvPr/>
        </p:nvSpPr>
        <p:spPr>
          <a:xfrm>
            <a:off x="4386295" y="750400"/>
            <a:ext cx="4650056" cy="830997"/>
          </a:xfrm>
          <a:prstGeom prst="rect">
            <a:avLst/>
          </a:prstGeom>
          <a:solidFill>
            <a:srgbClr val="FF99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 sections of the paragraph. which two words are </a:t>
            </a:r>
          </a:p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usually nouns, but are used </a:t>
            </a:r>
            <a:r>
              <a:rPr lang="en-US" sz="16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metaphorically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as verbs. </a:t>
            </a:r>
          </a:p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(paraded, thundered)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20447E1-B178-43F7-A1C7-947EE459D285}"/>
              </a:ext>
            </a:extLst>
          </p:cNvPr>
          <p:cNvSpPr/>
          <p:nvPr/>
        </p:nvSpPr>
        <p:spPr>
          <a:xfrm>
            <a:off x="755576" y="3933056"/>
            <a:ext cx="9621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paraded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8F335B2-2E13-44F0-8759-79BAD403F97E}"/>
              </a:ext>
            </a:extLst>
          </p:cNvPr>
          <p:cNvSpPr/>
          <p:nvPr/>
        </p:nvSpPr>
        <p:spPr>
          <a:xfrm>
            <a:off x="3707904" y="4211796"/>
            <a:ext cx="93968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nervous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7624D76-74FD-4920-B4CD-D90F4CDE5F09}"/>
              </a:ext>
            </a:extLst>
          </p:cNvPr>
          <p:cNvSpPr/>
          <p:nvPr/>
        </p:nvSpPr>
        <p:spPr>
          <a:xfrm>
            <a:off x="2237425" y="4725144"/>
            <a:ext cx="76469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crowd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8EEDB51-AECD-44B0-95DE-87281434FC73}"/>
              </a:ext>
            </a:extLst>
          </p:cNvPr>
          <p:cNvSpPr/>
          <p:nvPr/>
        </p:nvSpPr>
        <p:spPr>
          <a:xfrm>
            <a:off x="4181641" y="5003884"/>
            <a:ext cx="69230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silent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843F5C1-E289-49D2-9363-30747AED544F}"/>
              </a:ext>
            </a:extLst>
          </p:cNvPr>
          <p:cNvSpPr/>
          <p:nvPr/>
        </p:nvSpPr>
        <p:spPr>
          <a:xfrm>
            <a:off x="2817215" y="5301208"/>
            <a:ext cx="117872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thundered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66FA6FA-04A1-4D71-89BC-3A4805AF067B}"/>
              </a:ext>
            </a:extLst>
          </p:cNvPr>
          <p:cNvSpPr/>
          <p:nvPr/>
        </p:nvSpPr>
        <p:spPr>
          <a:xfrm>
            <a:off x="907976" y="5589240"/>
            <a:ext cx="74411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shook</a:t>
            </a:r>
            <a:endParaRPr lang="ar-SA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7F838DD-B4CF-46B2-B514-B9D661BF44FC}"/>
              </a:ext>
            </a:extLst>
          </p:cNvPr>
          <p:cNvSpPr/>
          <p:nvPr/>
        </p:nvSpPr>
        <p:spPr>
          <a:xfrm>
            <a:off x="5477785" y="5867980"/>
            <a:ext cx="85318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excited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BF120A5-3B67-4AD7-A4D3-13DFE598E7D6}"/>
              </a:ext>
            </a:extLst>
          </p:cNvPr>
          <p:cNvSpPr/>
          <p:nvPr/>
        </p:nvSpPr>
        <p:spPr>
          <a:xfrm>
            <a:off x="2843808" y="6156012"/>
            <a:ext cx="9494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cheered</a:t>
            </a:r>
            <a:endParaRPr lang="ar-SA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13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A221025-D6DC-40F2-9B09-D9D9B06AB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1963291" cy="44713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E0FE0C9-FF1B-48B1-B9B7-5C05463EB570}"/>
              </a:ext>
            </a:extLst>
          </p:cNvPr>
          <p:cNvSpPr/>
          <p:nvPr/>
        </p:nvSpPr>
        <p:spPr>
          <a:xfrm>
            <a:off x="7668344" y="247101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54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ABD2E5C-F147-4DE4-8FA6-9D1BB1384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64704"/>
            <a:ext cx="8460357" cy="54038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E0A5909-2451-4762-8B10-88CCF719978B}"/>
              </a:ext>
            </a:extLst>
          </p:cNvPr>
          <p:cNvSpPr/>
          <p:nvPr/>
        </p:nvSpPr>
        <p:spPr>
          <a:xfrm>
            <a:off x="195722" y="3739848"/>
            <a:ext cx="5504520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sensory =senses of touch, smell, taste, hearing, and sight</a:t>
            </a:r>
            <a:endParaRPr lang="ar-SA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9623860-FDFC-4199-BCEC-C55F97F08013}"/>
              </a:ext>
            </a:extLst>
          </p:cNvPr>
          <p:cNvSpPr/>
          <p:nvPr/>
        </p:nvSpPr>
        <p:spPr>
          <a:xfrm>
            <a:off x="1547664" y="1501937"/>
            <a:ext cx="7077258" cy="923330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 about an event you attended using your notes from the chart.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include sensory and emotional details.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Exchange papers and vote on which event sounds the most interesting.</a:t>
            </a:r>
          </a:p>
        </p:txBody>
      </p:sp>
      <p:pic>
        <p:nvPicPr>
          <p:cNvPr id="8194" name="Picture 2" descr="5 senses clipart sensory memory, 5 senses sensory memory ...">
            <a:extLst>
              <a:ext uri="{FF2B5EF4-FFF2-40B4-BE49-F238E27FC236}">
                <a16:creationId xmlns:a16="http://schemas.microsoft.com/office/drawing/2014/main" id="{2AC16D5F-B3A6-4104-A1A8-E1F278B6C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2" y="4293096"/>
            <a:ext cx="2699371" cy="192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xchange clipart 1 » Clipart Station">
            <a:extLst>
              <a:ext uri="{FF2B5EF4-FFF2-40B4-BE49-F238E27FC236}">
                <a16:creationId xmlns:a16="http://schemas.microsoft.com/office/drawing/2014/main" id="{0946BC3F-1992-4BFC-90AA-BA7453C7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82" y="4749088"/>
            <a:ext cx="1899758" cy="128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Emotions clipart general psychology, Picture #28537 emotions ...">
            <a:extLst>
              <a:ext uri="{FF2B5EF4-FFF2-40B4-BE49-F238E27FC236}">
                <a16:creationId xmlns:a16="http://schemas.microsoft.com/office/drawing/2014/main" id="{928CB346-A44C-48AD-8452-68947784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34642"/>
            <a:ext cx="20478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B2285CC-E7CD-47B5-A39D-A5D40E9A3E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30548"/>
            <a:ext cx="1300603" cy="1697180"/>
          </a:xfrm>
          <a:prstGeom prst="rect">
            <a:avLst/>
          </a:prstGeom>
        </p:spPr>
      </p:pic>
      <p:pic>
        <p:nvPicPr>
          <p:cNvPr id="10" name="صورة 9" descr="صورة تحتوي على لعبة, دمية&#10;&#10;تم إنشاء الوصف تلقائياً">
            <a:extLst>
              <a:ext uri="{FF2B5EF4-FFF2-40B4-BE49-F238E27FC236}">
                <a16:creationId xmlns:a16="http://schemas.microsoft.com/office/drawing/2014/main" id="{FEBFDF8B-5BBC-42D4-9BC7-DB74886346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16" y="2734086"/>
            <a:ext cx="1899758" cy="202460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2B150E5-18D0-4457-AC36-9EDC17416A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67" y="146378"/>
            <a:ext cx="566725" cy="566725"/>
          </a:xfrm>
          <a:prstGeom prst="rect">
            <a:avLst/>
          </a:prstGeom>
        </p:spPr>
      </p:pic>
      <p:pic>
        <p:nvPicPr>
          <p:cNvPr id="14" name="صورة 13" descr="صورة تحتوي على كمبيوتر محمول, كمبيوتر, طعام, غرفة&#10;&#10;تم إنشاء الوصف تلقائياً">
            <a:extLst>
              <a:ext uri="{FF2B5EF4-FFF2-40B4-BE49-F238E27FC236}">
                <a16:creationId xmlns:a16="http://schemas.microsoft.com/office/drawing/2014/main" id="{8720D089-E986-4275-914F-24EC09CFFF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329984"/>
            <a:ext cx="1653252" cy="150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364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E0FE0C9-FF1B-48B1-B9B7-5C05463EB570}"/>
              </a:ext>
            </a:extLst>
          </p:cNvPr>
          <p:cNvSpPr/>
          <p:nvPr/>
        </p:nvSpPr>
        <p:spPr>
          <a:xfrm>
            <a:off x="7668344" y="247101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54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B956463-46B1-49E0-A2B9-704AFBDFF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45" y="908720"/>
            <a:ext cx="8100392" cy="5252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D8C46FA-8E4C-43D6-A001-557C6EB90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33555"/>
            <a:ext cx="2528888" cy="46672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0E5A466-D0C5-41F1-9E7B-287E20E84E59}"/>
              </a:ext>
            </a:extLst>
          </p:cNvPr>
          <p:cNvSpPr/>
          <p:nvPr/>
        </p:nvSpPr>
        <p:spPr>
          <a:xfrm>
            <a:off x="72466" y="1477908"/>
            <a:ext cx="8977138" cy="2308324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Check in your local newspaper or on the Web for the week’s events in your town.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Organize yourselves in groups and have each group make a </a:t>
            </a:r>
            <a:r>
              <a:rPr lang="en-US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brochure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one of the events.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Make sure the brochure is attractive and informative.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 in magazines and newspapers to find pictures and words to include in your brochures. </a:t>
            </a:r>
          </a:p>
          <a:p>
            <a:pPr algn="l" rtl="0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Groups show your brochures to the class.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class votes on the best one.</a:t>
            </a:r>
          </a:p>
        </p:txBody>
      </p:sp>
      <p:pic>
        <p:nvPicPr>
          <p:cNvPr id="9218" name="Picture 2" descr="News Clip Art Free | Clipart Panda - Free Clipart Images">
            <a:extLst>
              <a:ext uri="{FF2B5EF4-FFF2-40B4-BE49-F238E27FC236}">
                <a16:creationId xmlns:a16="http://schemas.microsoft.com/office/drawing/2014/main" id="{12ABF3DD-E6CF-4551-8429-EBF88373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276" y="1716253"/>
            <a:ext cx="1107418" cy="7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lyer Brochure Icon Png , Free Transparent Clipart - ClipartKey">
            <a:extLst>
              <a:ext uri="{FF2B5EF4-FFF2-40B4-BE49-F238E27FC236}">
                <a16:creationId xmlns:a16="http://schemas.microsoft.com/office/drawing/2014/main" id="{34738877-4926-4CE2-A1C4-076D0BDC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666418"/>
            <a:ext cx="2702074" cy="211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Library of picture free library brochure png files ▻▻▻ Clipart ...">
            <a:extLst>
              <a:ext uri="{FF2B5EF4-FFF2-40B4-BE49-F238E27FC236}">
                <a16:creationId xmlns:a16="http://schemas.microsoft.com/office/drawing/2014/main" id="{4891BBCC-DA5B-4C81-8AB4-87D98B7B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4554444"/>
            <a:ext cx="2592288" cy="229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8506030-B58A-4561-849B-4A3D6C4626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77072"/>
            <a:ext cx="2434833" cy="22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692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9392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095232" y="1916030"/>
            <a:ext cx="226074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Assign page 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114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for additional reading and writing 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practice.</a:t>
            </a: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315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244EB60-A90A-4666-AF57-7BFEB224664E}"/>
              </a:ext>
            </a:extLst>
          </p:cNvPr>
          <p:cNvSpPr/>
          <p:nvPr/>
        </p:nvSpPr>
        <p:spPr>
          <a:xfrm>
            <a:off x="611560" y="1179909"/>
            <a:ext cx="1313180" cy="34163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Nouns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admission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artist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astronaut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calligraphy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dinosaur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discount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exhibit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B0D65C0-E738-4FD9-A260-34B9FF24F4D5}"/>
              </a:ext>
            </a:extLst>
          </p:cNvPr>
          <p:cNvSpPr/>
          <p:nvPr/>
        </p:nvSpPr>
        <p:spPr>
          <a:xfrm>
            <a:off x="5194507" y="210413"/>
            <a:ext cx="3553957" cy="203132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Nouns— Kinds of technology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aeronautics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astronomy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navigation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robotics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758CDBA-F201-4DAF-87F9-CE80BF8AA236}"/>
              </a:ext>
            </a:extLst>
          </p:cNvPr>
          <p:cNvSpPr/>
          <p:nvPr/>
        </p:nvSpPr>
        <p:spPr>
          <a:xfrm>
            <a:off x="7153155" y="2749569"/>
            <a:ext cx="1595309" cy="369331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Adjectives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amazing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awesome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contemporary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delicious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fantastic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temporary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vintage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7266B34-7306-4593-9437-A4D5D7F5C5AA}"/>
              </a:ext>
            </a:extLst>
          </p:cNvPr>
          <p:cNvSpPr/>
          <p:nvPr/>
        </p:nvSpPr>
        <p:spPr>
          <a:xfrm>
            <a:off x="5147710" y="2420888"/>
            <a:ext cx="1941557" cy="34163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admire 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discover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explore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invite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journey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miss (something)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prefer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shake (hands)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turn off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win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71FFF35-DDA5-4B75-95F5-0D36B7F008EE}"/>
              </a:ext>
            </a:extLst>
          </p:cNvPr>
          <p:cNvSpPr/>
          <p:nvPr/>
        </p:nvSpPr>
        <p:spPr>
          <a:xfrm>
            <a:off x="2123728" y="1340768"/>
            <a:ext cx="1544012" cy="313932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heritage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message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navigator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planetarium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safari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sight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space shuttle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ticket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E3AB59D-792B-4B6B-A0A5-18E7FF8A9517}"/>
              </a:ext>
            </a:extLst>
          </p:cNvPr>
          <p:cNvSpPr/>
          <p:nvPr/>
        </p:nvSpPr>
        <p:spPr>
          <a:xfrm>
            <a:off x="3751135" y="1226076"/>
            <a:ext cx="1313180" cy="34163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Nouns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admission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artist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astronaut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calligraphy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dinosaur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discount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exhibit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</a:p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157136E-9763-498E-80C3-9BCF5046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85013"/>
            <a:ext cx="44577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004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E0FE0C9-FF1B-48B1-B9B7-5C05463EB570}"/>
              </a:ext>
            </a:extLst>
          </p:cNvPr>
          <p:cNvSpPr/>
          <p:nvPr/>
        </p:nvSpPr>
        <p:spPr>
          <a:xfrm>
            <a:off x="7668344" y="247101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55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6A5E8CF-AB04-467B-804E-688C99793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64" y="836712"/>
            <a:ext cx="7345134" cy="576781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093BD36-DDE8-4A9A-B021-5A2D7A42D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6912768" cy="50969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15E0AAE-EE45-42CB-8F62-0A15F5628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5138898"/>
            <a:ext cx="1944216" cy="139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540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E0FE0C9-FF1B-48B1-B9B7-5C05463EB570}"/>
              </a:ext>
            </a:extLst>
          </p:cNvPr>
          <p:cNvSpPr/>
          <p:nvPr/>
        </p:nvSpPr>
        <p:spPr>
          <a:xfrm>
            <a:off x="7668344" y="247101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55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FDD9C7F-919C-4F1E-9D53-D535EAFA2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40387"/>
            <a:ext cx="6912768" cy="50969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0A97EC3-E355-450E-9029-5C451B473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" y="3717032"/>
            <a:ext cx="9144000" cy="301286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737FCFF-8CEE-4C31-BDDB-DA1735E65232}"/>
              </a:ext>
            </a:extLst>
          </p:cNvPr>
          <p:cNvSpPr/>
          <p:nvPr/>
        </p:nvSpPr>
        <p:spPr>
          <a:xfrm>
            <a:off x="323528" y="836712"/>
            <a:ext cx="8568952" cy="1200329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Intensifiers are adverbs that emphasize adjectives (and other adverbs).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 aloud the examples.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Read the following sentence starters on the board and complete with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quite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l" rtl="0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046408D-69B9-494B-905A-EA262377A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9"/>
            <a:ext cx="4262680" cy="216024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A22BD74E-2CEF-4FE5-B356-00750945452C}"/>
              </a:ext>
            </a:extLst>
          </p:cNvPr>
          <p:cNvSpPr/>
          <p:nvPr/>
        </p:nvSpPr>
        <p:spPr>
          <a:xfrm>
            <a:off x="4932040" y="189069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1.It was quite_____. (a difficult test) 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2.It was_____. (quite an interesting lesson) 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3.He is _____. (quite a tall boy)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8663B5B-8FA7-4A62-9194-4F6F3E4B3C64}"/>
              </a:ext>
            </a:extLst>
          </p:cNvPr>
          <p:cNvSpPr/>
          <p:nvPr/>
        </p:nvSpPr>
        <p:spPr>
          <a:xfrm>
            <a:off x="5076056" y="2732801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test was </a:t>
            </a:r>
            <a:r>
              <a:rPr lang="en-US" dirty="0">
                <a:ln w="0"/>
                <a:solidFill>
                  <a:srgbClr val="FF99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quite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difficult. 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lesson was </a:t>
            </a:r>
            <a:r>
              <a:rPr lang="en-US" dirty="0">
                <a:ln w="0"/>
                <a:solidFill>
                  <a:srgbClr val="FF99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quite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interesting. 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That boy is </a:t>
            </a:r>
            <a:r>
              <a:rPr lang="en-US" dirty="0">
                <a:ln w="0"/>
                <a:solidFill>
                  <a:srgbClr val="FF99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quite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tall. </a:t>
            </a:r>
          </a:p>
        </p:txBody>
      </p:sp>
    </p:spTree>
    <p:extLst>
      <p:ext uri="{BB962C8B-B14F-4D97-AF65-F5344CB8AC3E}">
        <p14:creationId xmlns:p14="http://schemas.microsoft.com/office/powerpoint/2010/main" val="23221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E0FE0C9-FF1B-48B1-B9B7-5C05463EB570}"/>
              </a:ext>
            </a:extLst>
          </p:cNvPr>
          <p:cNvSpPr/>
          <p:nvPr/>
        </p:nvSpPr>
        <p:spPr>
          <a:xfrm>
            <a:off x="7668344" y="247101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55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A8FE7F4-9C89-438A-9A69-CBC64AEA8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4" y="5082880"/>
            <a:ext cx="3180962" cy="155384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5DA3997-0B39-45C6-94E7-B4D31AF15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26841"/>
            <a:ext cx="6912768" cy="50969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E620B66-455B-4DF9-B45A-0AE7D4F62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168" y="6237312"/>
            <a:ext cx="665390" cy="47881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BD564AB-00A4-4873-B5C0-423C9249E0EA}"/>
              </a:ext>
            </a:extLst>
          </p:cNvPr>
          <p:cNvSpPr/>
          <p:nvPr/>
        </p:nvSpPr>
        <p:spPr>
          <a:xfrm>
            <a:off x="251520" y="952859"/>
            <a:ext cx="6990503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strong adjectives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 adjectives that already have the idea of “very.”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this reason,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very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is not used to modify strong adjectives.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example, it is incorrect to say </a:t>
            </a:r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very </a:t>
            </a:r>
            <a:r>
              <a:rPr lang="en-US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fantastic.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But </a:t>
            </a:r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really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fantastic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</a:t>
            </a:r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absolutely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fantastic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are correct. 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0FFBCD3-D19D-4060-B835-55C1513A9A7A}"/>
              </a:ext>
            </a:extLst>
          </p:cNvPr>
          <p:cNvSpPr/>
          <p:nvPr/>
        </p:nvSpPr>
        <p:spPr>
          <a:xfrm>
            <a:off x="75144" y="2153188"/>
            <a:ext cx="6222922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Similarly, intensifiers such as </a:t>
            </a:r>
            <a:r>
              <a:rPr lang="en-US" u="sng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completely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u="sng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absolutely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or </a:t>
            </a:r>
            <a:r>
              <a:rPr lang="en-US" u="sng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totally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 not used to modify base (or weak) adjectives.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example, it is incorrect to say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absolutely </a:t>
            </a:r>
            <a:r>
              <a:rPr lang="en-US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nice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But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very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nice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really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nice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are correct.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practice intensifiers with base and strong adjectives,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 the following sentences on the board and have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students complete them with a suitable adverb.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E1A1EB-2730-48B9-9095-78E123DE9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1168"/>
            <a:ext cx="4424848" cy="1845737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91C4A7B-06D6-47AC-B827-1B94900DCA8C}"/>
              </a:ext>
            </a:extLst>
          </p:cNvPr>
          <p:cNvSpPr/>
          <p:nvPr/>
        </p:nvSpPr>
        <p:spPr>
          <a:xfrm>
            <a:off x="4869015" y="5325015"/>
            <a:ext cx="41740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is _____ certain that he’s going to pass.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math test was _____ difficult.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waiters are _____ polite.</a:t>
            </a:r>
          </a:p>
          <a:p>
            <a:pPr algn="l" rtl="0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experience was _____ amazing!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B79B99B-24B3-4F0E-A610-BE4AD0818802}"/>
              </a:ext>
            </a:extLst>
          </p:cNvPr>
          <p:cNvSpPr/>
          <p:nvPr/>
        </p:nvSpPr>
        <p:spPr>
          <a:xfrm>
            <a:off x="287524" y="4566268"/>
            <a:ext cx="8712968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 the following sentences on the board and complete them with a suitable adverb.</a:t>
            </a:r>
          </a:p>
        </p:txBody>
      </p:sp>
    </p:spTree>
    <p:extLst>
      <p:ext uri="{BB962C8B-B14F-4D97-AF65-F5344CB8AC3E}">
        <p14:creationId xmlns:p14="http://schemas.microsoft.com/office/powerpoint/2010/main" val="693148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E0FE0C9-FF1B-48B1-B9B7-5C05463EB570}"/>
              </a:ext>
            </a:extLst>
          </p:cNvPr>
          <p:cNvSpPr/>
          <p:nvPr/>
        </p:nvSpPr>
        <p:spPr>
          <a:xfrm>
            <a:off x="7668344" y="247101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55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A8FE7F4-9C89-438A-9A69-CBC64AEA8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291157" cy="405009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5DA3997-0B39-45C6-94E7-B4D31AF15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13294"/>
            <a:ext cx="6912768" cy="50969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E620B66-455B-4DF9-B45A-0AE7D4F62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080" y="4941168"/>
            <a:ext cx="1394920" cy="100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275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9ED4AA7-E272-4708-9A3E-37D10265B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58784"/>
            <a:ext cx="4968552" cy="23747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9A106BA-0AD1-4D66-8167-2FD865FC4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9" y="887863"/>
            <a:ext cx="5153025" cy="4286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9D84E95-BA45-408E-8F2B-9715E0AD0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13294"/>
            <a:ext cx="6912768" cy="50969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5148987-7527-4210-8396-8CC81EED5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426" y="3911220"/>
            <a:ext cx="5153025" cy="276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708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E0FE0C9-FF1B-48B1-B9B7-5C05463EB570}"/>
              </a:ext>
            </a:extLst>
          </p:cNvPr>
          <p:cNvSpPr/>
          <p:nvPr/>
        </p:nvSpPr>
        <p:spPr>
          <a:xfrm>
            <a:off x="7668344" y="247101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55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F1FE0B2-B182-4F50-A47B-94B634212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87" y="1733338"/>
            <a:ext cx="7025605" cy="49758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94FE93B-9269-4C56-A6D1-91F248303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99748"/>
            <a:ext cx="6912768" cy="50969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3DF2C29-460B-4210-BE9E-28EAE5CAC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24" y="2504462"/>
            <a:ext cx="8784976" cy="1936506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FAC1FD1-ED51-4F4E-8968-9CD10E2BFD67}"/>
              </a:ext>
            </a:extLst>
          </p:cNvPr>
          <p:cNvSpPr/>
          <p:nvPr/>
        </p:nvSpPr>
        <p:spPr>
          <a:xfrm>
            <a:off x="436009" y="997476"/>
            <a:ext cx="4425122" cy="646331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Complete the activity individually.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some answers both words are possible.</a:t>
            </a:r>
          </a:p>
        </p:txBody>
      </p: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C1FCF5FB-AA68-479B-BBE5-6F0BEC218834}"/>
              </a:ext>
            </a:extLst>
          </p:cNvPr>
          <p:cNvCxnSpPr/>
          <p:nvPr/>
        </p:nvCxnSpPr>
        <p:spPr>
          <a:xfrm>
            <a:off x="2322854" y="2780928"/>
            <a:ext cx="50405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F53241A3-CF57-4E74-9A4E-299F37CD75EB}"/>
              </a:ext>
            </a:extLst>
          </p:cNvPr>
          <p:cNvCxnSpPr/>
          <p:nvPr/>
        </p:nvCxnSpPr>
        <p:spPr>
          <a:xfrm>
            <a:off x="5724128" y="2779360"/>
            <a:ext cx="50405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DC5B17C7-9845-4903-A08D-99F1E830E6F6}"/>
              </a:ext>
            </a:extLst>
          </p:cNvPr>
          <p:cNvCxnSpPr>
            <a:cxnSpLocks/>
          </p:cNvCxnSpPr>
          <p:nvPr/>
        </p:nvCxnSpPr>
        <p:spPr>
          <a:xfrm>
            <a:off x="3923928" y="3140968"/>
            <a:ext cx="158417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2FC65FA7-171E-45E5-86DF-129D1B676393}"/>
              </a:ext>
            </a:extLst>
          </p:cNvPr>
          <p:cNvCxnSpPr/>
          <p:nvPr/>
        </p:nvCxnSpPr>
        <p:spPr>
          <a:xfrm>
            <a:off x="863588" y="3429000"/>
            <a:ext cx="50405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34DFFB33-DD9D-4289-BCBA-E1DB4673F52E}"/>
              </a:ext>
            </a:extLst>
          </p:cNvPr>
          <p:cNvCxnSpPr/>
          <p:nvPr/>
        </p:nvCxnSpPr>
        <p:spPr>
          <a:xfrm>
            <a:off x="1907704" y="3717032"/>
            <a:ext cx="50405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716EDB3C-EBD9-4047-B250-B05A875AA04E}"/>
              </a:ext>
            </a:extLst>
          </p:cNvPr>
          <p:cNvCxnSpPr/>
          <p:nvPr/>
        </p:nvCxnSpPr>
        <p:spPr>
          <a:xfrm>
            <a:off x="5076056" y="3757467"/>
            <a:ext cx="50405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C604D686-8AD3-4530-A2D0-ED760D3388EE}"/>
              </a:ext>
            </a:extLst>
          </p:cNvPr>
          <p:cNvCxnSpPr/>
          <p:nvPr/>
        </p:nvCxnSpPr>
        <p:spPr>
          <a:xfrm>
            <a:off x="8100392" y="3789040"/>
            <a:ext cx="50405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B4CDAD38-CFFF-4047-9A32-D3940B8E5A7D}"/>
              </a:ext>
            </a:extLst>
          </p:cNvPr>
          <p:cNvCxnSpPr>
            <a:cxnSpLocks/>
          </p:cNvCxnSpPr>
          <p:nvPr/>
        </p:nvCxnSpPr>
        <p:spPr>
          <a:xfrm>
            <a:off x="4932040" y="4077072"/>
            <a:ext cx="93610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227FE868-99F2-48F7-8C76-DC66EDB8FBB0}"/>
              </a:ext>
            </a:extLst>
          </p:cNvPr>
          <p:cNvCxnSpPr>
            <a:cxnSpLocks/>
          </p:cNvCxnSpPr>
          <p:nvPr/>
        </p:nvCxnSpPr>
        <p:spPr>
          <a:xfrm>
            <a:off x="700466" y="4365104"/>
            <a:ext cx="16392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3F9420AE-BA19-41D9-AD1F-3327587D1F8D}"/>
              </a:ext>
            </a:extLst>
          </p:cNvPr>
          <p:cNvCxnSpPr/>
          <p:nvPr/>
        </p:nvCxnSpPr>
        <p:spPr>
          <a:xfrm>
            <a:off x="5940152" y="4437112"/>
            <a:ext cx="50405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16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E0FE0C9-FF1B-48B1-B9B7-5C05463EB570}"/>
              </a:ext>
            </a:extLst>
          </p:cNvPr>
          <p:cNvSpPr/>
          <p:nvPr/>
        </p:nvSpPr>
        <p:spPr>
          <a:xfrm>
            <a:off x="7668344" y="233554"/>
            <a:ext cx="918393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55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002F1EE-2D49-4957-84E1-D65592FCC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82" y="2986568"/>
            <a:ext cx="7607573" cy="45628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121C2B4-31F8-4B05-A7F1-470A44EB3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99748"/>
            <a:ext cx="6912768" cy="50969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F1F862F-878C-4A5E-A794-19CE0FDB1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388050"/>
            <a:ext cx="8248621" cy="326523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1720CB33-1B91-4F1D-94ED-A36DA8319394}"/>
              </a:ext>
            </a:extLst>
          </p:cNvPr>
          <p:cNvSpPr/>
          <p:nvPr/>
        </p:nvSpPr>
        <p:spPr>
          <a:xfrm>
            <a:off x="6125857" y="1187460"/>
            <a:ext cx="678391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nmn</a:t>
            </a:r>
            <a:endParaRPr lang="ar-SA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D915491-9DD9-4D46-A5EA-A09CF185920F}"/>
              </a:ext>
            </a:extLst>
          </p:cNvPr>
          <p:cNvSpPr/>
          <p:nvPr/>
        </p:nvSpPr>
        <p:spPr>
          <a:xfrm>
            <a:off x="590715" y="817455"/>
            <a:ext cx="6159443" cy="1754326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other possible adjectives for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example: interesting, fantastic, awesome, great, wonderful.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Then the other intensifiers to go with the adjectives.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 the new sentences on the board.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individually to complete the sentences.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Take turns reading your sentences to a partner.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C34917E-E4FD-4600-9C13-B0178DE0803F}"/>
              </a:ext>
            </a:extLst>
          </p:cNvPr>
          <p:cNvSpPr/>
          <p:nvPr/>
        </p:nvSpPr>
        <p:spPr>
          <a:xfrm>
            <a:off x="510226" y="3717032"/>
            <a:ext cx="68700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exhibit was extremely interesting. We had a totally awesome time.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C6435B6-5D97-4437-8BEE-273A0C7BECE7}"/>
              </a:ext>
            </a:extLst>
          </p:cNvPr>
          <p:cNvSpPr/>
          <p:nvPr/>
        </p:nvSpPr>
        <p:spPr>
          <a:xfrm>
            <a:off x="395536" y="4355812"/>
            <a:ext cx="626376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exhibit was quite boring. We had a completely terrible time.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6327208-6C92-4EAA-BAA5-12C9293D437C}"/>
              </a:ext>
            </a:extLst>
          </p:cNvPr>
          <p:cNvSpPr/>
          <p:nvPr/>
        </p:nvSpPr>
        <p:spPr>
          <a:xfrm>
            <a:off x="395536" y="5003884"/>
            <a:ext cx="604672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food was absolutely awful, and the service was quite slow.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DC91AC6-93E7-4440-A29F-B0CD0521831D}"/>
              </a:ext>
            </a:extLst>
          </p:cNvPr>
          <p:cNvSpPr/>
          <p:nvPr/>
        </p:nvSpPr>
        <p:spPr>
          <a:xfrm>
            <a:off x="251520" y="5589240"/>
            <a:ext cx="67838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pizza was really delicious, and the service was extremely friendly.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87ED44B-B449-47BD-9E6D-C8BEDE4D0CE2}"/>
              </a:ext>
            </a:extLst>
          </p:cNvPr>
          <p:cNvSpPr/>
          <p:nvPr/>
        </p:nvSpPr>
        <p:spPr>
          <a:xfrm>
            <a:off x="179512" y="6237312"/>
            <a:ext cx="47041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That’s a really great idea. It’s absolutely brilliant.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2EB727C-105B-4ECC-BC89-065405F1B730}"/>
              </a:ext>
            </a:extLst>
          </p:cNvPr>
          <p:cNvSpPr/>
          <p:nvPr/>
        </p:nvSpPr>
        <p:spPr>
          <a:xfrm>
            <a:off x="842188" y="2679791"/>
            <a:ext cx="3519169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Answers will vary. Sample answers: </a:t>
            </a:r>
          </a:p>
        </p:txBody>
      </p:sp>
    </p:spTree>
    <p:extLst>
      <p:ext uri="{BB962C8B-B14F-4D97-AF65-F5344CB8AC3E}">
        <p14:creationId xmlns:p14="http://schemas.microsoft.com/office/powerpoint/2010/main" val="107781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325846" y="2185441"/>
            <a:ext cx="4046353" cy="923330"/>
          </a:xfrm>
          <a:prstGeom prst="rect">
            <a:avLst/>
          </a:prstGeom>
          <a:solidFill>
            <a:srgbClr val="FF66FF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</a:t>
            </a:r>
            <a:endParaRPr lang="ar-SA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475446" y="3573016"/>
            <a:ext cx="5747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Noureyah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Alghamdi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2216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REA103 role play area wall sign - Nursery Door Signs - DOOR SIGNS ...">
            <a:extLst>
              <a:ext uri="{FF2B5EF4-FFF2-40B4-BE49-F238E27FC236}">
                <a16:creationId xmlns:a16="http://schemas.microsoft.com/office/drawing/2014/main" id="{BB1F5BDE-96CA-40C3-B2BD-3D7510A2B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58" y="56247"/>
            <a:ext cx="3754462" cy="375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215DB9D-64A7-4E93-AE87-F87BC0930AB0}"/>
              </a:ext>
            </a:extLst>
          </p:cNvPr>
          <p:cNvSpPr/>
          <p:nvPr/>
        </p:nvSpPr>
        <p:spPr>
          <a:xfrm>
            <a:off x="4521004" y="1185293"/>
            <a:ext cx="2160912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/>
              <a:t>Benefits of Role-Play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B8289AB-B6CD-4427-8AF3-47952C8FDE04}"/>
              </a:ext>
            </a:extLst>
          </p:cNvPr>
          <p:cNvSpPr/>
          <p:nvPr/>
        </p:nvSpPr>
        <p:spPr>
          <a:xfrm>
            <a:off x="4683965" y="1615363"/>
            <a:ext cx="2145972" cy="369332"/>
          </a:xfrm>
          <a:prstGeom prst="rect">
            <a:avLst/>
          </a:prstGeom>
          <a:solidFill>
            <a:srgbClr val="CCFF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Build confidence: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20F174E-25B4-474D-A59F-E474FC933330}"/>
              </a:ext>
            </a:extLst>
          </p:cNvPr>
          <p:cNvSpPr/>
          <p:nvPr/>
        </p:nvSpPr>
        <p:spPr>
          <a:xfrm>
            <a:off x="4623685" y="1999778"/>
            <a:ext cx="270715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Develop listening skills: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6E22906-F355-438C-8124-7E4EED0A8274}"/>
              </a:ext>
            </a:extLst>
          </p:cNvPr>
          <p:cNvSpPr/>
          <p:nvPr/>
        </p:nvSpPr>
        <p:spPr>
          <a:xfrm>
            <a:off x="4623685" y="2429848"/>
            <a:ext cx="2935419" cy="369332"/>
          </a:xfrm>
          <a:prstGeom prst="rect">
            <a:avLst/>
          </a:prstGeom>
          <a:solidFill>
            <a:srgbClr val="CCFF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Creative problem-solving: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47DBFAA-398C-49DD-B9A0-964AA9BBF3F0}"/>
              </a:ext>
            </a:extLst>
          </p:cNvPr>
          <p:cNvSpPr/>
          <p:nvPr/>
        </p:nvSpPr>
        <p:spPr>
          <a:xfrm>
            <a:off x="3923928" y="2747879"/>
            <a:ext cx="480580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Develops communication and language skills: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C67174F-9B7D-46A7-8B74-A19C96CA081F}"/>
              </a:ext>
            </a:extLst>
          </p:cNvPr>
          <p:cNvSpPr/>
          <p:nvPr/>
        </p:nvSpPr>
        <p:spPr>
          <a:xfrm>
            <a:off x="2339752" y="3855482"/>
            <a:ext cx="6641755" cy="369332"/>
          </a:xfrm>
          <a:prstGeom prst="rect">
            <a:avLst/>
          </a:prstGeom>
          <a:solidFill>
            <a:srgbClr val="FF99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Allows students to act out and make sense of real-life situations: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8BF4BAE-50A6-4047-BAF8-6D8A48ECAC96}"/>
              </a:ext>
            </a:extLst>
          </p:cNvPr>
          <p:cNvSpPr/>
          <p:nvPr/>
        </p:nvSpPr>
        <p:spPr>
          <a:xfrm>
            <a:off x="1979712" y="4243757"/>
            <a:ext cx="594733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Develops social skills as children, collaborate with others: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B74A86E-D0C2-40F0-9D84-248CFDDD266E}"/>
              </a:ext>
            </a:extLst>
          </p:cNvPr>
          <p:cNvSpPr/>
          <p:nvPr/>
        </p:nvSpPr>
        <p:spPr>
          <a:xfrm>
            <a:off x="251520" y="4744972"/>
            <a:ext cx="8184805" cy="369332"/>
          </a:xfrm>
          <a:prstGeom prst="rect">
            <a:avLst/>
          </a:prstGeom>
          <a:solidFill>
            <a:srgbClr val="FF9999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Encourages children to express their ideas and feelings in a relaxed environment: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344EE98-E4AA-4C71-A843-83F1D2061E5F}"/>
              </a:ext>
            </a:extLst>
          </p:cNvPr>
          <p:cNvSpPr/>
          <p:nvPr/>
        </p:nvSpPr>
        <p:spPr>
          <a:xfrm>
            <a:off x="251520" y="5246187"/>
            <a:ext cx="3729804" cy="369332"/>
          </a:xfrm>
          <a:prstGeom prst="rect">
            <a:avLst/>
          </a:prstGeom>
          <a:solidFill>
            <a:srgbClr val="99FF99"/>
          </a:solidFill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Sparks creativity and imagination: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EBB84A1-95FF-4E57-A219-E7C7F165F489}"/>
              </a:ext>
            </a:extLst>
          </p:cNvPr>
          <p:cNvSpPr/>
          <p:nvPr/>
        </p:nvSpPr>
        <p:spPr>
          <a:xfrm>
            <a:off x="3707904" y="270930"/>
            <a:ext cx="5174943" cy="646331"/>
          </a:xfrm>
          <a:prstGeom prst="rect">
            <a:avLst/>
          </a:prstGeom>
          <a:solidFill>
            <a:srgbClr val="CC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/>
              <a:t>Role play</a:t>
            </a:r>
            <a:r>
              <a:rPr lang="en-US" dirty="0"/>
              <a:t> is the act of imitating the character and </a:t>
            </a:r>
          </a:p>
          <a:p>
            <a:pPr algn="l" rtl="0"/>
            <a:r>
              <a:rPr lang="en-US" dirty="0"/>
              <a:t>behaviour of someone who is different from yourself,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7944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171CD0B-52F7-4B66-BEAE-90F723B35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16632"/>
            <a:ext cx="3105150" cy="62865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10DC2A3-37C6-45FF-A82A-9E13AC509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08112"/>
            <a:ext cx="3976379" cy="573325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8FB63CF-7C4A-4490-9A70-3972C186D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008112"/>
            <a:ext cx="3872125" cy="584988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E2D11C6-F753-4087-B150-4737A5E6E1D2}"/>
              </a:ext>
            </a:extLst>
          </p:cNvPr>
          <p:cNvSpPr/>
          <p:nvPr/>
        </p:nvSpPr>
        <p:spPr>
          <a:xfrm>
            <a:off x="7392346" y="135816"/>
            <a:ext cx="1324978" cy="52322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83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71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CEE0FEF-ADEE-467B-AD20-86F84D6C3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23" y="764704"/>
            <a:ext cx="8964488" cy="552023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1AF8909-BA56-45FF-A61C-0FD399039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34" y="-16346"/>
            <a:ext cx="44577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594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76872"/>
            <a:ext cx="8624523" cy="364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29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useum Visitors Taking A Museum Tour With And Without A Guide ...">
            <a:extLst>
              <a:ext uri="{FF2B5EF4-FFF2-40B4-BE49-F238E27FC236}">
                <a16:creationId xmlns:a16="http://schemas.microsoft.com/office/drawing/2014/main" id="{47F72FF2-2FCB-4E5C-8674-965D0B872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CFE8CCC-181D-4CA1-9DAF-7B134836F8BA}"/>
              </a:ext>
            </a:extLst>
          </p:cNvPr>
          <p:cNvSpPr/>
          <p:nvPr/>
        </p:nvSpPr>
        <p:spPr>
          <a:xfrm>
            <a:off x="7164288" y="611396"/>
            <a:ext cx="18002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 exhibits</a:t>
            </a:r>
            <a:endParaRPr lang="ar-SA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709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C1E6FAB-FC44-44A8-9B22-791BA5847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32" y="238547"/>
            <a:ext cx="1543050" cy="476250"/>
          </a:xfrm>
          <a:prstGeom prst="rect">
            <a:avLst/>
          </a:prstGeom>
        </p:spPr>
      </p:pic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B0956A50-B025-49BB-A228-EBB8BB298F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76672"/>
            <a:ext cx="2808312" cy="71846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33989E8-6A85-48BC-A94E-E20E8C7B9F17}"/>
              </a:ext>
            </a:extLst>
          </p:cNvPr>
          <p:cNvSpPr/>
          <p:nvPr/>
        </p:nvSpPr>
        <p:spPr>
          <a:xfrm>
            <a:off x="510132" y="1918800"/>
            <a:ext cx="318984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 the verbs in the past tense,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0581EC2-4884-4380-B62D-213E8E84C3D8}"/>
              </a:ext>
            </a:extLst>
          </p:cNvPr>
          <p:cNvSpPr/>
          <p:nvPr/>
        </p:nvSpPr>
        <p:spPr>
          <a:xfrm>
            <a:off x="971600" y="2705691"/>
            <a:ext cx="3798989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Talk about what you did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last weekend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example: I went to the mall.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visited a friend.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was at a park.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30D56AB-BF3C-4B59-9FF8-924F2B2A51BA}"/>
              </a:ext>
            </a:extLst>
          </p:cNvPr>
          <p:cNvSpPr/>
          <p:nvPr/>
        </p:nvSpPr>
        <p:spPr>
          <a:xfrm>
            <a:off x="2074678" y="4293096"/>
            <a:ext cx="3946593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 questions about your weekend.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example: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Did you go to the mall/visit a friend?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Were you at a park?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did/No, I didn’t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 Yes, I was/No, I wasn’t.</a:t>
            </a:r>
          </a:p>
        </p:txBody>
      </p:sp>
      <p:pic>
        <p:nvPicPr>
          <p:cNvPr id="1026" name="Picture 2" descr="71+ Have A Great Weeken... Have A Great Weekend Clipart | ClipartLook">
            <a:extLst>
              <a:ext uri="{FF2B5EF4-FFF2-40B4-BE49-F238E27FC236}">
                <a16:creationId xmlns:a16="http://schemas.microsoft.com/office/drawing/2014/main" id="{E5E3D0CA-86A2-485A-BA10-089C7B7C6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57547"/>
            <a:ext cx="1661170" cy="166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5DAB633-3E9C-4ABB-BEB1-DE1309CC2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32" y="5373216"/>
            <a:ext cx="1348411" cy="148478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44DCB50-8055-495D-AF89-E0CD5EE75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935" y="297717"/>
            <a:ext cx="3050179" cy="14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9619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3198</Words>
  <Application>Microsoft Office PowerPoint</Application>
  <PresentationFormat>On-screen Show (4:3)</PresentationFormat>
  <Paragraphs>528</Paragraphs>
  <Slides>70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اماني بنت الزغيبي الحربي</cp:lastModifiedBy>
  <cp:revision>436</cp:revision>
  <dcterms:created xsi:type="dcterms:W3CDTF">2019-11-21T04:55:51Z</dcterms:created>
  <dcterms:modified xsi:type="dcterms:W3CDTF">2022-12-11T11:01:10Z</dcterms:modified>
</cp:coreProperties>
</file>