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258" r:id="rId5"/>
    <p:sldId id="263" r:id="rId6"/>
    <p:sldId id="281" r:id="rId7"/>
    <p:sldId id="276" r:id="rId8"/>
    <p:sldId id="277" r:id="rId9"/>
    <p:sldId id="270" r:id="rId10"/>
    <p:sldId id="271" r:id="rId11"/>
    <p:sldId id="272" r:id="rId12"/>
    <p:sldId id="273" r:id="rId13"/>
    <p:sldId id="280" r:id="rId14"/>
    <p:sldId id="275" r:id="rId15"/>
    <p:sldId id="289" r:id="rId16"/>
    <p:sldId id="278" r:id="rId17"/>
    <p:sldId id="274" r:id="rId18"/>
    <p:sldId id="279" r:id="rId19"/>
    <p:sldId id="282" r:id="rId20"/>
    <p:sldId id="290" r:id="rId21"/>
    <p:sldId id="291" r:id="rId22"/>
    <p:sldId id="264" r:id="rId2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A97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F8429-EB02-431A-8891-06361362ABFB}" v="66" dt="2022-12-15T05:08:15.26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rlady 99" userId="5e001d33ad26c0d7" providerId="LiveId" clId="{48F0D7CD-D660-4ECF-BD51-BE6B4858DD9B}"/>
    <pc:docChg chg="delSld">
      <pc:chgData name="fairlady 99" userId="5e001d33ad26c0d7" providerId="LiveId" clId="{48F0D7CD-D660-4ECF-BD51-BE6B4858DD9B}" dt="2022-12-15T05:09:31.209" v="0" actId="2696"/>
      <pc:docMkLst>
        <pc:docMk/>
      </pc:docMkLst>
      <pc:sldChg chg="del">
        <pc:chgData name="fairlady 99" userId="5e001d33ad26c0d7" providerId="LiveId" clId="{48F0D7CD-D660-4ECF-BD51-BE6B4858DD9B}" dt="2022-12-15T05:09:31.209" v="0" actId="2696"/>
        <pc:sldMkLst>
          <pc:docMk/>
          <pc:sldMk cId="892520276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>
              <a:solidFill>
                <a:srgbClr val="4472C4"/>
              </a:solidFill>
            </a:rPr>
            <a:t>Answer questions about the reading passage . 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>
              <a:solidFill>
                <a:srgbClr val="4472C4"/>
              </a:solidFill>
            </a:rPr>
            <a:t>Define the word “calligraphy “ .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F52F66DB-2F8D-46FB-8499-F3204DAE64EC}">
      <dgm:prSet phldrT="[Text]"/>
      <dgm:spPr/>
      <dgm:t>
        <a:bodyPr/>
        <a:lstStyle/>
        <a:p>
          <a:r>
            <a:rPr lang="en-US" dirty="0">
              <a:solidFill>
                <a:srgbClr val="4472C4"/>
              </a:solidFill>
            </a:rPr>
            <a:t>Find the meaning of new words in the text .</a:t>
          </a:r>
        </a:p>
      </dgm:t>
    </dgm:pt>
    <dgm:pt modelId="{9A568D4D-5EC2-4A72-AF68-24DA0394BC8E}" type="parTrans" cxnId="{7B36FFFB-8DFA-4567-BD2A-D4E407151888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8435E138-1E05-4FFD-96DE-85FADF770722}" type="sibTrans" cxnId="{7B36FFFB-8DFA-4567-BD2A-D4E407151888}">
      <dgm:prSet/>
      <dgm:spPr/>
      <dgm:t>
        <a:bodyPr/>
        <a:lstStyle/>
        <a:p>
          <a:endParaRPr lang="en-US">
            <a:solidFill>
              <a:srgbClr val="4472C4"/>
            </a:solidFill>
          </a:endParaRPr>
        </a:p>
      </dgm:t>
    </dgm:pt>
    <dgm:pt modelId="{D4FD4A67-CF51-4805-9B79-AFD38F5639D7}" type="pres">
      <dgm:prSet presAssocID="{CF9055CF-8DEB-4A02-949A-DE72B6AC5D37}" presName="vert0" presStyleCnt="0">
        <dgm:presLayoutVars>
          <dgm:dir/>
          <dgm:animOne val="branch"/>
          <dgm:animLvl val="lvl"/>
        </dgm:presLayoutVars>
      </dgm:prSet>
      <dgm:spPr/>
    </dgm:pt>
    <dgm:pt modelId="{EB122FE3-EC99-4953-9B08-031DAA4BB187}" type="pres">
      <dgm:prSet presAssocID="{082E8A29-955A-4C7C-A174-3E9DCD4DC89B}" presName="thickLine" presStyleLbl="alignNode1" presStyleIdx="0" presStyleCnt="3"/>
      <dgm:spPr/>
    </dgm:pt>
    <dgm:pt modelId="{1FEB2AAD-5A7C-4F76-9F77-4A2B90B76CEB}" type="pres">
      <dgm:prSet presAssocID="{082E8A29-955A-4C7C-A174-3E9DCD4DC89B}" presName="horz1" presStyleCnt="0"/>
      <dgm:spPr/>
    </dgm:pt>
    <dgm:pt modelId="{B0F13D08-4E0D-45CF-9A3F-FCE895443F2C}" type="pres">
      <dgm:prSet presAssocID="{082E8A29-955A-4C7C-A174-3E9DCD4DC89B}" presName="tx1" presStyleLbl="revTx" presStyleIdx="0" presStyleCnt="3"/>
      <dgm:spPr/>
    </dgm:pt>
    <dgm:pt modelId="{E8E8C3ED-CD2C-4855-A4DD-713F8955EE49}" type="pres">
      <dgm:prSet presAssocID="{082E8A29-955A-4C7C-A174-3E9DCD4DC89B}" presName="vert1" presStyleCnt="0"/>
      <dgm:spPr/>
    </dgm:pt>
    <dgm:pt modelId="{9E5D602E-5B5A-4BFC-B576-FEF7BAADEE19}" type="pres">
      <dgm:prSet presAssocID="{F52F66DB-2F8D-46FB-8499-F3204DAE64EC}" presName="thickLine" presStyleLbl="alignNode1" presStyleIdx="1" presStyleCnt="3"/>
      <dgm:spPr/>
    </dgm:pt>
    <dgm:pt modelId="{04FA8D89-F1E6-4C49-8A7B-B71F09296305}" type="pres">
      <dgm:prSet presAssocID="{F52F66DB-2F8D-46FB-8499-F3204DAE64EC}" presName="horz1" presStyleCnt="0"/>
      <dgm:spPr/>
    </dgm:pt>
    <dgm:pt modelId="{3F5C45D8-2D51-4647-986F-CF590A1DEEE1}" type="pres">
      <dgm:prSet presAssocID="{F52F66DB-2F8D-46FB-8499-F3204DAE64EC}" presName="tx1" presStyleLbl="revTx" presStyleIdx="1" presStyleCnt="3"/>
      <dgm:spPr/>
    </dgm:pt>
    <dgm:pt modelId="{1A65761C-E7E7-4437-A7CF-A1C370167B13}" type="pres">
      <dgm:prSet presAssocID="{F52F66DB-2F8D-46FB-8499-F3204DAE64EC}" presName="vert1" presStyleCnt="0"/>
      <dgm:spPr/>
    </dgm:pt>
    <dgm:pt modelId="{2250668B-9130-4EB7-A31A-4BC607A68AF5}" type="pres">
      <dgm:prSet presAssocID="{B6E26FFC-9977-4BBC-BEC7-3D6B63754E52}" presName="thickLine" presStyleLbl="alignNode1" presStyleIdx="2" presStyleCnt="3"/>
      <dgm:spPr/>
    </dgm:pt>
    <dgm:pt modelId="{31456337-E696-4ECE-AACC-5322BAA786AE}" type="pres">
      <dgm:prSet presAssocID="{B6E26FFC-9977-4BBC-BEC7-3D6B63754E52}" presName="horz1" presStyleCnt="0"/>
      <dgm:spPr/>
    </dgm:pt>
    <dgm:pt modelId="{ECD79ED3-3BB2-4BDF-9E62-66D96533E5D9}" type="pres">
      <dgm:prSet presAssocID="{B6E26FFC-9977-4BBC-BEC7-3D6B63754E52}" presName="tx1" presStyleLbl="revTx" presStyleIdx="2" presStyleCnt="3" custScaleY="97271"/>
      <dgm:spPr/>
    </dgm:pt>
    <dgm:pt modelId="{CE331C2E-2273-492C-BC20-A4D8D7BF7535}" type="pres">
      <dgm:prSet presAssocID="{B6E26FFC-9977-4BBC-BEC7-3D6B63754E52}" presName="vert1" presStyleCnt="0"/>
      <dgm:spPr/>
    </dgm:pt>
  </dgm:ptLst>
  <dgm:cxnLst>
    <dgm:cxn modelId="{A2D99C22-EB95-4FDF-B9C9-3C747BAE364C}" type="presOf" srcId="{082E8A29-955A-4C7C-A174-3E9DCD4DC89B}" destId="{B0F13D08-4E0D-45CF-9A3F-FCE895443F2C}" srcOrd="0" destOrd="0" presId="urn:microsoft.com/office/officeart/2008/layout/LinedList"/>
    <dgm:cxn modelId="{625BC163-4A6E-433B-BE42-AF51BDE15D36}" type="presOf" srcId="{CF9055CF-8DEB-4A02-949A-DE72B6AC5D37}" destId="{D4FD4A67-CF51-4805-9B79-AFD38F5639D7}" srcOrd="0" destOrd="0" presId="urn:microsoft.com/office/officeart/2008/layout/LinedList"/>
    <dgm:cxn modelId="{6CF11464-1542-4765-92D6-6664C0713D8F}" type="presOf" srcId="{F52F66DB-2F8D-46FB-8499-F3204DAE64EC}" destId="{3F5C45D8-2D51-4647-986F-CF590A1DEEE1}" srcOrd="0" destOrd="0" presId="urn:microsoft.com/office/officeart/2008/layout/LinedList"/>
    <dgm:cxn modelId="{17E73148-9C08-4999-B21E-F3C5A0E3FC0C}" srcId="{CF9055CF-8DEB-4A02-949A-DE72B6AC5D37}" destId="{B6E26FFC-9977-4BBC-BEC7-3D6B63754E52}" srcOrd="2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F06648BF-12F5-44F2-BD06-9A2224142944}" type="presOf" srcId="{B6E26FFC-9977-4BBC-BEC7-3D6B63754E52}" destId="{ECD79ED3-3BB2-4BDF-9E62-66D96533E5D9}" srcOrd="0" destOrd="0" presId="urn:microsoft.com/office/officeart/2008/layout/LinedList"/>
    <dgm:cxn modelId="{7B36FFFB-8DFA-4567-BD2A-D4E407151888}" srcId="{CF9055CF-8DEB-4A02-949A-DE72B6AC5D37}" destId="{F52F66DB-2F8D-46FB-8499-F3204DAE64EC}" srcOrd="1" destOrd="0" parTransId="{9A568D4D-5EC2-4A72-AF68-24DA0394BC8E}" sibTransId="{8435E138-1E05-4FFD-96DE-85FADF770722}"/>
    <dgm:cxn modelId="{8DA37024-669E-4273-A350-259BD4A6DC1D}" type="presParOf" srcId="{D4FD4A67-CF51-4805-9B79-AFD38F5639D7}" destId="{EB122FE3-EC99-4953-9B08-031DAA4BB187}" srcOrd="0" destOrd="0" presId="urn:microsoft.com/office/officeart/2008/layout/LinedList"/>
    <dgm:cxn modelId="{87707390-A732-4C0F-B569-2B153A260C98}" type="presParOf" srcId="{D4FD4A67-CF51-4805-9B79-AFD38F5639D7}" destId="{1FEB2AAD-5A7C-4F76-9F77-4A2B90B76CEB}" srcOrd="1" destOrd="0" presId="urn:microsoft.com/office/officeart/2008/layout/LinedList"/>
    <dgm:cxn modelId="{94E5235B-C531-4306-BDFA-C6BCA21AB5DE}" type="presParOf" srcId="{1FEB2AAD-5A7C-4F76-9F77-4A2B90B76CEB}" destId="{B0F13D08-4E0D-45CF-9A3F-FCE895443F2C}" srcOrd="0" destOrd="0" presId="urn:microsoft.com/office/officeart/2008/layout/LinedList"/>
    <dgm:cxn modelId="{A00842A2-5D21-4C87-A36F-138E8A49AFC7}" type="presParOf" srcId="{1FEB2AAD-5A7C-4F76-9F77-4A2B90B76CEB}" destId="{E8E8C3ED-CD2C-4855-A4DD-713F8955EE49}" srcOrd="1" destOrd="0" presId="urn:microsoft.com/office/officeart/2008/layout/LinedList"/>
    <dgm:cxn modelId="{6BFE56FD-B0C4-4AE9-97C3-AD6E4E22C85B}" type="presParOf" srcId="{D4FD4A67-CF51-4805-9B79-AFD38F5639D7}" destId="{9E5D602E-5B5A-4BFC-B576-FEF7BAADEE19}" srcOrd="2" destOrd="0" presId="urn:microsoft.com/office/officeart/2008/layout/LinedList"/>
    <dgm:cxn modelId="{46E3DA5C-8A33-4F36-93E4-EBDD48B9091C}" type="presParOf" srcId="{D4FD4A67-CF51-4805-9B79-AFD38F5639D7}" destId="{04FA8D89-F1E6-4C49-8A7B-B71F09296305}" srcOrd="3" destOrd="0" presId="urn:microsoft.com/office/officeart/2008/layout/LinedList"/>
    <dgm:cxn modelId="{C39C42DF-A27A-4A30-82D3-ED9352669F20}" type="presParOf" srcId="{04FA8D89-F1E6-4C49-8A7B-B71F09296305}" destId="{3F5C45D8-2D51-4647-986F-CF590A1DEEE1}" srcOrd="0" destOrd="0" presId="urn:microsoft.com/office/officeart/2008/layout/LinedList"/>
    <dgm:cxn modelId="{924926CB-C58B-43D9-B337-0B92AE280743}" type="presParOf" srcId="{04FA8D89-F1E6-4C49-8A7B-B71F09296305}" destId="{1A65761C-E7E7-4437-A7CF-A1C370167B13}" srcOrd="1" destOrd="0" presId="urn:microsoft.com/office/officeart/2008/layout/LinedList"/>
    <dgm:cxn modelId="{3B5F7BB6-D39E-49A5-B868-7FE7873DB539}" type="presParOf" srcId="{D4FD4A67-CF51-4805-9B79-AFD38F5639D7}" destId="{2250668B-9130-4EB7-A31A-4BC607A68AF5}" srcOrd="4" destOrd="0" presId="urn:microsoft.com/office/officeart/2008/layout/LinedList"/>
    <dgm:cxn modelId="{B3225C72-E5B8-4790-96DF-2165F9E9811E}" type="presParOf" srcId="{D4FD4A67-CF51-4805-9B79-AFD38F5639D7}" destId="{31456337-E696-4ECE-AACC-5322BAA786AE}" srcOrd="5" destOrd="0" presId="urn:microsoft.com/office/officeart/2008/layout/LinedList"/>
    <dgm:cxn modelId="{B8EAC7F5-A912-40A6-AE42-42274338D25E}" type="presParOf" srcId="{31456337-E696-4ECE-AACC-5322BAA786AE}" destId="{ECD79ED3-3BB2-4BDF-9E62-66D96533E5D9}" srcOrd="0" destOrd="0" presId="urn:microsoft.com/office/officeart/2008/layout/LinedList"/>
    <dgm:cxn modelId="{517B61BE-97E2-4CA9-8379-10673C21BE93}" type="presParOf" srcId="{31456337-E696-4ECE-AACC-5322BAA786AE}" destId="{CE331C2E-2273-492C-BC20-A4D8D7BF75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22FE3-EC99-4953-9B08-031DAA4BB187}">
      <dsp:nvSpPr>
        <dsp:cNvPr id="0" name=""/>
        <dsp:cNvSpPr/>
      </dsp:nvSpPr>
      <dsp:spPr>
        <a:xfrm>
          <a:off x="0" y="345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13D08-4E0D-45CF-9A3F-FCE895443F2C}">
      <dsp:nvSpPr>
        <dsp:cNvPr id="0" name=""/>
        <dsp:cNvSpPr/>
      </dsp:nvSpPr>
      <dsp:spPr>
        <a:xfrm>
          <a:off x="0" y="3459"/>
          <a:ext cx="6492875" cy="171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4472C4"/>
              </a:solidFill>
            </a:rPr>
            <a:t>Answer questions about the reading passage . </a:t>
          </a:r>
        </a:p>
      </dsp:txBody>
      <dsp:txXfrm>
        <a:off x="0" y="3459"/>
        <a:ext cx="6492875" cy="1715095"/>
      </dsp:txXfrm>
    </dsp:sp>
    <dsp:sp modelId="{9E5D602E-5B5A-4BFC-B576-FEF7BAADEE19}">
      <dsp:nvSpPr>
        <dsp:cNvPr id="0" name=""/>
        <dsp:cNvSpPr/>
      </dsp:nvSpPr>
      <dsp:spPr>
        <a:xfrm>
          <a:off x="0" y="171855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C45D8-2D51-4647-986F-CF590A1DEEE1}">
      <dsp:nvSpPr>
        <dsp:cNvPr id="0" name=""/>
        <dsp:cNvSpPr/>
      </dsp:nvSpPr>
      <dsp:spPr>
        <a:xfrm>
          <a:off x="0" y="1718554"/>
          <a:ext cx="6492875" cy="171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4472C4"/>
              </a:solidFill>
            </a:rPr>
            <a:t>Find the meaning of new words in the text .</a:t>
          </a:r>
        </a:p>
      </dsp:txBody>
      <dsp:txXfrm>
        <a:off x="0" y="1718554"/>
        <a:ext cx="6492875" cy="1715095"/>
      </dsp:txXfrm>
    </dsp:sp>
    <dsp:sp modelId="{2250668B-9130-4EB7-A31A-4BC607A68AF5}">
      <dsp:nvSpPr>
        <dsp:cNvPr id="0" name=""/>
        <dsp:cNvSpPr/>
      </dsp:nvSpPr>
      <dsp:spPr>
        <a:xfrm>
          <a:off x="0" y="34336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79ED3-3BB2-4BDF-9E62-66D96533E5D9}">
      <dsp:nvSpPr>
        <dsp:cNvPr id="0" name=""/>
        <dsp:cNvSpPr/>
      </dsp:nvSpPr>
      <dsp:spPr>
        <a:xfrm>
          <a:off x="0" y="3433650"/>
          <a:ext cx="6492875" cy="166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4472C4"/>
              </a:solidFill>
            </a:rPr>
            <a:t>Define the word “calligraphy “ .</a:t>
          </a:r>
        </a:p>
      </dsp:txBody>
      <dsp:txXfrm>
        <a:off x="0" y="3433650"/>
        <a:ext cx="6492875" cy="1668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136E-5DB5-4580-9C14-458BA2EFB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86F2-364B-4A28-850A-36A1966C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ABDAD-6CBB-44CF-9591-3FC71011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3848-10FF-4436-B0CE-4ADAB8E8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F29F-7E95-4FE2-BD77-B9227F5C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847C-981C-43F8-A610-8405E81B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3CC0B-8F4D-4F8F-A2F7-6851B0426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E8B5-01D0-4392-9BC9-3C734E2F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72A7-C612-419B-B987-0F0CB52F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58665-D720-4EA7-AE2B-EE42C1E5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01CE8-3858-4F08-A3E3-2A87C34A6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25EA7-05F8-4C65-BFE3-BF85C182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CA039-A140-401D-B216-55424A67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239A-97BE-476A-B9B4-E802545D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8159B-9171-4806-8DE1-3D109117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7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D1EC-BCF3-4F79-96FD-AFE09547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7AEF-6562-4831-8D44-671688F7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D54B0-FB74-4BDF-A6C3-DA594A18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469-9956-4ABE-BBA5-5CC2E9C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0CFA6-B2EB-4D41-8E44-F979AA18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1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9C9D-AB7B-4382-AA4E-5CCC285C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FD19D-6D33-473D-8121-711189D1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9B19-F92D-48EC-96B7-1B14CF96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4F1B-ABB6-4D8E-B012-5B22A2AF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F203D-F114-4826-8EF8-8F2E4170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3BB2-D1AB-4A4E-9F6C-6A93D164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9E27-3E39-4F29-97A6-80C8A188A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3F841-52FB-4BE8-AF97-E2475E022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E8C7-AA97-4FEF-8086-3E2D3042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D2A31-7F97-4848-82A5-CF59219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9F80-42B2-4235-B5BE-D1E7CC04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2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BD48-1B42-4A6A-9FF4-E83A60D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E5AFB-568D-4F5A-B308-9EA502B0D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3497F-99D5-4B25-9697-0BFD392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7944C-F319-4B24-9AC6-A5B82DF70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93B19-E04D-49CC-8F8D-3296FBD4E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B41D7-7AB7-480B-BECE-8F3BCB2F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6593B-78B6-40BF-9B0C-98346041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25747-C1BB-47F9-9DC2-AB1802C0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6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E378-C289-45F5-A1E8-ACC60D49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020D5-8B9F-48BA-8651-084A16AE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A68E8-5BE8-4524-825E-B169298D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2392C-8227-412A-882E-E8AAA6D0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68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642EC-8C86-4E82-A03E-4C324ECC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D479B-39E9-42E5-9DB5-CE001AC1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2854-5059-497D-ABA1-654668E2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26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D737-721D-490E-84B5-320D8135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441C-8998-47FC-92DE-51235FD6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1FE5D-9003-4198-B586-6597B21DC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56337-3B1A-4E71-AD67-F1E9CFC4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41AB6-D625-4651-80D3-20892CA2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0BA38-5F25-4AF7-8A25-51D08570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4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8E79-1B08-4A64-9DA5-8053BBF1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1F099-9E3B-4CF1-969F-DC704090D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15FB6-E60D-4AA3-85E2-A462BFEA7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A8684-589F-48A3-A5D7-DBCAEB35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C07B-0E67-4273-A305-08A24261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C74B6-4D78-4DAB-B095-16D9917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4D53C-141B-47A1-BCA8-78312C2C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2D50A-BBF2-498E-BED5-5DDB9DCC5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E626F-4CEE-4B76-9E7D-4CAE336C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46E20-7423-4B77-B82B-3BE1D7B3A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E44B-55B0-48DC-BA23-F136B6C2E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jp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ordwall.net/resource/2622056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ite_House_Chief_Calligraph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orc/what-to-do-while-reading/vocabulary-strategi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blog/natural-history-museu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designeteoria.blogspot.com/2010/02/chapter-4-islamic-calligraphy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hyperlink" Target="https://en.wiktionary.org/wiki/qal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BD714C-45C8-EE4A-5E97-095B3D8B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557"/>
            <a:ext cx="12192000" cy="41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83914"/>
            <a:ext cx="7792279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FEE92-3294-438E-99CF-58E9DA4716BB}"/>
              </a:ext>
            </a:extLst>
          </p:cNvPr>
          <p:cNvSpPr txBox="1"/>
          <p:nvPr/>
        </p:nvSpPr>
        <p:spPr>
          <a:xfrm>
            <a:off x="4196863" y="777227"/>
            <a:ext cx="8277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What do you see in the other two pictures? </a:t>
            </a:r>
            <a:endParaRPr lang="ar-SA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7EF2F-9CF6-4400-835B-70845232FA8A}"/>
              </a:ext>
            </a:extLst>
          </p:cNvPr>
          <p:cNvSpPr/>
          <p:nvPr/>
        </p:nvSpPr>
        <p:spPr>
          <a:xfrm>
            <a:off x="4280454" y="2723323"/>
            <a:ext cx="6312113" cy="9409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Pages of the Holy Qur’an, calligraphy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37CC00-D814-4674-8C07-08048D8C8D5A}"/>
              </a:ext>
            </a:extLst>
          </p:cNvPr>
          <p:cNvSpPr/>
          <p:nvPr/>
        </p:nvSpPr>
        <p:spPr>
          <a:xfrm>
            <a:off x="5618921" y="4691270"/>
            <a:ext cx="2875723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83914"/>
            <a:ext cx="7792279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FEE92-3294-438E-99CF-58E9DA4716BB}"/>
              </a:ext>
            </a:extLst>
          </p:cNvPr>
          <p:cNvSpPr txBox="1"/>
          <p:nvPr/>
        </p:nvSpPr>
        <p:spPr>
          <a:xfrm>
            <a:off x="5175601" y="1095125"/>
            <a:ext cx="8277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highlight>
                  <a:srgbClr val="FFFF00"/>
                </a:highlight>
              </a:rPr>
              <a:t>Do they look new or old? </a:t>
            </a:r>
            <a:endParaRPr lang="ar-SA" sz="40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7EF2F-9CF6-4400-835B-70845232FA8A}"/>
              </a:ext>
            </a:extLst>
          </p:cNvPr>
          <p:cNvSpPr/>
          <p:nvPr/>
        </p:nvSpPr>
        <p:spPr>
          <a:xfrm>
            <a:off x="7432819" y="1962485"/>
            <a:ext cx="4374867" cy="2990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They look old.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37CC00-D814-4674-8C07-08048D8C8D5A}"/>
              </a:ext>
            </a:extLst>
          </p:cNvPr>
          <p:cNvSpPr/>
          <p:nvPr/>
        </p:nvSpPr>
        <p:spPr>
          <a:xfrm>
            <a:off x="5618921" y="4691270"/>
            <a:ext cx="2875723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8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B7FDE-7FB2-43B7-8970-27487A700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0" t="25108" r="31629" b="13219"/>
          <a:stretch/>
        </p:blipFill>
        <p:spPr>
          <a:xfrm>
            <a:off x="384314" y="170662"/>
            <a:ext cx="7792279" cy="649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FEE92-3294-438E-99CF-58E9DA4716BB}"/>
              </a:ext>
            </a:extLst>
          </p:cNvPr>
          <p:cNvSpPr txBox="1"/>
          <p:nvPr/>
        </p:nvSpPr>
        <p:spPr>
          <a:xfrm>
            <a:off x="3779570" y="1310286"/>
            <a:ext cx="8277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Is the writing style the same or different? Why? </a:t>
            </a:r>
            <a:endParaRPr lang="ar-SA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6A626-053A-45DF-8936-A709C9D8D16E}"/>
              </a:ext>
            </a:extLst>
          </p:cNvPr>
          <p:cNvSpPr/>
          <p:nvPr/>
        </p:nvSpPr>
        <p:spPr>
          <a:xfrm>
            <a:off x="62183" y="596348"/>
            <a:ext cx="3657600" cy="25974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7EF2F-9CF6-4400-835B-70845232FA8A}"/>
              </a:ext>
            </a:extLst>
          </p:cNvPr>
          <p:cNvSpPr/>
          <p:nvPr/>
        </p:nvSpPr>
        <p:spPr>
          <a:xfrm>
            <a:off x="7308220" y="1969466"/>
            <a:ext cx="4024429" cy="3828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It’s different.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37CC00-D814-4674-8C07-08048D8C8D5A}"/>
              </a:ext>
            </a:extLst>
          </p:cNvPr>
          <p:cNvSpPr/>
          <p:nvPr/>
        </p:nvSpPr>
        <p:spPr>
          <a:xfrm>
            <a:off x="5618921" y="4691270"/>
            <a:ext cx="2875723" cy="20291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529C4-B856-4AB9-BABA-E4DB5E93D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2209" r="25435" b="8966"/>
          <a:stretch/>
        </p:blipFill>
        <p:spPr>
          <a:xfrm>
            <a:off x="1860059" y="5679"/>
            <a:ext cx="8136835" cy="67209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34A726-43AB-4782-A893-49824097C998}"/>
              </a:ext>
            </a:extLst>
          </p:cNvPr>
          <p:cNvSpPr/>
          <p:nvPr/>
        </p:nvSpPr>
        <p:spPr>
          <a:xfrm>
            <a:off x="1753577" y="2373253"/>
            <a:ext cx="1874591" cy="42276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4BB81-626E-4350-A2E9-267642CD0743}"/>
              </a:ext>
            </a:extLst>
          </p:cNvPr>
          <p:cNvSpPr txBox="1"/>
          <p:nvPr/>
        </p:nvSpPr>
        <p:spPr>
          <a:xfrm>
            <a:off x="8321347" y="1364459"/>
            <a:ext cx="38737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highlight>
                  <a:srgbClr val="FFFF00"/>
                </a:highlight>
              </a:rPr>
              <a:t>What is the title?</a:t>
            </a:r>
            <a:endParaRPr lang="ar-SA" sz="36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B3A77-E8F0-4FAC-9EE6-6AE29E0D1AA9}"/>
              </a:ext>
            </a:extLst>
          </p:cNvPr>
          <p:cNvSpPr txBox="1"/>
          <p:nvPr/>
        </p:nvSpPr>
        <p:spPr>
          <a:xfrm>
            <a:off x="6317038" y="3117363"/>
            <a:ext cx="60704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highlight>
                  <a:srgbClr val="FFFF00"/>
                </a:highlight>
              </a:rPr>
              <a:t>How many headlines are there?</a:t>
            </a:r>
            <a:endParaRPr lang="ar-SA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0CD727-9E7A-4C03-8420-585F4C0F4DBA}"/>
              </a:ext>
            </a:extLst>
          </p:cNvPr>
          <p:cNvSpPr/>
          <p:nvPr/>
        </p:nvSpPr>
        <p:spPr>
          <a:xfrm>
            <a:off x="3951741" y="2945624"/>
            <a:ext cx="991876" cy="3256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E62A10-AB77-47DF-A5B4-6361841AC75B}"/>
              </a:ext>
            </a:extLst>
          </p:cNvPr>
          <p:cNvSpPr/>
          <p:nvPr/>
        </p:nvSpPr>
        <p:spPr>
          <a:xfrm>
            <a:off x="4943617" y="583822"/>
            <a:ext cx="3104499" cy="4283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733E3D-9F7E-CD42-6387-0553A5AE9D36}"/>
              </a:ext>
            </a:extLst>
          </p:cNvPr>
          <p:cNvSpPr/>
          <p:nvPr/>
        </p:nvSpPr>
        <p:spPr>
          <a:xfrm>
            <a:off x="1672489" y="69271"/>
            <a:ext cx="8511973" cy="5145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3E73103F-2A5B-C0AE-0B94-BB1C6239A74B}"/>
              </a:ext>
            </a:extLst>
          </p:cNvPr>
          <p:cNvSpPr/>
          <p:nvPr/>
        </p:nvSpPr>
        <p:spPr>
          <a:xfrm>
            <a:off x="413353" y="198446"/>
            <a:ext cx="1352921" cy="3365647"/>
          </a:xfrm>
          <a:prstGeom prst="curvedRightArrow">
            <a:avLst>
              <a:gd name="adj1" fmla="val 25000"/>
              <a:gd name="adj2" fmla="val 50000"/>
              <a:gd name="adj3" fmla="val 224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97291-DACC-4E8D-9FD2-492DA7700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42" t="32066" r="32540" b="47061"/>
          <a:stretch/>
        </p:blipFill>
        <p:spPr>
          <a:xfrm>
            <a:off x="397646" y="492369"/>
            <a:ext cx="11396711" cy="3052691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id="{AE036248-3F0D-4BB2-87AB-5A4BBCE540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598" end="6825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646" y="4046259"/>
            <a:ext cx="927652" cy="9276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3AAAF4-9D6F-476F-A0FD-7E456F85600C}"/>
              </a:ext>
            </a:extLst>
          </p:cNvPr>
          <p:cNvSpPr/>
          <p:nvPr/>
        </p:nvSpPr>
        <p:spPr>
          <a:xfrm>
            <a:off x="6096000" y="3696010"/>
            <a:ext cx="5910471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does calligraphy mean?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5BA646-DD59-4B18-AA2B-BCD979895688}"/>
              </a:ext>
            </a:extLst>
          </p:cNvPr>
          <p:cNvCxnSpPr>
            <a:cxnSpLocks/>
          </p:cNvCxnSpPr>
          <p:nvPr/>
        </p:nvCxnSpPr>
        <p:spPr>
          <a:xfrm>
            <a:off x="2703523" y="1189383"/>
            <a:ext cx="6453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0122C7-F53E-403E-AB6E-04271C12CED3}"/>
              </a:ext>
            </a:extLst>
          </p:cNvPr>
          <p:cNvSpPr/>
          <p:nvPr/>
        </p:nvSpPr>
        <p:spPr>
          <a:xfrm>
            <a:off x="3441215" y="4510085"/>
            <a:ext cx="8642037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the reason for using calligraphy?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1D50F7-C4CA-4453-BAD5-7B9F140F99B0}"/>
              </a:ext>
            </a:extLst>
          </p:cNvPr>
          <p:cNvCxnSpPr>
            <a:cxnSpLocks/>
          </p:cNvCxnSpPr>
          <p:nvPr/>
        </p:nvCxnSpPr>
        <p:spPr>
          <a:xfrm>
            <a:off x="3558288" y="1726096"/>
            <a:ext cx="6453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78ED68-76DD-474A-A6BC-C34A5643CAD1}"/>
              </a:ext>
            </a:extLst>
          </p:cNvPr>
          <p:cNvSpPr/>
          <p:nvPr/>
        </p:nvSpPr>
        <p:spPr>
          <a:xfrm>
            <a:off x="2780305" y="5281248"/>
            <a:ext cx="9302947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Was the first Arabic system of writing simple??</a:t>
            </a:r>
            <a:endParaRPr lang="ar-SA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BED169-92EC-47D1-B48F-DD5F887FA797}"/>
              </a:ext>
            </a:extLst>
          </p:cNvPr>
          <p:cNvCxnSpPr>
            <a:cxnSpLocks/>
          </p:cNvCxnSpPr>
          <p:nvPr/>
        </p:nvCxnSpPr>
        <p:spPr>
          <a:xfrm>
            <a:off x="8295862" y="2355575"/>
            <a:ext cx="2332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day&#10;&#10;Description automatically generated">
            <a:extLst>
              <a:ext uri="{FF2B5EF4-FFF2-40B4-BE49-F238E27FC236}">
                <a16:creationId xmlns:a16="http://schemas.microsoft.com/office/drawing/2014/main" id="{65EDF142-32C7-7E0B-D89C-718D60248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12523" cy="6858000"/>
          </a:xfrm>
          <a:prstGeom prst="rect">
            <a:avLst/>
          </a:prstGeom>
        </p:spPr>
      </p:pic>
      <p:pic>
        <p:nvPicPr>
          <p:cNvPr id="5" name="Picture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41D12BBC-46BC-116F-2D5B-C883EB235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r="13173"/>
          <a:stretch/>
        </p:blipFill>
        <p:spPr>
          <a:xfrm>
            <a:off x="5512524" y="0"/>
            <a:ext cx="667947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73A99-A268-99D1-B313-807FBAD59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236" y="407125"/>
            <a:ext cx="9347811" cy="604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7B377-9A1E-472C-85B8-563C7C112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3" t="42316" r="16956" b="39898"/>
          <a:stretch/>
        </p:blipFill>
        <p:spPr>
          <a:xfrm>
            <a:off x="130101" y="183914"/>
            <a:ext cx="11627771" cy="2879036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id="{519B9FB2-B4B8-4F80-BDF6-5F34F4707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89" end="45810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531" y="3187227"/>
            <a:ext cx="1265504" cy="1265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561F99-7644-46FF-885B-6125222EABE1}"/>
              </a:ext>
            </a:extLst>
          </p:cNvPr>
          <p:cNvSpPr/>
          <p:nvPr/>
        </p:nvSpPr>
        <p:spPr>
          <a:xfrm>
            <a:off x="4108176" y="3205432"/>
            <a:ext cx="7898296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many styles of Arabic calligraphy?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BB668F-CE93-4078-9EEB-7D695FD8DB9B}"/>
              </a:ext>
            </a:extLst>
          </p:cNvPr>
          <p:cNvCxnSpPr>
            <a:cxnSpLocks/>
          </p:cNvCxnSpPr>
          <p:nvPr/>
        </p:nvCxnSpPr>
        <p:spPr>
          <a:xfrm>
            <a:off x="1431313" y="1374915"/>
            <a:ext cx="64537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559E44-1787-483E-AC1F-69D11560384B}"/>
              </a:ext>
            </a:extLst>
          </p:cNvPr>
          <p:cNvSpPr/>
          <p:nvPr/>
        </p:nvSpPr>
        <p:spPr>
          <a:xfrm>
            <a:off x="2812869" y="3937533"/>
            <a:ext cx="9263271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the oldest style of Arabic calligraphy?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1082A-3524-4AD7-ADDB-510C8DC94E98}"/>
              </a:ext>
            </a:extLst>
          </p:cNvPr>
          <p:cNvCxnSpPr>
            <a:cxnSpLocks/>
          </p:cNvCxnSpPr>
          <p:nvPr/>
        </p:nvCxnSpPr>
        <p:spPr>
          <a:xfrm>
            <a:off x="470532" y="1924879"/>
            <a:ext cx="1994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87EFB-7B5C-4676-BBA9-5D53F3358080}"/>
              </a:ext>
            </a:extLst>
          </p:cNvPr>
          <p:cNvSpPr/>
          <p:nvPr/>
        </p:nvSpPr>
        <p:spPr>
          <a:xfrm>
            <a:off x="2812869" y="4658244"/>
            <a:ext cx="9263271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Why is this used?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D15BC-F0C1-434A-9656-A95783C0903D}"/>
              </a:ext>
            </a:extLst>
          </p:cNvPr>
          <p:cNvCxnSpPr>
            <a:cxnSpLocks/>
          </p:cNvCxnSpPr>
          <p:nvPr/>
        </p:nvCxnSpPr>
        <p:spPr>
          <a:xfrm>
            <a:off x="7580323" y="2368827"/>
            <a:ext cx="40948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933C55-3EB1-4967-BB2B-436FBC8745D1}"/>
              </a:ext>
            </a:extLst>
          </p:cNvPr>
          <p:cNvCxnSpPr>
            <a:cxnSpLocks/>
          </p:cNvCxnSpPr>
          <p:nvPr/>
        </p:nvCxnSpPr>
        <p:spPr>
          <a:xfrm>
            <a:off x="434128" y="2938671"/>
            <a:ext cx="1994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0ED1569-9A2A-D643-0CFA-7E37BEB5F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8921"/>
            <a:ext cx="3132159" cy="272832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CF542F-8273-60EC-4C5E-8F13F5DE43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b="12450"/>
          <a:stretch/>
        </p:blipFill>
        <p:spPr>
          <a:xfrm>
            <a:off x="3643640" y="5307083"/>
            <a:ext cx="3628347" cy="14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FACF7-F9C8-4E3A-956A-9601E72285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75" t="45554" r="16847" b="43051"/>
          <a:stretch/>
        </p:blipFill>
        <p:spPr>
          <a:xfrm>
            <a:off x="2" y="142464"/>
            <a:ext cx="11781183" cy="2242929"/>
          </a:xfrm>
          <a:prstGeom prst="rect">
            <a:avLst/>
          </a:prstGeom>
        </p:spPr>
      </p:pic>
      <p:pic>
        <p:nvPicPr>
          <p:cNvPr id="3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id="{EE7B1356-F60B-4DB0-9548-F67A93E0AA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295" end="29122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69" y="2744859"/>
            <a:ext cx="1152939" cy="115293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38BDAB-B9F0-40D8-BD79-F8B9E188C82A}"/>
              </a:ext>
            </a:extLst>
          </p:cNvPr>
          <p:cNvSpPr/>
          <p:nvPr/>
        </p:nvSpPr>
        <p:spPr>
          <a:xfrm>
            <a:off x="4170995" y="2502565"/>
            <a:ext cx="7898296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Which style is long and elegant script? </a:t>
            </a:r>
            <a:r>
              <a:rPr lang="en-US" sz="1400" dirty="0"/>
              <a:t> </a:t>
            </a:r>
            <a:endParaRPr lang="ar-SA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A7924-DA08-4B69-A248-56423763BDCC}"/>
              </a:ext>
            </a:extLst>
          </p:cNvPr>
          <p:cNvCxnSpPr>
            <a:cxnSpLocks/>
          </p:cNvCxnSpPr>
          <p:nvPr/>
        </p:nvCxnSpPr>
        <p:spPr>
          <a:xfrm>
            <a:off x="9197009" y="1003853"/>
            <a:ext cx="15770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4D848-9807-49E6-8542-BCA858E927B9}"/>
              </a:ext>
            </a:extLst>
          </p:cNvPr>
          <p:cNvSpPr/>
          <p:nvPr/>
        </p:nvSpPr>
        <p:spPr>
          <a:xfrm>
            <a:off x="6156495" y="3176198"/>
            <a:ext cx="5912796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It is used to ………..</a:t>
            </a:r>
            <a:endParaRPr lang="ar-SA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76E454-BA08-4C3E-A909-F84D9E6A4FF5}"/>
              </a:ext>
            </a:extLst>
          </p:cNvPr>
          <p:cNvCxnSpPr>
            <a:cxnSpLocks/>
          </p:cNvCxnSpPr>
          <p:nvPr/>
        </p:nvCxnSpPr>
        <p:spPr>
          <a:xfrm>
            <a:off x="5347254" y="1603515"/>
            <a:ext cx="51749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A39813-B37E-47C9-960B-0B5264E48DA4}"/>
              </a:ext>
            </a:extLst>
          </p:cNvPr>
          <p:cNvSpPr/>
          <p:nvPr/>
        </p:nvSpPr>
        <p:spPr>
          <a:xfrm>
            <a:off x="3707168" y="3874553"/>
            <a:ext cx="8362123" cy="5896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Is </a:t>
            </a:r>
            <a:r>
              <a:rPr lang="en-US" sz="3600" b="1" dirty="0" err="1">
                <a:solidFill>
                  <a:schemeClr val="tx1"/>
                </a:solidFill>
              </a:rPr>
              <a:t>Thuluth</a:t>
            </a:r>
            <a:r>
              <a:rPr lang="en-US" sz="3600" b="1" dirty="0">
                <a:solidFill>
                  <a:schemeClr val="tx1"/>
                </a:solidFill>
              </a:rPr>
              <a:t> the script of Saudi Arabia flag?</a:t>
            </a:r>
            <a:endParaRPr lang="ar-SA" sz="1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63334-FAAC-4090-A11D-53A95EACBBFB}"/>
              </a:ext>
            </a:extLst>
          </p:cNvPr>
          <p:cNvCxnSpPr>
            <a:cxnSpLocks/>
          </p:cNvCxnSpPr>
          <p:nvPr/>
        </p:nvCxnSpPr>
        <p:spPr>
          <a:xfrm>
            <a:off x="3644349" y="2232995"/>
            <a:ext cx="5923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846AB1-75DA-7B3D-F765-F9D4BE52291D}"/>
              </a:ext>
            </a:extLst>
          </p:cNvPr>
          <p:cNvSpPr/>
          <p:nvPr/>
        </p:nvSpPr>
        <p:spPr>
          <a:xfrm>
            <a:off x="9925777" y="1661276"/>
            <a:ext cx="1047023" cy="54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68104302-0FD0-CF3E-F195-314D6975BE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41304"/>
          <a:stretch/>
        </p:blipFill>
        <p:spPr>
          <a:xfrm>
            <a:off x="-20941" y="4472608"/>
            <a:ext cx="4592940" cy="2385392"/>
          </a:xfrm>
          <a:prstGeom prst="rect">
            <a:avLst/>
          </a:prstGeom>
        </p:spPr>
      </p:pic>
      <p:pic>
        <p:nvPicPr>
          <p:cNvPr id="14" name="Picture 13" descr="A green and white flag&#10;&#10;Description automatically generated with low confidence">
            <a:extLst>
              <a:ext uri="{FF2B5EF4-FFF2-40B4-BE49-F238E27FC236}">
                <a16:creationId xmlns:a16="http://schemas.microsoft.com/office/drawing/2014/main" id="{1FC8D3A6-0F6F-D5C2-137E-4E591CE2C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39" y="4472608"/>
            <a:ext cx="3354905" cy="23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1A121-5823-470B-B60C-7560BFBDA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38" t="52948" r="16414" b="18052"/>
          <a:stretch/>
        </p:blipFill>
        <p:spPr>
          <a:xfrm>
            <a:off x="59445" y="0"/>
            <a:ext cx="11841006" cy="3233531"/>
          </a:xfrm>
          <a:prstGeom prst="rect">
            <a:avLst/>
          </a:prstGeom>
        </p:spPr>
      </p:pic>
      <p:pic>
        <p:nvPicPr>
          <p:cNvPr id="4" name="SG Bk 3 F-SA__18_2-13">
            <a:hlinkClick r:id="" action="ppaction://media"/>
            <a:extLst>
              <a:ext uri="{FF2B5EF4-FFF2-40B4-BE49-F238E27FC236}">
                <a16:creationId xmlns:a16="http://schemas.microsoft.com/office/drawing/2014/main" id="{0C913EB2-EED4-4CB2-A7CD-1D9C990D07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7491" y="981534"/>
            <a:ext cx="904461" cy="9044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B4E2E2-EE54-4982-9F67-9A11286BB572}"/>
              </a:ext>
            </a:extLst>
          </p:cNvPr>
          <p:cNvSpPr/>
          <p:nvPr/>
        </p:nvSpPr>
        <p:spPr>
          <a:xfrm>
            <a:off x="1218149" y="3316816"/>
            <a:ext cx="10793984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are the popular scripts that used in printing and handwriting? </a:t>
            </a:r>
            <a:r>
              <a:rPr lang="en-US" sz="1100" dirty="0"/>
              <a:t> </a:t>
            </a:r>
            <a:endParaRPr lang="ar-SA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5DA890-47E4-4EEF-9B50-6DB46DF64E31}"/>
              </a:ext>
            </a:extLst>
          </p:cNvPr>
          <p:cNvCxnSpPr>
            <a:cxnSpLocks/>
          </p:cNvCxnSpPr>
          <p:nvPr/>
        </p:nvCxnSpPr>
        <p:spPr>
          <a:xfrm>
            <a:off x="805067" y="724420"/>
            <a:ext cx="36344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5597D-3F12-4095-AE82-9144EFBC7539}"/>
              </a:ext>
            </a:extLst>
          </p:cNvPr>
          <p:cNvCxnSpPr>
            <a:cxnSpLocks/>
          </p:cNvCxnSpPr>
          <p:nvPr/>
        </p:nvCxnSpPr>
        <p:spPr>
          <a:xfrm>
            <a:off x="9901360" y="378095"/>
            <a:ext cx="9806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0A3950-C91A-4801-A8FE-DEF32D868B61}"/>
              </a:ext>
            </a:extLst>
          </p:cNvPr>
          <p:cNvSpPr/>
          <p:nvPr/>
        </p:nvSpPr>
        <p:spPr>
          <a:xfrm>
            <a:off x="1218149" y="4071629"/>
            <a:ext cx="10793984" cy="5896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are the other scripts mentioned in the passage? </a:t>
            </a:r>
            <a:endParaRPr lang="ar-SA" sz="1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2D74E-A1B9-4EBF-A44C-D08183A38B1D}"/>
              </a:ext>
            </a:extLst>
          </p:cNvPr>
          <p:cNvCxnSpPr>
            <a:cxnSpLocks/>
          </p:cNvCxnSpPr>
          <p:nvPr/>
        </p:nvCxnSpPr>
        <p:spPr>
          <a:xfrm>
            <a:off x="2077821" y="1772405"/>
            <a:ext cx="1697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ED251-D722-40EB-A147-040F215919F8}"/>
              </a:ext>
            </a:extLst>
          </p:cNvPr>
          <p:cNvCxnSpPr>
            <a:cxnSpLocks/>
          </p:cNvCxnSpPr>
          <p:nvPr/>
        </p:nvCxnSpPr>
        <p:spPr>
          <a:xfrm>
            <a:off x="5029149" y="2406030"/>
            <a:ext cx="9507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FF7CBE6-618D-1DAB-EA0E-0AC9CF6F2B80}"/>
              </a:ext>
            </a:extLst>
          </p:cNvPr>
          <p:cNvSpPr/>
          <p:nvPr/>
        </p:nvSpPr>
        <p:spPr>
          <a:xfrm>
            <a:off x="467670" y="0"/>
            <a:ext cx="9374345" cy="378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BA97440-FB87-A678-DFA5-9CEF331DB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" y="4826442"/>
            <a:ext cx="3308178" cy="1771856"/>
          </a:xfrm>
          <a:prstGeom prst="rect">
            <a:avLst/>
          </a:prstGeom>
        </p:spPr>
      </p:pic>
      <p:pic>
        <p:nvPicPr>
          <p:cNvPr id="13" name="Picture 1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9A0893EB-83F4-7D82-2236-3199E7610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77" y="4826442"/>
            <a:ext cx="3142664" cy="1771856"/>
          </a:xfrm>
          <a:prstGeom prst="rect">
            <a:avLst/>
          </a:prstGeom>
        </p:spPr>
      </p:pic>
      <p:pic>
        <p:nvPicPr>
          <p:cNvPr id="15" name="Picture 14" descr="Text, whiteboard&#10;&#10;Description automatically generated">
            <a:extLst>
              <a:ext uri="{FF2B5EF4-FFF2-40B4-BE49-F238E27FC236}">
                <a16:creationId xmlns:a16="http://schemas.microsoft.com/office/drawing/2014/main" id="{CD19641A-D8B6-A2A1-3791-39E8754226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15131" r="16718" b="15744"/>
          <a:stretch/>
        </p:blipFill>
        <p:spPr>
          <a:xfrm>
            <a:off x="6670012" y="4826442"/>
            <a:ext cx="2638498" cy="1771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8E1330-1746-9D40-EF04-B93B8B556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13109" r="5844" b="13704"/>
          <a:stretch/>
        </p:blipFill>
        <p:spPr>
          <a:xfrm>
            <a:off x="9363381" y="4826442"/>
            <a:ext cx="2550083" cy="1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E7967-DAF4-44E0-8907-344298E40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7" t="40382" r="43370" b="42412"/>
          <a:stretch/>
        </p:blipFill>
        <p:spPr>
          <a:xfrm>
            <a:off x="1" y="0"/>
            <a:ext cx="8163340" cy="2989867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8B7334A9-F12B-4E3A-B63C-CB8493CA6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83" y="3013719"/>
            <a:ext cx="708991" cy="70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CFFB67-BA74-4999-8511-3BF29087CEC2}"/>
              </a:ext>
            </a:extLst>
          </p:cNvPr>
          <p:cNvSpPr/>
          <p:nvPr/>
        </p:nvSpPr>
        <p:spPr>
          <a:xfrm>
            <a:off x="755373" y="3129472"/>
            <a:ext cx="7169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It is used to write the holy words of the Qur’an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4CF1B741-42D4-4170-A02A-BA190DF75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2" y="3997766"/>
            <a:ext cx="708991" cy="708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9A31C3-07EF-4778-85A8-75440F8976D9}"/>
              </a:ext>
            </a:extLst>
          </p:cNvPr>
          <p:cNvSpPr/>
          <p:nvPr/>
        </p:nvSpPr>
        <p:spPr>
          <a:xfrm>
            <a:off x="755374" y="4007740"/>
            <a:ext cx="9163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It was important to have a clear script that all the people of Islam could easily read and understand.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EE885E10-A6C9-4B10-A1A9-094297F91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2" y="4991787"/>
            <a:ext cx="708991" cy="70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EEB777-8399-4D61-B618-796C6F49BC9C}"/>
              </a:ext>
            </a:extLst>
          </p:cNvPr>
          <p:cNvSpPr/>
          <p:nvPr/>
        </p:nvSpPr>
        <p:spPr>
          <a:xfrm>
            <a:off x="755374" y="5080580"/>
            <a:ext cx="9163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ProximaNova-Light"/>
              </a:rPr>
              <a:t>Kufi script has straight, geometric letters that are not connected.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62F810B6-3B6E-4AE5-BC40-F39662BBF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3" y="5891534"/>
            <a:ext cx="708991" cy="70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6D2C5D-C2CB-440B-9340-EC6BE347ED33}"/>
              </a:ext>
            </a:extLst>
          </p:cNvPr>
          <p:cNvSpPr/>
          <p:nvPr/>
        </p:nvSpPr>
        <p:spPr>
          <a:xfrm>
            <a:off x="755372" y="5891532"/>
            <a:ext cx="112113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ProximaNova-Light"/>
              </a:rPr>
              <a:t>Thuluth</a:t>
            </a:r>
            <a:r>
              <a:rPr lang="en-US" sz="2400" b="1" dirty="0">
                <a:latin typeface="ProximaNova-Light"/>
              </a:rPr>
              <a:t> is often used to write the headings of surahs, and it is the script on the Saudi Arabian flag.</a:t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37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7A028DE-0AD9-9D08-645F-33714279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44" y="0"/>
            <a:ext cx="5781714" cy="6858000"/>
          </a:xfrm>
          <a:prstGeom prst="rect">
            <a:avLst/>
          </a:prstGeom>
        </p:spPr>
      </p:pic>
      <p:pic>
        <p:nvPicPr>
          <p:cNvPr id="5" name="Picture 4" descr="A drawing of a heart&#10;&#10;Description automatically generated with low confidence">
            <a:extLst>
              <a:ext uri="{FF2B5EF4-FFF2-40B4-BE49-F238E27FC236}">
                <a16:creationId xmlns:a16="http://schemas.microsoft.com/office/drawing/2014/main" id="{63AE2BA3-42F6-26EF-DC4D-4A1B09BE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97" y="0"/>
            <a:ext cx="2005149" cy="2005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B0DBA-5C79-FD66-8040-662851AA893E}"/>
              </a:ext>
            </a:extLst>
          </p:cNvPr>
          <p:cNvSpPr/>
          <p:nvPr/>
        </p:nvSpPr>
        <p:spPr>
          <a:xfrm>
            <a:off x="765410" y="1787689"/>
            <a:ext cx="2996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Warm up </a:t>
            </a:r>
          </a:p>
        </p:txBody>
      </p:sp>
    </p:spTree>
    <p:extLst>
      <p:ext uri="{BB962C8B-B14F-4D97-AF65-F5344CB8AC3E}">
        <p14:creationId xmlns:p14="http://schemas.microsoft.com/office/powerpoint/2010/main" val="25114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389F7FB-5167-A525-40EA-F7346F109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73" y="2345332"/>
            <a:ext cx="5328789" cy="1969882"/>
          </a:xfrm>
          <a:prstGeom prst="rect">
            <a:avLst/>
          </a:prstGeom>
        </p:spPr>
      </p:pic>
      <p:pic>
        <p:nvPicPr>
          <p:cNvPr id="5" name="Picture 4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CB97823A-BBBB-7F3D-A526-D27E6035A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78" y="190209"/>
            <a:ext cx="191928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2959B-3FB9-F5ED-E8EB-9001A96B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13" y="91053"/>
            <a:ext cx="5074571" cy="12212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3C759C-7787-1AB5-58FA-5E4B30B9651B}"/>
              </a:ext>
            </a:extLst>
          </p:cNvPr>
          <p:cNvSpPr/>
          <p:nvPr/>
        </p:nvSpPr>
        <p:spPr>
          <a:xfrm>
            <a:off x="1235487" y="1521673"/>
            <a:ext cx="9178900" cy="725936"/>
          </a:xfrm>
          <a:prstGeom prst="roundRect">
            <a:avLst/>
          </a:prstGeom>
          <a:solidFill>
            <a:srgbClr val="DDA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Art of the pen : Arabic calligraphy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391292-CED8-CBA6-C120-68A8649BAE71}"/>
              </a:ext>
            </a:extLst>
          </p:cNvPr>
          <p:cNvCxnSpPr/>
          <p:nvPr/>
        </p:nvCxnSpPr>
        <p:spPr>
          <a:xfrm flipH="1">
            <a:off x="1584495" y="2408153"/>
            <a:ext cx="4181111" cy="90742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3C5F37-9474-71ED-0FDA-C331DEB3EC03}"/>
              </a:ext>
            </a:extLst>
          </p:cNvPr>
          <p:cNvCxnSpPr>
            <a:cxnSpLocks/>
          </p:cNvCxnSpPr>
          <p:nvPr/>
        </p:nvCxnSpPr>
        <p:spPr>
          <a:xfrm>
            <a:off x="5994788" y="2408153"/>
            <a:ext cx="4119453" cy="102084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4D40B2C-212D-F5A0-73DB-9400596968EB}"/>
              </a:ext>
            </a:extLst>
          </p:cNvPr>
          <p:cNvSpPr/>
          <p:nvPr/>
        </p:nvSpPr>
        <p:spPr>
          <a:xfrm>
            <a:off x="684055" y="3385374"/>
            <a:ext cx="3343493" cy="1013867"/>
          </a:xfrm>
          <a:prstGeom prst="cloudCallout">
            <a:avLst/>
          </a:prstGeom>
          <a:solidFill>
            <a:srgbClr val="DDA9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Calligraphy and the Holy Quran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7F68C0A-25E8-624C-D77B-85737FCC6E13}"/>
              </a:ext>
            </a:extLst>
          </p:cNvPr>
          <p:cNvSpPr/>
          <p:nvPr/>
        </p:nvSpPr>
        <p:spPr>
          <a:xfrm>
            <a:off x="7383838" y="3516835"/>
            <a:ext cx="3343493" cy="1013867"/>
          </a:xfrm>
          <a:prstGeom prst="cloudCallout">
            <a:avLst/>
          </a:prstGeom>
          <a:solidFill>
            <a:srgbClr val="DDA9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92176-A64C-862F-1FEC-C73BAAEC29A8}"/>
              </a:ext>
            </a:extLst>
          </p:cNvPr>
          <p:cNvSpPr/>
          <p:nvPr/>
        </p:nvSpPr>
        <p:spPr>
          <a:xfrm>
            <a:off x="307127" y="4287559"/>
            <a:ext cx="4320714" cy="198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definition of calligraphy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How and why the Arabic calligraphy started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63F2D-8EBB-9EC9-170C-42092FDC066D}"/>
              </a:ext>
            </a:extLst>
          </p:cNvPr>
          <p:cNvSpPr/>
          <p:nvPr/>
        </p:nvSpPr>
        <p:spPr>
          <a:xfrm>
            <a:off x="7048792" y="4698226"/>
            <a:ext cx="4320714" cy="1989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Kufic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Thuluth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Naskh</a:t>
            </a:r>
            <a:endParaRPr lang="en-US" sz="2400" dirty="0">
              <a:solidFill>
                <a:srgbClr val="0000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Ruq’ah</a:t>
            </a:r>
            <a:endParaRPr lang="en-US" sz="2400" dirty="0">
              <a:solidFill>
                <a:srgbClr val="0000FF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Farsi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Diwani</a:t>
            </a:r>
          </a:p>
        </p:txBody>
      </p:sp>
    </p:spTree>
    <p:extLst>
      <p:ext uri="{BB962C8B-B14F-4D97-AF65-F5344CB8AC3E}">
        <p14:creationId xmlns:p14="http://schemas.microsoft.com/office/powerpoint/2010/main" val="28727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665D9D6-F81C-4990-A472-5894FB74F7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F9F7"/>
              </a:clrFrom>
              <a:clrTo>
                <a:srgbClr val="ED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399" y="1"/>
            <a:ext cx="11583203" cy="66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CF0E9-F060-5A10-9BD7-6A5ECFDC8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573" y="890674"/>
            <a:ext cx="4349062" cy="4640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9D5D4A-DCDB-6483-3EEA-0B6055F83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5" y="3961642"/>
            <a:ext cx="3184400" cy="25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F68EC5B-C62C-45DA-88DA-DADE75F5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167"/>
          <a:stretch/>
        </p:blipFill>
        <p:spPr>
          <a:xfrm>
            <a:off x="6222228" y="1482851"/>
            <a:ext cx="5516528" cy="442211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" y="-478"/>
            <a:ext cx="5953780" cy="6858479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866" y="1482851"/>
            <a:ext cx="4216466" cy="2249424"/>
          </a:xfrm>
        </p:spPr>
        <p:txBody>
          <a:bodyPr anchor="b">
            <a:noAutofit/>
          </a:bodyPr>
          <a:lstStyle/>
          <a:p>
            <a:pPr algn="l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U 6 </a:t>
            </a:r>
            <a:br>
              <a:rPr lang="en-US" sz="8000" b="1" dirty="0"/>
            </a:br>
            <a:r>
              <a:rPr lang="en-US" sz="8000" b="1" dirty="0"/>
              <a:t>What was it like?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057" y="4496563"/>
            <a:ext cx="3209544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Reading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45" y="876299"/>
            <a:ext cx="3493035" cy="510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lgerian" panose="04020705040A02060702" pitchFamily="82" charset="0"/>
              </a:rPr>
              <a:t>Objectives : 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5486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Curved and Tilted Down 5">
            <a:extLst>
              <a:ext uri="{FF2B5EF4-FFF2-40B4-BE49-F238E27FC236}">
                <a16:creationId xmlns:a16="http://schemas.microsoft.com/office/drawing/2014/main" id="{E999263C-D1B4-4860-BD5B-8EBFD6AA8F4A}"/>
              </a:ext>
            </a:extLst>
          </p:cNvPr>
          <p:cNvSpPr/>
          <p:nvPr/>
        </p:nvSpPr>
        <p:spPr>
          <a:xfrm>
            <a:off x="2133599" y="4719207"/>
            <a:ext cx="7924803" cy="1181877"/>
          </a:xfrm>
          <a:prstGeom prst="ellipseRibb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629B03A-E5D8-4901-AF70-DB04BECA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6337" y="503583"/>
            <a:ext cx="4879323" cy="463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05780-E9B1-48CD-A158-E6D74BECDF41}"/>
              </a:ext>
            </a:extLst>
          </p:cNvPr>
          <p:cNvSpPr txBox="1"/>
          <p:nvPr/>
        </p:nvSpPr>
        <p:spPr>
          <a:xfrm>
            <a:off x="3656340" y="5070401"/>
            <a:ext cx="48793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Previous vocab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8075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9D25765D-BD40-4082-A77A-BDDD92A1D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0975" y="1740071"/>
            <a:ext cx="5067765" cy="42279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116A20-FE7A-466B-AE57-F99693D4E519}"/>
              </a:ext>
            </a:extLst>
          </p:cNvPr>
          <p:cNvSpPr/>
          <p:nvPr/>
        </p:nvSpPr>
        <p:spPr>
          <a:xfrm>
            <a:off x="397565" y="1740071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School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C99A58-F034-4641-A70B-CD74C8665180}"/>
              </a:ext>
            </a:extLst>
          </p:cNvPr>
          <p:cNvSpPr/>
          <p:nvPr/>
        </p:nvSpPr>
        <p:spPr>
          <a:xfrm>
            <a:off x="397565" y="3283949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Museum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9DE087-AFCA-49E2-A785-E949072C50DB}"/>
              </a:ext>
            </a:extLst>
          </p:cNvPr>
          <p:cNvSpPr/>
          <p:nvPr/>
        </p:nvSpPr>
        <p:spPr>
          <a:xfrm>
            <a:off x="397565" y="4827827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Office 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52255A7-8EE0-903E-12D3-01DD80273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17" y="123280"/>
            <a:ext cx="1262243" cy="9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5765D-BD40-4082-A77A-BDDD92A1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202019" y="1528653"/>
            <a:ext cx="4890052" cy="4346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116A20-FE7A-466B-AE57-F99693D4E519}"/>
              </a:ext>
            </a:extLst>
          </p:cNvPr>
          <p:cNvSpPr/>
          <p:nvPr/>
        </p:nvSpPr>
        <p:spPr>
          <a:xfrm>
            <a:off x="397565" y="1740071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Calligraphy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C99A58-F034-4641-A70B-CD74C8665180}"/>
              </a:ext>
            </a:extLst>
          </p:cNvPr>
          <p:cNvSpPr/>
          <p:nvPr/>
        </p:nvSpPr>
        <p:spPr>
          <a:xfrm>
            <a:off x="397565" y="3283949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Exhibit  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9DE087-AFCA-49E2-A785-E949072C50DB}"/>
              </a:ext>
            </a:extLst>
          </p:cNvPr>
          <p:cNvSpPr/>
          <p:nvPr/>
        </p:nvSpPr>
        <p:spPr>
          <a:xfrm>
            <a:off x="397565" y="4827827"/>
            <a:ext cx="4399723" cy="10469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Museum  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1E29F17-9D7A-E382-9A00-255B2D739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17" y="123280"/>
            <a:ext cx="1262243" cy="9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683C4-EED7-41C8-BF65-4DC4AA614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2" t="27389" r="22087" b="43470"/>
          <a:stretch/>
        </p:blipFill>
        <p:spPr>
          <a:xfrm>
            <a:off x="0" y="0"/>
            <a:ext cx="5992836" cy="4759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1C2BD-B221-4269-B99C-009A84202311}"/>
              </a:ext>
            </a:extLst>
          </p:cNvPr>
          <p:cNvSpPr txBox="1"/>
          <p:nvPr/>
        </p:nvSpPr>
        <p:spPr>
          <a:xfrm>
            <a:off x="5565973" y="1316024"/>
            <a:ext cx="5570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What is the man doing? </a:t>
            </a:r>
            <a:endParaRPr lang="ar-SA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9C04A-642A-4BA9-B8E3-0BB5F7C810BC}"/>
              </a:ext>
            </a:extLst>
          </p:cNvPr>
          <p:cNvSpPr txBox="1"/>
          <p:nvPr/>
        </p:nvSpPr>
        <p:spPr>
          <a:xfrm>
            <a:off x="5565973" y="3105834"/>
            <a:ext cx="69253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What is he using to write with? </a:t>
            </a:r>
            <a:endParaRPr lang="ar-SA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C89FD-D0C4-4DA6-BD82-8B189160AFDC}"/>
              </a:ext>
            </a:extLst>
          </p:cNvPr>
          <p:cNvSpPr txBox="1"/>
          <p:nvPr/>
        </p:nvSpPr>
        <p:spPr>
          <a:xfrm>
            <a:off x="5992836" y="1940239"/>
            <a:ext cx="55708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He is writing calligraphy. 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AF20F-03EF-44B3-A35B-9E16FE6B07BA}"/>
              </a:ext>
            </a:extLst>
          </p:cNvPr>
          <p:cNvSpPr txBox="1"/>
          <p:nvPr/>
        </p:nvSpPr>
        <p:spPr>
          <a:xfrm>
            <a:off x="6143690" y="3752165"/>
            <a:ext cx="59726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Aqlam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or special </a:t>
            </a:r>
            <a:r>
              <a:rPr lang="en-US" sz="3600" b="1" dirty="0"/>
              <a:t>reed pen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and ink.  </a:t>
            </a:r>
            <a:endParaRPr lang="ar-SA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A close up of a pencil&#10;&#10;Description automatically generated">
            <a:extLst>
              <a:ext uri="{FF2B5EF4-FFF2-40B4-BE49-F238E27FC236}">
                <a16:creationId xmlns:a16="http://schemas.microsoft.com/office/drawing/2014/main" id="{16B58074-D040-4751-805B-EB5873ED1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240" y="4522459"/>
            <a:ext cx="3174851" cy="2158899"/>
          </a:xfrm>
          <a:prstGeom prst="rect">
            <a:avLst/>
          </a:prstGeom>
        </p:spPr>
      </p:pic>
      <p:pic>
        <p:nvPicPr>
          <p:cNvPr id="10" name="Picture 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E30D4D4-8D6C-9B8A-5D53-960B6422B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75" y="69657"/>
            <a:ext cx="2310900" cy="854292"/>
          </a:xfrm>
          <a:prstGeom prst="rect">
            <a:avLst/>
          </a:prstGeom>
        </p:spPr>
      </p:pic>
      <p:pic>
        <p:nvPicPr>
          <p:cNvPr id="12" name="Picture 11" descr="A picture containing spice&#10;&#10;Description automatically generated">
            <a:extLst>
              <a:ext uri="{FF2B5EF4-FFF2-40B4-BE49-F238E27FC236}">
                <a16:creationId xmlns:a16="http://schemas.microsoft.com/office/drawing/2014/main" id="{B76A6EFE-0C7E-411F-2BAB-44244FEE2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78" y="4402593"/>
            <a:ext cx="2278765" cy="2278765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E753BF49-F92A-8494-FBD3-1C9726BA98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6"/>
          <a:stretch/>
        </p:blipFill>
        <p:spPr>
          <a:xfrm>
            <a:off x="4423504" y="5035923"/>
            <a:ext cx="2762247" cy="17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312</Words>
  <Application>Microsoft Office PowerPoint</Application>
  <PresentationFormat>Widescreen</PresentationFormat>
  <Paragraphs>52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Algerian</vt:lpstr>
      <vt:lpstr>Arial</vt:lpstr>
      <vt:lpstr>Calibri</vt:lpstr>
      <vt:lpstr>Calibri Light</vt:lpstr>
      <vt:lpstr>ProximaNova-Light</vt:lpstr>
      <vt:lpstr>Office Theme</vt:lpstr>
      <vt:lpstr>PowerPoint Presentation</vt:lpstr>
      <vt:lpstr>PowerPoint Presentation</vt:lpstr>
      <vt:lpstr>PowerPoint Presentation</vt:lpstr>
      <vt:lpstr>U 6  What was it like?</vt:lpstr>
      <vt:lpstr>Objectives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6  What was it like?</dc:title>
  <dc:creator>نورا العتيبي</dc:creator>
  <cp:lastModifiedBy>fairlady 99</cp:lastModifiedBy>
  <cp:revision>4</cp:revision>
  <dcterms:created xsi:type="dcterms:W3CDTF">2020-11-11T13:38:41Z</dcterms:created>
  <dcterms:modified xsi:type="dcterms:W3CDTF">2022-12-15T05:09:35Z</dcterms:modified>
</cp:coreProperties>
</file>