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8" r:id="rId2"/>
    <p:sldId id="314" r:id="rId3"/>
    <p:sldId id="278" r:id="rId4"/>
    <p:sldId id="422" r:id="rId5"/>
    <p:sldId id="408" r:id="rId6"/>
    <p:sldId id="409" r:id="rId7"/>
    <p:sldId id="410" r:id="rId8"/>
    <p:sldId id="424" r:id="rId9"/>
    <p:sldId id="425" r:id="rId10"/>
    <p:sldId id="423" r:id="rId11"/>
    <p:sldId id="421" r:id="rId12"/>
    <p:sldId id="287" r:id="rId13"/>
    <p:sldId id="412" r:id="rId14"/>
    <p:sldId id="459" r:id="rId15"/>
    <p:sldId id="458" r:id="rId16"/>
    <p:sldId id="413" r:id="rId17"/>
    <p:sldId id="414" r:id="rId18"/>
    <p:sldId id="419" r:id="rId19"/>
    <p:sldId id="420" r:id="rId20"/>
    <p:sldId id="415" r:id="rId21"/>
    <p:sldId id="416" r:id="rId22"/>
    <p:sldId id="417" r:id="rId23"/>
    <p:sldId id="418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9" r:id="rId37"/>
    <p:sldId id="440" r:id="rId38"/>
    <p:sldId id="444" r:id="rId39"/>
    <p:sldId id="445" r:id="rId40"/>
    <p:sldId id="441" r:id="rId41"/>
    <p:sldId id="438" r:id="rId42"/>
    <p:sldId id="442" r:id="rId43"/>
    <p:sldId id="443" r:id="rId44"/>
    <p:sldId id="451" r:id="rId45"/>
    <p:sldId id="446" r:id="rId46"/>
    <p:sldId id="447" r:id="rId47"/>
    <p:sldId id="448" r:id="rId48"/>
    <p:sldId id="449" r:id="rId49"/>
    <p:sldId id="453" r:id="rId50"/>
    <p:sldId id="450" r:id="rId51"/>
    <p:sldId id="452" r:id="rId52"/>
    <p:sldId id="456" r:id="rId53"/>
    <p:sldId id="457" r:id="rId54"/>
    <p:sldId id="289" r:id="rId55"/>
    <p:sldId id="368" r:id="rId56"/>
    <p:sldId id="411" r:id="rId57"/>
    <p:sldId id="307" r:id="rId58"/>
  </p:sldIdLst>
  <p:sldSz cx="9144000" cy="6858000" type="screen4x3"/>
  <p:notesSz cx="6761163" cy="99425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66"/>
    <a:srgbClr val="FF9999"/>
    <a:srgbClr val="CCCC00"/>
    <a:srgbClr val="CCECFF"/>
    <a:srgbClr val="FFFF99"/>
    <a:srgbClr val="CC99FF"/>
    <a:srgbClr val="003300"/>
    <a:srgbClr val="66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10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4240E6-92D6-439C-9AD3-C8856A2B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304800"/>
            <a:ext cx="85820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1431975" cy="51486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413805" cy="155679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899592" y="1340768"/>
            <a:ext cx="2880320" cy="646331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These sentences about </a:t>
            </a:r>
          </a:p>
          <a:p>
            <a:pPr algn="l" rtl="0"/>
            <a:r>
              <a:rPr lang="en-US" dirty="0"/>
              <a:t>why you might be happy.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899592" y="2276872"/>
            <a:ext cx="7416824" cy="923330"/>
          </a:xfrm>
          <a:prstGeom prst="rect">
            <a:avLst/>
          </a:prstGeom>
          <a:solidFill>
            <a:srgbClr val="CC99FF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For example: </a:t>
            </a:r>
          </a:p>
          <a:p>
            <a:pPr algn="l" rtl="0"/>
            <a:r>
              <a:rPr lang="en-US" dirty="0"/>
              <a:t>I’m happy because I’m going to a restaurant this evening. </a:t>
            </a:r>
          </a:p>
          <a:p>
            <a:pPr algn="l" rtl="0"/>
            <a:r>
              <a:rPr lang="en-US" dirty="0"/>
              <a:t>I’m also happy because I saw an old friend yesterday.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891564" y="3958027"/>
            <a:ext cx="3032364" cy="369332"/>
          </a:xfrm>
          <a:prstGeom prst="rect">
            <a:avLst/>
          </a:prstGeom>
          <a:solidFill>
            <a:srgbClr val="99FF66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Why are you happy or sad?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Opposite Words For Happy And Sad Illustration Royalty Fre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3" y="4414336"/>
            <a:ext cx="2356771" cy="20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Sad Stock Illustrations – 47,074 Happy Sad Sto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66" y="199073"/>
            <a:ext cx="2366731" cy="17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4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3222"/>
            <a:ext cx="4486275" cy="5715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150" y="136252"/>
            <a:ext cx="1009650" cy="12477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24" y="1098277"/>
            <a:ext cx="4057650" cy="571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9200"/>
            <a:ext cx="8658225" cy="8096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177" y="1875562"/>
            <a:ext cx="4543425" cy="26289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3" y="3422404"/>
            <a:ext cx="3990204" cy="73412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1403648" y="4421813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473" y="707085"/>
            <a:ext cx="1695450" cy="476250"/>
          </a:xfrm>
          <a:prstGeom prst="rect">
            <a:avLst/>
          </a:prstGeom>
        </p:spPr>
      </p:pic>
      <p:pic>
        <p:nvPicPr>
          <p:cNvPr id="12" name="Picture 2" descr="Car clipart suv, Picture #324752 car clipart suv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69" y="1362535"/>
            <a:ext cx="996553" cy="3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110536" y="1777390"/>
            <a:ext cx="4339726" cy="1477328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/>
              <a:t>An SUV is a Sport Utility Vehicle. </a:t>
            </a:r>
          </a:p>
          <a:p>
            <a:pPr algn="l" rtl="0"/>
            <a:r>
              <a:rPr lang="en-US" b="1" dirty="0"/>
              <a:t>The photo shows a picture of an SUV. </a:t>
            </a:r>
          </a:p>
          <a:p>
            <a:pPr algn="l" rtl="0"/>
            <a:r>
              <a:rPr lang="en-US" b="1" dirty="0"/>
              <a:t>It is a vehicle that is larger than a car, rides higher off the ground, and can carry more than four people.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17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486275" cy="5715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6252"/>
            <a:ext cx="1009650" cy="124777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206152" y="3082720"/>
            <a:ext cx="4725888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1.Do you think any of these people are happy?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40923" y="1334839"/>
            <a:ext cx="2800767" cy="369332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MyriadPro-Light"/>
              </a:rPr>
              <a:t>at the people on page 56.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8949"/>
            <a:ext cx="2952328" cy="91522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130" y="1334839"/>
            <a:ext cx="2904882" cy="971014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222704" y="3069155"/>
            <a:ext cx="428322" cy="369332"/>
          </a:xfrm>
          <a:prstGeom prst="rect">
            <a:avLst/>
          </a:prstGeom>
          <a:solidFill>
            <a:srgbClr val="CCECFF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no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512" y="3530258"/>
            <a:ext cx="2818785" cy="369332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How do you think they feel?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68570" y="4026751"/>
            <a:ext cx="5329985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Varied responses including( worried, relieved, nervous.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06152" y="4529264"/>
            <a:ext cx="6884041" cy="646331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the introductory questions and other questions such as the following:</a:t>
            </a:r>
          </a:p>
          <a:p>
            <a:pPr algn="l" rtl="0"/>
            <a:r>
              <a:rPr lang="en-US" dirty="0"/>
              <a:t>What happened?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588904" y="5292566"/>
            <a:ext cx="5501289" cy="369332"/>
          </a:xfrm>
          <a:prstGeom prst="rect">
            <a:avLst/>
          </a:prstGeom>
          <a:solidFill>
            <a:srgbClr val="CCECFF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There was an accident. An SUV crashed into a car.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206153" y="5749689"/>
            <a:ext cx="3861792" cy="923330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Does the accident look very serious?</a:t>
            </a:r>
          </a:p>
          <a:p>
            <a:pPr algn="l" rtl="0"/>
            <a:r>
              <a:rPr lang="en-US" dirty="0"/>
              <a:t>Do you think anyone was hurt?</a:t>
            </a:r>
          </a:p>
          <a:p>
            <a:pPr algn="l" rtl="0"/>
            <a:r>
              <a:rPr lang="en-US" dirty="0"/>
              <a:t>How do accidents often happen?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711" y="769531"/>
            <a:ext cx="1695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5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4624"/>
            <a:ext cx="4486275" cy="571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961713"/>
            <a:ext cx="3131840" cy="150067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64" y="2023473"/>
            <a:ext cx="1277691" cy="52394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2" y="567022"/>
            <a:ext cx="4208556" cy="55529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493" y="2253980"/>
            <a:ext cx="1442678" cy="31823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8184" y="2208299"/>
            <a:ext cx="337309" cy="44607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04" y="2617899"/>
            <a:ext cx="1329497" cy="672389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186243" y="1036733"/>
            <a:ext cx="4097725" cy="923330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1.Did the car driver stop at the stop sign? </a:t>
            </a:r>
          </a:p>
          <a:p>
            <a:pPr algn="l" rtl="0"/>
            <a:r>
              <a:rPr lang="en-US" dirty="0"/>
              <a:t>2.Did the SUV driver see the car coming? </a:t>
            </a:r>
          </a:p>
          <a:p>
            <a:pPr algn="l" rtl="0"/>
            <a:r>
              <a:rPr lang="en-US" dirty="0"/>
              <a:t>3.Was the car driver on his cell phone?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2874" y="90772"/>
            <a:ext cx="1695450" cy="476250"/>
          </a:xfrm>
          <a:prstGeom prst="rect">
            <a:avLst/>
          </a:prstGeom>
        </p:spPr>
      </p:pic>
      <p:pic>
        <p:nvPicPr>
          <p:cNvPr id="2" name="SG Bk 3 F-SA__18_2-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67730" y="387159"/>
            <a:ext cx="609600" cy="6096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61" y="126254"/>
            <a:ext cx="715144" cy="77324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314794" y="1968478"/>
            <a:ext cx="3473451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How do the people on page 56 feel</a:t>
            </a:r>
          </a:p>
          <a:p>
            <a:pPr algn="l" rtl="0"/>
            <a:r>
              <a:rPr lang="en-US" dirty="0"/>
              <a:t>and why they feel this way?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5412" y="2663560"/>
            <a:ext cx="2903872" cy="369332"/>
          </a:xfrm>
          <a:prstGeom prst="rect">
            <a:avLst/>
          </a:prstGeom>
          <a:solidFill>
            <a:srgbClr val="99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Why is the witness relieved?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4922" y="3151756"/>
            <a:ext cx="3067506" cy="369332"/>
          </a:xfrm>
          <a:prstGeom prst="rect">
            <a:avLst/>
          </a:prstGeom>
          <a:solidFill>
            <a:srgbClr val="99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Why is the car driver worried?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4922" y="3582903"/>
            <a:ext cx="4553682" cy="369332"/>
          </a:xfrm>
          <a:prstGeom prst="rect">
            <a:avLst/>
          </a:prstGeom>
          <a:solidFill>
            <a:srgbClr val="99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Why didn’t the SUV driver see the car coming?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8604448" y="5575285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186243" y="4036468"/>
            <a:ext cx="6989786" cy="369332"/>
          </a:xfrm>
          <a:prstGeom prst="rect">
            <a:avLst/>
          </a:prstGeom>
          <a:solidFill>
            <a:srgbClr val="99FF66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Why is the passenger always nervous when he rides with the car driver?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138182" y="4852823"/>
            <a:ext cx="6791079" cy="369332"/>
          </a:xfrm>
          <a:prstGeom prst="rect">
            <a:avLst/>
          </a:prstGeom>
          <a:solidFill>
            <a:srgbClr val="99FF66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Why isn’t the police officer surprised there was another accident?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176029" y="615601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3042647" y="2663560"/>
            <a:ext cx="186525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No one was hurt.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3275759" y="3169753"/>
            <a:ext cx="342261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He doesn’t have any car insurance.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746240" y="3573016"/>
            <a:ext cx="15539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He was sleepy.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185788" y="4441533"/>
            <a:ext cx="436388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He’s a bad driver. This is implied, not stated.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334720" y="5221932"/>
            <a:ext cx="446154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There is no traffic light at the intersection.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3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675581" cy="26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3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4486275" cy="571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961712"/>
            <a:ext cx="6084168" cy="291533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774" y="3190473"/>
            <a:ext cx="2332087" cy="95632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2" y="567022"/>
            <a:ext cx="4208556" cy="55529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028" y="3559299"/>
            <a:ext cx="3886200" cy="85725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65" y="2961502"/>
            <a:ext cx="1384614" cy="183108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3885" y="4437112"/>
            <a:ext cx="4628555" cy="234087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874" y="90772"/>
            <a:ext cx="1695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0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16632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231876" y="814458"/>
            <a:ext cx="282519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What do the pictures show?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41" y="548680"/>
            <a:ext cx="3376068" cy="165618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4486275" cy="571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69" y="1008013"/>
            <a:ext cx="2124075" cy="8953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4709" y="4892120"/>
            <a:ext cx="5811932" cy="1698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245" y="2852936"/>
            <a:ext cx="625124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107504" y="1486525"/>
            <a:ext cx="3177858" cy="646331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Listen to the second part of the </a:t>
            </a:r>
          </a:p>
          <a:p>
            <a:pPr algn="l" rtl="0"/>
            <a:r>
              <a:rPr lang="en-US" dirty="0"/>
              <a:t>audio for Feelings.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66895" y="2179446"/>
            <a:ext cx="4255011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/>
              <a:t>Listen then repeat chorally and individually.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874" y="90772"/>
            <a:ext cx="1695450" cy="476250"/>
          </a:xfrm>
          <a:prstGeom prst="rect">
            <a:avLst/>
          </a:prstGeom>
        </p:spPr>
      </p:pic>
      <p:pic>
        <p:nvPicPr>
          <p:cNvPr id="12" name="SG Bk 3 F-SA__18_2-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16859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519074" y="980728"/>
            <a:ext cx="8013365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Find and circle the words </a:t>
            </a:r>
          </a:p>
          <a:p>
            <a:pPr algn="l" rtl="0"/>
            <a:r>
              <a:rPr lang="en-US" dirty="0"/>
              <a:t>witness, insurance, intersection, and injury on page 56.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081"/>
            <a:ext cx="3038475" cy="5524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91" y="3296016"/>
            <a:ext cx="5546384" cy="4298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15" y="4240253"/>
            <a:ext cx="7021821" cy="174610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323528" y="2049815"/>
            <a:ext cx="8013365" cy="646331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dirty="0"/>
              <a:t>Work individually to match the words with their meanings and use the context to guess the meanings.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99592" y="4096430"/>
            <a:ext cx="426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2835" y="4582869"/>
            <a:ext cx="380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71600" y="5014917"/>
            <a:ext cx="426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62411" y="5446965"/>
            <a:ext cx="405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ar-SA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8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52936"/>
            <a:ext cx="4933950" cy="9334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7" y="3861048"/>
            <a:ext cx="5980987" cy="256678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81"/>
            <a:ext cx="30384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6477"/>
            <a:ext cx="3733800" cy="60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3848100" cy="381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7" y="1581540"/>
            <a:ext cx="32861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65DFBAE-535D-45F1-BA42-F880117D7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519237"/>
            <a:ext cx="88868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57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56992"/>
            <a:ext cx="3457575" cy="3905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2" y="4005064"/>
            <a:ext cx="3400425" cy="10191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6477"/>
            <a:ext cx="3733800" cy="60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513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02079" y="373306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91900"/>
            <a:ext cx="7776864" cy="551659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37" y="204739"/>
            <a:ext cx="1033967" cy="12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32856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4" y="5539625"/>
            <a:ext cx="69437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9" y="5733256"/>
            <a:ext cx="6553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65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780029"/>
            <a:ext cx="5250955" cy="1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7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301208"/>
            <a:ext cx="7569747" cy="1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92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58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5922"/>
            <a:ext cx="3257550" cy="10096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37" y="238184"/>
            <a:ext cx="2324100" cy="18954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605255"/>
            <a:ext cx="80676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0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083516" y="723855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2" y="4081187"/>
            <a:ext cx="6332494" cy="3679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961" y="44227"/>
            <a:ext cx="1314299" cy="172858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2" y="4676775"/>
            <a:ext cx="8763000" cy="21812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32" y="3468964"/>
            <a:ext cx="19907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1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716016" y="373306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6324600" cy="3619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3" y="1700808"/>
            <a:ext cx="4371975" cy="16478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754" y="1712778"/>
            <a:ext cx="4827246" cy="168719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5" y="3922787"/>
            <a:ext cx="8797557" cy="15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3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4739"/>
            <a:ext cx="3590925" cy="5715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7058025" cy="3619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24944"/>
            <a:ext cx="5257800" cy="12668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589176"/>
            <a:ext cx="4536504" cy="12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1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8" y="2724870"/>
            <a:ext cx="2112169" cy="16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678020" cy="15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4180293" y="2709514"/>
            <a:ext cx="4203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4180293" y="328498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4278076" y="4077072"/>
            <a:ext cx="322524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3131840" y="2054687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24" y="40591"/>
            <a:ext cx="50006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913647" y="735757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" y="116632"/>
            <a:ext cx="3467100" cy="6191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52936"/>
            <a:ext cx="3543300" cy="3333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293343"/>
            <a:ext cx="4019550" cy="16478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647" y="4941168"/>
            <a:ext cx="40195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8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59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7092280" y="2195572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2697"/>
            <a:ext cx="4524375" cy="5905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3495675" cy="3333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93517"/>
            <a:ext cx="1790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4467225" cy="6477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45" y="93390"/>
            <a:ext cx="1247775" cy="1485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571648"/>
            <a:ext cx="2167576" cy="186918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66" y="1488161"/>
            <a:ext cx="4611274" cy="49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9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4467225" cy="6477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3" y="4725144"/>
            <a:ext cx="37814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2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4467225" cy="6477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16" y="4077072"/>
            <a:ext cx="3810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7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4467225" cy="6477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44996"/>
            <a:ext cx="2667000" cy="3524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20" y="5058597"/>
            <a:ext cx="373630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7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4467225" cy="6477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4400057"/>
            <a:ext cx="1851069" cy="5267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4926784"/>
            <a:ext cx="6120680" cy="16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4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60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0004"/>
            <a:ext cx="2952750" cy="5048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581128"/>
            <a:ext cx="77914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3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224"/>
            <a:ext cx="3305175" cy="5524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1" y="557972"/>
            <a:ext cx="2152650" cy="381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2" y="995107"/>
            <a:ext cx="845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8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224"/>
            <a:ext cx="3305175" cy="5524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1" y="557972"/>
            <a:ext cx="2152650" cy="381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2" y="995107"/>
            <a:ext cx="8458200" cy="2952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42" y="1346517"/>
            <a:ext cx="74771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836712"/>
            <a:ext cx="5010299" cy="579128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5" y="40592"/>
            <a:ext cx="4183652" cy="77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7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224"/>
            <a:ext cx="3305175" cy="5524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2" y="1346517"/>
            <a:ext cx="7477125" cy="67627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48" y="2106125"/>
            <a:ext cx="68770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77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8" y="1021006"/>
            <a:ext cx="2478314" cy="4637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9224"/>
            <a:ext cx="3305175" cy="5524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61" y="1720766"/>
            <a:ext cx="4223923" cy="41209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77" y="2757487"/>
            <a:ext cx="6379948" cy="21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1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224"/>
            <a:ext cx="3305175" cy="55245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36340"/>
            <a:ext cx="1948606" cy="4409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1" y="1277265"/>
            <a:ext cx="25050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8409"/>
            <a:ext cx="2609850" cy="6191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37105"/>
            <a:ext cx="8305800" cy="533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5" y="1885950"/>
            <a:ext cx="5581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18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8409"/>
            <a:ext cx="2609850" cy="6191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457450"/>
            <a:ext cx="71818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4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8409"/>
            <a:ext cx="26098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63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880553" y="373305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8409"/>
            <a:ext cx="2609850" cy="619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9" y="3172269"/>
            <a:ext cx="8568952" cy="36412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6" y="3800475"/>
            <a:ext cx="8924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12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1" y="1014115"/>
            <a:ext cx="8210885" cy="54685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8409"/>
            <a:ext cx="26098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23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375535" y="11961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6054"/>
            <a:ext cx="3362325" cy="6286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4" y="836712"/>
            <a:ext cx="8536062" cy="5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36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188"/>
            <a:ext cx="7596336" cy="5381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72098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8D1E879-E2FE-4F87-A243-AE864F36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613" y="0"/>
            <a:ext cx="983322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49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188"/>
            <a:ext cx="7596336" cy="5381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8" y="3212976"/>
            <a:ext cx="78200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188"/>
            <a:ext cx="7596336" cy="53811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3" y="3999531"/>
            <a:ext cx="4495800" cy="4095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53" y="4638026"/>
            <a:ext cx="8567719" cy="209156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756" y="836340"/>
            <a:ext cx="1967159" cy="29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2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188"/>
            <a:ext cx="7596336" cy="5381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3931"/>
            <a:ext cx="5543550" cy="3429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71725"/>
            <a:ext cx="7467600" cy="21145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86" y="836340"/>
            <a:ext cx="1557235" cy="23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98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7596336" y="188640"/>
            <a:ext cx="1224136" cy="369332"/>
          </a:xfrm>
          <a:prstGeom prst="rect">
            <a:avLst/>
          </a:prstGeom>
          <a:solidFill>
            <a:srgbClr val="66FF33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63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4684233" y="651674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188"/>
            <a:ext cx="7596336" cy="5381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5249"/>
            <a:ext cx="4086225" cy="3143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00808"/>
            <a:ext cx="6372225" cy="17049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048" y="1644815"/>
            <a:ext cx="2327810" cy="11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9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25846" y="2185441"/>
            <a:ext cx="4046353" cy="923330"/>
          </a:xfrm>
          <a:prstGeom prst="rect">
            <a:avLst/>
          </a:prstGeom>
          <a:solidFill>
            <a:srgbClr val="FF66FF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9672" y="3501008"/>
            <a:ext cx="5747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Noureyah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Alghamdi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221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EA103 role play area wall sign - Nursery Door Signs - DOOR SIGNS ...">
            <a:extLst>
              <a:ext uri="{FF2B5EF4-FFF2-40B4-BE49-F238E27FC236}">
                <a16:creationId xmlns:a16="http://schemas.microsoft.com/office/drawing/2014/main" id="{BB1F5BDE-96CA-40C3-B2BD-3D7510A2B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8" y="56247"/>
            <a:ext cx="3754462" cy="37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215DB9D-64A7-4E93-AE87-F87BC0930AB0}"/>
              </a:ext>
            </a:extLst>
          </p:cNvPr>
          <p:cNvSpPr/>
          <p:nvPr/>
        </p:nvSpPr>
        <p:spPr>
          <a:xfrm>
            <a:off x="4521004" y="1185293"/>
            <a:ext cx="2160912" cy="369332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/>
              <a:t>Benefits of Role-Play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8289AB-B6CD-4427-8AF3-47952C8FDE04}"/>
              </a:ext>
            </a:extLst>
          </p:cNvPr>
          <p:cNvSpPr/>
          <p:nvPr/>
        </p:nvSpPr>
        <p:spPr>
          <a:xfrm>
            <a:off x="4683965" y="1615363"/>
            <a:ext cx="2145972" cy="369332"/>
          </a:xfrm>
          <a:prstGeom prst="rect">
            <a:avLst/>
          </a:prstGeom>
          <a:solidFill>
            <a:srgbClr val="CCFFFF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Build confidence: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20F174E-25B4-474D-A59F-E474FC933330}"/>
              </a:ext>
            </a:extLst>
          </p:cNvPr>
          <p:cNvSpPr/>
          <p:nvPr/>
        </p:nvSpPr>
        <p:spPr>
          <a:xfrm>
            <a:off x="4623685" y="1999778"/>
            <a:ext cx="270715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Develop listening skills: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6E22906-F355-438C-8124-7E4EED0A8274}"/>
              </a:ext>
            </a:extLst>
          </p:cNvPr>
          <p:cNvSpPr/>
          <p:nvPr/>
        </p:nvSpPr>
        <p:spPr>
          <a:xfrm>
            <a:off x="4623685" y="2429848"/>
            <a:ext cx="2935419" cy="369332"/>
          </a:xfrm>
          <a:prstGeom prst="rect">
            <a:avLst/>
          </a:prstGeom>
          <a:solidFill>
            <a:srgbClr val="CCFFFF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Creative problem-solving: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47DBFAA-398C-49DD-B9A0-964AA9BBF3F0}"/>
              </a:ext>
            </a:extLst>
          </p:cNvPr>
          <p:cNvSpPr/>
          <p:nvPr/>
        </p:nvSpPr>
        <p:spPr>
          <a:xfrm>
            <a:off x="3923928" y="2747879"/>
            <a:ext cx="48058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Develops communication and language skills: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C67174F-9B7D-46A7-8B74-A19C96CA081F}"/>
              </a:ext>
            </a:extLst>
          </p:cNvPr>
          <p:cNvSpPr/>
          <p:nvPr/>
        </p:nvSpPr>
        <p:spPr>
          <a:xfrm>
            <a:off x="2339752" y="3855482"/>
            <a:ext cx="6641755" cy="369332"/>
          </a:xfrm>
          <a:prstGeom prst="rect">
            <a:avLst/>
          </a:prstGeom>
          <a:solidFill>
            <a:srgbClr val="FF99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Allows students to act out and make sense of real-life situations: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8BF4BAE-50A6-4047-BAF8-6D8A48ECAC96}"/>
              </a:ext>
            </a:extLst>
          </p:cNvPr>
          <p:cNvSpPr/>
          <p:nvPr/>
        </p:nvSpPr>
        <p:spPr>
          <a:xfrm>
            <a:off x="1979712" y="4243757"/>
            <a:ext cx="59473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Develops social skills as children, collaborate with others: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74A86E-D0C2-40F0-9D84-248CFDDD266E}"/>
              </a:ext>
            </a:extLst>
          </p:cNvPr>
          <p:cNvSpPr/>
          <p:nvPr/>
        </p:nvSpPr>
        <p:spPr>
          <a:xfrm>
            <a:off x="251520" y="4744972"/>
            <a:ext cx="8184805" cy="369332"/>
          </a:xfrm>
          <a:prstGeom prst="rect">
            <a:avLst/>
          </a:prstGeom>
          <a:solidFill>
            <a:srgbClr val="FF9999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Encourages children to express their ideas and feelings in a relaxed environment: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344EE98-E4AA-4C71-A843-83F1D2061E5F}"/>
              </a:ext>
            </a:extLst>
          </p:cNvPr>
          <p:cNvSpPr/>
          <p:nvPr/>
        </p:nvSpPr>
        <p:spPr>
          <a:xfrm>
            <a:off x="251520" y="5246187"/>
            <a:ext cx="3729804" cy="369332"/>
          </a:xfrm>
          <a:prstGeom prst="rect">
            <a:avLst/>
          </a:prstGeom>
          <a:solidFill>
            <a:srgbClr val="99FF99"/>
          </a:solidFill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r>
              <a:rPr lang="en-US" b="1" dirty="0"/>
              <a:t>Sparks creativity and imagination: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EBB84A1-95FF-4E57-A219-E7C7F165F489}"/>
              </a:ext>
            </a:extLst>
          </p:cNvPr>
          <p:cNvSpPr/>
          <p:nvPr/>
        </p:nvSpPr>
        <p:spPr>
          <a:xfrm>
            <a:off x="3707904" y="270930"/>
            <a:ext cx="5174943" cy="646331"/>
          </a:xfrm>
          <a:prstGeom prst="rect">
            <a:avLst/>
          </a:prstGeom>
          <a:solidFill>
            <a:srgbClr val="CC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/>
              <a:t>Role play</a:t>
            </a:r>
            <a:r>
              <a:rPr lang="en-US" dirty="0"/>
              <a:t> is the act of imitating the character and </a:t>
            </a:r>
          </a:p>
          <a:p>
            <a:pPr algn="l" rtl="0"/>
            <a:r>
              <a:rPr lang="en-US" dirty="0"/>
              <a:t>behaviour of someone who is different from yourself,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94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171CD0B-52F7-4B66-BEAE-90F723B3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16632"/>
            <a:ext cx="3105150" cy="6286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10DC2A3-37C6-45FF-A82A-9E13AC50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8112"/>
            <a:ext cx="3976379" cy="57332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8FB63CF-7C4A-4490-9A70-3972C186D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008112"/>
            <a:ext cx="3872125" cy="584988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E2D11C6-F753-4087-B150-4737A5E6E1D2}"/>
              </a:ext>
            </a:extLst>
          </p:cNvPr>
          <p:cNvSpPr/>
          <p:nvPr/>
        </p:nvSpPr>
        <p:spPr>
          <a:xfrm>
            <a:off x="7392346" y="135816"/>
            <a:ext cx="1324978" cy="523220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83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248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24523" cy="36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7C02213-75B5-4AC0-B19C-6498A15E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233"/>
            <a:ext cx="9144000" cy="332953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C18D37-AF33-4047-A2EB-1774E448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094"/>
            <a:ext cx="4286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244EB60-A90A-4666-AF57-7BFEB224664E}"/>
              </a:ext>
            </a:extLst>
          </p:cNvPr>
          <p:cNvSpPr/>
          <p:nvPr/>
        </p:nvSpPr>
        <p:spPr>
          <a:xfrm>
            <a:off x="4708155" y="1815045"/>
            <a:ext cx="954107" cy="2308324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 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crash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happen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B0D65C0-E738-4FD9-A260-34B9FF24F4D5}"/>
              </a:ext>
            </a:extLst>
          </p:cNvPr>
          <p:cNvSpPr/>
          <p:nvPr/>
        </p:nvSpPr>
        <p:spPr>
          <a:xfrm>
            <a:off x="5868144" y="1676545"/>
            <a:ext cx="1338828" cy="397031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injured 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relieved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scared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sleepy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surprised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758CDBA-F201-4DAF-87F9-CE80BF8AA236}"/>
              </a:ext>
            </a:extLst>
          </p:cNvPr>
          <p:cNvSpPr/>
          <p:nvPr/>
        </p:nvSpPr>
        <p:spPr>
          <a:xfrm>
            <a:off x="323528" y="1484784"/>
            <a:ext cx="1715150" cy="286232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corner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driver’s license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intersection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mess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5A1368E-0B51-4031-A83E-A40AA7E36F0C}"/>
              </a:ext>
            </a:extLst>
          </p:cNvPr>
          <p:cNvSpPr/>
          <p:nvPr/>
        </p:nvSpPr>
        <p:spPr>
          <a:xfrm>
            <a:off x="7412854" y="3661704"/>
            <a:ext cx="1261884" cy="1477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one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8F9529A-CFEB-4F2C-AD62-95F8A32C9D75}"/>
              </a:ext>
            </a:extLst>
          </p:cNvPr>
          <p:cNvSpPr/>
          <p:nvPr/>
        </p:nvSpPr>
        <p:spPr>
          <a:xfrm>
            <a:off x="2254925" y="2204864"/>
            <a:ext cx="2031325" cy="286232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motor vehicle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passenger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police officer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scene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stop sign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 light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washing machine 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witness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F3367BB-696D-49EF-9073-7023E84D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747"/>
            <a:ext cx="4384921" cy="89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2E51586-EC96-4078-8A81-1104519D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094"/>
            <a:ext cx="4286250" cy="84772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14B02524-839B-45D0-A2DD-6246F676F9E9}"/>
              </a:ext>
            </a:extLst>
          </p:cNvPr>
          <p:cNvSpPr/>
          <p:nvPr/>
        </p:nvSpPr>
        <p:spPr>
          <a:xfrm>
            <a:off x="7308304" y="1743199"/>
            <a:ext cx="126188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Adverb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ago </a:t>
            </a:r>
          </a:p>
          <a:p>
            <a:pPr algn="l" rt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fortunately</a:t>
            </a:r>
          </a:p>
        </p:txBody>
      </p:sp>
    </p:spTree>
    <p:extLst>
      <p:ext uri="{BB962C8B-B14F-4D97-AF65-F5344CB8AC3E}">
        <p14:creationId xmlns:p14="http://schemas.microsoft.com/office/powerpoint/2010/main" val="26940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eel Cold Stock Illustrations, Cliparts And Royalty Free Feel Co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44" y="66547"/>
            <a:ext cx="3120281" cy="31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929029" y="4221088"/>
            <a:ext cx="1360309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cold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I Feel Clip Art at Clker.com - vector clip art online, royalt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8479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انواع المشاعر السلبية - المرسا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757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lth Blog | Altasano | IV Infusion Clinic for Chronic Il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03136"/>
            <a:ext cx="8064896" cy="80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186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640</Words>
  <Application>Microsoft Office PowerPoint</Application>
  <PresentationFormat>عرض على الشاشة (4:3)</PresentationFormat>
  <Paragraphs>196</Paragraphs>
  <Slides>57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61" baseType="lpstr">
      <vt:lpstr>Arial</vt:lpstr>
      <vt:lpstr>Calibri</vt:lpstr>
      <vt:lpstr>MyriadPro-Light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أحمد الزهراني</cp:lastModifiedBy>
  <cp:revision>203</cp:revision>
  <cp:lastPrinted>2021-12-29T17:38:56Z</cp:lastPrinted>
  <dcterms:created xsi:type="dcterms:W3CDTF">2019-11-21T04:55:51Z</dcterms:created>
  <dcterms:modified xsi:type="dcterms:W3CDTF">2021-12-29T17:39:15Z</dcterms:modified>
</cp:coreProperties>
</file>