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6" r:id="rId2"/>
    <p:sldId id="2560" r:id="rId3"/>
    <p:sldId id="2604" r:id="rId4"/>
    <p:sldId id="2565" r:id="rId5"/>
    <p:sldId id="2597" r:id="rId6"/>
    <p:sldId id="2602" r:id="rId7"/>
    <p:sldId id="2600" r:id="rId8"/>
    <p:sldId id="2598" r:id="rId9"/>
    <p:sldId id="2599" r:id="rId10"/>
    <p:sldId id="2601" r:id="rId11"/>
    <p:sldId id="2606" r:id="rId12"/>
    <p:sldId id="2605" r:id="rId13"/>
    <p:sldId id="2607" r:id="rId14"/>
    <p:sldId id="2608" r:id="rId15"/>
    <p:sldId id="2609" r:id="rId16"/>
    <p:sldId id="2575" r:id="rId17"/>
    <p:sldId id="25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5280" autoAdjust="0"/>
  </p:normalViewPr>
  <p:slideViewPr>
    <p:cSldViewPr snapToGrid="0" snapToObjects="1" showGuides="1"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0604F-FDBA-4740-A760-DB252BC1D5E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7D437E-CAD6-47A9-A1C0-D975A5A8CB36}">
      <dgm:prSet/>
      <dgm:spPr/>
      <dgm:t>
        <a:bodyPr/>
        <a:lstStyle/>
        <a:p>
          <a:r>
            <a:rPr lang="en-US"/>
            <a:t>Use must/mustn’t correctly </a:t>
          </a:r>
        </a:p>
      </dgm:t>
    </dgm:pt>
    <dgm:pt modelId="{6C75B67B-BAEC-4D3B-B9A3-DE80DF89D9E4}" type="parTrans" cxnId="{4AC409A9-11D2-4EDF-834B-ED61C9C3CD63}">
      <dgm:prSet/>
      <dgm:spPr/>
      <dgm:t>
        <a:bodyPr/>
        <a:lstStyle/>
        <a:p>
          <a:endParaRPr lang="en-US"/>
        </a:p>
      </dgm:t>
    </dgm:pt>
    <dgm:pt modelId="{453F9D47-73CE-47CF-90FB-F97080D54923}" type="sibTrans" cxnId="{4AC409A9-11D2-4EDF-834B-ED61C9C3CD63}">
      <dgm:prSet/>
      <dgm:spPr/>
      <dgm:t>
        <a:bodyPr/>
        <a:lstStyle/>
        <a:p>
          <a:endParaRPr lang="en-US"/>
        </a:p>
      </dgm:t>
    </dgm:pt>
    <dgm:pt modelId="{BC2D2D57-4950-4923-9F2D-FEE14C9C8CD2}">
      <dgm:prSet/>
      <dgm:spPr/>
      <dgm:t>
        <a:bodyPr/>
        <a:lstStyle/>
        <a:p>
          <a:r>
            <a:rPr lang="en-US"/>
            <a:t>Use have to / has to correctly in present and past situation </a:t>
          </a:r>
        </a:p>
      </dgm:t>
    </dgm:pt>
    <dgm:pt modelId="{FA4FB02D-12EC-4012-9B56-3F78C13A8333}" type="parTrans" cxnId="{99CD3FF4-8851-44BD-9176-41B2DD35B5E9}">
      <dgm:prSet/>
      <dgm:spPr/>
      <dgm:t>
        <a:bodyPr/>
        <a:lstStyle/>
        <a:p>
          <a:endParaRPr lang="en-US"/>
        </a:p>
      </dgm:t>
    </dgm:pt>
    <dgm:pt modelId="{89B5052F-E5FA-410D-ABCC-AC4A993058B9}" type="sibTrans" cxnId="{99CD3FF4-8851-44BD-9176-41B2DD35B5E9}">
      <dgm:prSet/>
      <dgm:spPr/>
      <dgm:t>
        <a:bodyPr/>
        <a:lstStyle/>
        <a:p>
          <a:endParaRPr lang="en-US"/>
        </a:p>
      </dgm:t>
    </dgm:pt>
    <dgm:pt modelId="{3BA22B01-8711-4CA7-B1DD-E5B117EA517A}">
      <dgm:prSet/>
      <dgm:spPr/>
      <dgm:t>
        <a:bodyPr/>
        <a:lstStyle/>
        <a:p>
          <a:r>
            <a:rPr lang="en-US"/>
            <a:t>Recognize the difference between have to / has to</a:t>
          </a:r>
        </a:p>
      </dgm:t>
    </dgm:pt>
    <dgm:pt modelId="{5CCD0A63-2CD7-4852-A7B0-970E1DAC06CA}" type="parTrans" cxnId="{E1B929ED-C93A-4C4A-A6B3-1F89E42D5355}">
      <dgm:prSet/>
      <dgm:spPr/>
      <dgm:t>
        <a:bodyPr/>
        <a:lstStyle/>
        <a:p>
          <a:endParaRPr lang="en-US"/>
        </a:p>
      </dgm:t>
    </dgm:pt>
    <dgm:pt modelId="{FFD75EF3-2CDD-4E66-813C-0B3B61196D51}" type="sibTrans" cxnId="{E1B929ED-C93A-4C4A-A6B3-1F89E42D5355}">
      <dgm:prSet/>
      <dgm:spPr/>
      <dgm:t>
        <a:bodyPr/>
        <a:lstStyle/>
        <a:p>
          <a:endParaRPr lang="en-US"/>
        </a:p>
      </dgm:t>
    </dgm:pt>
    <dgm:pt modelId="{EB8E77AF-21F4-475C-BD7B-8D0C2896689A}" type="pres">
      <dgm:prSet presAssocID="{25B0604F-FDBA-4740-A760-DB252BC1D5E5}" presName="outerComposite" presStyleCnt="0">
        <dgm:presLayoutVars>
          <dgm:chMax val="5"/>
          <dgm:dir/>
          <dgm:resizeHandles val="exact"/>
        </dgm:presLayoutVars>
      </dgm:prSet>
      <dgm:spPr/>
    </dgm:pt>
    <dgm:pt modelId="{3B93C17D-5D20-44EC-A909-780B9B5D306D}" type="pres">
      <dgm:prSet presAssocID="{25B0604F-FDBA-4740-A760-DB252BC1D5E5}" presName="dummyMaxCanvas" presStyleCnt="0">
        <dgm:presLayoutVars/>
      </dgm:prSet>
      <dgm:spPr/>
    </dgm:pt>
    <dgm:pt modelId="{40A11F0F-6ACC-4873-BC78-6D9027D2746D}" type="pres">
      <dgm:prSet presAssocID="{25B0604F-FDBA-4740-A760-DB252BC1D5E5}" presName="ThreeNodes_1" presStyleLbl="node1" presStyleIdx="0" presStyleCnt="3">
        <dgm:presLayoutVars>
          <dgm:bulletEnabled val="1"/>
        </dgm:presLayoutVars>
      </dgm:prSet>
      <dgm:spPr/>
    </dgm:pt>
    <dgm:pt modelId="{A0815369-CF46-4BF1-A30B-2F615A07F71A}" type="pres">
      <dgm:prSet presAssocID="{25B0604F-FDBA-4740-A760-DB252BC1D5E5}" presName="ThreeNodes_2" presStyleLbl="node1" presStyleIdx="1" presStyleCnt="3">
        <dgm:presLayoutVars>
          <dgm:bulletEnabled val="1"/>
        </dgm:presLayoutVars>
      </dgm:prSet>
      <dgm:spPr/>
    </dgm:pt>
    <dgm:pt modelId="{C9860629-3778-4A76-83CD-F9E3DEBEBED5}" type="pres">
      <dgm:prSet presAssocID="{25B0604F-FDBA-4740-A760-DB252BC1D5E5}" presName="ThreeNodes_3" presStyleLbl="node1" presStyleIdx="2" presStyleCnt="3">
        <dgm:presLayoutVars>
          <dgm:bulletEnabled val="1"/>
        </dgm:presLayoutVars>
      </dgm:prSet>
      <dgm:spPr/>
    </dgm:pt>
    <dgm:pt modelId="{D6876169-D9F3-4064-9B71-A17F6DD8DBAE}" type="pres">
      <dgm:prSet presAssocID="{25B0604F-FDBA-4740-A760-DB252BC1D5E5}" presName="ThreeConn_1-2" presStyleLbl="fgAccFollowNode1" presStyleIdx="0" presStyleCnt="2">
        <dgm:presLayoutVars>
          <dgm:bulletEnabled val="1"/>
        </dgm:presLayoutVars>
      </dgm:prSet>
      <dgm:spPr/>
    </dgm:pt>
    <dgm:pt modelId="{DDB982FF-61AC-413B-A2B9-E0C490EDC249}" type="pres">
      <dgm:prSet presAssocID="{25B0604F-FDBA-4740-A760-DB252BC1D5E5}" presName="ThreeConn_2-3" presStyleLbl="fgAccFollowNode1" presStyleIdx="1" presStyleCnt="2">
        <dgm:presLayoutVars>
          <dgm:bulletEnabled val="1"/>
        </dgm:presLayoutVars>
      </dgm:prSet>
      <dgm:spPr/>
    </dgm:pt>
    <dgm:pt modelId="{C695AE50-4218-416C-95A7-C3662077657F}" type="pres">
      <dgm:prSet presAssocID="{25B0604F-FDBA-4740-A760-DB252BC1D5E5}" presName="ThreeNodes_1_text" presStyleLbl="node1" presStyleIdx="2" presStyleCnt="3">
        <dgm:presLayoutVars>
          <dgm:bulletEnabled val="1"/>
        </dgm:presLayoutVars>
      </dgm:prSet>
      <dgm:spPr/>
    </dgm:pt>
    <dgm:pt modelId="{DCA9892F-1FA2-4497-957C-557C42139B69}" type="pres">
      <dgm:prSet presAssocID="{25B0604F-FDBA-4740-A760-DB252BC1D5E5}" presName="ThreeNodes_2_text" presStyleLbl="node1" presStyleIdx="2" presStyleCnt="3">
        <dgm:presLayoutVars>
          <dgm:bulletEnabled val="1"/>
        </dgm:presLayoutVars>
      </dgm:prSet>
      <dgm:spPr/>
    </dgm:pt>
    <dgm:pt modelId="{4E3892AB-EE06-4AF5-9A60-15B10C0D868B}" type="pres">
      <dgm:prSet presAssocID="{25B0604F-FDBA-4740-A760-DB252BC1D5E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9757600-72DD-4461-B0B0-384A9E545347}" type="presOf" srcId="{BC2D2D57-4950-4923-9F2D-FEE14C9C8CD2}" destId="{A0815369-CF46-4BF1-A30B-2F615A07F71A}" srcOrd="0" destOrd="0" presId="urn:microsoft.com/office/officeart/2005/8/layout/vProcess5"/>
    <dgm:cxn modelId="{42875C03-4CEA-44B4-AF78-6FD18E0502D4}" type="presOf" srcId="{BC2D2D57-4950-4923-9F2D-FEE14C9C8CD2}" destId="{DCA9892F-1FA2-4497-957C-557C42139B69}" srcOrd="1" destOrd="0" presId="urn:microsoft.com/office/officeart/2005/8/layout/vProcess5"/>
    <dgm:cxn modelId="{3C71B428-F9EB-44DC-800F-D2937EE6DED4}" type="presOf" srcId="{597D437E-CAD6-47A9-A1C0-D975A5A8CB36}" destId="{C695AE50-4218-416C-95A7-C3662077657F}" srcOrd="1" destOrd="0" presId="urn:microsoft.com/office/officeart/2005/8/layout/vProcess5"/>
    <dgm:cxn modelId="{ED0C334E-C861-498D-8018-BB2ACC23267F}" type="presOf" srcId="{89B5052F-E5FA-410D-ABCC-AC4A993058B9}" destId="{DDB982FF-61AC-413B-A2B9-E0C490EDC249}" srcOrd="0" destOrd="0" presId="urn:microsoft.com/office/officeart/2005/8/layout/vProcess5"/>
    <dgm:cxn modelId="{780E4D79-3FFE-45A9-A632-4C5BC9C92F7E}" type="presOf" srcId="{453F9D47-73CE-47CF-90FB-F97080D54923}" destId="{D6876169-D9F3-4064-9B71-A17F6DD8DBAE}" srcOrd="0" destOrd="0" presId="urn:microsoft.com/office/officeart/2005/8/layout/vProcess5"/>
    <dgm:cxn modelId="{94D2B78B-FA66-45BB-A243-23ABD8A41020}" type="presOf" srcId="{3BA22B01-8711-4CA7-B1DD-E5B117EA517A}" destId="{4E3892AB-EE06-4AF5-9A60-15B10C0D868B}" srcOrd="1" destOrd="0" presId="urn:microsoft.com/office/officeart/2005/8/layout/vProcess5"/>
    <dgm:cxn modelId="{263EDE8E-F6DA-4119-B519-E03B08C0685C}" type="presOf" srcId="{597D437E-CAD6-47A9-A1C0-D975A5A8CB36}" destId="{40A11F0F-6ACC-4873-BC78-6D9027D2746D}" srcOrd="0" destOrd="0" presId="urn:microsoft.com/office/officeart/2005/8/layout/vProcess5"/>
    <dgm:cxn modelId="{4AC409A9-11D2-4EDF-834B-ED61C9C3CD63}" srcId="{25B0604F-FDBA-4740-A760-DB252BC1D5E5}" destId="{597D437E-CAD6-47A9-A1C0-D975A5A8CB36}" srcOrd="0" destOrd="0" parTransId="{6C75B67B-BAEC-4D3B-B9A3-DE80DF89D9E4}" sibTransId="{453F9D47-73CE-47CF-90FB-F97080D54923}"/>
    <dgm:cxn modelId="{B523D5D4-4153-4BBE-A266-BF91ADF5D034}" type="presOf" srcId="{3BA22B01-8711-4CA7-B1DD-E5B117EA517A}" destId="{C9860629-3778-4A76-83CD-F9E3DEBEBED5}" srcOrd="0" destOrd="0" presId="urn:microsoft.com/office/officeart/2005/8/layout/vProcess5"/>
    <dgm:cxn modelId="{50EBFCE9-3014-4B07-A701-FB1459EC0147}" type="presOf" srcId="{25B0604F-FDBA-4740-A760-DB252BC1D5E5}" destId="{EB8E77AF-21F4-475C-BD7B-8D0C2896689A}" srcOrd="0" destOrd="0" presId="urn:microsoft.com/office/officeart/2005/8/layout/vProcess5"/>
    <dgm:cxn modelId="{E1B929ED-C93A-4C4A-A6B3-1F89E42D5355}" srcId="{25B0604F-FDBA-4740-A760-DB252BC1D5E5}" destId="{3BA22B01-8711-4CA7-B1DD-E5B117EA517A}" srcOrd="2" destOrd="0" parTransId="{5CCD0A63-2CD7-4852-A7B0-970E1DAC06CA}" sibTransId="{FFD75EF3-2CDD-4E66-813C-0B3B61196D51}"/>
    <dgm:cxn modelId="{99CD3FF4-8851-44BD-9176-41B2DD35B5E9}" srcId="{25B0604F-FDBA-4740-A760-DB252BC1D5E5}" destId="{BC2D2D57-4950-4923-9F2D-FEE14C9C8CD2}" srcOrd="1" destOrd="0" parTransId="{FA4FB02D-12EC-4012-9B56-3F78C13A8333}" sibTransId="{89B5052F-E5FA-410D-ABCC-AC4A993058B9}"/>
    <dgm:cxn modelId="{36DF0309-0190-4706-BE77-145AFA705E9C}" type="presParOf" srcId="{EB8E77AF-21F4-475C-BD7B-8D0C2896689A}" destId="{3B93C17D-5D20-44EC-A909-780B9B5D306D}" srcOrd="0" destOrd="0" presId="urn:microsoft.com/office/officeart/2005/8/layout/vProcess5"/>
    <dgm:cxn modelId="{90DDBA84-BCB4-4CD4-8382-08F2603F6D3A}" type="presParOf" srcId="{EB8E77AF-21F4-475C-BD7B-8D0C2896689A}" destId="{40A11F0F-6ACC-4873-BC78-6D9027D2746D}" srcOrd="1" destOrd="0" presId="urn:microsoft.com/office/officeart/2005/8/layout/vProcess5"/>
    <dgm:cxn modelId="{812DE80D-702F-406E-8A12-53ED9B227E33}" type="presParOf" srcId="{EB8E77AF-21F4-475C-BD7B-8D0C2896689A}" destId="{A0815369-CF46-4BF1-A30B-2F615A07F71A}" srcOrd="2" destOrd="0" presId="urn:microsoft.com/office/officeart/2005/8/layout/vProcess5"/>
    <dgm:cxn modelId="{7E4A2DED-8D4F-47D4-AAAE-52F915FF9D16}" type="presParOf" srcId="{EB8E77AF-21F4-475C-BD7B-8D0C2896689A}" destId="{C9860629-3778-4A76-83CD-F9E3DEBEBED5}" srcOrd="3" destOrd="0" presId="urn:microsoft.com/office/officeart/2005/8/layout/vProcess5"/>
    <dgm:cxn modelId="{02D55352-480E-4C75-ADFD-3763DC773BDD}" type="presParOf" srcId="{EB8E77AF-21F4-475C-BD7B-8D0C2896689A}" destId="{D6876169-D9F3-4064-9B71-A17F6DD8DBAE}" srcOrd="4" destOrd="0" presId="urn:microsoft.com/office/officeart/2005/8/layout/vProcess5"/>
    <dgm:cxn modelId="{9D9C719E-90B3-4CD7-BE3F-DDB36132563A}" type="presParOf" srcId="{EB8E77AF-21F4-475C-BD7B-8D0C2896689A}" destId="{DDB982FF-61AC-413B-A2B9-E0C490EDC249}" srcOrd="5" destOrd="0" presId="urn:microsoft.com/office/officeart/2005/8/layout/vProcess5"/>
    <dgm:cxn modelId="{6194A7F8-5520-4F96-8B1F-68A82BB3CFCA}" type="presParOf" srcId="{EB8E77AF-21F4-475C-BD7B-8D0C2896689A}" destId="{C695AE50-4218-416C-95A7-C3662077657F}" srcOrd="6" destOrd="0" presId="urn:microsoft.com/office/officeart/2005/8/layout/vProcess5"/>
    <dgm:cxn modelId="{678180C3-13A3-4793-9B80-883CD1AE9066}" type="presParOf" srcId="{EB8E77AF-21F4-475C-BD7B-8D0C2896689A}" destId="{DCA9892F-1FA2-4497-957C-557C42139B69}" srcOrd="7" destOrd="0" presId="urn:microsoft.com/office/officeart/2005/8/layout/vProcess5"/>
    <dgm:cxn modelId="{510F16CE-3EE0-414E-93A3-22E81556290D}" type="presParOf" srcId="{EB8E77AF-21F4-475C-BD7B-8D0C2896689A}" destId="{4E3892AB-EE06-4AF5-9A60-15B10C0D868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11F0F-6ACC-4873-BC78-6D9027D2746D}">
      <dsp:nvSpPr>
        <dsp:cNvPr id="0" name=""/>
        <dsp:cNvSpPr/>
      </dsp:nvSpPr>
      <dsp:spPr>
        <a:xfrm>
          <a:off x="0" y="0"/>
          <a:ext cx="4777402" cy="1583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Use must/mustn’t correctly </a:t>
          </a:r>
        </a:p>
      </dsp:txBody>
      <dsp:txXfrm>
        <a:off x="46378" y="46378"/>
        <a:ext cx="3068708" cy="1490719"/>
      </dsp:txXfrm>
    </dsp:sp>
    <dsp:sp modelId="{A0815369-CF46-4BF1-A30B-2F615A07F71A}">
      <dsp:nvSpPr>
        <dsp:cNvPr id="0" name=""/>
        <dsp:cNvSpPr/>
      </dsp:nvSpPr>
      <dsp:spPr>
        <a:xfrm>
          <a:off x="421535" y="1847388"/>
          <a:ext cx="4777402" cy="1583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Use have to / has to correctly in present and past situation </a:t>
          </a:r>
        </a:p>
      </dsp:txBody>
      <dsp:txXfrm>
        <a:off x="467913" y="1893766"/>
        <a:ext cx="3233851" cy="1490719"/>
      </dsp:txXfrm>
    </dsp:sp>
    <dsp:sp modelId="{C9860629-3778-4A76-83CD-F9E3DEBEBED5}">
      <dsp:nvSpPr>
        <dsp:cNvPr id="0" name=""/>
        <dsp:cNvSpPr/>
      </dsp:nvSpPr>
      <dsp:spPr>
        <a:xfrm>
          <a:off x="843070" y="3694777"/>
          <a:ext cx="4777402" cy="1583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Recognize the difference between have to / has to</a:t>
          </a:r>
        </a:p>
      </dsp:txBody>
      <dsp:txXfrm>
        <a:off x="889448" y="3741155"/>
        <a:ext cx="3233851" cy="1490719"/>
      </dsp:txXfrm>
    </dsp:sp>
    <dsp:sp modelId="{D6876169-D9F3-4064-9B71-A17F6DD8DBAE}">
      <dsp:nvSpPr>
        <dsp:cNvPr id="0" name=""/>
        <dsp:cNvSpPr/>
      </dsp:nvSpPr>
      <dsp:spPr>
        <a:xfrm>
          <a:off x="3748142" y="1200802"/>
          <a:ext cx="1029259" cy="10292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979725" y="1200802"/>
        <a:ext cx="566093" cy="774517"/>
      </dsp:txXfrm>
    </dsp:sp>
    <dsp:sp modelId="{DDB982FF-61AC-413B-A2B9-E0C490EDC249}">
      <dsp:nvSpPr>
        <dsp:cNvPr id="0" name=""/>
        <dsp:cNvSpPr/>
      </dsp:nvSpPr>
      <dsp:spPr>
        <a:xfrm>
          <a:off x="4169678" y="3037634"/>
          <a:ext cx="1029259" cy="10292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01261" y="3037634"/>
        <a:ext cx="566093" cy="77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report.com/hammer-habit-speaking-english-within-kids-start-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ust.sourceforge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5" Type="http://schemas.openxmlformats.org/officeDocument/2006/relationships/hyperlink" Target="https://www.barnesandnoble.com/w/i-have-to-go-robert-munsch/1103362872?ean=9780920303740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ust.sourceforge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5" Type="http://schemas.openxmlformats.org/officeDocument/2006/relationships/hyperlink" Target="https://karanthaijayakumar.blogspot.com/2017/05/blog-post.html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ust.sourceforge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5" Type="http://schemas.openxmlformats.org/officeDocument/2006/relationships/hyperlink" Target="http://mumsgather.blogspot.com/2011_01_01_archive.html" TargetMode="Externa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quirksofenglish.blogspot.com/2017/0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pixabay.com/en/mouse-cursor-hand-finger-click-1626473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://www.keysigns.co.uk/signs-c2/safety-signs-c3/mandatory-signs-c58/wear-face-mask-signs-c62/wear-face-mask-signs-p486" TargetMode="External"/><Relationship Id="rId3" Type="http://schemas.openxmlformats.org/officeDocument/2006/relationships/image" Target="../media/image22.svg"/><Relationship Id="rId7" Type="http://schemas.openxmlformats.org/officeDocument/2006/relationships/hyperlink" Target="http://cliparts.co/cleaning-clipart" TargetMode="External"/><Relationship Id="rId12" Type="http://schemas.openxmlformats.org/officeDocument/2006/relationships/image" Target="../media/image2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jpg"/><Relationship Id="rId11" Type="http://schemas.openxmlformats.org/officeDocument/2006/relationships/image" Target="../media/image27.svg"/><Relationship Id="rId5" Type="http://schemas.openxmlformats.org/officeDocument/2006/relationships/hyperlink" Target="http://callistasramblings.com/2015/07/5-places-not-to-use-your-cell-phone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jpg"/><Relationship Id="rId9" Type="http://schemas.openxmlformats.org/officeDocument/2006/relationships/hyperlink" Target="https://pixabay.com/en/no-smoking-no-smoking-area-sign-29665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ibsvolk/8480539577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ttnreve.ca/learn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20376&amp;picture=corona-viru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stockphoto.com/vector/you-must-wear-a-mask-stop-sign-vector-design-gm1220727079-357556772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ust.sourceforge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slideserve.com/yoshe/must-mustn-t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ust.sourceforge.net/" TargetMode="External"/><Relationship Id="rId7" Type="http://schemas.openxmlformats.org/officeDocument/2006/relationships/hyperlink" Target="https://www.netclipart.com/isee/oommJ_respect-clipart-parent-clipart-mother-and-daughter-clipar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hyperlink" Target="https://www.mypostcard.com/us/designs/make-your-voice-heard-cards/respect-your-mother-climate-change-democracy-delivered-send-postcards-online-9594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ust.sourceforge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ust.sourceforge.net/" TargetMode="External"/><Relationship Id="rId7" Type="http://schemas.openxmlformats.org/officeDocument/2006/relationships/hyperlink" Target="http://mammothworkwear.com/children-keep-out-sign-p986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quirksofenglish.blogspot.com/2017/0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quirksofenglish.blogspot.com/2017/0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pixabay.com/en/mouse-cursor-hand-finger-click-1626473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5D366-BDCD-4761-A29B-21881A691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3812" y="0"/>
            <a:ext cx="12184376" cy="6853712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92677" y="1955409"/>
            <a:ext cx="4527458" cy="3906575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Tr. Nora Khalid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421" y="2332453"/>
            <a:ext cx="4346714" cy="218880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dirty="0"/>
              <a:t>UNIT 1 Form, meaning and function 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B7396A87-BD32-4FD1-A765-ECB9630E2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096000" y="367748"/>
            <a:ext cx="6096000" cy="6096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71813A-AE9A-4614-B696-5E73E47C310A}"/>
              </a:ext>
            </a:extLst>
          </p:cNvPr>
          <p:cNvSpPr/>
          <p:nvPr/>
        </p:nvSpPr>
        <p:spPr>
          <a:xfrm>
            <a:off x="6977270" y="2736574"/>
            <a:ext cx="4333460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solidFill>
                  <a:schemeClr val="tx2"/>
                </a:solidFill>
              </a:rPr>
              <a:t>Have to / has to</a:t>
            </a:r>
            <a:endParaRPr lang="ar-SA" sz="9600" b="1" dirty="0">
              <a:solidFill>
                <a:schemeClr val="tx2"/>
              </a:solidFill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1209EB1A-611C-402C-B535-B1193F05BA68}"/>
              </a:ext>
            </a:extLst>
          </p:cNvPr>
          <p:cNvSpPr txBox="1">
            <a:spLocks/>
          </p:cNvSpPr>
          <p:nvPr/>
        </p:nvSpPr>
        <p:spPr>
          <a:xfrm>
            <a:off x="-119269" y="159026"/>
            <a:ext cx="4133950" cy="1626703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algn="ctr"/>
            <a:r>
              <a:rPr lang="en-US" sz="6000" dirty="0"/>
              <a:t>You – I – they – we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76CF1-44CE-4986-81FA-8FF7C5B08EF7}"/>
              </a:ext>
            </a:extLst>
          </p:cNvPr>
          <p:cNvSpPr txBox="1"/>
          <p:nvPr/>
        </p:nvSpPr>
        <p:spPr>
          <a:xfrm>
            <a:off x="3929270" y="367748"/>
            <a:ext cx="3048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have to</a:t>
            </a:r>
            <a:endParaRPr lang="ar-SA" sz="72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A picture containing text, truck, bus, riding&#10;&#10;Description automatically generated">
            <a:extLst>
              <a:ext uri="{FF2B5EF4-FFF2-40B4-BE49-F238E27FC236}">
                <a16:creationId xmlns:a16="http://schemas.microsoft.com/office/drawing/2014/main" id="{BE641AE5-77DE-47AF-9360-BE87F9FE70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8942"/>
          <a:stretch/>
        </p:blipFill>
        <p:spPr>
          <a:xfrm>
            <a:off x="881270" y="2736574"/>
            <a:ext cx="4539816" cy="33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B7396A87-BD32-4FD1-A765-ECB9630E2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096000" y="367748"/>
            <a:ext cx="6096000" cy="6096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71813A-AE9A-4614-B696-5E73E47C310A}"/>
              </a:ext>
            </a:extLst>
          </p:cNvPr>
          <p:cNvSpPr/>
          <p:nvPr/>
        </p:nvSpPr>
        <p:spPr>
          <a:xfrm>
            <a:off x="6977270" y="2736574"/>
            <a:ext cx="4333460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solidFill>
                  <a:schemeClr val="tx2"/>
                </a:solidFill>
              </a:rPr>
              <a:t>Have to / has to</a:t>
            </a:r>
            <a:endParaRPr lang="ar-SA" sz="9600" b="1" dirty="0">
              <a:solidFill>
                <a:schemeClr val="tx2"/>
              </a:solidFill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1209EB1A-611C-402C-B535-B1193F05BA68}"/>
              </a:ext>
            </a:extLst>
          </p:cNvPr>
          <p:cNvSpPr txBox="1">
            <a:spLocks/>
          </p:cNvSpPr>
          <p:nvPr/>
        </p:nvSpPr>
        <p:spPr>
          <a:xfrm>
            <a:off x="-119269" y="159026"/>
            <a:ext cx="4133950" cy="1626703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algn="ctr"/>
            <a:r>
              <a:rPr lang="en-US" sz="6000" dirty="0"/>
              <a:t>You – I – they – we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76CF1-44CE-4986-81FA-8FF7C5B08EF7}"/>
              </a:ext>
            </a:extLst>
          </p:cNvPr>
          <p:cNvSpPr txBox="1"/>
          <p:nvPr/>
        </p:nvSpPr>
        <p:spPr>
          <a:xfrm>
            <a:off x="3929270" y="367748"/>
            <a:ext cx="3048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have to</a:t>
            </a:r>
            <a:endParaRPr lang="ar-SA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picture containing person, snow&#10;&#10;Description automatically generated">
            <a:extLst>
              <a:ext uri="{FF2B5EF4-FFF2-40B4-BE49-F238E27FC236}">
                <a16:creationId xmlns:a16="http://schemas.microsoft.com/office/drawing/2014/main" id="{ED2FC430-C30D-41BE-8883-BACDDEF80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6659" y="2527852"/>
            <a:ext cx="484870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B7396A87-BD32-4FD1-A765-ECB9630E2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096000" y="354495"/>
            <a:ext cx="6096000" cy="6096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71813A-AE9A-4614-B696-5E73E47C310A}"/>
              </a:ext>
            </a:extLst>
          </p:cNvPr>
          <p:cNvSpPr/>
          <p:nvPr/>
        </p:nvSpPr>
        <p:spPr>
          <a:xfrm>
            <a:off x="6977270" y="2736574"/>
            <a:ext cx="4333460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solidFill>
                  <a:schemeClr val="tx2"/>
                </a:solidFill>
              </a:rPr>
              <a:t>Have to / has to</a:t>
            </a:r>
            <a:endParaRPr lang="ar-SA" sz="9600" b="1" dirty="0">
              <a:solidFill>
                <a:schemeClr val="tx2"/>
              </a:solidFill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BE81CFAF-9613-4664-9831-C0EA9E82DA86}"/>
              </a:ext>
            </a:extLst>
          </p:cNvPr>
          <p:cNvSpPr txBox="1">
            <a:spLocks/>
          </p:cNvSpPr>
          <p:nvPr/>
        </p:nvSpPr>
        <p:spPr>
          <a:xfrm>
            <a:off x="0" y="54016"/>
            <a:ext cx="4133950" cy="1441676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algn="ctr"/>
            <a:r>
              <a:rPr lang="en-US" sz="6000" dirty="0"/>
              <a:t>she – he – it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DA96C-094A-40A2-9CCA-0C0E06BECCD2}"/>
              </a:ext>
            </a:extLst>
          </p:cNvPr>
          <p:cNvSpPr txBox="1"/>
          <p:nvPr/>
        </p:nvSpPr>
        <p:spPr>
          <a:xfrm>
            <a:off x="4313582" y="338580"/>
            <a:ext cx="3048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has to</a:t>
            </a:r>
            <a:endParaRPr lang="ar-SA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BF5C14-C79B-4D62-8497-1C5A8CE022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8162" y="3166620"/>
            <a:ext cx="59266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30C3331-6EFB-4ECE-95BE-32D87B6A3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5070" y="99289"/>
            <a:ext cx="10281859" cy="6590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D10090-F131-48C4-A307-BF6D38595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69" t="47342" r="16650" b="25012"/>
          <a:stretch/>
        </p:blipFill>
        <p:spPr>
          <a:xfrm>
            <a:off x="1461070" y="1736036"/>
            <a:ext cx="9269860" cy="3405808"/>
          </a:xfrm>
          <a:prstGeom prst="rect">
            <a:avLst/>
          </a:prstGeom>
        </p:spPr>
      </p:pic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27968A6B-85E5-4BED-848A-732B02ABCC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174" t="16141" r="17608" b="16467"/>
          <a:stretch/>
        </p:blipFill>
        <p:spPr>
          <a:xfrm>
            <a:off x="4389887" y="2756452"/>
            <a:ext cx="474515" cy="490332"/>
          </a:xfrm>
          <a:prstGeom prst="rect">
            <a:avLst/>
          </a:prstGeom>
        </p:spPr>
      </p:pic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9EB5F417-2AAF-45DB-BE64-6082076F6B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174" t="16141" r="17608" b="16467"/>
          <a:stretch/>
        </p:blipFill>
        <p:spPr>
          <a:xfrm>
            <a:off x="7555961" y="2637182"/>
            <a:ext cx="474515" cy="490332"/>
          </a:xfrm>
          <a:prstGeom prst="rect">
            <a:avLst/>
          </a:prstGeom>
        </p:spPr>
      </p:pic>
      <p:pic>
        <p:nvPicPr>
          <p:cNvPr id="9" name="Picture 8" descr="A picture containing arrow&#10;&#10;Description automatically generated">
            <a:extLst>
              <a:ext uri="{FF2B5EF4-FFF2-40B4-BE49-F238E27FC236}">
                <a16:creationId xmlns:a16="http://schemas.microsoft.com/office/drawing/2014/main" id="{D791C8F4-8942-46B7-A7C7-1AF2A91E23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174" t="16141" r="17608" b="16467"/>
          <a:stretch/>
        </p:blipFill>
        <p:spPr>
          <a:xfrm>
            <a:off x="3173042" y="4181061"/>
            <a:ext cx="474515" cy="490332"/>
          </a:xfrm>
          <a:prstGeom prst="rect">
            <a:avLst/>
          </a:prstGeom>
        </p:spPr>
      </p:pic>
      <p:pic>
        <p:nvPicPr>
          <p:cNvPr id="10" name="Picture 9" descr="A picture containing arrow&#10;&#10;Description automatically generated">
            <a:extLst>
              <a:ext uri="{FF2B5EF4-FFF2-40B4-BE49-F238E27FC236}">
                <a16:creationId xmlns:a16="http://schemas.microsoft.com/office/drawing/2014/main" id="{E24DC14F-DF15-4EE4-B998-F8E82B8B0E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174" t="16141" r="17608" b="16467"/>
          <a:stretch/>
        </p:blipFill>
        <p:spPr>
          <a:xfrm>
            <a:off x="10462189" y="2720008"/>
            <a:ext cx="474515" cy="490332"/>
          </a:xfrm>
          <a:prstGeom prst="rect">
            <a:avLst/>
          </a:prstGeom>
        </p:spPr>
      </p:pic>
      <p:pic>
        <p:nvPicPr>
          <p:cNvPr id="11" name="Picture 10" descr="A picture containing arrow&#10;&#10;Description automatically generated">
            <a:extLst>
              <a:ext uri="{FF2B5EF4-FFF2-40B4-BE49-F238E27FC236}">
                <a16:creationId xmlns:a16="http://schemas.microsoft.com/office/drawing/2014/main" id="{A602982C-93F0-4B3E-A39B-B898100FBC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174" t="16141" r="17608" b="16467"/>
          <a:stretch/>
        </p:blipFill>
        <p:spPr>
          <a:xfrm>
            <a:off x="6714728" y="4181061"/>
            <a:ext cx="474515" cy="4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D68102-EE14-4294-A485-018DE3E29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t="32401" r="46577" b="26758"/>
          <a:stretch/>
        </p:blipFill>
        <p:spPr>
          <a:xfrm>
            <a:off x="498688" y="0"/>
            <a:ext cx="11194625" cy="685799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E3752C-75C9-4F3C-A92F-F8BC728BC7DE}"/>
              </a:ext>
            </a:extLst>
          </p:cNvPr>
          <p:cNvSpPr txBox="1"/>
          <p:nvPr/>
        </p:nvSpPr>
        <p:spPr>
          <a:xfrm>
            <a:off x="3140765" y="755375"/>
            <a:ext cx="312751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must/has to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52E6B-2C11-4503-BDA8-9B4D915479A8}"/>
              </a:ext>
            </a:extLst>
          </p:cNvPr>
          <p:cNvSpPr txBox="1"/>
          <p:nvPr/>
        </p:nvSpPr>
        <p:spPr>
          <a:xfrm>
            <a:off x="2968487" y="1524816"/>
            <a:ext cx="312751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mustn’t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62433-A884-467A-844C-F7D317024FD5}"/>
              </a:ext>
            </a:extLst>
          </p:cNvPr>
          <p:cNvSpPr txBox="1"/>
          <p:nvPr/>
        </p:nvSpPr>
        <p:spPr>
          <a:xfrm>
            <a:off x="2796209" y="2225500"/>
            <a:ext cx="312751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must/has to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FBDB4-F151-4416-B98D-A53476DC4DA4}"/>
              </a:ext>
            </a:extLst>
          </p:cNvPr>
          <p:cNvSpPr txBox="1"/>
          <p:nvPr/>
        </p:nvSpPr>
        <p:spPr>
          <a:xfrm>
            <a:off x="2796208" y="2922921"/>
            <a:ext cx="312751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must/has to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71F83-B515-4343-B182-AAC70D9CF1CC}"/>
              </a:ext>
            </a:extLst>
          </p:cNvPr>
          <p:cNvSpPr txBox="1"/>
          <p:nvPr/>
        </p:nvSpPr>
        <p:spPr>
          <a:xfrm>
            <a:off x="2796207" y="3552402"/>
            <a:ext cx="312751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must/has to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8CAA1-6935-44C6-84B6-36F04DAB1404}"/>
              </a:ext>
            </a:extLst>
          </p:cNvPr>
          <p:cNvSpPr txBox="1"/>
          <p:nvPr/>
        </p:nvSpPr>
        <p:spPr>
          <a:xfrm>
            <a:off x="2676939" y="4250640"/>
            <a:ext cx="312751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must/has to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07D0F-AE80-4F96-85DF-1CE9FA9BE129}"/>
              </a:ext>
            </a:extLst>
          </p:cNvPr>
          <p:cNvSpPr txBox="1"/>
          <p:nvPr/>
        </p:nvSpPr>
        <p:spPr>
          <a:xfrm>
            <a:off x="3120887" y="5020081"/>
            <a:ext cx="312751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mustn’t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21BEF-7EAF-4CBB-B3C0-02B298002CBB}"/>
              </a:ext>
            </a:extLst>
          </p:cNvPr>
          <p:cNvSpPr txBox="1"/>
          <p:nvPr/>
        </p:nvSpPr>
        <p:spPr>
          <a:xfrm>
            <a:off x="3140765" y="5683504"/>
            <a:ext cx="312751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mustn’t</a:t>
            </a:r>
            <a:endParaRPr lang="ar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A12ACB-19B1-4D85-97E7-6F23C3B01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7" t="34659" r="24424" b="18138"/>
          <a:stretch/>
        </p:blipFill>
        <p:spPr>
          <a:xfrm>
            <a:off x="0" y="720925"/>
            <a:ext cx="12192000" cy="541615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734E5C-5A87-4A87-8526-79DF3FB3A413}"/>
              </a:ext>
            </a:extLst>
          </p:cNvPr>
          <p:cNvSpPr/>
          <p:nvPr/>
        </p:nvSpPr>
        <p:spPr>
          <a:xfrm>
            <a:off x="5970549" y="1176995"/>
            <a:ext cx="2860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must / have to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FD8DB-BB6D-4CE4-A255-FB7F306375ED}"/>
              </a:ext>
            </a:extLst>
          </p:cNvPr>
          <p:cNvSpPr/>
          <p:nvPr/>
        </p:nvSpPr>
        <p:spPr>
          <a:xfrm>
            <a:off x="2067784" y="1652560"/>
            <a:ext cx="2572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must / has to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210F02-3AE4-4C62-9C77-0AE7E7449CBF}"/>
              </a:ext>
            </a:extLst>
          </p:cNvPr>
          <p:cNvSpPr/>
          <p:nvPr/>
        </p:nvSpPr>
        <p:spPr>
          <a:xfrm>
            <a:off x="1924090" y="2124526"/>
            <a:ext cx="2200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did have to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26044-EA3C-4733-B92B-8BA33F5B81D7}"/>
              </a:ext>
            </a:extLst>
          </p:cNvPr>
          <p:cNvSpPr/>
          <p:nvPr/>
        </p:nvSpPr>
        <p:spPr>
          <a:xfrm>
            <a:off x="2389922" y="2596492"/>
            <a:ext cx="1591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mustn’t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E924D-218C-4D2A-950E-264ABC0F093A}"/>
              </a:ext>
            </a:extLst>
          </p:cNvPr>
          <p:cNvSpPr/>
          <p:nvPr/>
        </p:nvSpPr>
        <p:spPr>
          <a:xfrm>
            <a:off x="1594288" y="3099686"/>
            <a:ext cx="135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had to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FA6030-CFA3-469E-99F5-79D130DA2D7D}"/>
              </a:ext>
            </a:extLst>
          </p:cNvPr>
          <p:cNvSpPr/>
          <p:nvPr/>
        </p:nvSpPr>
        <p:spPr>
          <a:xfrm>
            <a:off x="2389922" y="3606103"/>
            <a:ext cx="2841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37D1C-8118-4658-A2CA-DD60C9684DFA}"/>
              </a:ext>
            </a:extLst>
          </p:cNvPr>
          <p:cNvSpPr/>
          <p:nvPr/>
        </p:nvSpPr>
        <p:spPr>
          <a:xfrm>
            <a:off x="5187654" y="3594363"/>
            <a:ext cx="1527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have to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BAD1C5-F927-4936-9545-F22DF597C970}"/>
              </a:ext>
            </a:extLst>
          </p:cNvPr>
          <p:cNvSpPr/>
          <p:nvPr/>
        </p:nvSpPr>
        <p:spPr>
          <a:xfrm>
            <a:off x="2358781" y="4031321"/>
            <a:ext cx="2860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must / have to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996D3D-FC6C-46AD-8617-DD51DDBD8E2D}"/>
              </a:ext>
            </a:extLst>
          </p:cNvPr>
          <p:cNvSpPr/>
          <p:nvPr/>
        </p:nvSpPr>
        <p:spPr>
          <a:xfrm>
            <a:off x="2551184" y="4536683"/>
            <a:ext cx="2995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doesn’t have to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077CE8-C80D-4E45-A24A-980C1B429881}"/>
              </a:ext>
            </a:extLst>
          </p:cNvPr>
          <p:cNvSpPr/>
          <p:nvPr/>
        </p:nvSpPr>
        <p:spPr>
          <a:xfrm>
            <a:off x="2329942" y="4979431"/>
            <a:ext cx="4662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did                         have to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E8110-796E-45FE-8633-741D678C5073}"/>
              </a:ext>
            </a:extLst>
          </p:cNvPr>
          <p:cNvSpPr/>
          <p:nvPr/>
        </p:nvSpPr>
        <p:spPr>
          <a:xfrm>
            <a:off x="2270274" y="5454996"/>
            <a:ext cx="1591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mustn’t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5022E158-DD60-41BF-B18B-D20DBE88B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91832" y="1494631"/>
            <a:ext cx="3875088" cy="3868738"/>
          </a:xfrm>
          <a:prstGeom prst="rect">
            <a:avLst/>
          </a:prstGeom>
        </p:spPr>
      </p:pic>
      <p:pic>
        <p:nvPicPr>
          <p:cNvPr id="25" name="Picture Placeholder 23">
            <a:extLst>
              <a:ext uri="{FF2B5EF4-FFF2-40B4-BE49-F238E27FC236}">
                <a16:creationId xmlns:a16="http://schemas.microsoft.com/office/drawing/2014/main" id="{28471B48-B5D4-4311-8051-3D8458674D1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658" t="38392" r="6450"/>
          <a:stretch/>
        </p:blipFill>
        <p:spPr>
          <a:xfrm>
            <a:off x="3997325" y="50800"/>
            <a:ext cx="4200525" cy="3868738"/>
          </a:xfrm>
        </p:spPr>
      </p:pic>
      <p:pic>
        <p:nvPicPr>
          <p:cNvPr id="29" name="Picture Placeholder 25">
            <a:extLst>
              <a:ext uri="{FF2B5EF4-FFF2-40B4-BE49-F238E27FC236}">
                <a16:creationId xmlns:a16="http://schemas.microsoft.com/office/drawing/2014/main" id="{1507C138-F295-471C-A7C2-F827C437DE9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8278813" y="50800"/>
            <a:ext cx="3873500" cy="3868738"/>
          </a:xfrm>
        </p:spPr>
      </p:pic>
      <p:pic>
        <p:nvPicPr>
          <p:cNvPr id="30" name="Picture Placeholder 27">
            <a:extLst>
              <a:ext uri="{FF2B5EF4-FFF2-40B4-BE49-F238E27FC236}">
                <a16:creationId xmlns:a16="http://schemas.microsoft.com/office/drawing/2014/main" id="{10D7B446-4830-437D-90F2-78FF39F842A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2935288" y="4002088"/>
            <a:ext cx="2806700" cy="2806700"/>
          </a:xfrm>
        </p:spPr>
      </p:pic>
      <p:pic>
        <p:nvPicPr>
          <p:cNvPr id="27" name="Graphic 26" descr="Question mark">
            <a:extLst>
              <a:ext uri="{FF2B5EF4-FFF2-40B4-BE49-F238E27FC236}">
                <a16:creationId xmlns:a16="http://schemas.microsoft.com/office/drawing/2014/main" id="{7E2DC48C-D820-48E8-AB73-CB3CDDE4B8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24538" y="4002088"/>
            <a:ext cx="2813050" cy="2806700"/>
          </a:xfrm>
          <a:prstGeom prst="rect">
            <a:avLst/>
          </a:prstGeom>
        </p:spPr>
      </p:pic>
      <p:pic>
        <p:nvPicPr>
          <p:cNvPr id="31" name="Picture Placeholder 29">
            <a:extLst>
              <a:ext uri="{FF2B5EF4-FFF2-40B4-BE49-F238E27FC236}">
                <a16:creationId xmlns:a16="http://schemas.microsoft.com/office/drawing/2014/main" id="{7453335E-1D5E-4FDC-8418-75FFB424DE6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8232" r="16052"/>
          <a:stretch/>
        </p:blipFill>
        <p:spPr>
          <a:xfrm>
            <a:off x="8716963" y="4002088"/>
            <a:ext cx="3435350" cy="2806700"/>
          </a:xfrm>
        </p:spPr>
      </p:pic>
    </p:spTree>
    <p:extLst>
      <p:ext uri="{BB962C8B-B14F-4D97-AF65-F5344CB8AC3E}">
        <p14:creationId xmlns:p14="http://schemas.microsoft.com/office/powerpoint/2010/main" val="414805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 flipH="1">
            <a:off x="-1" y="0"/>
            <a:ext cx="12192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2"/>
            <a:ext cx="4767262" cy="1342045"/>
          </a:xfrm>
        </p:spPr>
        <p:txBody>
          <a:bodyPr anchor="b">
            <a:normAutofit/>
          </a:bodyPr>
          <a:lstStyle/>
          <a:p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goals</a:t>
            </a:r>
          </a:p>
        </p:txBody>
      </p:sp>
      <p:graphicFrame>
        <p:nvGraphicFramePr>
          <p:cNvPr id="11" name="Text Placeholder 8">
            <a:extLst>
              <a:ext uri="{FF2B5EF4-FFF2-40B4-BE49-F238E27FC236}">
                <a16:creationId xmlns:a16="http://schemas.microsoft.com/office/drawing/2014/main" id="{B46F8875-A718-49BC-9052-06D9F449E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53266"/>
              </p:ext>
            </p:extLst>
          </p:nvPr>
        </p:nvGraphicFramePr>
        <p:xfrm>
          <a:off x="5937569" y="839972"/>
          <a:ext cx="5620473" cy="527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34C7946C-9233-4E45-B9B0-6C95FB32DD5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15278" y="268922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B2C46BEA-7078-446B-B2D0-68E529B0F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234" b="15885"/>
          <a:stretch/>
        </p:blipFill>
        <p:spPr>
          <a:xfrm>
            <a:off x="20" y="4288"/>
            <a:ext cx="12191980" cy="461851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D77204-EBC1-4260-ABFF-DA19BA3B382A}"/>
              </a:ext>
            </a:extLst>
          </p:cNvPr>
          <p:cNvSpPr txBox="1"/>
          <p:nvPr/>
        </p:nvSpPr>
        <p:spPr>
          <a:xfrm>
            <a:off x="1308099" y="4931704"/>
            <a:ext cx="9575801" cy="1628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i="0" kern="1200" spc="-150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rPr>
              <a:t>What should we do to avoid COVID 19? </a:t>
            </a:r>
          </a:p>
        </p:txBody>
      </p:sp>
      <p:pic>
        <p:nvPicPr>
          <p:cNvPr id="5" name="Picture 4" descr="A picture containing text, company name&#10;&#10;Description automatically generated">
            <a:extLst>
              <a:ext uri="{FF2B5EF4-FFF2-40B4-BE49-F238E27FC236}">
                <a16:creationId xmlns:a16="http://schemas.microsoft.com/office/drawing/2014/main" id="{8E9FDE93-8876-46E7-8747-A129E409F4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509" t="9360" r="8609" b="9547"/>
          <a:stretch/>
        </p:blipFill>
        <p:spPr>
          <a:xfrm>
            <a:off x="3180521" y="541556"/>
            <a:ext cx="5830957" cy="57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381001"/>
            <a:ext cx="5127863" cy="246490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/>
              <a:t>You – I – she – he – they – we – it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096000" y="381001"/>
            <a:ext cx="6096000" cy="6096000"/>
          </a:xfrm>
          <a:noFill/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F4ACFAC-3EF2-4B7D-B25F-F9D9B08B73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9354" y="3149876"/>
            <a:ext cx="4979504" cy="37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381001"/>
            <a:ext cx="5127863" cy="246490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/>
              <a:t>You – I – she – he – they – we – it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096000" y="367748"/>
            <a:ext cx="6096000" cy="6096000"/>
          </a:xfrm>
          <a:noFill/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DA0EAD5-21A5-4CBC-8F9A-FD024EDDF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82435"/>
              </a:clrFrom>
              <a:clrTo>
                <a:srgbClr val="282435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31206"/>
          <a:stretch/>
        </p:blipFill>
        <p:spPr>
          <a:xfrm>
            <a:off x="557713" y="3415748"/>
            <a:ext cx="5052110" cy="246490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58D5D55-80F9-4FD1-9A6B-859482D375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52287" y="3429000"/>
            <a:ext cx="2888644" cy="37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381001"/>
            <a:ext cx="5127863" cy="246490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/>
              <a:t>You – I – she – he – they – we – it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096000" y="367748"/>
            <a:ext cx="6096000" cy="6096000"/>
          </a:xfrm>
          <a:noFill/>
        </p:spPr>
      </p:pic>
    </p:spTree>
    <p:extLst>
      <p:ext uri="{BB962C8B-B14F-4D97-AF65-F5344CB8AC3E}">
        <p14:creationId xmlns:p14="http://schemas.microsoft.com/office/powerpoint/2010/main" val="250058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381001"/>
            <a:ext cx="5127863" cy="246490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/>
              <a:t>You – I – she – he – they – we – it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096000" y="367748"/>
            <a:ext cx="6096000" cy="6096000"/>
          </a:xfrm>
          <a:noFill/>
        </p:spPr>
      </p:pic>
      <p:pic>
        <p:nvPicPr>
          <p:cNvPr id="4" name="Graphic 3" descr="Close">
            <a:extLst>
              <a:ext uri="{FF2B5EF4-FFF2-40B4-BE49-F238E27FC236}">
                <a16:creationId xmlns:a16="http://schemas.microsoft.com/office/drawing/2014/main" id="{AE2DA8A3-D136-4FE4-A2F5-4D85ADB8E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0086" y="935935"/>
            <a:ext cx="2039177" cy="203917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581ADC-6943-4742-91E0-B5CDEEDB87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573" t="30564" r="2949" b="30461"/>
          <a:stretch/>
        </p:blipFill>
        <p:spPr>
          <a:xfrm>
            <a:off x="622852" y="3790886"/>
            <a:ext cx="5698436" cy="24649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2FCFCB-11BF-4E38-B38D-625846B93D47}"/>
              </a:ext>
            </a:extLst>
          </p:cNvPr>
          <p:cNvSpPr txBox="1"/>
          <p:nvPr/>
        </p:nvSpPr>
        <p:spPr>
          <a:xfrm>
            <a:off x="7195930" y="3309038"/>
            <a:ext cx="3737113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9900" b="1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not</a:t>
            </a:r>
            <a:endParaRPr lang="ar-SA" sz="19900" b="1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30C3331-6EFB-4ECE-95BE-32D87B6A3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5070" y="112541"/>
            <a:ext cx="10281859" cy="6590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919BA0-C83E-4AD5-A910-258BB4A8108A}"/>
              </a:ext>
            </a:extLst>
          </p:cNvPr>
          <p:cNvSpPr/>
          <p:nvPr/>
        </p:nvSpPr>
        <p:spPr>
          <a:xfrm>
            <a:off x="1470990" y="795276"/>
            <a:ext cx="95415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highlight>
                  <a:srgbClr val="FFFF00"/>
                </a:highlight>
                <a:latin typeface="MyriadPro-LightIt"/>
              </a:rPr>
              <a:t>Must </a:t>
            </a:r>
            <a:r>
              <a:rPr lang="en-US" sz="3600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latin typeface="MyriadPro-Light"/>
              </a:rPr>
              <a:t>expresses obligation, or something that is</a:t>
            </a:r>
            <a:br>
              <a:rPr lang="en-US" sz="3600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latin typeface="MyriadPro-Light"/>
              </a:rPr>
            </a:br>
            <a:r>
              <a:rPr lang="en-US" sz="3600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latin typeface="MyriadPro-Light"/>
              </a:rPr>
              <a:t>necessary and very important to do. There is no</a:t>
            </a:r>
            <a:br>
              <a:rPr lang="en-US" sz="3600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latin typeface="MyriadPro-Light"/>
              </a:rPr>
            </a:br>
            <a:r>
              <a:rPr lang="en-US" sz="3600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latin typeface="MyriadPro-Light"/>
              </a:rPr>
              <a:t>choice.</a:t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501F7C-3B58-4946-9B50-8684DB023868}"/>
              </a:ext>
            </a:extLst>
          </p:cNvPr>
          <p:cNvSpPr/>
          <p:nvPr/>
        </p:nvSpPr>
        <p:spPr>
          <a:xfrm>
            <a:off x="1736261" y="3429000"/>
            <a:ext cx="90110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highlight>
                  <a:srgbClr val="FFFF00"/>
                </a:highlight>
                <a:latin typeface="MyriadPro-LightIt"/>
              </a:rPr>
              <a:t>Must not </a:t>
            </a:r>
            <a:r>
              <a:rPr lang="en-US" sz="3600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latin typeface="MyriadPro-Light"/>
              </a:rPr>
              <a:t>(or </a:t>
            </a:r>
            <a:r>
              <a:rPr lang="en-US" sz="3600" i="1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latin typeface="MyriadPro-LightIt"/>
              </a:rPr>
              <a:t>mustn’t</a:t>
            </a:r>
            <a:r>
              <a:rPr lang="en-US" sz="3600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latin typeface="MyriadPro-Light"/>
              </a:rPr>
              <a:t>) means that something is</a:t>
            </a:r>
            <a:br>
              <a:rPr lang="en-US" sz="3600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latin typeface="MyriadPro-Light"/>
              </a:rPr>
            </a:br>
            <a:r>
              <a:rPr lang="en-US" sz="3600" dirty="0">
                <a:ln>
                  <a:solidFill>
                    <a:schemeClr val="accent2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latin typeface="MyriadPro-Light"/>
              </a:rPr>
              <a:t>prohibited; it is not allowed. There is no choice.</a:t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825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30C3331-6EFB-4ECE-95BE-32D87B6A3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5070" y="99289"/>
            <a:ext cx="10281859" cy="6590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4FDE28-30EF-4D71-9431-F615C4112F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74" t="41321" r="35217" b="41252"/>
          <a:stretch/>
        </p:blipFill>
        <p:spPr>
          <a:xfrm>
            <a:off x="1492552" y="2011017"/>
            <a:ext cx="9206895" cy="2835965"/>
          </a:xfrm>
          <a:prstGeom prst="rect">
            <a:avLst/>
          </a:prstGeom>
        </p:spPr>
      </p:pic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27968A6B-85E5-4BED-848A-732B02ABCC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174" t="16141" r="17608" b="16467"/>
          <a:stretch/>
        </p:blipFill>
        <p:spPr>
          <a:xfrm>
            <a:off x="4627145" y="2756452"/>
            <a:ext cx="474515" cy="490332"/>
          </a:xfrm>
          <a:prstGeom prst="rect">
            <a:avLst/>
          </a:prstGeom>
        </p:spPr>
      </p:pic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9EB5F417-2AAF-45DB-BE64-6082076F6B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174" t="16141" r="17608" b="16467"/>
          <a:stretch/>
        </p:blipFill>
        <p:spPr>
          <a:xfrm>
            <a:off x="10256415" y="2769704"/>
            <a:ext cx="474515" cy="490332"/>
          </a:xfrm>
          <a:prstGeom prst="rect">
            <a:avLst/>
          </a:prstGeom>
        </p:spPr>
      </p:pic>
      <p:pic>
        <p:nvPicPr>
          <p:cNvPr id="9" name="Picture 8" descr="A picture containing arrow&#10;&#10;Description automatically generated">
            <a:extLst>
              <a:ext uri="{FF2B5EF4-FFF2-40B4-BE49-F238E27FC236}">
                <a16:creationId xmlns:a16="http://schemas.microsoft.com/office/drawing/2014/main" id="{D791C8F4-8942-46B7-A7C7-1AF2A91E23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174" t="16141" r="17608" b="16467"/>
          <a:stretch/>
        </p:blipFill>
        <p:spPr>
          <a:xfrm>
            <a:off x="5306642" y="4181061"/>
            <a:ext cx="474515" cy="490332"/>
          </a:xfrm>
          <a:prstGeom prst="rect">
            <a:avLst/>
          </a:prstGeom>
        </p:spPr>
      </p:pic>
      <p:pic>
        <p:nvPicPr>
          <p:cNvPr id="10" name="Picture 9" descr="A picture containing arrow&#10;&#10;Description automatically generated">
            <a:extLst>
              <a:ext uri="{FF2B5EF4-FFF2-40B4-BE49-F238E27FC236}">
                <a16:creationId xmlns:a16="http://schemas.microsoft.com/office/drawing/2014/main" id="{E24DC14F-DF15-4EE4-B998-F8E82B8B0E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174" t="16141" r="17608" b="16467"/>
          <a:stretch/>
        </p:blipFill>
        <p:spPr>
          <a:xfrm>
            <a:off x="10462189" y="4436164"/>
            <a:ext cx="474515" cy="4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3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240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Bahnschrift SemiLight SemiConde</vt:lpstr>
      <vt:lpstr>Calibri</vt:lpstr>
      <vt:lpstr>Calibri Light</vt:lpstr>
      <vt:lpstr>Constantia</vt:lpstr>
      <vt:lpstr>Corbel</vt:lpstr>
      <vt:lpstr>Helvetica Light</vt:lpstr>
      <vt:lpstr>MyriadPro-Light</vt:lpstr>
      <vt:lpstr>MyriadPro-LightIt</vt:lpstr>
      <vt:lpstr>Raleway</vt:lpstr>
      <vt:lpstr>Office Theme</vt:lpstr>
      <vt:lpstr>UNIT 1 Form, meaning and function </vt:lpstr>
      <vt:lpstr>goals</vt:lpstr>
      <vt:lpstr>PowerPoint Presentation</vt:lpstr>
      <vt:lpstr>You – I – she – he – they – we – it </vt:lpstr>
      <vt:lpstr>You – I – she – he – they – we – it </vt:lpstr>
      <vt:lpstr>You – I – she – he – they – we – it </vt:lpstr>
      <vt:lpstr>You – I – she – he – they – we – 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Form, meaning and function </dc:title>
  <dc:creator>nora</dc:creator>
  <cp:lastModifiedBy>nora</cp:lastModifiedBy>
  <cp:revision>1</cp:revision>
  <dcterms:created xsi:type="dcterms:W3CDTF">2021-01-25T20:37:51Z</dcterms:created>
  <dcterms:modified xsi:type="dcterms:W3CDTF">2021-01-25T20:45:58Z</dcterms:modified>
</cp:coreProperties>
</file>