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314" r:id="rId2"/>
    <p:sldId id="483" r:id="rId3"/>
    <p:sldId id="308" r:id="rId4"/>
    <p:sldId id="407" r:id="rId5"/>
    <p:sldId id="408" r:id="rId6"/>
    <p:sldId id="410" r:id="rId7"/>
    <p:sldId id="489" r:id="rId8"/>
    <p:sldId id="474" r:id="rId9"/>
    <p:sldId id="468" r:id="rId10"/>
    <p:sldId id="469" r:id="rId11"/>
    <p:sldId id="278" r:id="rId12"/>
    <p:sldId id="477" r:id="rId13"/>
    <p:sldId id="484" r:id="rId14"/>
    <p:sldId id="482" r:id="rId15"/>
    <p:sldId id="485" r:id="rId16"/>
    <p:sldId id="488" r:id="rId17"/>
    <p:sldId id="490" r:id="rId18"/>
    <p:sldId id="486" r:id="rId19"/>
    <p:sldId id="492" r:id="rId20"/>
    <p:sldId id="493" r:id="rId21"/>
    <p:sldId id="487" r:id="rId22"/>
    <p:sldId id="472" r:id="rId23"/>
    <p:sldId id="491" r:id="rId24"/>
    <p:sldId id="372" r:id="rId25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99"/>
    <a:srgbClr val="99FF33"/>
    <a:srgbClr val="FF7C80"/>
    <a:srgbClr val="FFFF66"/>
    <a:srgbClr val="FF66CC"/>
    <a:srgbClr val="99FFCC"/>
    <a:srgbClr val="FF6600"/>
    <a:srgbClr val="003300"/>
    <a:srgbClr val="66FF33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8" d="100"/>
          <a:sy n="68" d="100"/>
        </p:scale>
        <p:origin x="144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C11E2-0185-4704-AAF9-63E7264FE11C}" type="datetimeFigureOut">
              <a:rPr lang="ar-SA" smtClean="0"/>
              <a:t>11/05/42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FEECC-8E0F-46E6-A7C4-7253FD1F816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56590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C11E2-0185-4704-AAF9-63E7264FE11C}" type="datetimeFigureOut">
              <a:rPr lang="ar-SA" smtClean="0"/>
              <a:t>11/05/42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FEECC-8E0F-46E6-A7C4-7253FD1F816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30995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C11E2-0185-4704-AAF9-63E7264FE11C}" type="datetimeFigureOut">
              <a:rPr lang="ar-SA" smtClean="0"/>
              <a:t>11/05/42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FEECC-8E0F-46E6-A7C4-7253FD1F816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20943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C11E2-0185-4704-AAF9-63E7264FE11C}" type="datetimeFigureOut">
              <a:rPr lang="ar-SA" smtClean="0"/>
              <a:t>11/05/42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FEECC-8E0F-46E6-A7C4-7253FD1F816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2422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C11E2-0185-4704-AAF9-63E7264FE11C}" type="datetimeFigureOut">
              <a:rPr lang="ar-SA" smtClean="0"/>
              <a:t>11/05/42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FEECC-8E0F-46E6-A7C4-7253FD1F816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674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C11E2-0185-4704-AAF9-63E7264FE11C}" type="datetimeFigureOut">
              <a:rPr lang="ar-SA" smtClean="0"/>
              <a:t>11/05/42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FEECC-8E0F-46E6-A7C4-7253FD1F816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86580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C11E2-0185-4704-AAF9-63E7264FE11C}" type="datetimeFigureOut">
              <a:rPr lang="ar-SA" smtClean="0"/>
              <a:t>11/05/42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FEECC-8E0F-46E6-A7C4-7253FD1F816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46457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C11E2-0185-4704-AAF9-63E7264FE11C}" type="datetimeFigureOut">
              <a:rPr lang="ar-SA" smtClean="0"/>
              <a:t>11/05/42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FEECC-8E0F-46E6-A7C4-7253FD1F816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59098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C11E2-0185-4704-AAF9-63E7264FE11C}" type="datetimeFigureOut">
              <a:rPr lang="ar-SA" smtClean="0"/>
              <a:t>11/05/42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FEECC-8E0F-46E6-A7C4-7253FD1F816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12853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C11E2-0185-4704-AAF9-63E7264FE11C}" type="datetimeFigureOut">
              <a:rPr lang="ar-SA" smtClean="0"/>
              <a:t>11/05/42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FEECC-8E0F-46E6-A7C4-7253FD1F816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38140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C11E2-0185-4704-AAF9-63E7264FE11C}" type="datetimeFigureOut">
              <a:rPr lang="ar-SA" smtClean="0"/>
              <a:t>11/05/42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FEECC-8E0F-46E6-A7C4-7253FD1F816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83335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3C11E2-0185-4704-AAF9-63E7264FE11C}" type="datetimeFigureOut">
              <a:rPr lang="ar-SA" smtClean="0"/>
              <a:t>11/05/42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AFEECC-8E0F-46E6-A7C4-7253FD1F816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55679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5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8.png"/><Relationship Id="rId12" Type="http://schemas.openxmlformats.org/officeDocument/2006/relationships/image" Target="../media/image35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40.png"/><Relationship Id="rId11" Type="http://schemas.openxmlformats.org/officeDocument/2006/relationships/image" Target="../media/image44.png"/><Relationship Id="rId5" Type="http://schemas.openxmlformats.org/officeDocument/2006/relationships/image" Target="../media/image39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50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12" Type="http://schemas.openxmlformats.org/officeDocument/2006/relationships/image" Target="../media/image61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11" Type="http://schemas.openxmlformats.org/officeDocument/2006/relationships/image" Target="../media/image60.png"/><Relationship Id="rId5" Type="http://schemas.openxmlformats.org/officeDocument/2006/relationships/image" Target="../media/image54.jpeg"/><Relationship Id="rId10" Type="http://schemas.openxmlformats.org/officeDocument/2006/relationships/image" Target="../media/image59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7.jpeg"/><Relationship Id="rId4" Type="http://schemas.openxmlformats.org/officeDocument/2006/relationships/image" Target="../media/image6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gif"/><Relationship Id="rId4" Type="http://schemas.openxmlformats.org/officeDocument/2006/relationships/image" Target="../media/image16.png"/><Relationship Id="rId9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90BEB1F1-2679-4AF2-AD2B-6553EEFCE2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898782"/>
            <a:ext cx="7342386" cy="5060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7671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871" y="857251"/>
            <a:ext cx="7080269" cy="5360927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4396273" y="3884460"/>
            <a:ext cx="409407" cy="346249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rtl="0"/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off</a:t>
            </a:r>
            <a:endParaRPr lang="ar-SA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179654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64" y="726319"/>
            <a:ext cx="2730066" cy="1269605"/>
          </a:xfrm>
          <a:prstGeom prst="rect">
            <a:avLst/>
          </a:prstGeom>
        </p:spPr>
      </p:pic>
      <p:pic>
        <p:nvPicPr>
          <p:cNvPr id="4" name="Picture 4" descr="Target Png - Transparent Background Goals Png , Transparent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064" y="2349185"/>
            <a:ext cx="740836" cy="575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The Difference Between Hard Money Loans &amp; Private Money Loans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407" y="3208584"/>
            <a:ext cx="787314" cy="719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مستطيل 5">
            <a:extLst>
              <a:ext uri="{FF2B5EF4-FFF2-40B4-BE49-F238E27FC236}">
                <a16:creationId xmlns:a16="http://schemas.microsoft.com/office/drawing/2014/main" id="{7E12EAB9-45F5-44F8-8721-0201CAF11965}"/>
              </a:ext>
            </a:extLst>
          </p:cNvPr>
          <p:cNvSpPr/>
          <p:nvPr/>
        </p:nvSpPr>
        <p:spPr>
          <a:xfrm>
            <a:off x="1267482" y="3428706"/>
            <a:ext cx="6376946" cy="523220"/>
          </a:xfrm>
          <a:prstGeom prst="rect">
            <a:avLst/>
          </a:prstGeom>
          <a:solidFill>
            <a:srgbClr val="FF7C80"/>
          </a:solidFill>
        </p:spPr>
        <p:txBody>
          <a:bodyPr wrap="square" lIns="91440" tIns="45720" rIns="91440" bIns="45720">
            <a:spAutoFit/>
          </a:bodyPr>
          <a:lstStyle/>
          <a:p>
            <a:pPr algn="l" rtl="0"/>
            <a:r>
              <a:rPr lang="en-US" sz="2800" dirty="0"/>
              <a:t>Express obligation.</a:t>
            </a:r>
            <a:endParaRPr lang="ar-SA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71A42AB5-8A58-4D6E-9444-8FE2588C7605}"/>
              </a:ext>
            </a:extLst>
          </p:cNvPr>
          <p:cNvSpPr/>
          <p:nvPr/>
        </p:nvSpPr>
        <p:spPr>
          <a:xfrm>
            <a:off x="1637900" y="4305820"/>
            <a:ext cx="7526676" cy="461665"/>
          </a:xfrm>
          <a:prstGeom prst="rect">
            <a:avLst/>
          </a:prstGeom>
          <a:solidFill>
            <a:srgbClr val="99FF33"/>
          </a:solidFill>
        </p:spPr>
        <p:txBody>
          <a:bodyPr wrap="none" lIns="91440" tIns="45720" rIns="91440" bIns="45720">
            <a:spAutoFit/>
          </a:bodyPr>
          <a:lstStyle/>
          <a:p>
            <a:pPr algn="l" rtl="0"/>
            <a:r>
              <a:rPr lang="en-US" sz="2400" dirty="0"/>
              <a:t>Answer questions from conversation about making excuses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1866E5E0-6A0E-477A-B683-8E1F7C211310}"/>
              </a:ext>
            </a:extLst>
          </p:cNvPr>
          <p:cNvSpPr/>
          <p:nvPr/>
        </p:nvSpPr>
        <p:spPr>
          <a:xfrm>
            <a:off x="1476864" y="5309594"/>
            <a:ext cx="5786841" cy="461665"/>
          </a:xfrm>
          <a:prstGeom prst="rect">
            <a:avLst/>
          </a:prstGeom>
          <a:solidFill>
            <a:srgbClr val="FF6600"/>
          </a:solidFill>
        </p:spPr>
        <p:txBody>
          <a:bodyPr wrap="none" lIns="91440" tIns="45720" rIns="91440" bIns="45720">
            <a:spAutoFit/>
          </a:bodyPr>
          <a:lstStyle/>
          <a:p>
            <a:pPr algn="l" rtl="0"/>
            <a:r>
              <a:rPr lang="en-US" sz="2400" b="1" dirty="0"/>
              <a:t>Practice conversation about making excuses</a:t>
            </a: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7C88427B-6799-4CAF-AD84-328D72EAD70A}"/>
              </a:ext>
            </a:extLst>
          </p:cNvPr>
          <p:cNvSpPr/>
          <p:nvPr/>
        </p:nvSpPr>
        <p:spPr>
          <a:xfrm>
            <a:off x="3203848" y="1669084"/>
            <a:ext cx="322524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l" rtl="0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♥</a:t>
            </a:r>
            <a:endParaRPr lang="ar-S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94D5C5B0-B228-46BC-8E4F-5615CFE23450}"/>
              </a:ext>
            </a:extLst>
          </p:cNvPr>
          <p:cNvSpPr/>
          <p:nvPr/>
        </p:nvSpPr>
        <p:spPr>
          <a:xfrm>
            <a:off x="4067922" y="1466110"/>
            <a:ext cx="420307" cy="369332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l" rtl="0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☺</a:t>
            </a:r>
            <a:endParaRPr lang="ar-S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2" name="Picture 4" descr="Target Png - Transparent Background Goals Png , Transparent ...">
            <a:extLst>
              <a:ext uri="{FF2B5EF4-FFF2-40B4-BE49-F238E27FC236}">
                <a16:creationId xmlns:a16="http://schemas.microsoft.com/office/drawing/2014/main" id="{52EA97E0-D43A-49B9-BBF3-ADEA9FBE1B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561" y="4194587"/>
            <a:ext cx="740836" cy="575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5A4F8B5D-1DCB-4C23-A39E-65B5A8FDCF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0" y="116632"/>
            <a:ext cx="3384376" cy="856626"/>
          </a:xfrm>
          <a:prstGeom prst="rect">
            <a:avLst/>
          </a:prstGeom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2F70AE0B-F1CB-48C2-A827-C8BBFC1F2FEC}"/>
              </a:ext>
            </a:extLst>
          </p:cNvPr>
          <p:cNvSpPr/>
          <p:nvPr/>
        </p:nvSpPr>
        <p:spPr>
          <a:xfrm>
            <a:off x="1638217" y="2401241"/>
            <a:ext cx="4726037" cy="461665"/>
          </a:xfrm>
          <a:prstGeom prst="rect">
            <a:avLst/>
          </a:prstGeom>
          <a:solidFill>
            <a:srgbClr val="99FFCC"/>
          </a:solidFill>
        </p:spPr>
        <p:txBody>
          <a:bodyPr wrap="none" lIns="91440" tIns="45720" rIns="91440" bIns="45720">
            <a:spAutoFit/>
          </a:bodyPr>
          <a:lstStyle/>
          <a:p>
            <a:pPr algn="l" rtl="0"/>
            <a:r>
              <a:rPr lang="en-US" sz="2400" b="1" dirty="0"/>
              <a:t>Listen to the reduction of </a:t>
            </a:r>
            <a:r>
              <a:rPr lang="en-US" sz="2400" b="1" i="1" dirty="0"/>
              <a:t>have + to</a:t>
            </a:r>
            <a:r>
              <a:rPr lang="en-US" sz="2400" b="1" dirty="0"/>
              <a:t>.</a:t>
            </a:r>
            <a:endParaRPr lang="en-US" sz="3200" b="1" dirty="0"/>
          </a:p>
        </p:txBody>
      </p:sp>
      <p:pic>
        <p:nvPicPr>
          <p:cNvPr id="14" name="Picture 2" descr="The Difference Between Hard Money Loans &amp; Private Money Loans ...">
            <a:extLst>
              <a:ext uri="{FF2B5EF4-FFF2-40B4-BE49-F238E27FC236}">
                <a16:creationId xmlns:a16="http://schemas.microsoft.com/office/drawing/2014/main" id="{BFFC418E-9CB7-4D2A-8D0A-7176C57CD2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865" y="5180570"/>
            <a:ext cx="787314" cy="719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66708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>
            <a:extLst>
              <a:ext uri="{FF2B5EF4-FFF2-40B4-BE49-F238E27FC236}">
                <a16:creationId xmlns:a16="http://schemas.microsoft.com/office/drawing/2014/main" id="{0DD5B6EE-AF7B-443C-86AF-DFEF8F25057C}"/>
              </a:ext>
            </a:extLst>
          </p:cNvPr>
          <p:cNvSpPr/>
          <p:nvPr/>
        </p:nvSpPr>
        <p:spPr>
          <a:xfrm>
            <a:off x="7616422" y="422647"/>
            <a:ext cx="928459" cy="369332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l" rtl="0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Page 5</a:t>
            </a:r>
            <a:endParaRPr lang="ar-S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EC37FF63-9369-49AE-B58B-3A6ADEA8AE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4" y="203658"/>
            <a:ext cx="4200525" cy="609600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4DA64173-77C2-40DE-87C5-66A3BE889D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08029" y="339353"/>
            <a:ext cx="1238250" cy="400050"/>
          </a:xfrm>
          <a:prstGeom prst="rect">
            <a:avLst/>
          </a:prstGeom>
        </p:spPr>
      </p:pic>
      <p:sp>
        <p:nvSpPr>
          <p:cNvPr id="5" name="مستطيل 4">
            <a:extLst>
              <a:ext uri="{FF2B5EF4-FFF2-40B4-BE49-F238E27FC236}">
                <a16:creationId xmlns:a16="http://schemas.microsoft.com/office/drawing/2014/main" id="{E0306C93-6546-4EEA-A1DA-5697C86EC3D9}"/>
              </a:ext>
            </a:extLst>
          </p:cNvPr>
          <p:cNvSpPr/>
          <p:nvPr/>
        </p:nvSpPr>
        <p:spPr>
          <a:xfrm>
            <a:off x="159771" y="948953"/>
            <a:ext cx="7920880" cy="369332"/>
          </a:xfrm>
          <a:prstGeom prst="rect">
            <a:avLst/>
          </a:prstGeom>
          <a:solidFill>
            <a:srgbClr val="99FFCC"/>
          </a:solidFill>
        </p:spPr>
        <p:txBody>
          <a:bodyPr wrap="square">
            <a:spAutoFit/>
          </a:bodyPr>
          <a:lstStyle/>
          <a:p>
            <a:pPr algn="l" rtl="0"/>
            <a:r>
              <a:rPr lang="en-US" dirty="0">
                <a:latin typeface="MyriadPro-Light"/>
              </a:rPr>
              <a:t>Even though we pronounce the reduction, we still write the full form, </a:t>
            </a:r>
            <a:r>
              <a:rPr lang="en-US" i="1" dirty="0">
                <a:latin typeface="MyriadPro-LightIt"/>
              </a:rPr>
              <a:t>have to</a:t>
            </a:r>
            <a:r>
              <a:rPr lang="en-US" dirty="0">
                <a:latin typeface="MyriadPro-Light"/>
              </a:rPr>
              <a:t>.</a:t>
            </a:r>
            <a:endParaRPr lang="ar-SA" dirty="0"/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88FDFE85-EED0-415E-8DA0-8E922F7518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7872" y="1594657"/>
            <a:ext cx="6726470" cy="466191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7343FD9E-F083-4D40-90D9-1EAC5E3EFDB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504" y="2375906"/>
            <a:ext cx="3950970" cy="837070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968C817D-A3F4-4710-8C1E-24EC3E6427F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54596" y="2442998"/>
            <a:ext cx="4625916" cy="837070"/>
          </a:xfrm>
          <a:prstGeom prst="rect">
            <a:avLst/>
          </a:prstGeom>
        </p:spPr>
      </p:pic>
      <p:pic>
        <p:nvPicPr>
          <p:cNvPr id="9" name="SG Bk 4 F-SA_'15_1-05">
            <a:hlinkClick r:id="" action="ppaction://media"/>
            <a:extLst>
              <a:ext uri="{FF2B5EF4-FFF2-40B4-BE49-F238E27FC236}">
                <a16:creationId xmlns:a16="http://schemas.microsoft.com/office/drawing/2014/main" id="{85DE794B-554A-4DB4-A5BE-3B32FA389AA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971750" y="30251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99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58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2D6363B2-6216-4FD7-8465-762E0E9FEB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0"/>
            <a:ext cx="6844870" cy="6669360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2E76FC1C-02D0-4A1D-BEE4-1D64762F9C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64288" y="116632"/>
            <a:ext cx="779251" cy="947738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E11352F3-BFCA-4D5E-969E-232576926F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99792" y="430957"/>
            <a:ext cx="1166813" cy="319088"/>
          </a:xfrm>
          <a:prstGeom prst="rect">
            <a:avLst/>
          </a:prstGeom>
        </p:spPr>
      </p:pic>
      <p:pic>
        <p:nvPicPr>
          <p:cNvPr id="5" name="SG Bk 4 F-SA_'15_1-06">
            <a:hlinkClick r:id="" action="ppaction://media"/>
            <a:extLst>
              <a:ext uri="{FF2B5EF4-FFF2-40B4-BE49-F238E27FC236}">
                <a16:creationId xmlns:a16="http://schemas.microsoft.com/office/drawing/2014/main" id="{00BF2EC7-908A-40AD-B1A7-FDC5CA77A41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961747" y="939323"/>
            <a:ext cx="609600" cy="609600"/>
          </a:xfrm>
          <a:prstGeom prst="rect">
            <a:avLst/>
          </a:prstGeom>
        </p:spPr>
      </p:pic>
      <p:sp>
        <p:nvSpPr>
          <p:cNvPr id="7" name="مستطيل 6">
            <a:extLst>
              <a:ext uri="{FF2B5EF4-FFF2-40B4-BE49-F238E27FC236}">
                <a16:creationId xmlns:a16="http://schemas.microsoft.com/office/drawing/2014/main" id="{470F937E-41A2-4340-8EC4-F492F65BDE0C}"/>
              </a:ext>
            </a:extLst>
          </p:cNvPr>
          <p:cNvSpPr/>
          <p:nvPr/>
        </p:nvSpPr>
        <p:spPr>
          <a:xfrm>
            <a:off x="7964021" y="310106"/>
            <a:ext cx="928459" cy="369332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l" rtl="0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Page 6</a:t>
            </a:r>
            <a:endParaRPr lang="ar-S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04A9E1F7-9A48-4213-8957-2999E9A5355B}"/>
              </a:ext>
            </a:extLst>
          </p:cNvPr>
          <p:cNvSpPr/>
          <p:nvPr/>
        </p:nvSpPr>
        <p:spPr>
          <a:xfrm>
            <a:off x="6804248" y="1988840"/>
            <a:ext cx="25161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b="1" dirty="0">
                <a:solidFill>
                  <a:srgbClr val="C00000"/>
                </a:solidFill>
                <a:latin typeface="MyriadPro-SemiboldIt"/>
              </a:rPr>
              <a:t>Who is in the cartoon?</a:t>
            </a:r>
          </a:p>
          <a:p>
            <a:pPr algn="l" rtl="0"/>
            <a:r>
              <a:rPr lang="en-US" b="1" dirty="0">
                <a:solidFill>
                  <a:srgbClr val="C00000"/>
                </a:solidFill>
                <a:latin typeface="MyriadPro-SemiboldIt"/>
              </a:rPr>
              <a:t>What do you think this </a:t>
            </a:r>
          </a:p>
          <a:p>
            <a:pPr algn="l" rtl="0"/>
            <a:r>
              <a:rPr lang="en-US" b="1" dirty="0">
                <a:solidFill>
                  <a:srgbClr val="C00000"/>
                </a:solidFill>
                <a:latin typeface="MyriadPro-SemiboldIt"/>
              </a:rPr>
              <a:t>conversation is about?</a:t>
            </a:r>
            <a:endParaRPr lang="ar-SA" b="1" dirty="0">
              <a:solidFill>
                <a:srgbClr val="C00000"/>
              </a:solidFill>
            </a:endParaRP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BF8445B6-F3F4-4B0C-B122-66419143164D}"/>
              </a:ext>
            </a:extLst>
          </p:cNvPr>
          <p:cNvSpPr/>
          <p:nvPr/>
        </p:nvSpPr>
        <p:spPr>
          <a:xfrm>
            <a:off x="6822504" y="5590981"/>
            <a:ext cx="2286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b="1" dirty="0">
                <a:solidFill>
                  <a:srgbClr val="C00000"/>
                </a:solidFill>
                <a:latin typeface="MyriadPro-Light"/>
              </a:rPr>
              <a:t>Choose the</a:t>
            </a:r>
          </a:p>
          <a:p>
            <a:pPr algn="l" rtl="0"/>
            <a:r>
              <a:rPr lang="en-US" b="1" dirty="0">
                <a:solidFill>
                  <a:srgbClr val="C00000"/>
                </a:solidFill>
                <a:latin typeface="MyriadPro-Light"/>
              </a:rPr>
              <a:t>ending you like best,</a:t>
            </a:r>
            <a:endParaRPr lang="ar-SA" b="1" dirty="0">
              <a:solidFill>
                <a:srgbClr val="C00000"/>
              </a:solidFill>
            </a:endParaRPr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EC3045EE-3BA6-4B7A-8214-2F8AC4D90D0F}"/>
              </a:ext>
            </a:extLst>
          </p:cNvPr>
          <p:cNvSpPr/>
          <p:nvPr/>
        </p:nvSpPr>
        <p:spPr>
          <a:xfrm>
            <a:off x="1043608" y="6516052"/>
            <a:ext cx="80648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MyriadPro-Light"/>
              </a:rPr>
              <a:t>You may reject all three endings, but you must come up with one of your own.</a:t>
            </a:r>
            <a:endParaRPr lang="ar-SA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806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D36B9814-9B87-455C-9A89-602455FDD640}"/>
              </a:ext>
            </a:extLst>
          </p:cNvPr>
          <p:cNvSpPr/>
          <p:nvPr/>
        </p:nvSpPr>
        <p:spPr>
          <a:xfrm>
            <a:off x="7616422" y="310106"/>
            <a:ext cx="928459" cy="369332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l" rtl="0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Page 6</a:t>
            </a:r>
            <a:endParaRPr lang="ar-S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B07F972D-AAAD-4346-AA8A-3FF1DFB5E4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8224" y="158566"/>
            <a:ext cx="779251" cy="947738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949DAA0D-E28A-4A03-83AF-172E3D393D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92771"/>
            <a:ext cx="4124325" cy="695325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2FBFDD9B-93E4-4117-AA38-5B95A39132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73272" y="655840"/>
            <a:ext cx="2232248" cy="468904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59706586-CDA2-4311-989A-D4FAA98CA90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76186" y="280889"/>
            <a:ext cx="1166813" cy="319088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C3E82D94-2CC2-4F86-935C-CD591B55956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2811" y="1130676"/>
            <a:ext cx="6701054" cy="2029295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66AD15EE-EF80-4A89-83D3-4702B416B1E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5955" y="2996952"/>
            <a:ext cx="6095373" cy="1849630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9801916B-712A-4899-A4F0-481F26813B8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408" y="4755478"/>
            <a:ext cx="5391150" cy="1962150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DDE93629-6367-49B9-AAB3-6ED01C3202D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76925" y="4143375"/>
            <a:ext cx="3267075" cy="2714625"/>
          </a:xfrm>
          <a:prstGeom prst="rect">
            <a:avLst/>
          </a:prstGeom>
        </p:spPr>
      </p:pic>
      <p:pic>
        <p:nvPicPr>
          <p:cNvPr id="12" name="SG Bk 4 F-SA_'15_1-06">
            <a:hlinkClick r:id="" action="ppaction://media"/>
            <a:extLst>
              <a:ext uri="{FF2B5EF4-FFF2-40B4-BE49-F238E27FC236}">
                <a16:creationId xmlns:a16="http://schemas.microsoft.com/office/drawing/2014/main" id="{AF9EBE2B-4527-4E9C-A82B-1228F202B83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7961747" y="939323"/>
            <a:ext cx="609600" cy="609600"/>
          </a:xfrm>
          <a:prstGeom prst="rect">
            <a:avLst/>
          </a:prstGeom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F89EA336-DE82-4E80-82DC-A2D3C4762F02}"/>
              </a:ext>
            </a:extLst>
          </p:cNvPr>
          <p:cNvSpPr/>
          <p:nvPr/>
        </p:nvSpPr>
        <p:spPr>
          <a:xfrm>
            <a:off x="6692045" y="3502749"/>
            <a:ext cx="2286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b="1" dirty="0">
                <a:solidFill>
                  <a:srgbClr val="C00000"/>
                </a:solidFill>
                <a:latin typeface="MyriadPro-Light"/>
              </a:rPr>
              <a:t>Choose the</a:t>
            </a:r>
          </a:p>
          <a:p>
            <a:pPr algn="l" rtl="0"/>
            <a:r>
              <a:rPr lang="en-US" b="1" dirty="0">
                <a:solidFill>
                  <a:srgbClr val="C00000"/>
                </a:solidFill>
                <a:latin typeface="MyriadPro-Light"/>
              </a:rPr>
              <a:t>ending you like best,</a:t>
            </a:r>
            <a:endParaRPr lang="ar-SA" b="1" dirty="0">
              <a:solidFill>
                <a:srgbClr val="C00000"/>
              </a:solidFill>
            </a:endParaRPr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4D5E40ED-7DCF-42CE-BAF2-1BC8140B378E}"/>
              </a:ext>
            </a:extLst>
          </p:cNvPr>
          <p:cNvSpPr/>
          <p:nvPr/>
        </p:nvSpPr>
        <p:spPr>
          <a:xfrm>
            <a:off x="-108520" y="6505599"/>
            <a:ext cx="5985445" cy="307777"/>
          </a:xfrm>
          <a:prstGeom prst="rect">
            <a:avLst/>
          </a:prstGeom>
          <a:solidFill>
            <a:srgbClr val="CCFF99"/>
          </a:solidFill>
        </p:spPr>
        <p:txBody>
          <a:bodyPr wrap="square">
            <a:spAutoFit/>
          </a:bodyPr>
          <a:lstStyle/>
          <a:p>
            <a:pPr algn="l" rtl="0"/>
            <a:r>
              <a:rPr lang="en-US" sz="1400" b="1" dirty="0">
                <a:solidFill>
                  <a:schemeClr val="tx2">
                    <a:lumMod val="75000"/>
                  </a:schemeClr>
                </a:solidFill>
                <a:latin typeface="MyriadPro-Light"/>
              </a:rPr>
              <a:t>You may reject all three endings, but you must come up with one of your own.</a:t>
            </a:r>
            <a:endParaRPr lang="ar-SA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099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245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387242FB-BA68-4BFF-9780-74290DB48422}"/>
              </a:ext>
            </a:extLst>
          </p:cNvPr>
          <p:cNvSpPr/>
          <p:nvPr/>
        </p:nvSpPr>
        <p:spPr>
          <a:xfrm>
            <a:off x="7616422" y="310106"/>
            <a:ext cx="928459" cy="369332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l" rtl="0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Page 6</a:t>
            </a:r>
            <a:endParaRPr lang="ar-S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C5BB0453-DA3F-4B03-806F-84659EBC53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2771"/>
            <a:ext cx="4124325" cy="695325"/>
          </a:xfrm>
          <a:prstGeom prst="rect">
            <a:avLst/>
          </a:prstGeom>
        </p:spPr>
      </p:pic>
      <p:sp>
        <p:nvSpPr>
          <p:cNvPr id="7" name="مستطيل 6">
            <a:extLst>
              <a:ext uri="{FF2B5EF4-FFF2-40B4-BE49-F238E27FC236}">
                <a16:creationId xmlns:a16="http://schemas.microsoft.com/office/drawing/2014/main" id="{850BB0F3-7028-40BB-9C3D-BF84F677E120}"/>
              </a:ext>
            </a:extLst>
          </p:cNvPr>
          <p:cNvSpPr/>
          <p:nvPr/>
        </p:nvSpPr>
        <p:spPr>
          <a:xfrm>
            <a:off x="35496" y="1142563"/>
            <a:ext cx="4875534" cy="1015663"/>
          </a:xfrm>
          <a:prstGeom prst="rect">
            <a:avLst/>
          </a:prstGeom>
          <a:solidFill>
            <a:srgbClr val="FF66CC"/>
          </a:solidFill>
        </p:spPr>
        <p:txBody>
          <a:bodyPr wrap="square">
            <a:spAutoFit/>
          </a:bodyPr>
          <a:lstStyle/>
          <a:p>
            <a:pPr algn="l" rtl="0"/>
            <a:r>
              <a:rPr lang="en-US" sz="2000" b="1" dirty="0">
                <a:latin typeface="MyriadPro-SemiboldIt"/>
              </a:rPr>
              <a:t>Who says </a:t>
            </a:r>
            <a:r>
              <a:rPr lang="en-US" sz="2000" b="1" dirty="0">
                <a:latin typeface="MyriadPro-Semibold"/>
              </a:rPr>
              <a:t>come on? </a:t>
            </a:r>
            <a:r>
              <a:rPr lang="en-US" sz="2000" b="1" dirty="0">
                <a:latin typeface="MyriadPro-Light"/>
              </a:rPr>
              <a:t>(Fahd) </a:t>
            </a:r>
          </a:p>
          <a:p>
            <a:pPr algn="l" rtl="0"/>
            <a:r>
              <a:rPr lang="en-US" sz="2000" b="1" dirty="0">
                <a:latin typeface="MyriadPro-SemiboldIt"/>
              </a:rPr>
              <a:t>Why does he say it? </a:t>
            </a:r>
            <a:r>
              <a:rPr lang="en-US" sz="2000" b="1" dirty="0">
                <a:latin typeface="MyriadPro-Light"/>
              </a:rPr>
              <a:t>(He wants to convince Yahya to do something.)</a:t>
            </a:r>
            <a:endParaRPr lang="ar-SA" sz="2000" b="1" dirty="0"/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B312281B-0E11-4EC7-8447-86BD410352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7944" y="1925057"/>
            <a:ext cx="4869656" cy="1863983"/>
          </a:xfrm>
          <a:prstGeom prst="rect">
            <a:avLst/>
          </a:prstGeom>
        </p:spPr>
      </p:pic>
      <p:sp>
        <p:nvSpPr>
          <p:cNvPr id="9" name="مستطيل 8">
            <a:extLst>
              <a:ext uri="{FF2B5EF4-FFF2-40B4-BE49-F238E27FC236}">
                <a16:creationId xmlns:a16="http://schemas.microsoft.com/office/drawing/2014/main" id="{E730C4E6-1F40-42EA-A7DF-BA599E0B19C5}"/>
              </a:ext>
            </a:extLst>
          </p:cNvPr>
          <p:cNvSpPr/>
          <p:nvPr/>
        </p:nvSpPr>
        <p:spPr>
          <a:xfrm>
            <a:off x="-93018" y="3717032"/>
            <a:ext cx="92735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b="1" dirty="0">
                <a:solidFill>
                  <a:srgbClr val="C00000"/>
                </a:solidFill>
                <a:latin typeface="MyriadPro-SemiboldIt"/>
              </a:rPr>
              <a:t>a teen to a parent</a:t>
            </a:r>
            <a:r>
              <a:rPr lang="en-US" sz="2400" dirty="0">
                <a:latin typeface="MyriadPro-SemiboldIt"/>
              </a:rPr>
              <a:t> </a:t>
            </a:r>
            <a:r>
              <a:rPr lang="en-US" sz="2400" dirty="0">
                <a:latin typeface="MyriadPro-Light"/>
              </a:rPr>
              <a:t>(maybe the teen wants to go out on a school night); </a:t>
            </a:r>
          </a:p>
          <a:p>
            <a:pPr algn="l" rtl="0"/>
            <a:r>
              <a:rPr lang="en-US" sz="2400" b="1" dirty="0">
                <a:solidFill>
                  <a:srgbClr val="C00000"/>
                </a:solidFill>
                <a:latin typeface="MyriadPro-SemiboldIt"/>
              </a:rPr>
              <a:t>a sister to her older sister </a:t>
            </a:r>
            <a:r>
              <a:rPr lang="en-US" sz="2400" dirty="0">
                <a:latin typeface="MyriadPro-Light"/>
              </a:rPr>
              <a:t>(maybe she wants to borrow some clothes).</a:t>
            </a:r>
            <a:endParaRPr lang="ar-SA" sz="2400" dirty="0"/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4AAAB408-951C-4628-AD55-9B91CC527828}"/>
              </a:ext>
            </a:extLst>
          </p:cNvPr>
          <p:cNvSpPr/>
          <p:nvPr/>
        </p:nvSpPr>
        <p:spPr>
          <a:xfrm>
            <a:off x="107504" y="4571534"/>
            <a:ext cx="9145016" cy="1631216"/>
          </a:xfrm>
          <a:prstGeom prst="rect">
            <a:avLst/>
          </a:prstGeom>
          <a:solidFill>
            <a:srgbClr val="FFFF66"/>
          </a:solidFill>
        </p:spPr>
        <p:txBody>
          <a:bodyPr wrap="square">
            <a:spAutoFit/>
          </a:bodyPr>
          <a:lstStyle/>
          <a:p>
            <a:pPr algn="l" rtl="0"/>
            <a:r>
              <a:rPr lang="en-US" sz="2000" b="1" dirty="0">
                <a:latin typeface="MyriadPro-Light"/>
              </a:rPr>
              <a:t>a situation where someone let you down. </a:t>
            </a:r>
          </a:p>
          <a:p>
            <a:pPr algn="l" rtl="0"/>
            <a:r>
              <a:rPr lang="en-US" sz="2000" b="1" dirty="0">
                <a:latin typeface="MyriadPro-Light"/>
              </a:rPr>
              <a:t>For example: </a:t>
            </a:r>
            <a:r>
              <a:rPr lang="en-US" sz="2000" b="1" dirty="0">
                <a:latin typeface="MyriadPro-SemiboldIt"/>
              </a:rPr>
              <a:t>My brother promised to help me paint the kitchen last week. </a:t>
            </a:r>
          </a:p>
          <a:p>
            <a:pPr algn="l" rtl="0"/>
            <a:r>
              <a:rPr lang="en-US" sz="2000" b="1" dirty="0">
                <a:latin typeface="MyriadPro-SemiboldIt"/>
              </a:rPr>
              <a:t>But then he called and said he was busy. He really let me down. </a:t>
            </a:r>
          </a:p>
          <a:p>
            <a:pPr algn="l" rtl="0"/>
            <a:r>
              <a:rPr lang="en-US" sz="2000" b="1" dirty="0">
                <a:latin typeface="MyriadPro-Light"/>
              </a:rPr>
              <a:t>The meaning of </a:t>
            </a:r>
            <a:r>
              <a:rPr lang="en-US" sz="2000" b="1" u="sng" dirty="0">
                <a:solidFill>
                  <a:srgbClr val="C00000"/>
                </a:solidFill>
                <a:latin typeface="MyriadPro-LightIt"/>
              </a:rPr>
              <a:t>let me down </a:t>
            </a:r>
            <a:r>
              <a:rPr lang="en-US" sz="2000" b="1" dirty="0">
                <a:latin typeface="MyriadPro-Light"/>
              </a:rPr>
              <a:t> (disappointed me).</a:t>
            </a:r>
          </a:p>
          <a:p>
            <a:pPr algn="l" rtl="0"/>
            <a:r>
              <a:rPr lang="en-US" sz="2000" b="1" dirty="0">
                <a:latin typeface="MyriadPro-Light"/>
              </a:rPr>
              <a:t>Tell about situations where someone let you down.</a:t>
            </a:r>
            <a:endParaRPr lang="ar-SA" sz="2000" b="1" dirty="0"/>
          </a:p>
        </p:txBody>
      </p:sp>
    </p:spTree>
    <p:extLst>
      <p:ext uri="{BB962C8B-B14F-4D97-AF65-F5344CB8AC3E}">
        <p14:creationId xmlns:p14="http://schemas.microsoft.com/office/powerpoint/2010/main" val="36991419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387242FB-BA68-4BFF-9780-74290DB48422}"/>
              </a:ext>
            </a:extLst>
          </p:cNvPr>
          <p:cNvSpPr/>
          <p:nvPr/>
        </p:nvSpPr>
        <p:spPr>
          <a:xfrm>
            <a:off x="7596336" y="139054"/>
            <a:ext cx="928459" cy="369332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l" rtl="0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Page 6</a:t>
            </a:r>
            <a:endParaRPr lang="ar-S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EB3780E4-1FCD-4411-92B2-D46A79D648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49" y="1124744"/>
            <a:ext cx="3552825" cy="400050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C5BB0453-DA3F-4B03-806F-84659EBC53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2771"/>
            <a:ext cx="4124325" cy="695325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87226AFE-79FC-4495-BA59-138E2F1031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1700807"/>
            <a:ext cx="4392488" cy="1381613"/>
          </a:xfrm>
          <a:prstGeom prst="rect">
            <a:avLst/>
          </a:prstGeom>
        </p:spPr>
      </p:pic>
      <p:sp>
        <p:nvSpPr>
          <p:cNvPr id="6" name="مستطيل 5">
            <a:extLst>
              <a:ext uri="{FF2B5EF4-FFF2-40B4-BE49-F238E27FC236}">
                <a16:creationId xmlns:a16="http://schemas.microsoft.com/office/drawing/2014/main" id="{6A9B3B52-B9D7-4FF0-84FD-A7BEB892AE0B}"/>
              </a:ext>
            </a:extLst>
          </p:cNvPr>
          <p:cNvSpPr/>
          <p:nvPr/>
        </p:nvSpPr>
        <p:spPr>
          <a:xfrm>
            <a:off x="323528" y="2947214"/>
            <a:ext cx="9001000" cy="830997"/>
          </a:xfrm>
          <a:prstGeom prst="rect">
            <a:avLst/>
          </a:prstGeom>
          <a:solidFill>
            <a:srgbClr val="CCFF99"/>
          </a:solidFill>
        </p:spPr>
        <p:txBody>
          <a:bodyPr wrap="square">
            <a:spAutoFit/>
          </a:bodyPr>
          <a:lstStyle/>
          <a:p>
            <a:pPr algn="l" rtl="0"/>
            <a:r>
              <a:rPr lang="en-US" sz="2400" dirty="0">
                <a:latin typeface="MyriadPro-Bold"/>
              </a:rPr>
              <a:t>1. </a:t>
            </a:r>
            <a:r>
              <a:rPr lang="en-US" sz="2400" dirty="0">
                <a:latin typeface="MyriadPro-Light"/>
              </a:rPr>
              <a:t>Fahd wants to go cycling to the beach.</a:t>
            </a:r>
          </a:p>
          <a:p>
            <a:pPr algn="l" rtl="0"/>
            <a:r>
              <a:rPr lang="en-US" sz="2400" dirty="0">
                <a:latin typeface="MyriadPro-Bold"/>
              </a:rPr>
              <a:t>2. </a:t>
            </a:r>
            <a:r>
              <a:rPr lang="en-US" sz="2400" dirty="0">
                <a:latin typeface="MyriadPro-Light"/>
              </a:rPr>
              <a:t>Yahya doesn’t want to go because he might get in trouble.</a:t>
            </a:r>
            <a:endParaRPr lang="ar-SA" sz="2400" dirty="0"/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44F3034C-6F3B-405F-B671-1FCA8EEDF3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7722" y="3741447"/>
            <a:ext cx="2952750" cy="3000375"/>
          </a:xfrm>
          <a:prstGeom prst="rect">
            <a:avLst/>
          </a:prstGeom>
        </p:spPr>
      </p:pic>
      <p:pic>
        <p:nvPicPr>
          <p:cNvPr id="1026" name="Picture 2" descr="We Know 4 of the Best Hilton Head Bike Trails">
            <a:extLst>
              <a:ext uri="{FF2B5EF4-FFF2-40B4-BE49-F238E27FC236}">
                <a16:creationId xmlns:a16="http://schemas.microsoft.com/office/drawing/2014/main" id="{8C8E8F83-1B45-4E02-9419-496DA7ED45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3332" y="562371"/>
            <a:ext cx="3421529" cy="227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USA, California, Laguna Beach, Mountain biker falling of his bike - Stock  Photo - Dissolve">
            <a:extLst>
              <a:ext uri="{FF2B5EF4-FFF2-40B4-BE49-F238E27FC236}">
                <a16:creationId xmlns:a16="http://schemas.microsoft.com/office/drawing/2014/main" id="{99334733-9F41-47EE-92A4-2830BB926B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05250"/>
            <a:ext cx="2952750" cy="295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90466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 always fall! But I Always get back on!! | Bicycle quotes, Bike quotes,  Bicycle">
            <a:extLst>
              <a:ext uri="{FF2B5EF4-FFF2-40B4-BE49-F238E27FC236}">
                <a16:creationId xmlns:a16="http://schemas.microsoft.com/office/drawing/2014/main" id="{6E549E7C-5C6D-4AFA-A424-97BCAD8A00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-8526"/>
            <a:ext cx="5544616" cy="6930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9997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387242FB-BA68-4BFF-9780-74290DB48422}"/>
              </a:ext>
            </a:extLst>
          </p:cNvPr>
          <p:cNvSpPr/>
          <p:nvPr/>
        </p:nvSpPr>
        <p:spPr>
          <a:xfrm>
            <a:off x="7616422" y="310106"/>
            <a:ext cx="928459" cy="369332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l" rtl="0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Page 6</a:t>
            </a:r>
            <a:endParaRPr lang="ar-S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C5BB0453-DA3F-4B03-806F-84659EBC53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2771"/>
            <a:ext cx="4124325" cy="695325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81BFBE50-54C4-4988-99F6-505CFA40B7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648363"/>
            <a:ext cx="1762125" cy="476250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D134B24A-F824-4E74-99DB-70ADFCC2AC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17" y="1062566"/>
            <a:ext cx="8892480" cy="608365"/>
          </a:xfrm>
          <a:prstGeom prst="rect">
            <a:avLst/>
          </a:prstGeom>
        </p:spPr>
      </p:pic>
      <p:sp>
        <p:nvSpPr>
          <p:cNvPr id="7" name="مستطيل 6">
            <a:extLst>
              <a:ext uri="{FF2B5EF4-FFF2-40B4-BE49-F238E27FC236}">
                <a16:creationId xmlns:a16="http://schemas.microsoft.com/office/drawing/2014/main" id="{B850C224-6DAA-46D4-A698-6A8594BE7F21}"/>
              </a:ext>
            </a:extLst>
          </p:cNvPr>
          <p:cNvSpPr/>
          <p:nvPr/>
        </p:nvSpPr>
        <p:spPr>
          <a:xfrm>
            <a:off x="395536" y="1670931"/>
            <a:ext cx="6750496" cy="461665"/>
          </a:xfrm>
          <a:prstGeom prst="rect">
            <a:avLst/>
          </a:prstGeom>
          <a:solidFill>
            <a:srgbClr val="FF7C80"/>
          </a:solidFill>
        </p:spPr>
        <p:txBody>
          <a:bodyPr wrap="square">
            <a:spAutoFit/>
          </a:bodyPr>
          <a:lstStyle/>
          <a:p>
            <a:pPr algn="l" rtl="0"/>
            <a:r>
              <a:rPr lang="en-US" sz="2400" b="1" dirty="0">
                <a:latin typeface="MyriadPro-Light"/>
              </a:rPr>
              <a:t>for example, </a:t>
            </a:r>
            <a:r>
              <a:rPr lang="en-US" sz="2400" b="1" dirty="0">
                <a:latin typeface="MyriadPro-LightIt"/>
              </a:rPr>
              <a:t>should, Let’s, Why don’t we…</a:t>
            </a:r>
            <a:endParaRPr lang="ar-SA" sz="2400" b="1" dirty="0"/>
          </a:p>
        </p:txBody>
      </p:sp>
      <p:pic>
        <p:nvPicPr>
          <p:cNvPr id="3074" name="Picture 2" descr="10 Steps to Better Conversations — Networking For Nice People">
            <a:extLst>
              <a:ext uri="{FF2B5EF4-FFF2-40B4-BE49-F238E27FC236}">
                <a16:creationId xmlns:a16="http://schemas.microsoft.com/office/drawing/2014/main" id="{E5B5F26F-E1F8-4531-9F25-E49114AE27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645" y="2132596"/>
            <a:ext cx="4860032" cy="3241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75FF6890-C5D9-4E28-AD11-333B461B2B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05643" y="2158070"/>
            <a:ext cx="4429125" cy="381000"/>
          </a:xfrm>
          <a:prstGeom prst="rect">
            <a:avLst/>
          </a:prstGeom>
        </p:spPr>
      </p:pic>
      <p:sp>
        <p:nvSpPr>
          <p:cNvPr id="9" name="مستطيل 8">
            <a:extLst>
              <a:ext uri="{FF2B5EF4-FFF2-40B4-BE49-F238E27FC236}">
                <a16:creationId xmlns:a16="http://schemas.microsoft.com/office/drawing/2014/main" id="{B92B710B-EA4B-44C8-8E18-BAA838006CEF}"/>
              </a:ext>
            </a:extLst>
          </p:cNvPr>
          <p:cNvSpPr/>
          <p:nvPr/>
        </p:nvSpPr>
        <p:spPr>
          <a:xfrm>
            <a:off x="4309922" y="4311337"/>
            <a:ext cx="4860032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l" rtl="0"/>
            <a:r>
              <a:rPr lang="en-US" sz="2400" b="1" dirty="0">
                <a:latin typeface="Arial" panose="020B0604020202020204" pitchFamily="34" charset="0"/>
                <a:cs typeface="+mj-cs"/>
              </a:rPr>
              <a:t>●</a:t>
            </a:r>
            <a:r>
              <a:rPr lang="en-US" sz="2400" b="1" dirty="0">
                <a:latin typeface="MyriadPro-Light"/>
                <a:cs typeface="+mj-cs"/>
              </a:rPr>
              <a:t>What should we do on Friday?</a:t>
            </a:r>
            <a:endParaRPr lang="ar-SA" sz="2400" b="1" dirty="0">
              <a:cs typeface="+mj-cs"/>
            </a:endParaRP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961DD046-7B9D-4AFD-810E-C60134A9E88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5414005"/>
            <a:ext cx="4202870" cy="1377663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66372379-DE4B-4C29-B2B7-30B83A0D27F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35903" y="3592317"/>
            <a:ext cx="1863141" cy="370449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53071C60-C46D-4CD9-A194-EF7288E6451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31829" y="3871092"/>
            <a:ext cx="2803770" cy="461665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968CDBB8-4268-4E97-AC7D-07292C71E32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78703" y="2906467"/>
            <a:ext cx="1150826" cy="1426290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1B34FBD2-33AF-47C7-BF3E-7F878E5E085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69569" y="4794422"/>
            <a:ext cx="1590675" cy="2047875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ADF2D92E-141D-43B7-BBEE-800778C1A8F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146740" y="2510957"/>
            <a:ext cx="4410075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5324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Making Suggestions in English - Learn English with Harry 👴">
            <a:extLst>
              <a:ext uri="{FF2B5EF4-FFF2-40B4-BE49-F238E27FC236}">
                <a16:creationId xmlns:a16="http://schemas.microsoft.com/office/drawing/2014/main" id="{D018E8CE-B683-4E2B-BA6A-BC007E7E99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-54768"/>
            <a:ext cx="6912768" cy="6912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18093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86FCF6D0-0DE4-406A-8E20-A8AE26585C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504" y="188640"/>
            <a:ext cx="6116766" cy="64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7702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Making Suggestions | Many Useful Phrases to Make Suggestions in English -  English Study Online">
            <a:extLst>
              <a:ext uri="{FF2B5EF4-FFF2-40B4-BE49-F238E27FC236}">
                <a16:creationId xmlns:a16="http://schemas.microsoft.com/office/drawing/2014/main" id="{A32AC92F-792F-489E-9E68-3062802C28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3" y="0"/>
            <a:ext cx="79136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8539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387242FB-BA68-4BFF-9780-74290DB48422}"/>
              </a:ext>
            </a:extLst>
          </p:cNvPr>
          <p:cNvSpPr/>
          <p:nvPr/>
        </p:nvSpPr>
        <p:spPr>
          <a:xfrm>
            <a:off x="7616422" y="310106"/>
            <a:ext cx="928459" cy="369332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l" rtl="0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Page 6</a:t>
            </a:r>
            <a:endParaRPr lang="ar-S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E0D44B16-33B2-41B0-8444-FB84ED05DD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310106"/>
            <a:ext cx="3733800" cy="676275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B35BC944-52E5-4744-A0BA-FF64484B4B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5" y="986382"/>
            <a:ext cx="5228481" cy="1191446"/>
          </a:xfrm>
          <a:prstGeom prst="rect">
            <a:avLst/>
          </a:prstGeom>
        </p:spPr>
      </p:pic>
      <p:sp>
        <p:nvSpPr>
          <p:cNvPr id="7" name="مستطيل 6">
            <a:extLst>
              <a:ext uri="{FF2B5EF4-FFF2-40B4-BE49-F238E27FC236}">
                <a16:creationId xmlns:a16="http://schemas.microsoft.com/office/drawing/2014/main" id="{EB762F90-A9DF-4EBD-8981-9C52569951C2}"/>
              </a:ext>
            </a:extLst>
          </p:cNvPr>
          <p:cNvSpPr/>
          <p:nvPr/>
        </p:nvSpPr>
        <p:spPr>
          <a:xfrm>
            <a:off x="971600" y="4324337"/>
            <a:ext cx="6192688" cy="1200329"/>
          </a:xfrm>
          <a:prstGeom prst="rect">
            <a:avLst/>
          </a:prstGeom>
          <a:solidFill>
            <a:srgbClr val="CCFF99"/>
          </a:solidFill>
        </p:spPr>
        <p:txBody>
          <a:bodyPr wrap="square">
            <a:spAutoFit/>
          </a:bodyPr>
          <a:lstStyle/>
          <a:p>
            <a:pPr algn="l" rtl="0"/>
            <a:r>
              <a:rPr lang="en-US" sz="2400" b="1" dirty="0">
                <a:solidFill>
                  <a:srgbClr val="C00000"/>
                </a:solidFill>
                <a:latin typeface="MyriadPro-Light"/>
              </a:rPr>
              <a:t>1.I have to go swimming.</a:t>
            </a:r>
          </a:p>
          <a:p>
            <a:pPr algn="l" rtl="0"/>
            <a:r>
              <a:rPr lang="en-US" sz="2400" b="1" dirty="0">
                <a:solidFill>
                  <a:srgbClr val="C00000"/>
                </a:solidFill>
                <a:latin typeface="MyriadPro-Light"/>
              </a:rPr>
              <a:t>2.I had to wash the dishes.</a:t>
            </a:r>
          </a:p>
          <a:p>
            <a:pPr algn="l" rtl="0"/>
            <a:r>
              <a:rPr lang="en-US" sz="2400" b="1" dirty="0">
                <a:solidFill>
                  <a:srgbClr val="C00000"/>
                </a:solidFill>
                <a:latin typeface="MyriadPro-Light"/>
              </a:rPr>
              <a:t>3. I have to brush my teeth everyday.</a:t>
            </a:r>
            <a:endParaRPr lang="ar-SA" sz="2400" b="1" dirty="0">
              <a:solidFill>
                <a:srgbClr val="C00000"/>
              </a:solidFill>
            </a:endParaRPr>
          </a:p>
        </p:txBody>
      </p:sp>
      <p:pic>
        <p:nvPicPr>
          <p:cNvPr id="6146" name="Picture 2" descr="InterviewQuestions : &quot;Tell me more about yourself&quot; - ASIE Personnel">
            <a:extLst>
              <a:ext uri="{FF2B5EF4-FFF2-40B4-BE49-F238E27FC236}">
                <a16:creationId xmlns:a16="http://schemas.microsoft.com/office/drawing/2014/main" id="{87A8209F-30B5-4556-BCD1-202D9CC940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2467" y="679438"/>
            <a:ext cx="3170566" cy="2720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Emoticon Pointing At You Royalty Free Cliparts, Vectors, And Stock  Illustration. Image 41719584.">
            <a:extLst>
              <a:ext uri="{FF2B5EF4-FFF2-40B4-BE49-F238E27FC236}">
                <a16:creationId xmlns:a16="http://schemas.microsoft.com/office/drawing/2014/main" id="{164CD50A-81C9-4292-9C76-7E7C72BDDB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556" y="2397822"/>
            <a:ext cx="2488284" cy="1724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54476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960202" y="4729990"/>
            <a:ext cx="1842492" cy="692497"/>
          </a:xfrm>
          <a:prstGeom prst="rect">
            <a:avLst/>
          </a:prstGeom>
          <a:solidFill>
            <a:srgbClr val="FF99FF"/>
          </a:solidFill>
        </p:spPr>
        <p:txBody>
          <a:bodyPr wrap="none" lIns="68580" tIns="34290" rIns="68580" bIns="34290">
            <a:spAutoFit/>
          </a:bodyPr>
          <a:lstStyle/>
          <a:p>
            <a:pPr algn="ctr" rtl="0"/>
            <a:r>
              <a:rPr lang="en-US" sz="40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 end</a:t>
            </a:r>
            <a:endParaRPr lang="ar-SA" sz="405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20629" y="4337575"/>
            <a:ext cx="3310088" cy="392415"/>
          </a:xfrm>
          <a:prstGeom prst="rect">
            <a:avLst/>
          </a:prstGeom>
          <a:solidFill>
            <a:srgbClr val="FFFF99"/>
          </a:solidFill>
        </p:spPr>
        <p:txBody>
          <a:bodyPr wrap="square" lIns="68580" tIns="34290" rIns="68580" bIns="34290">
            <a:spAutoFit/>
          </a:bodyPr>
          <a:lstStyle/>
          <a:p>
            <a:pPr algn="ctr" rtl="0"/>
            <a:r>
              <a:rPr lang="en-US" sz="2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T.Noureyah Alghamdi</a:t>
            </a:r>
            <a:endParaRPr lang="ar-SA" sz="21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26" name="Picture 2" descr="Have A Nice Day Lettering - Immagini vettoriali stock e altre immagini di  Artigianato - iStoc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1211" y="1162833"/>
            <a:ext cx="4220279" cy="42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ow to Say 'Thank You' in Business | Proposif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67420"/>
            <a:ext cx="4940309" cy="2470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مستطيل 5"/>
          <p:cNvSpPr/>
          <p:nvPr/>
        </p:nvSpPr>
        <p:spPr>
          <a:xfrm>
            <a:off x="2617098" y="-551285"/>
            <a:ext cx="4572000" cy="24497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 rtl="0"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ar-SA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أتمنى الاهتمام بمتابعة الدروس في قتوات </a:t>
            </a:r>
            <a:r>
              <a:rPr lang="ar-SA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عين</a:t>
            </a:r>
            <a:r>
              <a:rPr lang="ar-SA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 الرسمية من وزارة التعليم</a:t>
            </a:r>
            <a:endParaRPr lang="ar-SA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273909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4F0DA4B9-81F6-4987-82BA-B97338A04A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99" y="1412776"/>
            <a:ext cx="8127801" cy="4682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6647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728" y="116633"/>
            <a:ext cx="3312368" cy="632070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780960"/>
            <a:ext cx="4210050" cy="56864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904785"/>
            <a:ext cx="4152900" cy="55626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376738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4DB4258D-2574-4CBE-8345-92078AFF16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88640"/>
            <a:ext cx="4211960" cy="1530521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36028068-94F0-46F2-9550-61B61196A4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2120" y="553850"/>
            <a:ext cx="2428875" cy="800100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D1517575-80C6-4BD7-8ADA-AB3A3ABFA7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7136" y="1916832"/>
            <a:ext cx="4467604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8756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AKSHI GUP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835" y="188640"/>
            <a:ext cx="5910297" cy="3886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 Result For English Writing And Reading Cartoon - Read Write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676" y="4074662"/>
            <a:ext cx="7708613" cy="2655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6178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7058" y="3615033"/>
            <a:ext cx="2186955" cy="2042638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65657"/>
            <a:ext cx="2800350" cy="3048000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221" y="40013"/>
            <a:ext cx="2853762" cy="2780928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25770"/>
            <a:ext cx="2556044" cy="2987887"/>
          </a:xfrm>
          <a:prstGeom prst="rect">
            <a:avLst/>
          </a:prstGeom>
        </p:spPr>
      </p:pic>
      <p:sp>
        <p:nvSpPr>
          <p:cNvPr id="6" name="مستطيل 5"/>
          <p:cNvSpPr/>
          <p:nvPr/>
        </p:nvSpPr>
        <p:spPr>
          <a:xfrm>
            <a:off x="289179" y="3135429"/>
            <a:ext cx="338426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tagSans-Light"/>
              </a:rPr>
              <a:t>☺</a:t>
            </a:r>
            <a:r>
              <a:rPr lang="en-US" sz="2800" b="0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Avoid gathering !</a:t>
            </a:r>
            <a:endParaRPr lang="ar-SA" sz="28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323528" y="4660767"/>
            <a:ext cx="4777270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l" rtl="0"/>
            <a:r>
              <a:rPr lang="en-US" sz="28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tagSans-Light"/>
              </a:rPr>
              <a:t>☺</a:t>
            </a:r>
            <a:r>
              <a:rPr lang="en-US" sz="2800" b="0" cap="none" spc="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Social distancing is not a</a:t>
            </a:r>
          </a:p>
          <a:p>
            <a:pPr algn="l" rtl="0"/>
            <a:r>
              <a:rPr lang="en-US" sz="28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choice, it is a must!</a:t>
            </a:r>
            <a:r>
              <a:rPr lang="en-US" sz="2800" b="0" cap="none" spc="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endParaRPr lang="ar-SA" sz="2800" b="0" cap="none" spc="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6677058" y="2917322"/>
            <a:ext cx="195919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Covid 19</a:t>
            </a:r>
            <a:endParaRPr lang="ar-SA" sz="36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323528" y="5702615"/>
            <a:ext cx="5363969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l" rtl="0"/>
            <a:r>
              <a:rPr lang="en-US" sz="28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tagSans-Light"/>
              </a:rPr>
              <a:t>☺</a:t>
            </a:r>
            <a:r>
              <a:rPr lang="en-US" sz="28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Keep a distance of 2 meters</a:t>
            </a:r>
          </a:p>
          <a:p>
            <a:pPr algn="l" rtl="0"/>
            <a:r>
              <a:rPr lang="en-US" sz="28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t</a:t>
            </a:r>
            <a:r>
              <a:rPr lang="en-US" sz="28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o avoid accountability</a:t>
            </a:r>
            <a:endParaRPr lang="ar-SA" sz="28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400375" y="3684834"/>
            <a:ext cx="5529078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l" rtl="0"/>
            <a:r>
              <a:rPr lang="en-US" sz="28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tagSans-Light"/>
              </a:rPr>
              <a:t>☺</a:t>
            </a:r>
            <a:r>
              <a:rPr lang="en-US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We must wear a mask before</a:t>
            </a:r>
          </a:p>
          <a:p>
            <a:pPr algn="l" rtl="0"/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going out.</a:t>
            </a:r>
            <a:endParaRPr lang="ar-SA" sz="28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4800389" y="6355382"/>
            <a:ext cx="435728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l" rtl="0"/>
            <a:r>
              <a:rPr lang="en-US" sz="2800" b="0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tagSans-Light"/>
              </a:rPr>
              <a:t>☺</a:t>
            </a:r>
            <a:r>
              <a:rPr lang="en-US" sz="2800" b="0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wash hands constantly.</a:t>
            </a:r>
            <a:endParaRPr lang="ar-SA" sz="28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10617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120" y="0"/>
            <a:ext cx="49377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339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op three reasons for learning English | EF English Live">
            <a:extLst>
              <a:ext uri="{FF2B5EF4-FFF2-40B4-BE49-F238E27FC236}">
                <a16:creationId xmlns:a16="http://schemas.microsoft.com/office/drawing/2014/main" id="{B6D7C661-2BB8-448E-BD50-C5C6EABDEE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2113"/>
            <a:ext cx="9144000" cy="6072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63394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3357" y="1105633"/>
            <a:ext cx="2279561" cy="2093474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154942" y="3458037"/>
            <a:ext cx="2979470" cy="43858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l" rtl="0"/>
            <a:r>
              <a:rPr lang="en-US" sz="2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November 24</a:t>
            </a:r>
            <a:r>
              <a:rPr lang="en-US" sz="2400" baseline="30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</a:t>
            </a:r>
            <a:r>
              <a:rPr lang="en-US" sz="2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\ 2020</a:t>
            </a:r>
            <a:endParaRPr lang="ar-SA" sz="24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160881" y="2656863"/>
            <a:ext cx="807144" cy="43858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l" rtl="0"/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Date:</a:t>
            </a:r>
            <a:endParaRPr lang="ar-SA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2292" name="Picture 4" descr="Calendar clipart clipart cliparts for you - Cliparti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038" y="981688"/>
            <a:ext cx="1428750" cy="1121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Calendar Computer Icons Clip art - others png download - 1024*1024 - Free  Transparent Calendar png Download. - Clip Art Librar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33" y="857251"/>
            <a:ext cx="1172537" cy="1172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مستطيل 7"/>
          <p:cNvSpPr/>
          <p:nvPr/>
        </p:nvSpPr>
        <p:spPr>
          <a:xfrm>
            <a:off x="160880" y="2176729"/>
            <a:ext cx="2028248" cy="43858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l" rtl="0"/>
            <a:r>
              <a:rPr lang="en-US" sz="24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Today: Tuesday</a:t>
            </a:r>
            <a:endParaRPr lang="ar-SA" sz="240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961933" y="2979816"/>
            <a:ext cx="1521891" cy="43858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l" rtl="0"/>
            <a:r>
              <a:rPr lang="en-US" sz="240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9-4-1442 H</a:t>
            </a:r>
            <a:endParaRPr lang="ar-SA" sz="2400" dirty="0">
              <a:ln w="0"/>
              <a:solidFill>
                <a:schemeClr val="accent6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14" y="3972002"/>
            <a:ext cx="2473640" cy="1855230"/>
          </a:xfrm>
          <a:prstGeom prst="rect">
            <a:avLst/>
          </a:prstGeom>
        </p:spPr>
      </p:pic>
      <p:pic>
        <p:nvPicPr>
          <p:cNvPr id="11" name="Picture 4" descr="Girl hi sticker for messenger | Premium Vecto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3982" y="3329369"/>
            <a:ext cx="2156980" cy="2156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مستطيل 12"/>
          <p:cNvSpPr/>
          <p:nvPr/>
        </p:nvSpPr>
        <p:spPr>
          <a:xfrm>
            <a:off x="4736953" y="3677327"/>
            <a:ext cx="3659656" cy="90024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l" rtl="0"/>
            <a:r>
              <a:rPr lang="en-US" sz="27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everyone,</a:t>
            </a:r>
          </a:p>
          <a:p>
            <a:pPr algn="l" rtl="0"/>
            <a:r>
              <a:rPr lang="en-US" sz="27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How is everything going?</a:t>
            </a:r>
            <a:endParaRPr lang="ar-SA" sz="270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7" name="صورة الشريحة 6">
                <a:extLst>
                  <a:ext uri="{FF2B5EF4-FFF2-40B4-BE49-F238E27FC236}">
                    <a16:creationId xmlns:a16="http://schemas.microsoft.com/office/drawing/2014/main" id="{5CFD085A-B4C4-48DF-931A-7540BC6EC8CD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303549468"/>
                  </p:ext>
                </p:extLst>
              </p:nvPr>
            </p:nvGraphicFramePr>
            <p:xfrm>
              <a:off x="-4069080" y="-337279"/>
              <a:ext cx="2286000" cy="1714500"/>
            </p:xfrm>
            <a:graphic>
              <a:graphicData uri="http://schemas.microsoft.com/office/powerpoint/2016/slidezoom">
                <pslz:sldZm>
                  <pslz:sldZmObj sldId="468" cId="192006213">
                    <pslz:zmPr id="{0828DD7B-2E18-4E65-BA8F-A02C031F9B32}" returnToParent="0" transitionDur="1000">
                      <p166:blipFill xmlns:p166="http://schemas.microsoft.com/office/powerpoint/2016/6/main">
                        <a:blip r:embed="rId7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286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7" name="صورة الشريحة 6">
                <a:hlinkClick r:id="rId8" action="ppaction://hlinksldjump"/>
                <a:extLst>
                  <a:ext uri="{FF2B5EF4-FFF2-40B4-BE49-F238E27FC236}">
                    <a16:creationId xmlns:a16="http://schemas.microsoft.com/office/drawing/2014/main" id="{5CFD085A-B4C4-48DF-931A-7540BC6EC8C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-4069080" y="-337279"/>
                <a:ext cx="2286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710867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ocial Media Girl Chatting Online With Her Friend Vector Illustration  Royalty Free Cliparts, Vectors, And Stock Illustration. Image 100176512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" y="152400"/>
            <a:ext cx="16002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1499754" y="1311747"/>
            <a:ext cx="7239000" cy="67011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ar-SA" sz="28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ارجو الالتزام بعدم كتابة أي تعليقات غير لائقة بالأدب العام. علماً بأنه أي محادثة نصية او كتابية مسجلة تحت اسمك ورقم هويتك </a:t>
            </a:r>
            <a:endParaRPr lang="en-US" sz="2800" dirty="0">
              <a:solidFill>
                <a:srgbClr val="0000FF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ar-SA" sz="2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وعلية سيتم معاقبة من لم تلتزم بالذوق العام والسلوك الحسن خلال تواجدك في المنصة او الفصول الافتراضية.</a:t>
            </a:r>
            <a:endParaRPr lang="en-US" sz="28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ar-SA" sz="2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وذلك </a:t>
            </a:r>
            <a:r>
              <a:rPr lang="ar-SA" sz="28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برفع شكوى وبلاغ رسمي ضدك </a:t>
            </a:r>
            <a:r>
              <a:rPr lang="ar-SA" sz="2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بما تم كتابته او قولة والتواصل مع ولي الأمر والمسؤولين لاتخاذ الاجراء اللازم مع المخالفة.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ar-SA" sz="2800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ar-SA" sz="2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ونتمنى وضع صوره في ملفك التعريفي لائقة بالمنصة التعليمية</a:t>
            </a:r>
            <a:endParaRPr lang="en-US" sz="28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 rtl="0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sz="28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 rtl="0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sz="28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Chat Box Logo - Chat Box Clip Art Transparent PNG - 480x480 - Free Download  on Nice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2839740"/>
            <a:ext cx="1347354" cy="859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ic Clipart Talker, HD Png Download - kind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3886200"/>
            <a:ext cx="956745" cy="1149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5524" y="4786229"/>
            <a:ext cx="1243931" cy="1952625"/>
          </a:xfrm>
          <a:prstGeom prst="rect">
            <a:avLst/>
          </a:prstGeom>
        </p:spPr>
      </p:pic>
      <p:pic>
        <p:nvPicPr>
          <p:cNvPr id="1032" name="Picture 8" descr="Clip Art Loud Speaker , Free Transparent Clipart - ClipartKe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72155" y="218405"/>
            <a:ext cx="1562970" cy="1085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006213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1381</TotalTime>
  <Words>450</Words>
  <Application>Microsoft Office PowerPoint</Application>
  <PresentationFormat>عرض على الشاشة (4:3)</PresentationFormat>
  <Paragraphs>66</Paragraphs>
  <Slides>24</Slides>
  <Notes>0</Notes>
  <HiddenSlides>0</HiddenSlides>
  <MMClips>3</MMClips>
  <ScaleCrop>false</ScaleCrop>
  <HeadingPairs>
    <vt:vector size="6" baseType="variant">
      <vt:variant>
        <vt:lpstr>الخطوط المستخدمة</vt:lpstr>
      </vt:variant>
      <vt:variant>
        <vt:i4>10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24</vt:i4>
      </vt:variant>
    </vt:vector>
  </HeadingPairs>
  <TitlesOfParts>
    <vt:vector size="35" baseType="lpstr">
      <vt:lpstr>Arial</vt:lpstr>
      <vt:lpstr>Calibri</vt:lpstr>
      <vt:lpstr>Comic Sans MS</vt:lpstr>
      <vt:lpstr>MyriadPro-Bold</vt:lpstr>
      <vt:lpstr>MyriadPro-Light</vt:lpstr>
      <vt:lpstr>MyriadPro-LightIt</vt:lpstr>
      <vt:lpstr>MyriadPro-Semibold</vt:lpstr>
      <vt:lpstr>MyriadPro-SemiboldIt</vt:lpstr>
      <vt:lpstr>StagSans-Light</vt:lpstr>
      <vt:lpstr>Times New Roman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User</dc:creator>
  <cp:lastModifiedBy>cvs</cp:lastModifiedBy>
  <cp:revision>410</cp:revision>
  <dcterms:created xsi:type="dcterms:W3CDTF">2019-11-21T04:55:51Z</dcterms:created>
  <dcterms:modified xsi:type="dcterms:W3CDTF">2020-12-25T07:36:46Z</dcterms:modified>
</cp:coreProperties>
</file>