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606" r:id="rId2"/>
    <p:sldId id="627" r:id="rId3"/>
    <p:sldId id="594" r:id="rId4"/>
    <p:sldId id="258" r:id="rId5"/>
    <p:sldId id="598" r:id="rId6"/>
    <p:sldId id="578" r:id="rId7"/>
    <p:sldId id="632" r:id="rId8"/>
    <p:sldId id="630" r:id="rId9"/>
    <p:sldId id="631" r:id="rId10"/>
    <p:sldId id="629" r:id="rId11"/>
    <p:sldId id="628" r:id="rId12"/>
    <p:sldId id="31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F7F9EB"/>
    <a:srgbClr val="6DC8BF"/>
    <a:srgbClr val="CCECFF"/>
    <a:srgbClr val="FFFFFF"/>
    <a:srgbClr val="CCFFFF"/>
    <a:srgbClr val="FFCCFF"/>
    <a:srgbClr val="FF6699"/>
    <a:srgbClr val="FF99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16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37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83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66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38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1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06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06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639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17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129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F853F-9663-4EB3-9FA6-D001D4ECA3B4}" type="datetimeFigureOut">
              <a:rPr lang="ar-SA" smtClean="0"/>
              <a:t>02/04/42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16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dcabellon.com/tech/socialmediaplan/" TargetMode="Externa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glishiscoolsite.wordpress.com/2016/01/22/my-town/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dcabellon.com/tech/socialmediaplan/" TargetMode="External"/><Relationship Id="rId5" Type="http://schemas.openxmlformats.org/officeDocument/2006/relationships/image" Target="../media/image22.jpg"/><Relationship Id="rId10" Type="http://schemas.openxmlformats.org/officeDocument/2006/relationships/hyperlink" Target="http://dreamstime.com/royalty-free-stock-photography-collection-decorative-arrows-image15485257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://www.google.com.sa/url?sa=i&amp;source=images&amp;cd=&amp;cad=rja&amp;docid=BD-vikexe-2W6M&amp;tbnid=yEGfLFkGtx-4dM:&amp;ved=0CAgQjRwwAA&amp;url=http://nsd-schools.nashua.edu/myclass/marcouxa/SitePages/Homework.aspx&amp;ei=K7t_UvHyHuee4gT9mIDQAQ&amp;psig=AFQjCNGKRuAoQ8CMSlgRQMjQzz1Dxy9rPw&amp;ust=138418909961850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hyperlink" Target="http://www.google.com.sa/url?sa=i&amp;source=images&amp;cd=&amp;cad=rja&amp;docid=_v6VORBoLFhW9M&amp;tbnid=7TdeV-O7b0Y-nM:&amp;ved=0CAgQjRwwAA&amp;url=http://www.presentermedia.com/index.php?target=closeup&amp;maincat=animsp&amp;id=5178&amp;ei=mMV_UpmzN-3u0gW__YDYDg&amp;psig=AFQjCNEh1jjkCxpdA3HQvB6-jMyEvR-qjw&amp;ust=138419176895594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enicienta.fr/ce1-ce2-anglais-two-little-witches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youveneverheardofjentidwell.com/2012/03/02/home-sweet-house/" TargetMode="Externa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citeljskikutak.wordpress.com/2013/02/27/%D0%B1%D0%BE%D1%80%D0%B4%D1%83%D1%80%D0%B5/1068922-clipart-back-to-school-border-royalty-free-vector-illustration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4.jpg">
            <a:extLst>
              <a:ext uri="{FF2B5EF4-FFF2-40B4-BE49-F238E27FC236}">
                <a16:creationId xmlns:a16="http://schemas.microsoft.com/office/drawing/2014/main" id="{25C0FD63-6EB2-41D4-A1D4-60586114A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4" y="104775"/>
            <a:ext cx="11972925" cy="66960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8C4D1BB-3F41-489A-A559-770B6FC8AD74}"/>
              </a:ext>
            </a:extLst>
          </p:cNvPr>
          <p:cNvSpPr/>
          <p:nvPr/>
        </p:nvSpPr>
        <p:spPr>
          <a:xfrm>
            <a:off x="1150261" y="800522"/>
            <a:ext cx="99942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Super goal 1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969159B-F613-46D5-ABA6-B8CF8091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706" y="2362200"/>
            <a:ext cx="2430588" cy="17002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12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EDFB199B-5752-4106-8296-6935AD6686A0}"/>
              </a:ext>
            </a:extLst>
          </p:cNvPr>
          <p:cNvGrpSpPr/>
          <p:nvPr/>
        </p:nvGrpSpPr>
        <p:grpSpPr>
          <a:xfrm>
            <a:off x="10316936" y="5587094"/>
            <a:ext cx="1741714" cy="1129356"/>
            <a:chOff x="8730341" y="5523308"/>
            <a:chExt cx="3461659" cy="1328059"/>
          </a:xfrm>
        </p:grpSpPr>
        <p:pic>
          <p:nvPicPr>
            <p:cNvPr id="8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BB5A8ACE-7C28-4ECD-AF2E-BE84F16890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8E50CE67-410B-49ED-A998-C01020D17A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46FAF1C-C08B-441F-845D-F8217074B191}"/>
              </a:ext>
            </a:extLst>
          </p:cNvPr>
          <p:cNvSpPr/>
          <p:nvPr/>
        </p:nvSpPr>
        <p:spPr>
          <a:xfrm>
            <a:off x="10880289" y="141550"/>
            <a:ext cx="1178361" cy="36933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60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FC9FD3A-B473-4194-AA38-962321FB70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189"/>
          <a:stretch/>
        </p:blipFill>
        <p:spPr>
          <a:xfrm>
            <a:off x="1215807" y="326216"/>
            <a:ext cx="9525000" cy="31752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0FC0CB0-1FA6-4D9B-9467-CEA4617F4F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305414" y="326215"/>
            <a:ext cx="1267336" cy="117017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DDFF319B-F5A1-4C14-A8CF-6B66BBF9A824}"/>
              </a:ext>
            </a:extLst>
          </p:cNvPr>
          <p:cNvSpPr/>
          <p:nvPr/>
        </p:nvSpPr>
        <p:spPr>
          <a:xfrm>
            <a:off x="1497700" y="3851805"/>
            <a:ext cx="7807714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He’s going to Bedford Park. </a:t>
            </a:r>
          </a:p>
          <a:p>
            <a:pPr marL="457200" indent="-457200">
              <a:buAutoNum type="arabicPeriod"/>
            </a:pPr>
            <a:r>
              <a:rPr lang="en-US" sz="28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It’s the number 20 bus. </a:t>
            </a:r>
          </a:p>
          <a:p>
            <a:pPr marL="457200" indent="-457200">
              <a:buAutoNum type="arabicPeriod"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It’s about 15 minutes away by bus. </a:t>
            </a:r>
          </a:p>
          <a:p>
            <a:r>
              <a:rPr lang="en-US" sz="28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4. The F line goes to Bedford Park. </a:t>
            </a:r>
          </a:p>
          <a:p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5. Luis takes the subway. </a:t>
            </a:r>
          </a:p>
        </p:txBody>
      </p:sp>
    </p:spTree>
    <p:extLst>
      <p:ext uri="{BB962C8B-B14F-4D97-AF65-F5344CB8AC3E}">
        <p14:creationId xmlns:p14="http://schemas.microsoft.com/office/powerpoint/2010/main" val="3556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EDFB199B-5752-4106-8296-6935AD6686A0}"/>
              </a:ext>
            </a:extLst>
          </p:cNvPr>
          <p:cNvGrpSpPr/>
          <p:nvPr/>
        </p:nvGrpSpPr>
        <p:grpSpPr>
          <a:xfrm>
            <a:off x="10316936" y="5587094"/>
            <a:ext cx="1741714" cy="1129356"/>
            <a:chOff x="8730341" y="5523308"/>
            <a:chExt cx="3461659" cy="1328059"/>
          </a:xfrm>
        </p:grpSpPr>
        <p:pic>
          <p:nvPicPr>
            <p:cNvPr id="8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BB5A8ACE-7C28-4ECD-AF2E-BE84F16890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8E50CE67-410B-49ED-A998-C01020D17A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46FAF1C-C08B-441F-845D-F8217074B191}"/>
              </a:ext>
            </a:extLst>
          </p:cNvPr>
          <p:cNvSpPr/>
          <p:nvPr/>
        </p:nvSpPr>
        <p:spPr>
          <a:xfrm>
            <a:off x="10880289" y="141550"/>
            <a:ext cx="1178361" cy="36933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60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B4971D5-B66B-46A9-A263-9EF5F20B5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63" b="8490"/>
          <a:stretch/>
        </p:blipFill>
        <p:spPr>
          <a:xfrm>
            <a:off x="1104900" y="864886"/>
            <a:ext cx="10082893" cy="3913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DFE9857-B150-4B96-AAE2-E413565E34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157521" y="1009318"/>
            <a:ext cx="1267336" cy="117017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89F6575-DFC5-4B4B-9F92-26DF4530FF68}"/>
              </a:ext>
            </a:extLst>
          </p:cNvPr>
          <p:cNvSpPr/>
          <p:nvPr/>
        </p:nvSpPr>
        <p:spPr>
          <a:xfrm>
            <a:off x="1273629" y="5469894"/>
            <a:ext cx="895622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Choose one of your friends to answer the question.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AEF958B-C89E-4C35-85E1-4599E05E3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34425" y="2313089"/>
            <a:ext cx="2267799" cy="1524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18F38C0-C33C-453F-A007-D5DC8D348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70270" r="60586" b="11711"/>
          <a:stretch/>
        </p:blipFill>
        <p:spPr>
          <a:xfrm rot="1642581" flipH="1">
            <a:off x="1028766" y="4326623"/>
            <a:ext cx="1396942" cy="8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4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sd-schools.nashua.edu/myclass/marcouxa/PublishingImages/homework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404664"/>
            <a:ext cx="5256584" cy="4716786"/>
          </a:xfrm>
          <a:prstGeom prst="rect">
            <a:avLst/>
          </a:prstGeom>
          <a:noFill/>
        </p:spPr>
      </p:pic>
      <p:pic>
        <p:nvPicPr>
          <p:cNvPr id="10244" name="Picture 4" descr="http://content.presentermedia.com/files/animsp/00005000/5178/stick_figure_talking_md_wm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0136" y="980729"/>
            <a:ext cx="2095500" cy="2095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0B19FFD-26F5-4E35-B241-C9B3A97A12BD}"/>
              </a:ext>
            </a:extLst>
          </p:cNvPr>
          <p:cNvSpPr/>
          <p:nvPr/>
        </p:nvSpPr>
        <p:spPr>
          <a:xfrm>
            <a:off x="6846597" y="3293370"/>
            <a:ext cx="3042578" cy="22372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solidFill>
                  <a:schemeClr val="bg1"/>
                </a:solidFill>
                <a:effectLst/>
                <a:latin typeface="Forte" panose="03060902040502070203" pitchFamily="66" charset="0"/>
              </a:rPr>
              <a:t>Homework:</a:t>
            </a:r>
          </a:p>
          <a:p>
            <a:pPr algn="ctr"/>
            <a:endParaRPr lang="en-US" sz="4673" dirty="0">
              <a:ln w="0"/>
              <a:solidFill>
                <a:schemeClr val="bg1"/>
              </a:solidFill>
              <a:latin typeface="Forte" panose="03060902040502070203" pitchFamily="66" charset="0"/>
            </a:endParaRPr>
          </a:p>
          <a:p>
            <a:pPr algn="ctr"/>
            <a:endParaRPr lang="en-US" sz="4673" dirty="0">
              <a:ln w="0"/>
              <a:solidFill>
                <a:schemeClr val="bg1"/>
              </a:solidFill>
              <a:effectLst/>
              <a:latin typeface="Forte" panose="03060902040502070203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13280B9-4C01-4958-B4C5-5A89FB83ED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163"/>
          <a:stretch/>
        </p:blipFill>
        <p:spPr>
          <a:xfrm>
            <a:off x="7320136" y="4089284"/>
            <a:ext cx="1914525" cy="1197690"/>
          </a:xfrm>
          <a:prstGeom prst="rect">
            <a:avLst/>
          </a:prstGeom>
        </p:spPr>
      </p:pic>
    </p:spTree>
  </p:cSld>
  <p:clrMapOvr>
    <a:masterClrMapping/>
  </p:clrMapOvr>
  <p:transition advClick="0"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255B0BE-BA6D-46D6-A6B8-5622FF029BAF}"/>
              </a:ext>
            </a:extLst>
          </p:cNvPr>
          <p:cNvSpPr txBox="1"/>
          <p:nvPr/>
        </p:nvSpPr>
        <p:spPr>
          <a:xfrm>
            <a:off x="9017795" y="1050131"/>
            <a:ext cx="34289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135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E7756D2-FD5C-42E7-8092-5077AE26C79A}"/>
              </a:ext>
            </a:extLst>
          </p:cNvPr>
          <p:cNvSpPr txBox="1"/>
          <p:nvPr/>
        </p:nvSpPr>
        <p:spPr>
          <a:xfrm>
            <a:off x="6238877" y="2358628"/>
            <a:ext cx="34289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1350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E66194E-37B5-4E3E-8820-A75E3193FF71}"/>
              </a:ext>
            </a:extLst>
          </p:cNvPr>
          <p:cNvGrpSpPr/>
          <p:nvPr/>
        </p:nvGrpSpPr>
        <p:grpSpPr>
          <a:xfrm>
            <a:off x="9258300" y="5705475"/>
            <a:ext cx="2887434" cy="1114595"/>
            <a:chOff x="8730341" y="5523308"/>
            <a:chExt cx="3461659" cy="1328059"/>
          </a:xfrm>
        </p:grpSpPr>
        <p:pic>
          <p:nvPicPr>
            <p:cNvPr id="14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96C2C9C1-9AF7-4523-BC1A-BA0CF0E7C9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5FF079E8-2DF9-442F-B3A0-D1F82F3585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5E4C3E9-38FB-451B-841D-2D6BF1993D79}"/>
              </a:ext>
            </a:extLst>
          </p:cNvPr>
          <p:cNvSpPr/>
          <p:nvPr/>
        </p:nvSpPr>
        <p:spPr>
          <a:xfrm>
            <a:off x="4184292" y="4713398"/>
            <a:ext cx="4177746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ar-SA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abic Typesetting" panose="03020402040406030203" pitchFamily="66" charset="-78"/>
                <a:cs typeface="DecoType Naskh" panose="02010400000000000000" pitchFamily="2" charset="-78"/>
              </a:rPr>
              <a:t>{وَاللَّهُ جَعَلَ لَكُمْ مِنْ بُيُوتِكُمْ سَكَنًا}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7AB114D-0C31-4077-BA9C-A2B1EB96F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1076" t="24440" r="47835" b="63386"/>
          <a:stretch/>
        </p:blipFill>
        <p:spPr>
          <a:xfrm>
            <a:off x="3706533" y="766792"/>
            <a:ext cx="5467043" cy="8667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9105E27-3A9F-4E77-84D8-0169B8A1E4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99" r="28745" b="18290"/>
          <a:stretch/>
        </p:blipFill>
        <p:spPr>
          <a:xfrm>
            <a:off x="4348092" y="2519407"/>
            <a:ext cx="3850147" cy="1526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22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A648411-FB72-4DE8-9CD6-DC8544C36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5432"/>
          <a:stretch/>
        </p:blipFill>
        <p:spPr>
          <a:xfrm>
            <a:off x="614362" y="276225"/>
            <a:ext cx="10963275" cy="6286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EA5AB28-2DA6-4E2E-8076-F552011B51EE}"/>
              </a:ext>
            </a:extLst>
          </p:cNvPr>
          <p:cNvSpPr/>
          <p:nvPr/>
        </p:nvSpPr>
        <p:spPr>
          <a:xfrm>
            <a:off x="4655004" y="4693944"/>
            <a:ext cx="3507921" cy="523220"/>
          </a:xfrm>
          <a:prstGeom prst="rect">
            <a:avLst/>
          </a:prstGeom>
          <a:solidFill>
            <a:srgbClr val="6DC8BF">
              <a:alpha val="6902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800" dirty="0">
                <a:latin typeface="MyriadPro-SemiboldIt"/>
              </a:rPr>
              <a:t>Where do you live?</a:t>
            </a:r>
            <a:r>
              <a:rPr lang="en-US" sz="2800" dirty="0">
                <a:latin typeface="MyriadPro-Light"/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D590675-B764-4F7C-A64D-39A9018BB03D}"/>
              </a:ext>
            </a:extLst>
          </p:cNvPr>
          <p:cNvSpPr/>
          <p:nvPr/>
        </p:nvSpPr>
        <p:spPr>
          <a:xfrm>
            <a:off x="3460818" y="5497769"/>
            <a:ext cx="5896291" cy="523220"/>
          </a:xfrm>
          <a:prstGeom prst="rect">
            <a:avLst/>
          </a:prstGeom>
          <a:solidFill>
            <a:srgbClr val="6DC8BF">
              <a:alpha val="6902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800" dirty="0">
                <a:latin typeface="MyriadPro-SemiboldIt"/>
              </a:rPr>
              <a:t>Is there a restaurant near your house?</a:t>
            </a:r>
            <a:r>
              <a:rPr lang="en-US" sz="2800" dirty="0">
                <a:latin typeface="MyriadPro-Light"/>
              </a:rPr>
              <a:t>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A2B86A9-12BB-4394-9A24-9755AC4506F9}"/>
              </a:ext>
            </a:extLst>
          </p:cNvPr>
          <p:cNvSpPr/>
          <p:nvPr/>
        </p:nvSpPr>
        <p:spPr>
          <a:xfrm>
            <a:off x="5333197" y="642674"/>
            <a:ext cx="2439273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Warm up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68D2A65-62F5-4758-AF65-9174865AD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55004" y="1591272"/>
            <a:ext cx="3795661" cy="28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CEE2B18-5F55-4B85-9CAC-9960355C6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2" t="24444" r="28203" b="16806"/>
          <a:stretch/>
        </p:blipFill>
        <p:spPr>
          <a:xfrm>
            <a:off x="209549" y="132248"/>
            <a:ext cx="11753851" cy="6468577"/>
          </a:xfrm>
          <a:prstGeom prst="rect">
            <a:avLst/>
          </a:prstGeom>
        </p:spPr>
      </p:pic>
      <p:sp>
        <p:nvSpPr>
          <p:cNvPr id="6" name="شكل بيضاوي 5"/>
          <p:cNvSpPr/>
          <p:nvPr/>
        </p:nvSpPr>
        <p:spPr>
          <a:xfrm>
            <a:off x="10146754" y="776608"/>
            <a:ext cx="1512168" cy="151216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شكل بيضاوي 4"/>
          <p:cNvSpPr/>
          <p:nvPr/>
        </p:nvSpPr>
        <p:spPr>
          <a:xfrm>
            <a:off x="10146754" y="776608"/>
            <a:ext cx="1512168" cy="151216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مستطيل 2"/>
          <p:cNvSpPr/>
          <p:nvPr/>
        </p:nvSpPr>
        <p:spPr>
          <a:xfrm>
            <a:off x="2430065" y="1627056"/>
            <a:ext cx="6912768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CENA" pitchFamily="2" charset="0"/>
              </a:rPr>
              <a:t>How many words can you make from this word?</a:t>
            </a:r>
          </a:p>
        </p:txBody>
      </p:sp>
      <p:pic>
        <p:nvPicPr>
          <p:cNvPr id="1030" name="Picture 6" descr="Elephants graphic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6402" y="5158333"/>
            <a:ext cx="1143000" cy="1333500"/>
          </a:xfrm>
          <a:prstGeom prst="rect">
            <a:avLst/>
          </a:prstGeom>
          <a:noFill/>
        </p:spPr>
      </p:pic>
      <p:sp>
        <p:nvSpPr>
          <p:cNvPr id="7" name="مستطيل 6"/>
          <p:cNvSpPr/>
          <p:nvPr/>
        </p:nvSpPr>
        <p:spPr>
          <a:xfrm>
            <a:off x="2630090" y="3429000"/>
            <a:ext cx="6912768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1905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CENA" pitchFamily="2" charset="0"/>
              </a:rPr>
              <a:t>convenience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08F9249-00C9-4A8B-9731-40A65F3622AF}"/>
              </a:ext>
            </a:extLst>
          </p:cNvPr>
          <p:cNvSpPr/>
          <p:nvPr/>
        </p:nvSpPr>
        <p:spPr>
          <a:xfrm>
            <a:off x="4876363" y="518538"/>
            <a:ext cx="2439273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Warm up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7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2770D8A-BB40-48FD-AAEB-26C729F09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2" t="24444" r="28203" b="16806"/>
          <a:stretch/>
        </p:blipFill>
        <p:spPr>
          <a:xfrm>
            <a:off x="209549" y="132248"/>
            <a:ext cx="11753851" cy="646857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5A06067-D17E-4FEA-BBA7-71ABB7BDB253}"/>
              </a:ext>
            </a:extLst>
          </p:cNvPr>
          <p:cNvSpPr/>
          <p:nvPr/>
        </p:nvSpPr>
        <p:spPr>
          <a:xfrm>
            <a:off x="10399276" y="299357"/>
            <a:ext cx="1178361" cy="36933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60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611E1-4236-4CC7-8CF7-AAB7D4E4A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46" t="74123" r="8115" b="3018"/>
          <a:stretch/>
        </p:blipFill>
        <p:spPr>
          <a:xfrm>
            <a:off x="3724275" y="2990851"/>
            <a:ext cx="5572125" cy="10455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44D739B-4163-4345-A6AC-C239838C9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569" r="37131" b="62106"/>
          <a:stretch/>
        </p:blipFill>
        <p:spPr>
          <a:xfrm>
            <a:off x="3724275" y="4371976"/>
            <a:ext cx="5572124" cy="10455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01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11CE821-A206-4656-A911-A8E122671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5211"/>
          <a:stretch/>
        </p:blipFill>
        <p:spPr>
          <a:xfrm>
            <a:off x="409574" y="247651"/>
            <a:ext cx="11534776" cy="563063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4784586" y="1554159"/>
            <a:ext cx="2784752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Objectives: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18DE00-2E57-4A09-910A-36D1FE29F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500" y="3612050"/>
            <a:ext cx="4922688" cy="2264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ar-SA" altLang="ar-SA" sz="952" dirty="0">
              <a:solidFill>
                <a:srgbClr val="4F4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760BBC7-6B13-4FA7-AB10-8A6AAFC10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175" y="3482273"/>
            <a:ext cx="159866" cy="4527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ar-SA" altLang="ar-SA" sz="2423" dirty="0"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27AAB7B-F662-472F-917B-0C486E41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480" y="2637650"/>
            <a:ext cx="6278970" cy="21420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At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the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end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of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th</a:t>
            </a:r>
            <a:r>
              <a:rPr lang="en-US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e lesson,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students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will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be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able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to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:</a:t>
            </a:r>
          </a:p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Bodoni MT" panose="02070603080606020203" pitchFamily="18" charset="0"/>
              <a:cs typeface="Angsana New" panose="02020603050405020304" pitchFamily="18" charset="-34"/>
            </a:endParaRPr>
          </a:p>
          <a:p>
            <a:pPr algn="ctr" rtl="0"/>
            <a:r>
              <a:rPr lang="en-US" sz="2000" dirty="0">
                <a:latin typeface="Bodoni MT" panose="02070603080606020203" pitchFamily="18" charset="0"/>
                <a:cs typeface="Angsana New" panose="02020603050405020304" pitchFamily="18" charset="-34"/>
                <a:sym typeface="Wingdings" panose="05000000000000000000" pitchFamily="2" charset="2"/>
              </a:rPr>
              <a:t></a:t>
            </a:r>
            <a:r>
              <a:rPr lang="en-US" sz="18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personal questions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 </a:t>
            </a:r>
            <a:r>
              <a:rPr lang="en-US" sz="18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questions from the conversation </a:t>
            </a:r>
            <a:endParaRPr lang="en-US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en-US" sz="1800" kern="12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 rtl="0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ar-SA" altLang="ar-SA" sz="20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1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king for and Giving Directions">
            <a:hlinkClick r:id="" action="ppaction://media"/>
            <a:extLst>
              <a:ext uri="{FF2B5EF4-FFF2-40B4-BE49-F238E27FC236}">
                <a16:creationId xmlns:a16="http://schemas.microsoft.com/office/drawing/2014/main" id="{253A003A-D96C-4D81-91DC-F31FF38A7E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353" end="205436.14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113" y="305480"/>
            <a:ext cx="9887857" cy="55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EDFB199B-5752-4106-8296-6935AD6686A0}"/>
              </a:ext>
            </a:extLst>
          </p:cNvPr>
          <p:cNvGrpSpPr/>
          <p:nvPr/>
        </p:nvGrpSpPr>
        <p:grpSpPr>
          <a:xfrm>
            <a:off x="10316936" y="5587094"/>
            <a:ext cx="1741714" cy="1129356"/>
            <a:chOff x="8730341" y="5523308"/>
            <a:chExt cx="3461659" cy="1328059"/>
          </a:xfrm>
        </p:grpSpPr>
        <p:pic>
          <p:nvPicPr>
            <p:cNvPr id="8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BB5A8ACE-7C28-4ECD-AF2E-BE84F16890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8E50CE67-410B-49ED-A998-C01020D17A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46FAF1C-C08B-441F-845D-F8217074B191}"/>
              </a:ext>
            </a:extLst>
          </p:cNvPr>
          <p:cNvSpPr/>
          <p:nvPr/>
        </p:nvSpPr>
        <p:spPr>
          <a:xfrm>
            <a:off x="10880289" y="141550"/>
            <a:ext cx="1178361" cy="36933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60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A7E9909-D0CB-4B0B-95BC-6DEDDEEF2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444" y="877357"/>
            <a:ext cx="7439025" cy="4257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6593939-7A94-44FD-95CF-675507D0D05D}"/>
              </a:ext>
            </a:extLst>
          </p:cNvPr>
          <p:cNvSpPr/>
          <p:nvPr/>
        </p:nvSpPr>
        <p:spPr>
          <a:xfrm>
            <a:off x="1" y="1642005"/>
            <a:ext cx="382677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Where are the people?</a:t>
            </a:r>
            <a:endParaRPr lang="en-US" sz="24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3FE2A42-2A5C-4D28-837B-9112A3F290E6}"/>
              </a:ext>
            </a:extLst>
          </p:cNvPr>
          <p:cNvSpPr/>
          <p:nvPr/>
        </p:nvSpPr>
        <p:spPr>
          <a:xfrm>
            <a:off x="0" y="2229834"/>
            <a:ext cx="382677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They’re near a bus stop.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C34C2EA-053F-418A-B6A9-78D6718E2249}"/>
              </a:ext>
            </a:extLst>
          </p:cNvPr>
          <p:cNvSpPr/>
          <p:nvPr/>
        </p:nvSpPr>
        <p:spPr>
          <a:xfrm>
            <a:off x="1" y="2841171"/>
            <a:ext cx="382677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What do you think the boy is asking?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9B8CE1F-0B94-4C8D-9D51-321E4FD4758C}"/>
              </a:ext>
            </a:extLst>
          </p:cNvPr>
          <p:cNvSpPr/>
          <p:nvPr/>
        </p:nvSpPr>
        <p:spPr>
          <a:xfrm>
            <a:off x="-1" y="3815419"/>
            <a:ext cx="382677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He’s probably asking for directions to a place.</a:t>
            </a:r>
          </a:p>
        </p:txBody>
      </p:sp>
    </p:spTree>
    <p:extLst>
      <p:ext uri="{BB962C8B-B14F-4D97-AF65-F5344CB8AC3E}">
        <p14:creationId xmlns:p14="http://schemas.microsoft.com/office/powerpoint/2010/main" val="273459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EDFB199B-5752-4106-8296-6935AD6686A0}"/>
              </a:ext>
            </a:extLst>
          </p:cNvPr>
          <p:cNvGrpSpPr/>
          <p:nvPr/>
        </p:nvGrpSpPr>
        <p:grpSpPr>
          <a:xfrm>
            <a:off x="10316936" y="5642047"/>
            <a:ext cx="1741714" cy="1129356"/>
            <a:chOff x="8730341" y="5523308"/>
            <a:chExt cx="3461659" cy="1328059"/>
          </a:xfrm>
        </p:grpSpPr>
        <p:pic>
          <p:nvPicPr>
            <p:cNvPr id="8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BB5A8ACE-7C28-4ECD-AF2E-BE84F16890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8E50CE67-410B-49ED-A998-C01020D17A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46FAF1C-C08B-441F-845D-F8217074B191}"/>
              </a:ext>
            </a:extLst>
          </p:cNvPr>
          <p:cNvSpPr/>
          <p:nvPr/>
        </p:nvSpPr>
        <p:spPr>
          <a:xfrm>
            <a:off x="10880289" y="141550"/>
            <a:ext cx="1178361" cy="36933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60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CDD6B80-DCD5-4E60-96A8-108583D7B5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2" r="7177" b="18223"/>
          <a:stretch/>
        </p:blipFill>
        <p:spPr>
          <a:xfrm>
            <a:off x="6589726" y="2845324"/>
            <a:ext cx="5446881" cy="14150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B6C75B8-4E1F-4E18-B8CF-EB56488DC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4" y="326216"/>
            <a:ext cx="5992748" cy="55956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SG Bk 1 F-SA_'18_44">
            <a:hlinkClick r:id="" action="ppaction://media"/>
            <a:extLst>
              <a:ext uri="{FF2B5EF4-FFF2-40B4-BE49-F238E27FC236}">
                <a16:creationId xmlns:a16="http://schemas.microsoft.com/office/drawing/2014/main" id="{840FA1CA-757A-4C42-8A8B-3D0C167F5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1243" y="4733176"/>
            <a:ext cx="588099" cy="588099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AA63C6B0-F124-4B2D-B848-A523A736C6E5}"/>
              </a:ext>
            </a:extLst>
          </p:cNvPr>
          <p:cNvSpPr/>
          <p:nvPr/>
        </p:nvSpPr>
        <p:spPr>
          <a:xfrm>
            <a:off x="7177929" y="4386764"/>
            <a:ext cx="382677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people say </a:t>
            </a:r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Trust me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when they are very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sure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 about something.</a:t>
            </a:r>
          </a:p>
        </p:txBody>
      </p:sp>
      <p:pic>
        <p:nvPicPr>
          <p:cNvPr id="1026" name="Picture 2" descr="Get Off Bus Stock Illustrations – 16 Get Off Bus Stock Illustrations,  Vectors &amp; Clipart - Dreamstime">
            <a:extLst>
              <a:ext uri="{FF2B5EF4-FFF2-40B4-BE49-F238E27FC236}">
                <a16:creationId xmlns:a16="http://schemas.microsoft.com/office/drawing/2014/main" id="{3D1E4CDC-A37F-4533-A87D-1D1B343EA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-551" r="22257" b="16875"/>
          <a:stretch/>
        </p:blipFill>
        <p:spPr bwMode="auto">
          <a:xfrm>
            <a:off x="7749865" y="295133"/>
            <a:ext cx="2760729" cy="22860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928E5E3-7C46-4BDE-BB6B-30EB95714817}"/>
              </a:ext>
            </a:extLst>
          </p:cNvPr>
          <p:cNvSpPr/>
          <p:nvPr/>
        </p:nvSpPr>
        <p:spPr>
          <a:xfrm>
            <a:off x="7399778" y="1145883"/>
            <a:ext cx="382677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What are their names?</a:t>
            </a:r>
            <a:endParaRPr lang="en-US" sz="24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8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معرض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معرض</Template>
  <TotalTime>3281</TotalTime>
  <Words>171</Words>
  <Application>Microsoft Office PowerPoint</Application>
  <PresentationFormat>شاشة عريضة</PresentationFormat>
  <Paragraphs>34</Paragraphs>
  <Slides>12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24" baseType="lpstr">
      <vt:lpstr>AR CENA</vt:lpstr>
      <vt:lpstr>Arabic Typesetting</vt:lpstr>
      <vt:lpstr>Arial</vt:lpstr>
      <vt:lpstr>Bahnschrift SemiBold</vt:lpstr>
      <vt:lpstr>Bodoni MT</vt:lpstr>
      <vt:lpstr>Calibri</vt:lpstr>
      <vt:lpstr>Forte</vt:lpstr>
      <vt:lpstr>MV Boli</vt:lpstr>
      <vt:lpstr>MyriadPro-Light</vt:lpstr>
      <vt:lpstr>MyriadPro-SemiboldIt</vt:lpstr>
      <vt:lpstr>Palatino Linotype</vt:lpstr>
      <vt:lpstr>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Haleema Al-Hassan</dc:creator>
  <cp:lastModifiedBy>Haleema Al-Hassan</cp:lastModifiedBy>
  <cp:revision>128</cp:revision>
  <dcterms:created xsi:type="dcterms:W3CDTF">2020-10-17T12:56:11Z</dcterms:created>
  <dcterms:modified xsi:type="dcterms:W3CDTF">2020-11-17T19:15:42Z</dcterms:modified>
</cp:coreProperties>
</file>