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5" rtl="1" saveSubsetFonts="1" autoCompressPictures="0">
  <p:sldMasterIdLst>
    <p:sldMasterId id="2147483648" r:id="rId1"/>
  </p:sldMasterIdLst>
  <p:notesMasterIdLst>
    <p:notesMasterId r:id="rId23"/>
  </p:notesMasterIdLst>
  <p:sldIdLst>
    <p:sldId id="273" r:id="rId2"/>
    <p:sldId id="354" r:id="rId3"/>
    <p:sldId id="257" r:id="rId4"/>
    <p:sldId id="350" r:id="rId5"/>
    <p:sldId id="259" r:id="rId6"/>
    <p:sldId id="356" r:id="rId7"/>
    <p:sldId id="357" r:id="rId8"/>
    <p:sldId id="359" r:id="rId9"/>
    <p:sldId id="358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55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اولى" id="{6160B196-78A5-8A46-A1F5-E55588E7EF94}">
          <p14:sldIdLst>
            <p14:sldId id="350"/>
            <p14:sldId id="259"/>
            <p14:sldId id="356"/>
            <p14:sldId id="357"/>
            <p14:sldId id="359"/>
            <p14:sldId id="358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  <a:srgbClr val="BDBFFF"/>
    <a:srgbClr val="D9DFFF"/>
    <a:srgbClr val="E3E0FF"/>
    <a:srgbClr val="FFC8BC"/>
    <a:srgbClr val="FDFFEA"/>
    <a:srgbClr val="D8F9FF"/>
    <a:srgbClr val="938692"/>
    <a:srgbClr val="00FDFF"/>
    <a:srgbClr val="AF5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1"/>
    <p:restoredTop sz="93451"/>
  </p:normalViewPr>
  <p:slideViewPr>
    <p:cSldViewPr snapToGrid="0" snapToObjects="1">
      <p:cViewPr varScale="1">
        <p:scale>
          <a:sx n="115" d="100"/>
          <a:sy n="115" d="100"/>
        </p:scale>
        <p:origin x="4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17 شوال،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454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9" Type="http://schemas.openxmlformats.org/officeDocument/2006/relationships/image" Target="../media/image260.png"/><Relationship Id="rId3" Type="http://schemas.openxmlformats.org/officeDocument/2006/relationships/image" Target="../media/image1.jpg"/><Relationship Id="rId21" Type="http://schemas.openxmlformats.org/officeDocument/2006/relationships/image" Target="../media/image16.png"/><Relationship Id="rId34" Type="http://schemas.openxmlformats.org/officeDocument/2006/relationships/image" Target="../media/image24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20.png"/><Relationship Id="rId33" Type="http://schemas.openxmlformats.org/officeDocument/2006/relationships/image" Target="../media/image240.png"/><Relationship Id="rId38" Type="http://schemas.openxmlformats.org/officeDocument/2006/relationships/slide" Target="slide4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41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9.jpeg"/><Relationship Id="rId32" Type="http://schemas.openxmlformats.org/officeDocument/2006/relationships/slide" Target="slide3.xml"/><Relationship Id="rId40" Type="http://schemas.openxmlformats.org/officeDocument/2006/relationships/hyperlink" Target="https://www.meta-calculator.com/graph-paper-maker/" TargetMode="External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28" Type="http://schemas.openxmlformats.org/officeDocument/2006/relationships/hyperlink" Target="https://pixabay.com/it/lavagna-bianca-bordo-bianco-3205371/" TargetMode="External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8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5.wdp"/><Relationship Id="rId5" Type="http://schemas.openxmlformats.org/officeDocument/2006/relationships/image" Target="../media/image31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74779" cy="2128146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54" name="صورة 53">
            <a:hlinkClick r:id="rId40"/>
            <a:extLst>
              <a:ext uri="{FF2B5EF4-FFF2-40B4-BE49-F238E27FC236}">
                <a16:creationId xmlns:a16="http://schemas.microsoft.com/office/drawing/2014/main" id="{68CFCA43-1688-3C4D-A79B-D5448235DE16}"/>
              </a:ext>
            </a:extLst>
          </p:cNvPr>
          <p:cNvPicPr>
            <a:picLocks noChangeAspect="1"/>
          </p:cNvPicPr>
          <p:nvPr/>
        </p:nvPicPr>
        <p:blipFill rotWithShape="1">
          <a:blip r:embed="rId41"/>
          <a:srcRect l="7120" t="7380" r="8167" b="3206"/>
          <a:stretch/>
        </p:blipFill>
        <p:spPr>
          <a:xfrm rot="5400000">
            <a:off x="6888745" y="822871"/>
            <a:ext cx="2099328" cy="1857707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C0EF27E-2424-9337-3268-8DD6F8E07CB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605636" y="6270673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b="1" smtClean="0">
                <a:solidFill>
                  <a:schemeClr val="tx1"/>
                </a:solidFill>
              </a:rPr>
              <a:pPr/>
              <a:t>25</a:t>
            </a:fld>
            <a:endParaRPr lang="en-GB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aphicFrame>
        <p:nvGraphicFramePr>
          <p:cNvPr id="11" name="Group 38">
            <a:extLst>
              <a:ext uri="{FF2B5EF4-FFF2-40B4-BE49-F238E27FC236}">
                <a16:creationId xmlns:a16="http://schemas.microsoft.com/office/drawing/2014/main" id="{D1D2498B-91F6-E74C-AA7D-089A7B012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057468"/>
              </p:ext>
            </p:extLst>
          </p:nvPr>
        </p:nvGraphicFramePr>
        <p:xfrm>
          <a:off x="1527643" y="2056171"/>
          <a:ext cx="8820150" cy="4263310"/>
        </p:xfrm>
        <a:graphic>
          <a:graphicData uri="http://schemas.openxmlformats.org/drawingml/2006/table">
            <a:tbl>
              <a:tblPr rtl="1"/>
              <a:tblGrid>
                <a:gridCol w="1081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76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الخطوات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الخطوة الأولى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الخطوة الثانية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الخطوة الثالثة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355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19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خطوات الحل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919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6" name="Group 56">
            <a:extLst>
              <a:ext uri="{FF2B5EF4-FFF2-40B4-BE49-F238E27FC236}">
                <a16:creationId xmlns:a16="http://schemas.microsoft.com/office/drawing/2014/main" id="{9606416C-BD61-0B4F-BB3E-79FF5459B46E}"/>
              </a:ext>
            </a:extLst>
          </p:cNvPr>
          <p:cNvGrpSpPr>
            <a:grpSpLocks/>
          </p:cNvGrpSpPr>
          <p:nvPr/>
        </p:nvGrpSpPr>
        <p:grpSpPr bwMode="auto">
          <a:xfrm>
            <a:off x="3146893" y="1121132"/>
            <a:ext cx="7164388" cy="827088"/>
            <a:chOff x="1156" y="482"/>
            <a:chExt cx="4513" cy="521"/>
          </a:xfrm>
        </p:grpSpPr>
        <p:sp>
          <p:nvSpPr>
            <p:cNvPr id="17" name="Text Box 87">
              <a:extLst>
                <a:ext uri="{FF2B5EF4-FFF2-40B4-BE49-F238E27FC236}">
                  <a16:creationId xmlns:a16="http://schemas.microsoft.com/office/drawing/2014/main" id="{39990483-A3FA-F948-A482-7815B63C4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5" y="588"/>
              <a:ext cx="1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9193"/>
                  </a:solidFill>
                </a:rPr>
                <a:t>استعمل التعويض لحل النظام :</a:t>
              </a:r>
              <a:endParaRPr lang="en-US" altLang="ar-SA" sz="2400" b="1" dirty="0">
                <a:solidFill>
                  <a:srgbClr val="009193"/>
                </a:solidFill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EC9EAF2B-10E7-B046-A9B5-58A19B32B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482"/>
              <a:ext cx="4513" cy="521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grpSp>
          <p:nvGrpSpPr>
            <p:cNvPr id="19" name="Group 59">
              <a:extLst>
                <a:ext uri="{FF2B5EF4-FFF2-40B4-BE49-F238E27FC236}">
                  <a16:creationId xmlns:a16="http://schemas.microsoft.com/office/drawing/2014/main" id="{55BBD711-41C7-6944-A07B-194142F0B8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4" y="482"/>
              <a:ext cx="1498" cy="512"/>
              <a:chOff x="2154" y="491"/>
              <a:chExt cx="1498" cy="512"/>
            </a:xfrm>
          </p:grpSpPr>
          <p:sp>
            <p:nvSpPr>
              <p:cNvPr id="20" name="Text Box 87">
                <a:extLst>
                  <a:ext uri="{FF2B5EF4-FFF2-40B4-BE49-F238E27FC236}">
                    <a16:creationId xmlns:a16="http://schemas.microsoft.com/office/drawing/2014/main" id="{732894BB-CF92-D14C-85F0-6471E87000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491"/>
                <a:ext cx="1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س ــ ٣ ص = ــ ٩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Text Box 87">
                <a:extLst>
                  <a:ext uri="{FF2B5EF4-FFF2-40B4-BE49-F238E27FC236}">
                    <a16:creationId xmlns:a16="http://schemas.microsoft.com/office/drawing/2014/main" id="{B148F10A-FA40-D747-A583-1CF6701591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715"/>
                <a:ext cx="1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٥ س ــ ٢ ص = ٧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22" name="Text Box 87">
            <a:extLst>
              <a:ext uri="{FF2B5EF4-FFF2-40B4-BE49-F238E27FC236}">
                <a16:creationId xmlns:a16="http://schemas.microsoft.com/office/drawing/2014/main" id="{A0F4DD5F-0894-6B43-B513-C5A6ECE36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6268" y="3200757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٥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6E881C8D-50A4-3743-82BA-80C07B5D8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831" y="3821470"/>
            <a:ext cx="2700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B050"/>
                </a:solidFill>
              </a:rPr>
              <a:t>١٥ ص ــ ٤٥</a:t>
            </a:r>
            <a:r>
              <a:rPr lang="ar-SA" altLang="ar-SA" sz="2000" b="1" dirty="0">
                <a:solidFill>
                  <a:srgbClr val="002060"/>
                </a:solidFill>
              </a:rPr>
              <a:t> ــ ٢ ص = ٧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836E0EE3-E316-9C4B-AC7A-6C80B4E39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8343" y="4432657"/>
            <a:ext cx="2627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١٣ ص ــ ٤٥ = ٧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0E1A4409-1EE7-D84E-927B-60AC1E5CD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793" y="5872520"/>
            <a:ext cx="1044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ص =  ٤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3528150F-51B7-0849-8295-93129783B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443" y="3388082"/>
            <a:ext cx="1906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س = ٣        ــ  ٩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D01DED3D-AF55-D948-BD9D-446DF5903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906" y="4072295"/>
            <a:ext cx="1763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س = ١٢ ــ  ٩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A39FAA93-EF09-8E4B-A289-0B3F02669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2318" y="5272445"/>
            <a:ext cx="176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الحل هو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490CAA28-1FCA-F24E-9917-D0632510B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2318" y="5920145"/>
            <a:ext cx="176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</a:t>
            </a:r>
            <a:r>
              <a:rPr lang="ar-SA" altLang="ar-SA" sz="2400" b="1" dirty="0">
                <a:solidFill>
                  <a:srgbClr val="7030A0"/>
                </a:solidFill>
              </a:rPr>
              <a:t>٣</a:t>
            </a:r>
            <a:r>
              <a:rPr lang="ar-SA" altLang="ar-SA" sz="2400" b="1" dirty="0">
                <a:solidFill>
                  <a:srgbClr val="002060"/>
                </a:solidFill>
              </a:rPr>
              <a:t> ، </a:t>
            </a:r>
            <a:r>
              <a:rPr lang="ar-SA" altLang="ar-SA" sz="2400" b="1" dirty="0">
                <a:solidFill>
                  <a:srgbClr val="C00000"/>
                </a:solidFill>
              </a:rPr>
              <a:t>٤</a:t>
            </a:r>
            <a:r>
              <a:rPr lang="ar-SA" altLang="ar-SA" sz="2400" b="1" dirty="0">
                <a:solidFill>
                  <a:srgbClr val="002060"/>
                </a:solidFill>
              </a:rPr>
              <a:t> 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85A9FE11-2A09-1747-83CB-D7E96078E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793" y="3183295"/>
            <a:ext cx="1403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(      )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5E9ECD4C-2078-5947-8BB3-E056A3830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384" y="3185754"/>
            <a:ext cx="1296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ــ ٢ ص = ٧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C0773A46-2094-5A4B-B34D-0D29BDC05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5431" y="5080357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١٣ ص = ٥٢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55143281-79EB-7D46-9C8A-E97EF2305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731" y="3353157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C00000"/>
                </a:solidFill>
              </a:rPr>
              <a:t>ص</a:t>
            </a:r>
            <a:endParaRPr lang="en-US" altLang="ar-SA" sz="2000" b="1" dirty="0">
              <a:solidFill>
                <a:srgbClr val="C00000"/>
              </a:solidFill>
            </a:endParaRP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9EE2FFC5-02CE-9A4B-8267-742D26C1A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525" y="3372207"/>
            <a:ext cx="719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(    )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F3481119-364F-6A49-94BB-6FADA9154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8018" y="587252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C00000"/>
                </a:solidFill>
              </a:rPr>
              <a:t>٤</a:t>
            </a:r>
            <a:endParaRPr lang="en-US" altLang="ar-SA" sz="2000" b="1" dirty="0">
              <a:solidFill>
                <a:srgbClr val="C0000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C7409179-9768-2D45-86AA-33D35CC7F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706" y="4756507"/>
            <a:ext cx="1331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=  </a:t>
            </a:r>
            <a:r>
              <a:rPr lang="ar-SA" altLang="ar-SA" sz="2000" b="1" dirty="0">
                <a:solidFill>
                  <a:srgbClr val="7030A0"/>
                </a:solidFill>
              </a:rPr>
              <a:t>٣</a:t>
            </a:r>
            <a:endParaRPr lang="en-US" altLang="ar-SA" sz="2000" b="1" dirty="0">
              <a:solidFill>
                <a:srgbClr val="7030A0"/>
              </a:solidFill>
            </a:endParaRP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80A2E8DA-10F6-944C-9978-9B2C4D0D3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543" y="317377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 err="1">
                <a:solidFill>
                  <a:srgbClr val="00B050"/>
                </a:solidFill>
              </a:rPr>
              <a:t>س</a:t>
            </a:r>
            <a:endParaRPr lang="en-US" altLang="ar-SA" sz="2000" b="1" dirty="0">
              <a:solidFill>
                <a:srgbClr val="00B050"/>
              </a:solidFill>
            </a:endParaRPr>
          </a:p>
        </p:txBody>
      </p:sp>
      <p:sp>
        <p:nvSpPr>
          <p:cNvPr id="38" name="Text Box 87">
            <a:extLst>
              <a:ext uri="{FF2B5EF4-FFF2-40B4-BE49-F238E27FC236}">
                <a16:creationId xmlns:a16="http://schemas.microsoft.com/office/drawing/2014/main" id="{58073CCE-8578-2F4A-A983-7390ADF8B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5193" y="4145320"/>
            <a:ext cx="190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س ــ ٣ ص = ــ ٩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1EEBC12C-F47F-CD4F-A711-D02D57CC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993" y="4613632"/>
            <a:ext cx="174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س = ٣ ص ــ ٩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56CCEB56-3C70-EE4D-9DDD-82D61D21D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4243" y="4613632"/>
            <a:ext cx="1266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B050"/>
                </a:solidFill>
              </a:rPr>
              <a:t>٣ ص ــ ٩</a:t>
            </a:r>
            <a:endParaRPr lang="en-US" altLang="ar-SA" sz="2000" b="1" dirty="0">
              <a:solidFill>
                <a:srgbClr val="00B050"/>
              </a:solidFill>
            </a:endParaRPr>
          </a:p>
        </p:txBody>
      </p:sp>
      <p:sp>
        <p:nvSpPr>
          <p:cNvPr id="41" name="مربع نص 28">
            <a:extLst>
              <a:ext uri="{FF2B5EF4-FFF2-40B4-BE49-F238E27FC236}">
                <a16:creationId xmlns:a16="http://schemas.microsoft.com/office/drawing/2014/main" id="{759EEA03-2DA6-C54E-A87F-D08829B81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1281" y="2401459"/>
            <a:ext cx="147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٢ب) صـ ١٦٦</a:t>
            </a:r>
          </a:p>
        </p:txBody>
      </p:sp>
      <p:cxnSp>
        <p:nvCxnSpPr>
          <p:cNvPr id="42" name="رابط كسهم مستقيم 41">
            <a:extLst>
              <a:ext uri="{FF2B5EF4-FFF2-40B4-BE49-F238E27FC236}">
                <a16:creationId xmlns:a16="http://schemas.microsoft.com/office/drawing/2014/main" id="{B178E854-E47E-5D40-8FBE-74498FCEE246}"/>
              </a:ext>
            </a:extLst>
          </p:cNvPr>
          <p:cNvCxnSpPr>
            <a:cxnSpLocks/>
          </p:cNvCxnSpPr>
          <p:nvPr/>
        </p:nvCxnSpPr>
        <p:spPr>
          <a:xfrm flipH="1">
            <a:off x="4424831" y="1327507"/>
            <a:ext cx="612775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كسهم مستقيم 42">
            <a:extLst>
              <a:ext uri="{FF2B5EF4-FFF2-40B4-BE49-F238E27FC236}">
                <a16:creationId xmlns:a16="http://schemas.microsoft.com/office/drawing/2014/main" id="{05E9164E-CBB6-8C44-8075-4BD30BBD1286}"/>
              </a:ext>
            </a:extLst>
          </p:cNvPr>
          <p:cNvCxnSpPr>
            <a:cxnSpLocks/>
          </p:cNvCxnSpPr>
          <p:nvPr/>
        </p:nvCxnSpPr>
        <p:spPr>
          <a:xfrm flipH="1">
            <a:off x="4443881" y="1746607"/>
            <a:ext cx="614362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945BEB78-6216-9747-8CBE-F62C10BC1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4106" y="1137007"/>
            <a:ext cx="54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D3845A0D-5672-F84E-BD5D-C82D16FAD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4106" y="1489432"/>
            <a:ext cx="54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6322CB8A-709B-654E-9A62-45DEDDBB1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606" y="3187481"/>
            <a:ext cx="18472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 err="1">
                <a:solidFill>
                  <a:srgbClr val="00B050"/>
                </a:solidFill>
              </a:rPr>
              <a:t>ناخذ</a:t>
            </a:r>
            <a:r>
              <a:rPr lang="ar-SA" altLang="ar-SA" sz="1800" dirty="0">
                <a:solidFill>
                  <a:srgbClr val="00B050"/>
                </a:solidFill>
              </a:rPr>
              <a:t> </a:t>
            </a:r>
            <a:r>
              <a:rPr lang="ar-SA" altLang="ar-SA" sz="1400" dirty="0">
                <a:solidFill>
                  <a:srgbClr val="00B050"/>
                </a:solidFill>
              </a:rPr>
              <a:t>(١)</a:t>
            </a:r>
            <a:r>
              <a:rPr lang="ar-SA" altLang="ar-SA" sz="1800" dirty="0">
                <a:solidFill>
                  <a:srgbClr val="00B050"/>
                </a:solidFill>
              </a:rPr>
              <a:t> ونكتبها بصورة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 err="1">
                <a:solidFill>
                  <a:srgbClr val="002060"/>
                </a:solidFill>
              </a:rPr>
              <a:t>س</a:t>
            </a:r>
            <a:r>
              <a:rPr lang="ar-SA" altLang="ar-SA" sz="1800" dirty="0">
                <a:solidFill>
                  <a:srgbClr val="002060"/>
                </a:solidFill>
              </a:rPr>
              <a:t>= ب ص + </a:t>
            </a:r>
            <a:r>
              <a:rPr lang="ar-SA" altLang="ar-SA" sz="1800" dirty="0" err="1">
                <a:solidFill>
                  <a:srgbClr val="002060"/>
                </a:solidFill>
              </a:rPr>
              <a:t>ج</a:t>
            </a:r>
            <a:endParaRPr lang="ar-SA" altLang="ar-SA" sz="1400" dirty="0">
              <a:solidFill>
                <a:srgbClr val="002060"/>
              </a:solidFill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9F2685D9-A482-A041-ACDA-011EC49D9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4106" y="5226407"/>
            <a:ext cx="172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ناخذ </a:t>
            </a:r>
            <a:r>
              <a:rPr lang="ar-SA" altLang="ar-SA" sz="1400">
                <a:solidFill>
                  <a:srgbClr val="002060"/>
                </a:solidFill>
              </a:rPr>
              <a:t>(١)</a:t>
            </a:r>
            <a:r>
              <a:rPr lang="ar-SA" altLang="ar-SA" sz="1800">
                <a:solidFill>
                  <a:srgbClr val="002060"/>
                </a:solidFill>
              </a:rPr>
              <a:t> ونعوض </a:t>
            </a:r>
            <a:r>
              <a:rPr lang="ar-SA" altLang="ar-SA" sz="140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48" name="Text Box 87">
            <a:extLst>
              <a:ext uri="{FF2B5EF4-FFF2-40B4-BE49-F238E27FC236}">
                <a16:creationId xmlns:a16="http://schemas.microsoft.com/office/drawing/2014/main" id="{5BC986BD-3378-524F-B231-FEF6CFDC6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131" y="2653070"/>
            <a:ext cx="237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٥ س ــ ٢ ص = ٧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4B7256D3-D571-2B4F-8602-D6801A976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7068" y="2768957"/>
            <a:ext cx="195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9193"/>
                </a:solidFill>
              </a:rPr>
              <a:t>نعوض في </a:t>
            </a:r>
            <a:r>
              <a:rPr lang="ar-SA" altLang="ar-SA" sz="1400" dirty="0">
                <a:solidFill>
                  <a:srgbClr val="009193"/>
                </a:solidFill>
              </a:rPr>
              <a:t>(١) او(٢)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CF0A684-7A94-A911-FED9-9EBE4A2A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4632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023 L -0.17726 -0.2090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-104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162 L -0.08663 -0.00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-6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1.13784E-6 L -0.34722 -0.3644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-18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1" grpId="1"/>
      <p:bldP spid="32" grpId="0"/>
      <p:bldP spid="33" grpId="0"/>
      <p:bldP spid="33" grpId="1"/>
      <p:bldP spid="34" grpId="0"/>
      <p:bldP spid="35" grpId="0"/>
      <p:bldP spid="35" grpId="1"/>
      <p:bldP spid="36" grpId="0"/>
      <p:bldP spid="37" grpId="0"/>
      <p:bldP spid="37" grpId="1"/>
      <p:bldP spid="38" grpId="0"/>
      <p:bldP spid="39" grpId="0"/>
      <p:bldP spid="40" grpId="0"/>
      <p:bldP spid="40" grpId="1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grpSp>
        <p:nvGrpSpPr>
          <p:cNvPr id="11" name="Group 196">
            <a:extLst>
              <a:ext uri="{FF2B5EF4-FFF2-40B4-BE49-F238E27FC236}">
                <a16:creationId xmlns:a16="http://schemas.microsoft.com/office/drawing/2014/main" id="{8634E40B-67A3-D24C-99B9-F4044E979BC5}"/>
              </a:ext>
            </a:extLst>
          </p:cNvPr>
          <p:cNvGrpSpPr>
            <a:grpSpLocks/>
          </p:cNvGrpSpPr>
          <p:nvPr/>
        </p:nvGrpSpPr>
        <p:grpSpPr bwMode="auto">
          <a:xfrm>
            <a:off x="3131982" y="1151115"/>
            <a:ext cx="7164388" cy="827088"/>
            <a:chOff x="1156" y="482"/>
            <a:chExt cx="4513" cy="521"/>
          </a:xfrm>
        </p:grpSpPr>
        <p:sp>
          <p:nvSpPr>
            <p:cNvPr id="14" name="Text Box 87">
              <a:extLst>
                <a:ext uri="{FF2B5EF4-FFF2-40B4-BE49-F238E27FC236}">
                  <a16:creationId xmlns:a16="http://schemas.microsoft.com/office/drawing/2014/main" id="{31784EC6-1DFB-764B-8421-758F0E9F2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5" y="588"/>
              <a:ext cx="1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9193"/>
                  </a:solidFill>
                </a:rPr>
                <a:t>استعمل التعويض لحل النظام 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: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6BBA8741-A74C-564D-BA28-C8EF039C2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482"/>
              <a:ext cx="4513" cy="521"/>
            </a:xfrm>
            <a:prstGeom prst="rect">
              <a:avLst/>
            </a:prstGeom>
            <a:noFill/>
            <a:ln w="57150" cmpd="thinThick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grpSp>
          <p:nvGrpSpPr>
            <p:cNvPr id="17" name="Group 199">
              <a:extLst>
                <a:ext uri="{FF2B5EF4-FFF2-40B4-BE49-F238E27FC236}">
                  <a16:creationId xmlns:a16="http://schemas.microsoft.com/office/drawing/2014/main" id="{D990BA3A-6BE0-3141-B398-849AF90347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4" y="482"/>
              <a:ext cx="1498" cy="512"/>
              <a:chOff x="2154" y="491"/>
              <a:chExt cx="1498" cy="512"/>
            </a:xfrm>
          </p:grpSpPr>
          <p:sp>
            <p:nvSpPr>
              <p:cNvPr id="18" name="Text Box 87">
                <a:extLst>
                  <a:ext uri="{FF2B5EF4-FFF2-40B4-BE49-F238E27FC236}">
                    <a16:creationId xmlns:a16="http://schemas.microsoft.com/office/drawing/2014/main" id="{59B1D17D-900B-EA4F-A295-FCD09D7768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491"/>
                <a:ext cx="1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س = ص ــ ٢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Text Box 87">
                <a:extLst>
                  <a:ext uri="{FF2B5EF4-FFF2-40B4-BE49-F238E27FC236}">
                    <a16:creationId xmlns:a16="http://schemas.microsoft.com/office/drawing/2014/main" id="{815C3EFD-E3A0-8242-9738-7B7670F20A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715"/>
                <a:ext cx="1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٤ س + ص = ٢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20" name="AutoShape 202">
            <a:extLst>
              <a:ext uri="{FF2B5EF4-FFF2-40B4-BE49-F238E27FC236}">
                <a16:creationId xmlns:a16="http://schemas.microsoft.com/office/drawing/2014/main" id="{2640C220-86D7-7A4A-95D3-9959916BE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4745" y="3454578"/>
            <a:ext cx="2771775" cy="1547812"/>
          </a:xfrm>
          <a:prstGeom prst="flowChartTerminator">
            <a:avLst/>
          </a:prstGeom>
          <a:solidFill>
            <a:srgbClr val="FFCC99"/>
          </a:solidFill>
          <a:ln w="76200" cmpd="tri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21" name="Rectangle 203">
            <a:extLst>
              <a:ext uri="{FF2B5EF4-FFF2-40B4-BE49-F238E27FC236}">
                <a16:creationId xmlns:a16="http://schemas.microsoft.com/office/drawing/2014/main" id="{4612F79A-B088-A74C-B72D-6DF9D0971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6920" y="2159179"/>
            <a:ext cx="2557462" cy="42481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76200" cmpd="tri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1E862730-EA04-AA45-A1E8-3C2243D83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570" y="4030840"/>
            <a:ext cx="190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B050"/>
                </a:solidFill>
              </a:rPr>
              <a:t> =  ص ــ ٢</a:t>
            </a:r>
            <a:endParaRPr lang="en-US" altLang="ar-SA" sz="2000" b="1" dirty="0">
              <a:solidFill>
                <a:srgbClr val="00B05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2B15E07F-6529-1E42-B7EB-E74F90FB9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557" y="2446515"/>
            <a:ext cx="255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٤ س + ص = ٢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B26AC345-9BA0-DD4E-AC76-AC195904C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432" y="3165653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٤ ( </a:t>
            </a:r>
            <a:r>
              <a:rPr lang="ar-SA" altLang="ar-SA" sz="2000" b="1" dirty="0">
                <a:solidFill>
                  <a:srgbClr val="00B050"/>
                </a:solidFill>
              </a:rPr>
              <a:t>ص ــ ٢</a:t>
            </a:r>
            <a:r>
              <a:rPr lang="ar-SA" altLang="ar-SA" sz="2000" b="1" dirty="0">
                <a:solidFill>
                  <a:srgbClr val="002060"/>
                </a:solidFill>
              </a:rPr>
              <a:t> ) + ص = ٢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77F67F5F-F5BE-D944-902A-D06C1B10F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820" y="3922890"/>
            <a:ext cx="2233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٤</a:t>
            </a:r>
            <a:r>
              <a:rPr lang="ar-SA" altLang="ar-SA" sz="2000" b="1" dirty="0">
                <a:solidFill>
                  <a:srgbClr val="00B050"/>
                </a:solidFill>
              </a:rPr>
              <a:t> ص ــ ٨</a:t>
            </a:r>
            <a:r>
              <a:rPr lang="ar-SA" altLang="ar-SA" sz="2000" b="1" dirty="0">
                <a:solidFill>
                  <a:srgbClr val="002060"/>
                </a:solidFill>
              </a:rPr>
              <a:t> + ص = ٢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6355A1B1-C6A6-A848-A707-BDD9F3962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382" y="4607103"/>
            <a:ext cx="205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٥ ص ــ ٨ = ٢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8DC7D709-A47A-2C4D-833E-677E97C4E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332" y="5327828"/>
            <a:ext cx="1943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٥ ص = ١٠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2C0443CB-F612-DD4E-891F-0AA389AE3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332" y="6010453"/>
            <a:ext cx="1943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ص = </a:t>
            </a:r>
            <a:r>
              <a:rPr lang="ar-SA" altLang="ar-SA" sz="2000" b="1" dirty="0">
                <a:solidFill>
                  <a:srgbClr val="C00000"/>
                </a:solidFill>
              </a:rPr>
              <a:t>٢</a:t>
            </a:r>
            <a:endParaRPr lang="en-US" altLang="ar-SA" sz="2000" b="1" dirty="0">
              <a:solidFill>
                <a:srgbClr val="C00000"/>
              </a:solidFill>
            </a:endParaRPr>
          </a:p>
        </p:txBody>
      </p:sp>
      <p:sp>
        <p:nvSpPr>
          <p:cNvPr id="30" name="Rectangle 215">
            <a:extLst>
              <a:ext uri="{FF2B5EF4-FFF2-40B4-BE49-F238E27FC236}">
                <a16:creationId xmlns:a16="http://schemas.microsoft.com/office/drawing/2014/main" id="{722DF246-A9DB-4541-958C-B49EC9811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095" y="2160765"/>
            <a:ext cx="2557462" cy="4240034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76200" cmpd="tri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>
              <a:solidFill>
                <a:srgbClr val="002060"/>
              </a:solidFill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21C2B0F7-8417-FC4B-8238-7A930F25D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807" y="2703690"/>
            <a:ext cx="255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= </a:t>
            </a:r>
            <a:r>
              <a:rPr lang="ar-SA" altLang="ar-SA" sz="2000" b="1" dirty="0">
                <a:solidFill>
                  <a:srgbClr val="C00000"/>
                </a:solidFill>
              </a:rPr>
              <a:t>ص</a:t>
            </a:r>
            <a:r>
              <a:rPr lang="ar-SA" altLang="ar-SA" sz="2000" b="1" dirty="0">
                <a:solidFill>
                  <a:srgbClr val="002060"/>
                </a:solidFill>
              </a:rPr>
              <a:t> ــ ٢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9AE6C58D-EF21-234A-A8B2-CAC056B3F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682" y="3437115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س = ٢ ــ ٢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5AAEA93C-7723-7545-9DFA-A68671895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532" y="4116565"/>
            <a:ext cx="2233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= </a:t>
            </a:r>
            <a:r>
              <a:rPr lang="ar-SA" altLang="ar-SA" sz="2000" b="1" dirty="0">
                <a:solidFill>
                  <a:srgbClr val="7030A0"/>
                </a:solidFill>
              </a:rPr>
              <a:t>٠</a:t>
            </a:r>
            <a:endParaRPr lang="en-US" altLang="ar-SA" sz="2000" b="1" dirty="0">
              <a:solidFill>
                <a:srgbClr val="7030A0"/>
              </a:solidFill>
            </a:endParaRP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E6707F12-70C2-864A-AC6B-424A8FA41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607" y="4608690"/>
            <a:ext cx="2051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حل النظام 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7C83FD63-CFE3-2C49-8B45-30B904576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557" y="5329415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</a:t>
            </a:r>
            <a:r>
              <a:rPr lang="ar-SA" altLang="ar-SA" sz="2400" b="1" dirty="0">
                <a:solidFill>
                  <a:srgbClr val="7030A0"/>
                </a:solidFill>
              </a:rPr>
              <a:t>٠</a:t>
            </a:r>
            <a:r>
              <a:rPr lang="ar-SA" altLang="ar-SA" sz="2400" b="1" dirty="0">
                <a:solidFill>
                  <a:srgbClr val="002060"/>
                </a:solidFill>
              </a:rPr>
              <a:t>  ،  </a:t>
            </a:r>
            <a:r>
              <a:rPr lang="ar-SA" altLang="ar-SA" sz="2400" b="1" dirty="0">
                <a:solidFill>
                  <a:srgbClr val="C00000"/>
                </a:solidFill>
              </a:rPr>
              <a:t>٢</a:t>
            </a:r>
            <a:r>
              <a:rPr lang="ar-SA" altLang="ar-SA" sz="2400" b="1" dirty="0">
                <a:solidFill>
                  <a:srgbClr val="002060"/>
                </a:solidFill>
              </a:rPr>
              <a:t> 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36" name="مربع نص 23">
            <a:extLst>
              <a:ext uri="{FF2B5EF4-FFF2-40B4-BE49-F238E27FC236}">
                <a16:creationId xmlns:a16="http://schemas.microsoft.com/office/drawing/2014/main" id="{D899E2A4-8E99-5242-83FA-2E40A277E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0145" y="2553658"/>
            <a:ext cx="1535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١/صـ ١٦٩</a:t>
            </a:r>
          </a:p>
        </p:txBody>
      </p: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174F0C8B-D7EF-F64A-8694-EE372F4CD5A4}"/>
              </a:ext>
            </a:extLst>
          </p:cNvPr>
          <p:cNvCxnSpPr>
            <a:cxnSpLocks/>
          </p:cNvCxnSpPr>
          <p:nvPr/>
        </p:nvCxnSpPr>
        <p:spPr>
          <a:xfrm flipH="1">
            <a:off x="4825845" y="1355903"/>
            <a:ext cx="614362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كسهم مستقيم 37">
            <a:extLst>
              <a:ext uri="{FF2B5EF4-FFF2-40B4-BE49-F238E27FC236}">
                <a16:creationId xmlns:a16="http://schemas.microsoft.com/office/drawing/2014/main" id="{E5A82FCC-2FEA-4F40-A4F3-465D2AFF577D}"/>
              </a:ext>
            </a:extLst>
          </p:cNvPr>
          <p:cNvCxnSpPr>
            <a:cxnSpLocks/>
          </p:cNvCxnSpPr>
          <p:nvPr/>
        </p:nvCxnSpPr>
        <p:spPr>
          <a:xfrm flipH="1">
            <a:off x="4573432" y="1776590"/>
            <a:ext cx="614363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D963BF51-745A-4744-9E4B-25F6335B4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682" y="1195565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1C40C5CD-1438-9A46-A872-7981F6156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720" y="1592440"/>
            <a:ext cx="54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B8918A29-79A7-604D-854A-5F46A32E7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595" y="2792590"/>
            <a:ext cx="1720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 err="1">
                <a:solidFill>
                  <a:srgbClr val="009193"/>
                </a:solidFill>
              </a:rPr>
              <a:t>ناخذ</a:t>
            </a:r>
            <a:r>
              <a:rPr lang="ar-SA" altLang="ar-SA" sz="1800" dirty="0">
                <a:solidFill>
                  <a:srgbClr val="009193"/>
                </a:solidFill>
              </a:rPr>
              <a:t> </a:t>
            </a:r>
            <a:r>
              <a:rPr lang="ar-SA" altLang="ar-SA" sz="1400" dirty="0">
                <a:solidFill>
                  <a:srgbClr val="009193"/>
                </a:solidFill>
              </a:rPr>
              <a:t>(١)</a:t>
            </a:r>
            <a:r>
              <a:rPr lang="ar-SA" altLang="ar-SA" sz="1800" dirty="0">
                <a:solidFill>
                  <a:srgbClr val="009193"/>
                </a:solidFill>
              </a:rPr>
              <a:t> ونعوض </a:t>
            </a:r>
            <a:r>
              <a:rPr lang="ar-SA" altLang="ar-SA" sz="1400" dirty="0">
                <a:solidFill>
                  <a:srgbClr val="009193"/>
                </a:solidFill>
              </a:rPr>
              <a:t>(٢)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47DF5343-B678-7549-AE40-00FF1D666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207" y="2171878"/>
            <a:ext cx="195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9193"/>
                </a:solidFill>
              </a:rPr>
              <a:t>نعوض في </a:t>
            </a:r>
            <a:r>
              <a:rPr lang="ar-SA" altLang="ar-SA" sz="1400" dirty="0">
                <a:solidFill>
                  <a:srgbClr val="009193"/>
                </a:solidFill>
              </a:rPr>
              <a:t>(١) او(٢)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AAE003C-745E-F5AC-6D76-DA8CFDFF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7475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9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grpSp>
        <p:nvGrpSpPr>
          <p:cNvPr id="11" name="Group 196">
            <a:extLst>
              <a:ext uri="{FF2B5EF4-FFF2-40B4-BE49-F238E27FC236}">
                <a16:creationId xmlns:a16="http://schemas.microsoft.com/office/drawing/2014/main" id="{898F4BA9-99BB-0140-A5C3-AFFEE1E042D9}"/>
              </a:ext>
            </a:extLst>
          </p:cNvPr>
          <p:cNvGrpSpPr>
            <a:grpSpLocks/>
          </p:cNvGrpSpPr>
          <p:nvPr/>
        </p:nvGrpSpPr>
        <p:grpSpPr bwMode="auto">
          <a:xfrm>
            <a:off x="3043747" y="1292198"/>
            <a:ext cx="7164388" cy="827088"/>
            <a:chOff x="1156" y="482"/>
            <a:chExt cx="4513" cy="521"/>
          </a:xfrm>
        </p:grpSpPr>
        <p:sp>
          <p:nvSpPr>
            <p:cNvPr id="14" name="Text Box 87">
              <a:extLst>
                <a:ext uri="{FF2B5EF4-FFF2-40B4-BE49-F238E27FC236}">
                  <a16:creationId xmlns:a16="http://schemas.microsoft.com/office/drawing/2014/main" id="{0150B765-FB85-BB4C-8115-E245EF190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5" y="588"/>
              <a:ext cx="1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9193"/>
                  </a:solidFill>
                </a:rPr>
                <a:t>استعمل التعويض لحل النظام 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: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04F81826-1EC7-E34B-A8D7-E6AD312CE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482"/>
              <a:ext cx="4513" cy="521"/>
            </a:xfrm>
            <a:prstGeom prst="rect">
              <a:avLst/>
            </a:prstGeom>
            <a:noFill/>
            <a:ln w="57150" cmpd="thinThick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grpSp>
          <p:nvGrpSpPr>
            <p:cNvPr id="17" name="Group 199">
              <a:extLst>
                <a:ext uri="{FF2B5EF4-FFF2-40B4-BE49-F238E27FC236}">
                  <a16:creationId xmlns:a16="http://schemas.microsoft.com/office/drawing/2014/main" id="{F0AF4D89-0572-C844-936A-74EFAD073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4" y="482"/>
              <a:ext cx="1498" cy="512"/>
              <a:chOff x="2154" y="491"/>
              <a:chExt cx="1498" cy="512"/>
            </a:xfrm>
          </p:grpSpPr>
          <p:sp>
            <p:nvSpPr>
              <p:cNvPr id="18" name="Text Box 87">
                <a:extLst>
                  <a:ext uri="{FF2B5EF4-FFF2-40B4-BE49-F238E27FC236}">
                    <a16:creationId xmlns:a16="http://schemas.microsoft.com/office/drawing/2014/main" id="{5BD27913-EB19-DE41-8B52-06971B7356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491"/>
                <a:ext cx="1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ص = ٤س +٥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Text Box 87">
                <a:extLst>
                  <a:ext uri="{FF2B5EF4-FFF2-40B4-BE49-F238E27FC236}">
                    <a16:creationId xmlns:a16="http://schemas.microsoft.com/office/drawing/2014/main" id="{3465332F-C3F2-734C-98B5-9EF29D0808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715"/>
                <a:ext cx="1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٢ س + ص = ١٧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20" name="AutoShape 202">
            <a:extLst>
              <a:ext uri="{FF2B5EF4-FFF2-40B4-BE49-F238E27FC236}">
                <a16:creationId xmlns:a16="http://schemas.microsoft.com/office/drawing/2014/main" id="{A4E5C694-2588-B341-8B27-EDF52159A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510" y="3595661"/>
            <a:ext cx="2771775" cy="1547812"/>
          </a:xfrm>
          <a:prstGeom prst="flowChartTerminator">
            <a:avLst/>
          </a:prstGeom>
          <a:solidFill>
            <a:srgbClr val="FFCC99"/>
          </a:solidFill>
          <a:ln w="76200" cmpd="tri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21" name="Rectangle 203">
            <a:extLst>
              <a:ext uri="{FF2B5EF4-FFF2-40B4-BE49-F238E27FC236}">
                <a16:creationId xmlns:a16="http://schemas.microsoft.com/office/drawing/2014/main" id="{99CBB7CB-F562-D641-B002-9FB0B6BDE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685" y="2300261"/>
            <a:ext cx="2557462" cy="428786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76200" cmpd="tri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9136A872-9BC3-B449-A9F2-82ABB55EE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7335" y="4171923"/>
            <a:ext cx="190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ص =  </a:t>
            </a:r>
            <a:r>
              <a:rPr lang="ar-SA" altLang="ar-SA" sz="2000" b="1" dirty="0">
                <a:solidFill>
                  <a:srgbClr val="00B050"/>
                </a:solidFill>
              </a:rPr>
              <a:t>٤س+٥</a:t>
            </a:r>
            <a:endParaRPr lang="en-US" altLang="ar-SA" sz="2000" b="1" dirty="0">
              <a:solidFill>
                <a:srgbClr val="00B05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D9241F83-07B0-B749-976C-0656FEED5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322" y="2587598"/>
            <a:ext cx="255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٢ </a:t>
            </a: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+ </a:t>
            </a:r>
            <a:r>
              <a:rPr lang="ar-SA" altLang="ar-SA" sz="2000" b="1" dirty="0">
                <a:solidFill>
                  <a:srgbClr val="00B050"/>
                </a:solidFill>
              </a:rPr>
              <a:t>ص</a:t>
            </a:r>
            <a:r>
              <a:rPr lang="ar-SA" altLang="ar-SA" sz="2000" b="1" dirty="0">
                <a:solidFill>
                  <a:srgbClr val="002060"/>
                </a:solidFill>
              </a:rPr>
              <a:t> = ١٧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6E5C8EF1-DD88-8C4F-8D60-C0C7F660F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5197" y="3306736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٢ </a:t>
            </a: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+ (</a:t>
            </a:r>
            <a:r>
              <a:rPr lang="ar-SA" altLang="ar-SA" sz="2000" b="1" dirty="0">
                <a:solidFill>
                  <a:srgbClr val="00B050"/>
                </a:solidFill>
              </a:rPr>
              <a:t>٤س+٥</a:t>
            </a:r>
            <a:r>
              <a:rPr lang="ar-SA" altLang="ar-SA" sz="2000" b="1" dirty="0">
                <a:solidFill>
                  <a:srgbClr val="002060"/>
                </a:solidFill>
              </a:rPr>
              <a:t>) = ١٧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170D3828-456A-1D4A-9A84-E848B929A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585" y="4063973"/>
            <a:ext cx="2233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٢ </a:t>
            </a: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+</a:t>
            </a:r>
            <a:r>
              <a:rPr lang="ar-SA" altLang="ar-SA" sz="2000" b="1" dirty="0">
                <a:solidFill>
                  <a:srgbClr val="00B050"/>
                </a:solidFill>
              </a:rPr>
              <a:t>٤س+ ٥ </a:t>
            </a:r>
            <a:r>
              <a:rPr lang="ar-SA" altLang="ar-SA" sz="2000" b="1" dirty="0">
                <a:solidFill>
                  <a:srgbClr val="002060"/>
                </a:solidFill>
              </a:rPr>
              <a:t>= ١٧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A329BD5E-0D99-9F46-870A-85C2A5C04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147" y="4748186"/>
            <a:ext cx="205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٦ س +٥ = ١٧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E7C1F2A8-9209-8745-880A-076E25D2D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097" y="5468911"/>
            <a:ext cx="1943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٦ س = ١٢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7497F8FC-634A-5146-A9F3-93BF04A4B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097" y="6151536"/>
            <a:ext cx="1943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= </a:t>
            </a:r>
            <a:r>
              <a:rPr lang="ar-SA" altLang="ar-SA" sz="2000" b="1" dirty="0">
                <a:solidFill>
                  <a:srgbClr val="C00000"/>
                </a:solidFill>
              </a:rPr>
              <a:t>٢</a:t>
            </a:r>
            <a:endParaRPr lang="en-US" altLang="ar-SA" sz="2000" b="1" dirty="0">
              <a:solidFill>
                <a:srgbClr val="C00000"/>
              </a:solidFill>
            </a:endParaRPr>
          </a:p>
        </p:txBody>
      </p:sp>
      <p:sp>
        <p:nvSpPr>
          <p:cNvPr id="30" name="Rectangle 215">
            <a:extLst>
              <a:ext uri="{FF2B5EF4-FFF2-40B4-BE49-F238E27FC236}">
                <a16:creationId xmlns:a16="http://schemas.microsoft.com/office/drawing/2014/main" id="{57B9B2B9-FF0E-874A-9305-3108523B2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860" y="2301848"/>
            <a:ext cx="2557462" cy="4143401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76200" cmpd="tri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>
              <a:solidFill>
                <a:srgbClr val="002060"/>
              </a:solidFill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DC549F61-0D95-A644-A091-D62E2C9C2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572" y="2844773"/>
            <a:ext cx="255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ص = ٤</a:t>
            </a:r>
            <a:r>
              <a:rPr lang="ar-SA" altLang="ar-SA" sz="2000" b="1" dirty="0">
                <a:solidFill>
                  <a:srgbClr val="C0000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+٥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E7618C3C-CDCC-0D45-A220-961FE133F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447" y="3578198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ص = ٤(</a:t>
            </a:r>
            <a:r>
              <a:rPr lang="ar-SA" altLang="ar-SA" sz="2000" b="1" dirty="0">
                <a:solidFill>
                  <a:srgbClr val="C00000"/>
                </a:solidFill>
              </a:rPr>
              <a:t>٢</a:t>
            </a:r>
            <a:r>
              <a:rPr lang="ar-SA" altLang="ar-SA" sz="2000" b="1" dirty="0">
                <a:solidFill>
                  <a:srgbClr val="002060"/>
                </a:solidFill>
              </a:rPr>
              <a:t>) + ٥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9520CB3E-7F27-5F43-9183-FECBF1D57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297" y="4257648"/>
            <a:ext cx="2233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ص = ٨+٥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7ADA0799-5A1D-FF46-AB19-07B22FA31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710" y="5240311"/>
            <a:ext cx="2051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حل النظام 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C3FAC423-0153-C44B-80A7-5AF0DD27B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260" y="5865786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</a:t>
            </a:r>
            <a:r>
              <a:rPr lang="ar-SA" altLang="ar-SA" sz="2400" b="1" dirty="0">
                <a:solidFill>
                  <a:srgbClr val="C00000"/>
                </a:solidFill>
              </a:rPr>
              <a:t>٢</a:t>
            </a:r>
            <a:r>
              <a:rPr lang="ar-SA" altLang="ar-SA" sz="2400" b="1" dirty="0">
                <a:solidFill>
                  <a:srgbClr val="002060"/>
                </a:solidFill>
              </a:rPr>
              <a:t>  ،  </a:t>
            </a:r>
            <a:r>
              <a:rPr lang="ar-SA" altLang="ar-SA" sz="2400" b="1" dirty="0">
                <a:solidFill>
                  <a:srgbClr val="7030A0"/>
                </a:solidFill>
              </a:rPr>
              <a:t>١٣</a:t>
            </a:r>
            <a:r>
              <a:rPr lang="ar-SA" altLang="ar-SA" sz="2400" b="1" dirty="0">
                <a:solidFill>
                  <a:srgbClr val="002060"/>
                </a:solidFill>
              </a:rPr>
              <a:t> 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36" name="مربع نص 23">
            <a:extLst>
              <a:ext uri="{FF2B5EF4-FFF2-40B4-BE49-F238E27FC236}">
                <a16:creationId xmlns:a16="http://schemas.microsoft.com/office/drawing/2014/main" id="{CC6D3107-07F0-E044-BE05-F381EA614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4615" y="2410577"/>
            <a:ext cx="1535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٥/صـ ١٦٩</a:t>
            </a:r>
          </a:p>
        </p:txBody>
      </p: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1F57996B-2BB9-A04B-92C0-35C0DAF605D7}"/>
              </a:ext>
            </a:extLst>
          </p:cNvPr>
          <p:cNvCxnSpPr>
            <a:cxnSpLocks/>
          </p:cNvCxnSpPr>
          <p:nvPr/>
        </p:nvCxnSpPr>
        <p:spPr>
          <a:xfrm flipH="1">
            <a:off x="4737610" y="1496986"/>
            <a:ext cx="614362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كسهم مستقيم 37">
            <a:extLst>
              <a:ext uri="{FF2B5EF4-FFF2-40B4-BE49-F238E27FC236}">
                <a16:creationId xmlns:a16="http://schemas.microsoft.com/office/drawing/2014/main" id="{3DA0C9B5-3AF9-5A4E-A2BE-83F9105E69E1}"/>
              </a:ext>
            </a:extLst>
          </p:cNvPr>
          <p:cNvCxnSpPr>
            <a:cxnSpLocks/>
          </p:cNvCxnSpPr>
          <p:nvPr/>
        </p:nvCxnSpPr>
        <p:spPr>
          <a:xfrm flipH="1">
            <a:off x="4485197" y="1917673"/>
            <a:ext cx="614363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C9DAD09E-F36E-3340-A58B-D3E69401C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2447" y="1336648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14A6A229-C2BA-AA43-B188-12743D010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485" y="1733523"/>
            <a:ext cx="54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EC3A6AC1-B4E6-E245-A3F6-D727CFCFF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0360" y="2933673"/>
            <a:ext cx="1720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9193"/>
                </a:solidFill>
              </a:rPr>
              <a:t>نأخذ </a:t>
            </a:r>
            <a:r>
              <a:rPr lang="ar-SA" altLang="ar-SA" sz="1400" dirty="0">
                <a:solidFill>
                  <a:srgbClr val="009193"/>
                </a:solidFill>
              </a:rPr>
              <a:t>(١)</a:t>
            </a:r>
            <a:r>
              <a:rPr lang="ar-SA" altLang="ar-SA" sz="1800" dirty="0">
                <a:solidFill>
                  <a:srgbClr val="009193"/>
                </a:solidFill>
              </a:rPr>
              <a:t> ونعوض </a:t>
            </a:r>
            <a:r>
              <a:rPr lang="ar-SA" altLang="ar-SA" sz="1400" dirty="0">
                <a:solidFill>
                  <a:srgbClr val="009193"/>
                </a:solidFill>
              </a:rPr>
              <a:t>(٢)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1034FCE1-7706-C548-B3C7-4CBB4E23B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972" y="2312961"/>
            <a:ext cx="195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9193"/>
                </a:solidFill>
              </a:rPr>
              <a:t>نعوض في </a:t>
            </a:r>
            <a:r>
              <a:rPr lang="ar-SA" altLang="ar-SA" sz="1400" dirty="0">
                <a:solidFill>
                  <a:srgbClr val="009193"/>
                </a:solidFill>
              </a:rPr>
              <a:t>(١) او(٢)</a:t>
            </a:r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57954FFE-E856-6D47-AF91-93A55A4A9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860" y="4748186"/>
            <a:ext cx="2233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ص = </a:t>
            </a:r>
            <a:r>
              <a:rPr lang="ar-SA" altLang="ar-SA" sz="2000" b="1" dirty="0">
                <a:solidFill>
                  <a:srgbClr val="7030A0"/>
                </a:solidFill>
              </a:rPr>
              <a:t>١٣</a:t>
            </a:r>
            <a:endParaRPr lang="en-US" altLang="ar-SA" sz="2000" b="1" dirty="0">
              <a:solidFill>
                <a:srgbClr val="7030A0"/>
              </a:solidFill>
            </a:endParaRPr>
          </a:p>
        </p:txBody>
      </p:sp>
      <p:sp>
        <p:nvSpPr>
          <p:cNvPr id="44" name="مربع نص 4">
            <a:extLst>
              <a:ext uri="{FF2B5EF4-FFF2-40B4-BE49-F238E27FC236}">
                <a16:creationId xmlns:a16="http://schemas.microsoft.com/office/drawing/2014/main" id="{EA7D7E7E-6B30-AE40-8010-994B9FE79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409" y="5189511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13490A6-E6D5-BBCD-E26D-6E20F3F8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0223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9" grpId="0"/>
      <p:bldP spid="40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sp>
        <p:nvSpPr>
          <p:cNvPr id="11" name="AutoShape 98">
            <a:extLst>
              <a:ext uri="{FF2B5EF4-FFF2-40B4-BE49-F238E27FC236}">
                <a16:creationId xmlns:a16="http://schemas.microsoft.com/office/drawing/2014/main" id="{BDC4E419-BBE8-974A-B868-4D01DAFDC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762" y="1818044"/>
            <a:ext cx="4175125" cy="684212"/>
          </a:xfrm>
          <a:prstGeom prst="flowChartTerminator">
            <a:avLst/>
          </a:prstGeom>
          <a:solidFill>
            <a:srgbClr val="FFCC99"/>
          </a:solidFill>
          <a:ln w="76200" cmpd="tri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3A1E1092-55AD-EE4E-B5FE-11C183642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927581"/>
            <a:ext cx="295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نتيجة حل نظام من معادلتين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16" name="Line 100">
            <a:extLst>
              <a:ext uri="{FF2B5EF4-FFF2-40B4-BE49-F238E27FC236}">
                <a16:creationId xmlns:a16="http://schemas.microsoft.com/office/drawing/2014/main" id="{FFACEF82-EE38-6440-B723-601E96F3F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8025" y="2502256"/>
            <a:ext cx="0" cy="720725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17" name="AutoShape 101">
            <a:extLst>
              <a:ext uri="{FF2B5EF4-FFF2-40B4-BE49-F238E27FC236}">
                <a16:creationId xmlns:a16="http://schemas.microsoft.com/office/drawing/2014/main" id="{3D29A9BF-475E-034F-B1A1-45CCB9F55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3691294"/>
            <a:ext cx="3744912" cy="2628900"/>
          </a:xfrm>
          <a:prstGeom prst="flowChartTerminator">
            <a:avLst/>
          </a:prstGeom>
          <a:solidFill>
            <a:srgbClr val="FFCC99"/>
          </a:solidFill>
          <a:ln w="76200" cmpd="tri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C8A9766E-AB38-F94B-AE92-54D390698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0" y="3835756"/>
            <a:ext cx="233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النتيجة جملة خاطئة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2601331A-27D0-1D45-8D87-E44CC5A34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637" y="4566006"/>
            <a:ext cx="216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مثل :     ٦  =  ٥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8AC576AC-8E52-1841-997B-D56BC5586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637" y="5358169"/>
            <a:ext cx="216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النظام مستحيل الحل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1" name="AutoShape 105">
            <a:extLst>
              <a:ext uri="{FF2B5EF4-FFF2-40B4-BE49-F238E27FC236}">
                <a16:creationId xmlns:a16="http://schemas.microsoft.com/office/drawing/2014/main" id="{6935F8E5-0F66-8E4B-A965-C6B2985EA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75" y="3691294"/>
            <a:ext cx="3744912" cy="2628900"/>
          </a:xfrm>
          <a:prstGeom prst="flowChartTerminator">
            <a:avLst/>
          </a:prstGeom>
          <a:solidFill>
            <a:srgbClr val="FFCC99"/>
          </a:solidFill>
          <a:ln w="76200" cmpd="tri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989304AA-DF05-044E-BC50-74E97047F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3835756"/>
            <a:ext cx="233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النتيجة متطابقة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E269C081-DE25-314E-AC92-200317C99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12" y="4566006"/>
            <a:ext cx="216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مثل :     ٦  =  ٦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62F57DC5-E238-FB42-B2F0-619C03124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7" y="5358169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النظام له عدد لا نهائي من الحلول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5" name="Line 109">
            <a:extLst>
              <a:ext uri="{FF2B5EF4-FFF2-40B4-BE49-F238E27FC236}">
                <a16:creationId xmlns:a16="http://schemas.microsoft.com/office/drawing/2014/main" id="{449ABF62-F027-7E4C-B636-A3514F33E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9137" y="3222981"/>
            <a:ext cx="792163" cy="4683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26" name="Line 110">
            <a:extLst>
              <a:ext uri="{FF2B5EF4-FFF2-40B4-BE49-F238E27FC236}">
                <a16:creationId xmlns:a16="http://schemas.microsoft.com/office/drawing/2014/main" id="{7AA4E920-1124-E04A-950F-DDA5398DAB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6975" y="3222981"/>
            <a:ext cx="792162" cy="46831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pic>
        <p:nvPicPr>
          <p:cNvPr id="27" name="صورة 14">
            <a:extLst>
              <a:ext uri="{FF2B5EF4-FFF2-40B4-BE49-F238E27FC236}">
                <a16:creationId xmlns:a16="http://schemas.microsoft.com/office/drawing/2014/main" id="{3275FF03-7A0F-2048-8465-3A7D4B135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44091"/>
            <a:ext cx="3568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1F15FF4-4DBF-456C-54F4-284FA0D77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4992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7" grpId="0" animBg="1"/>
      <p:bldP spid="18" grpId="0"/>
      <p:bldP spid="19" grpId="0"/>
      <p:bldP spid="20" grpId="0"/>
      <p:bldP spid="21" grpId="0" animBg="1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14" name="Group 90">
            <a:extLst>
              <a:ext uri="{FF2B5EF4-FFF2-40B4-BE49-F238E27FC236}">
                <a16:creationId xmlns:a16="http://schemas.microsoft.com/office/drawing/2014/main" id="{2D43BFA0-794B-114C-B24A-A184A0D924FC}"/>
              </a:ext>
            </a:extLst>
          </p:cNvPr>
          <p:cNvGrpSpPr>
            <a:grpSpLocks/>
          </p:cNvGrpSpPr>
          <p:nvPr/>
        </p:nvGrpSpPr>
        <p:grpSpPr bwMode="auto">
          <a:xfrm>
            <a:off x="2907143" y="1627383"/>
            <a:ext cx="7164388" cy="827088"/>
            <a:chOff x="1156" y="482"/>
            <a:chExt cx="4513" cy="521"/>
          </a:xfrm>
        </p:grpSpPr>
        <p:sp>
          <p:nvSpPr>
            <p:cNvPr id="16" name="Text Box 87">
              <a:extLst>
                <a:ext uri="{FF2B5EF4-FFF2-40B4-BE49-F238E27FC236}">
                  <a16:creationId xmlns:a16="http://schemas.microsoft.com/office/drawing/2014/main" id="{2405A485-9168-EB4E-897C-115CF5C28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5" y="588"/>
              <a:ext cx="1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استعمل التعويض لحل النظام :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17" name="Rectangle 20">
              <a:extLst>
                <a:ext uri="{FF2B5EF4-FFF2-40B4-BE49-F238E27FC236}">
                  <a16:creationId xmlns:a16="http://schemas.microsoft.com/office/drawing/2014/main" id="{1A6608B1-E03C-1B40-AE79-E15D18033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482"/>
              <a:ext cx="4513" cy="521"/>
            </a:xfrm>
            <a:prstGeom prst="rect">
              <a:avLst/>
            </a:prstGeom>
            <a:noFill/>
            <a:ln w="57150" cmpd="thinThick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grpSp>
          <p:nvGrpSpPr>
            <p:cNvPr id="18" name="Group 93">
              <a:extLst>
                <a:ext uri="{FF2B5EF4-FFF2-40B4-BE49-F238E27FC236}">
                  <a16:creationId xmlns:a16="http://schemas.microsoft.com/office/drawing/2014/main" id="{BCAA3210-3037-B343-9627-A67F6BA71A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4" y="482"/>
              <a:ext cx="1498" cy="512"/>
              <a:chOff x="2154" y="491"/>
              <a:chExt cx="1498" cy="512"/>
            </a:xfrm>
          </p:grpSpPr>
          <p:sp>
            <p:nvSpPr>
              <p:cNvPr id="19" name="Text Box 87">
                <a:extLst>
                  <a:ext uri="{FF2B5EF4-FFF2-40B4-BE49-F238E27FC236}">
                    <a16:creationId xmlns:a16="http://schemas.microsoft.com/office/drawing/2014/main" id="{FD17C118-DD74-D54A-A834-E3BF190487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491"/>
                <a:ext cx="1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٢ س ــ  ص =  ٨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Text Box 87">
                <a:extLst>
                  <a:ext uri="{FF2B5EF4-FFF2-40B4-BE49-F238E27FC236}">
                    <a16:creationId xmlns:a16="http://schemas.microsoft.com/office/drawing/2014/main" id="{C93BD2F1-1D1F-4D47-8433-166C47CF12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715"/>
                <a:ext cx="1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ص = ٢ س ــ ٣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21" name="AutoShape 96">
            <a:extLst>
              <a:ext uri="{FF2B5EF4-FFF2-40B4-BE49-F238E27FC236}">
                <a16:creationId xmlns:a16="http://schemas.microsoft.com/office/drawing/2014/main" id="{175C80AD-7D30-7948-AEC1-A63967946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543" y="3930846"/>
            <a:ext cx="3024188" cy="1547812"/>
          </a:xfrm>
          <a:prstGeom prst="flowChartTerminator">
            <a:avLst/>
          </a:prstGeom>
          <a:solidFill>
            <a:srgbClr val="FFCC99"/>
          </a:solidFill>
          <a:ln w="76200" cmpd="tri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22" name="Rectangle 97">
            <a:extLst>
              <a:ext uri="{FF2B5EF4-FFF2-40B4-BE49-F238E27FC236}">
                <a16:creationId xmlns:a16="http://schemas.microsoft.com/office/drawing/2014/main" id="{143F2CFC-3028-DD46-B905-9FA42BF86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156" y="2544959"/>
            <a:ext cx="4573587" cy="3654136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76200" cmpd="tri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19E6F443-CB0C-EF4E-96E3-9138D6924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781" y="4507108"/>
            <a:ext cx="190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ص =  </a:t>
            </a:r>
            <a:r>
              <a:rPr lang="ar-SA" altLang="ar-SA" sz="2000" b="1" dirty="0">
                <a:solidFill>
                  <a:srgbClr val="00B050"/>
                </a:solidFill>
              </a:rPr>
              <a:t>٢ </a:t>
            </a:r>
            <a:r>
              <a:rPr lang="ar-SA" altLang="ar-SA" sz="2000" b="1" dirty="0" err="1">
                <a:solidFill>
                  <a:srgbClr val="00B050"/>
                </a:solidFill>
              </a:rPr>
              <a:t>س</a:t>
            </a:r>
            <a:r>
              <a:rPr lang="ar-SA" altLang="ar-SA" sz="2000" b="1" dirty="0">
                <a:solidFill>
                  <a:srgbClr val="00B050"/>
                </a:solidFill>
              </a:rPr>
              <a:t> ــ ٣</a:t>
            </a:r>
            <a:endParaRPr lang="en-US" altLang="ar-SA" sz="2000" b="1" dirty="0">
              <a:solidFill>
                <a:srgbClr val="00B05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4D3B94D0-4546-7047-AA72-3806A8E1B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531" y="2922783"/>
            <a:ext cx="255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٢ </a:t>
            </a: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ــ  </a:t>
            </a:r>
            <a:r>
              <a:rPr lang="ar-SA" altLang="ar-SA" sz="2000" b="1" dirty="0">
                <a:solidFill>
                  <a:srgbClr val="00B050"/>
                </a:solidFill>
              </a:rPr>
              <a:t>ص</a:t>
            </a:r>
            <a:r>
              <a:rPr lang="ar-SA" altLang="ar-SA" sz="2000" b="1" dirty="0">
                <a:solidFill>
                  <a:srgbClr val="002060"/>
                </a:solidFill>
              </a:rPr>
              <a:t> =  ٨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082942EF-E091-3F4D-BF8C-B4A9B25B2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881" y="3462533"/>
            <a:ext cx="3311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٢ </a:t>
            </a: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ــ  ( </a:t>
            </a:r>
            <a:r>
              <a:rPr lang="ar-SA" altLang="ar-SA" sz="2000" b="1" dirty="0">
                <a:solidFill>
                  <a:srgbClr val="00B050"/>
                </a:solidFill>
              </a:rPr>
              <a:t>٢ </a:t>
            </a:r>
            <a:r>
              <a:rPr lang="ar-SA" altLang="ar-SA" sz="2000" b="1" dirty="0" err="1">
                <a:solidFill>
                  <a:srgbClr val="00B050"/>
                </a:solidFill>
              </a:rPr>
              <a:t>س</a:t>
            </a:r>
            <a:r>
              <a:rPr lang="ar-SA" altLang="ar-SA" sz="2000" b="1" dirty="0">
                <a:solidFill>
                  <a:srgbClr val="00B050"/>
                </a:solidFill>
              </a:rPr>
              <a:t> ــ ٣ </a:t>
            </a:r>
            <a:r>
              <a:rPr lang="ar-SA" altLang="ar-SA" sz="2000" b="1" dirty="0">
                <a:solidFill>
                  <a:srgbClr val="002060"/>
                </a:solidFill>
              </a:rPr>
              <a:t>) =  ٨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271C3E3D-37FB-8046-9DC4-D193AAE43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881" y="4038796"/>
            <a:ext cx="3311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٢ </a:t>
            </a: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ــ ٢ </a:t>
            </a: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+ ٣ =  ٨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A8B3ABBE-F13E-4F49-8FFC-653806123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906" y="4686496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C00000"/>
                </a:solidFill>
              </a:rPr>
              <a:t>٣  =  ٨</a:t>
            </a:r>
            <a:endParaRPr lang="en-US" altLang="ar-SA" sz="2000" b="1" dirty="0">
              <a:solidFill>
                <a:srgbClr val="C00000"/>
              </a:solidFill>
            </a:endParaRPr>
          </a:p>
        </p:txBody>
      </p:sp>
      <p:sp>
        <p:nvSpPr>
          <p:cNvPr id="28" name="Line 103">
            <a:extLst>
              <a:ext uri="{FF2B5EF4-FFF2-40B4-BE49-F238E27FC236}">
                <a16:creationId xmlns:a16="http://schemas.microsoft.com/office/drawing/2014/main" id="{E06FCB3F-819E-CE44-8447-07CC8840D1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21731" y="4038796"/>
            <a:ext cx="53975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29" name="Line 104">
            <a:extLst>
              <a:ext uri="{FF2B5EF4-FFF2-40B4-BE49-F238E27FC236}">
                <a16:creationId xmlns:a16="http://schemas.microsoft.com/office/drawing/2014/main" id="{452EB687-30B8-504B-9792-B88E8F108D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8956" y="4038796"/>
            <a:ext cx="53975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0" name="AutoShape 105">
            <a:extLst>
              <a:ext uri="{FF2B5EF4-FFF2-40B4-BE49-F238E27FC236}">
                <a16:creationId xmlns:a16="http://schemas.microsoft.com/office/drawing/2014/main" id="{28EB7334-B42D-CA49-85B6-40DCA1EF7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906" y="4651571"/>
            <a:ext cx="1944687" cy="431800"/>
          </a:xfrm>
          <a:prstGeom prst="homePlate">
            <a:avLst>
              <a:gd name="adj" fmla="val 112592"/>
            </a:avLst>
          </a:prstGeom>
          <a:solidFill>
            <a:srgbClr val="DDD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جملة خاطئة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86FEA70F-BAE6-E44F-9AC7-0B6C9987C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306" y="5550096"/>
            <a:ext cx="1943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9193"/>
                </a:solidFill>
              </a:rPr>
              <a:t>النظام مستحيل الحل</a:t>
            </a:r>
            <a:endParaRPr lang="en-US" altLang="ar-SA" sz="2000" b="1" dirty="0">
              <a:solidFill>
                <a:srgbClr val="009193"/>
              </a:solidFill>
            </a:endParaRPr>
          </a:p>
        </p:txBody>
      </p:sp>
      <p:pic>
        <p:nvPicPr>
          <p:cNvPr id="32" name="صورة 4">
            <a:extLst>
              <a:ext uri="{FF2B5EF4-FFF2-40B4-BE49-F238E27FC236}">
                <a16:creationId xmlns:a16="http://schemas.microsoft.com/office/drawing/2014/main" id="{C3546C52-65CB-504E-B0BB-5AA18C93C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531" y="1011433"/>
            <a:ext cx="3568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مربع نص 10">
            <a:extLst>
              <a:ext uri="{FF2B5EF4-FFF2-40B4-BE49-F238E27FC236}">
                <a16:creationId xmlns:a16="http://schemas.microsoft.com/office/drawing/2014/main" id="{A98C644F-52DE-6042-B0E1-9C3700711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4962" y="2664189"/>
            <a:ext cx="1535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٣أ/صـ ١٦٨</a:t>
            </a:r>
          </a:p>
        </p:txBody>
      </p:sp>
      <p:cxnSp>
        <p:nvCxnSpPr>
          <p:cNvPr id="34" name="رابط كسهم مستقيم 33">
            <a:extLst>
              <a:ext uri="{FF2B5EF4-FFF2-40B4-BE49-F238E27FC236}">
                <a16:creationId xmlns:a16="http://schemas.microsoft.com/office/drawing/2014/main" id="{094FFAF7-0FF8-744D-BED4-0A1E97B85CFF}"/>
              </a:ext>
            </a:extLst>
          </p:cNvPr>
          <p:cNvCxnSpPr>
            <a:cxnSpLocks/>
          </p:cNvCxnSpPr>
          <p:nvPr/>
        </p:nvCxnSpPr>
        <p:spPr>
          <a:xfrm flipH="1">
            <a:off x="4229531" y="1878208"/>
            <a:ext cx="612775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id="{3D6F1304-45AF-2D49-BA97-918AD5060DCC}"/>
              </a:ext>
            </a:extLst>
          </p:cNvPr>
          <p:cNvCxnSpPr>
            <a:cxnSpLocks/>
          </p:cNvCxnSpPr>
          <p:nvPr/>
        </p:nvCxnSpPr>
        <p:spPr>
          <a:xfrm flipH="1">
            <a:off x="4383518" y="2252858"/>
            <a:ext cx="614363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312E8CDD-4D3C-E54A-97A3-4999059FD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4356" y="1643258"/>
            <a:ext cx="54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7CBB17B9-8B1D-C444-8799-DC465B88A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968" y="2062358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2038A201-EE89-D04B-8249-2B69E6647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706" y="3268858"/>
            <a:ext cx="1720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 err="1">
                <a:solidFill>
                  <a:srgbClr val="009193"/>
                </a:solidFill>
              </a:rPr>
              <a:t>ناخذ</a:t>
            </a:r>
            <a:r>
              <a:rPr lang="ar-SA" altLang="ar-SA" sz="1800" dirty="0">
                <a:solidFill>
                  <a:srgbClr val="009193"/>
                </a:solidFill>
              </a:rPr>
              <a:t> </a:t>
            </a:r>
            <a:r>
              <a:rPr lang="ar-SA" altLang="ar-SA" sz="1400" dirty="0">
                <a:solidFill>
                  <a:srgbClr val="009193"/>
                </a:solidFill>
              </a:rPr>
              <a:t>(١)</a:t>
            </a:r>
            <a:r>
              <a:rPr lang="ar-SA" altLang="ar-SA" sz="1800" dirty="0">
                <a:solidFill>
                  <a:srgbClr val="009193"/>
                </a:solidFill>
              </a:rPr>
              <a:t> ونعوض </a:t>
            </a:r>
            <a:r>
              <a:rPr lang="ar-SA" altLang="ar-SA" sz="1400" dirty="0">
                <a:solidFill>
                  <a:srgbClr val="009193"/>
                </a:solidFill>
              </a:rPr>
              <a:t>(٢)</a:t>
            </a:r>
          </a:p>
        </p:txBody>
      </p:sp>
      <p:pic>
        <p:nvPicPr>
          <p:cNvPr id="39" name="صورة 28">
            <a:extLst>
              <a:ext uri="{FF2B5EF4-FFF2-40B4-BE49-F238E27FC236}">
                <a16:creationId xmlns:a16="http://schemas.microsoft.com/office/drawing/2014/main" id="{7BAC1262-1416-E74A-84BD-4425BDB2F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531" y="1019371"/>
            <a:ext cx="3568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7F54724-16FB-02EC-BFF3-0FC37C09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8308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30" grpId="0" animBg="1"/>
      <p:bldP spid="31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11" name="Picture 63">
            <a:extLst>
              <a:ext uri="{FF2B5EF4-FFF2-40B4-BE49-F238E27FC236}">
                <a16:creationId xmlns:a16="http://schemas.microsoft.com/office/drawing/2014/main" id="{610775B8-D984-1A4A-8121-FF905C168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98" y="654407"/>
            <a:ext cx="1698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99">
            <a:extLst>
              <a:ext uri="{FF2B5EF4-FFF2-40B4-BE49-F238E27FC236}">
                <a16:creationId xmlns:a16="http://schemas.microsoft.com/office/drawing/2014/main" id="{3145BCD9-B9E6-1848-B337-ABF00EE2BAA4}"/>
              </a:ext>
            </a:extLst>
          </p:cNvPr>
          <p:cNvGrpSpPr>
            <a:grpSpLocks/>
          </p:cNvGrpSpPr>
          <p:nvPr/>
        </p:nvGrpSpPr>
        <p:grpSpPr bwMode="auto">
          <a:xfrm>
            <a:off x="2401173" y="1303694"/>
            <a:ext cx="7164388" cy="827088"/>
            <a:chOff x="1156" y="482"/>
            <a:chExt cx="4513" cy="521"/>
          </a:xfrm>
        </p:grpSpPr>
        <p:sp>
          <p:nvSpPr>
            <p:cNvPr id="16" name="Text Box 87">
              <a:extLst>
                <a:ext uri="{FF2B5EF4-FFF2-40B4-BE49-F238E27FC236}">
                  <a16:creationId xmlns:a16="http://schemas.microsoft.com/office/drawing/2014/main" id="{81ECDE56-82C2-2C49-99D3-EC0BB3222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5" y="588"/>
              <a:ext cx="1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استعمل التعويض لحل النظام :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17" name="Rectangle 20">
              <a:extLst>
                <a:ext uri="{FF2B5EF4-FFF2-40B4-BE49-F238E27FC236}">
                  <a16:creationId xmlns:a16="http://schemas.microsoft.com/office/drawing/2014/main" id="{C60231DE-0E03-9044-AF8C-2B9105A3E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482"/>
              <a:ext cx="4513" cy="521"/>
            </a:xfrm>
            <a:prstGeom prst="rect">
              <a:avLst/>
            </a:prstGeom>
            <a:noFill/>
            <a:ln w="57150" cmpd="thinThick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grpSp>
          <p:nvGrpSpPr>
            <p:cNvPr id="18" name="Group 102">
              <a:extLst>
                <a:ext uri="{FF2B5EF4-FFF2-40B4-BE49-F238E27FC236}">
                  <a16:creationId xmlns:a16="http://schemas.microsoft.com/office/drawing/2014/main" id="{42F55B2A-6F24-7841-AAD7-2A907BD3DB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4" y="482"/>
              <a:ext cx="1498" cy="512"/>
              <a:chOff x="2154" y="491"/>
              <a:chExt cx="1498" cy="512"/>
            </a:xfrm>
          </p:grpSpPr>
          <p:sp>
            <p:nvSpPr>
              <p:cNvPr id="19" name="Text Box 87">
                <a:extLst>
                  <a:ext uri="{FF2B5EF4-FFF2-40B4-BE49-F238E27FC236}">
                    <a16:creationId xmlns:a16="http://schemas.microsoft.com/office/drawing/2014/main" id="{E0A6DFA5-2BA6-E74F-A987-BFE5A96947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491"/>
                <a:ext cx="1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٤ س ــ ٣ ص =  ١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Text Box 87">
                <a:extLst>
                  <a:ext uri="{FF2B5EF4-FFF2-40B4-BE49-F238E27FC236}">
                    <a16:creationId xmlns:a16="http://schemas.microsoft.com/office/drawing/2014/main" id="{516282DD-5EB1-2F45-8F0B-00C13EA565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715"/>
                <a:ext cx="1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٦ ص ــ ٨ س = ــ ٢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21" name="AutoShape 105">
            <a:extLst>
              <a:ext uri="{FF2B5EF4-FFF2-40B4-BE49-F238E27FC236}">
                <a16:creationId xmlns:a16="http://schemas.microsoft.com/office/drawing/2014/main" id="{F684A7D2-C434-B64B-8ABF-5024EE149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573" y="3427769"/>
            <a:ext cx="3024188" cy="2520950"/>
          </a:xfrm>
          <a:prstGeom prst="flowChartTerminator">
            <a:avLst/>
          </a:prstGeom>
          <a:solidFill>
            <a:srgbClr val="FFCC99"/>
          </a:solidFill>
          <a:ln w="76200" cmpd="tri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22" name="Rectangle 106">
            <a:extLst>
              <a:ext uri="{FF2B5EF4-FFF2-40B4-BE49-F238E27FC236}">
                <a16:creationId xmlns:a16="http://schemas.microsoft.com/office/drawing/2014/main" id="{5E65E13F-65AE-C64B-AA9E-A22B7A65E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186" y="2311758"/>
            <a:ext cx="4573587" cy="39243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76200" cmpd="tri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35A7E22A-1A72-D944-802F-6B0FCD48A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6811" y="3572232"/>
            <a:ext cx="190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٤ س ــ ٣ ص =  ١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7E9EF331-5D47-F549-A7F2-1451BAC94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561" y="2599094"/>
            <a:ext cx="255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٦ ص ــ ٨ </a:t>
            </a:r>
            <a:r>
              <a:rPr lang="ar-SA" altLang="ar-SA" sz="2000" b="1" dirty="0" err="1">
                <a:solidFill>
                  <a:srgbClr val="00B05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= ــ ٢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7AC93AEF-70B3-5D4C-9FD6-970B49393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523" y="4939069"/>
            <a:ext cx="1331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C00000"/>
                </a:solidFill>
              </a:rPr>
              <a:t>ــ ٢  =  ــ ٢</a:t>
            </a:r>
            <a:endParaRPr lang="en-US" altLang="ar-SA" sz="2000" b="1" dirty="0">
              <a:solidFill>
                <a:srgbClr val="C00000"/>
              </a:solidFill>
            </a:endParaRPr>
          </a:p>
        </p:txBody>
      </p:sp>
      <p:sp>
        <p:nvSpPr>
          <p:cNvPr id="26" name="AutoShape 114">
            <a:extLst>
              <a:ext uri="{FF2B5EF4-FFF2-40B4-BE49-F238E27FC236}">
                <a16:creationId xmlns:a16="http://schemas.microsoft.com/office/drawing/2014/main" id="{429BFACB-49CF-4441-A264-0A903294D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936" y="4904144"/>
            <a:ext cx="1944687" cy="431800"/>
          </a:xfrm>
          <a:prstGeom prst="homePlate">
            <a:avLst>
              <a:gd name="adj" fmla="val 112592"/>
            </a:avLst>
          </a:prstGeom>
          <a:solidFill>
            <a:srgbClr val="DDD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جملة صحيحة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AC2D9BBD-CF28-2B43-A6B6-68090000A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986" y="5839182"/>
            <a:ext cx="3600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9193"/>
                </a:solidFill>
              </a:rPr>
              <a:t>النظام له عدد لا نهائي من الحلول</a:t>
            </a:r>
            <a:endParaRPr lang="en-US" altLang="ar-SA" sz="2000" b="1" dirty="0">
              <a:solidFill>
                <a:srgbClr val="009193"/>
              </a:solidFill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0B55133C-AE92-4147-86A1-8FF334745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6811" y="4111982"/>
            <a:ext cx="190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٤ س = ٣ ص +  ١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535215C7-7BC4-684B-B9FD-23793A090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9473" y="4615219"/>
            <a:ext cx="2519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بقسمة جميع الحدود على ٤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grpSp>
        <p:nvGrpSpPr>
          <p:cNvPr id="30" name="Group 127">
            <a:extLst>
              <a:ext uri="{FF2B5EF4-FFF2-40B4-BE49-F238E27FC236}">
                <a16:creationId xmlns:a16="http://schemas.microsoft.com/office/drawing/2014/main" id="{B96EF570-0BAA-CD4B-9A9B-294244BFD114}"/>
              </a:ext>
            </a:extLst>
          </p:cNvPr>
          <p:cNvGrpSpPr>
            <a:grpSpLocks/>
          </p:cNvGrpSpPr>
          <p:nvPr/>
        </p:nvGrpSpPr>
        <p:grpSpPr bwMode="auto">
          <a:xfrm>
            <a:off x="6889036" y="5097819"/>
            <a:ext cx="1885950" cy="635000"/>
            <a:chOff x="3937" y="2848"/>
            <a:chExt cx="1188" cy="400"/>
          </a:xfrm>
        </p:grpSpPr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C59F2AA3-DCCA-2A41-8F47-0A357DD55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" y="2908"/>
              <a:ext cx="9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 dirty="0" err="1">
                  <a:solidFill>
                    <a:srgbClr val="00B050"/>
                  </a:solidFill>
                </a:rPr>
                <a:t>س</a:t>
              </a:r>
              <a:r>
                <a:rPr lang="ar-SA" altLang="ar-SA" sz="2000" b="1" dirty="0">
                  <a:solidFill>
                    <a:srgbClr val="002060"/>
                  </a:solidFill>
                </a:rPr>
                <a:t> =      ص +  </a:t>
              </a:r>
              <a:endParaRPr lang="en-US" altLang="ar-SA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32" name="Group 122">
              <a:extLst>
                <a:ext uri="{FF2B5EF4-FFF2-40B4-BE49-F238E27FC236}">
                  <a16:creationId xmlns:a16="http://schemas.microsoft.com/office/drawing/2014/main" id="{F7DE4FF2-0B72-A241-AA11-714EF5A62F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4" y="2848"/>
              <a:ext cx="227" cy="400"/>
              <a:chOff x="4830" y="1253"/>
              <a:chExt cx="227" cy="400"/>
            </a:xfrm>
          </p:grpSpPr>
          <p:sp>
            <p:nvSpPr>
              <p:cNvPr id="37" name="Text Box 87">
                <a:extLst>
                  <a:ext uri="{FF2B5EF4-FFF2-40B4-BE49-F238E27FC236}">
                    <a16:creationId xmlns:a16="http://schemas.microsoft.com/office/drawing/2014/main" id="{64B6D7E1-1FCE-A34A-A5AB-7E2E8B4D59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0" y="1253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002060"/>
                    </a:solidFill>
                  </a:rPr>
                  <a:t>٣</a:t>
                </a:r>
                <a:endParaRPr lang="en-US" altLang="ar-SA" sz="20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Text Box 87">
                <a:extLst>
                  <a:ext uri="{FF2B5EF4-FFF2-40B4-BE49-F238E27FC236}">
                    <a16:creationId xmlns:a16="http://schemas.microsoft.com/office/drawing/2014/main" id="{BEA591EA-3EDA-7241-AC17-F49496309B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0" y="1403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002060"/>
                    </a:solidFill>
                  </a:rPr>
                  <a:t>٤</a:t>
                </a:r>
                <a:endParaRPr lang="en-US" altLang="ar-SA" sz="20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Line 121">
                <a:extLst>
                  <a:ext uri="{FF2B5EF4-FFF2-40B4-BE49-F238E27FC236}">
                    <a16:creationId xmlns:a16="http://schemas.microsoft.com/office/drawing/2014/main" id="{484E1D42-E690-B44F-A89D-BCE22750F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60" y="1441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33" name="Group 123">
              <a:extLst>
                <a:ext uri="{FF2B5EF4-FFF2-40B4-BE49-F238E27FC236}">
                  <a16:creationId xmlns:a16="http://schemas.microsoft.com/office/drawing/2014/main" id="{0D5FB8FA-165E-F347-B3EB-D81467F2E4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7" y="2848"/>
              <a:ext cx="227" cy="400"/>
              <a:chOff x="4830" y="1253"/>
              <a:chExt cx="227" cy="400"/>
            </a:xfrm>
          </p:grpSpPr>
          <p:sp>
            <p:nvSpPr>
              <p:cNvPr id="34" name="Text Box 87">
                <a:extLst>
                  <a:ext uri="{FF2B5EF4-FFF2-40B4-BE49-F238E27FC236}">
                    <a16:creationId xmlns:a16="http://schemas.microsoft.com/office/drawing/2014/main" id="{D63A8D69-3054-014A-B451-8F53870FDE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0" y="1253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002060"/>
                    </a:solidFill>
                  </a:rPr>
                  <a:t>١</a:t>
                </a:r>
                <a:endParaRPr lang="en-US" altLang="ar-SA" sz="20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Text Box 87">
                <a:extLst>
                  <a:ext uri="{FF2B5EF4-FFF2-40B4-BE49-F238E27FC236}">
                    <a16:creationId xmlns:a16="http://schemas.microsoft.com/office/drawing/2014/main" id="{4FB4A79A-730F-FE4D-9E4F-55E0DC7DED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0" y="1403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002060"/>
                    </a:solidFill>
                  </a:rPr>
                  <a:t>٤</a:t>
                </a:r>
                <a:endParaRPr lang="en-US" altLang="ar-SA" sz="20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Line 126">
                <a:extLst>
                  <a:ext uri="{FF2B5EF4-FFF2-40B4-BE49-F238E27FC236}">
                    <a16:creationId xmlns:a16="http://schemas.microsoft.com/office/drawing/2014/main" id="{87287FF6-3A73-484E-84D4-5C086C96CB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60" y="1441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40" name="Group 139">
            <a:extLst>
              <a:ext uri="{FF2B5EF4-FFF2-40B4-BE49-F238E27FC236}">
                <a16:creationId xmlns:a16="http://schemas.microsoft.com/office/drawing/2014/main" id="{DC6F4372-747B-7143-8379-B3EF6F1183E5}"/>
              </a:ext>
            </a:extLst>
          </p:cNvPr>
          <p:cNvGrpSpPr>
            <a:grpSpLocks/>
          </p:cNvGrpSpPr>
          <p:nvPr/>
        </p:nvGrpSpPr>
        <p:grpSpPr bwMode="auto">
          <a:xfrm>
            <a:off x="1826498" y="3224569"/>
            <a:ext cx="3563938" cy="635000"/>
            <a:chOff x="748" y="1676"/>
            <a:chExt cx="2245" cy="400"/>
          </a:xfrm>
        </p:grpSpPr>
        <p:sp>
          <p:nvSpPr>
            <p:cNvPr id="41" name="Text Box 87">
              <a:extLst>
                <a:ext uri="{FF2B5EF4-FFF2-40B4-BE49-F238E27FC236}">
                  <a16:creationId xmlns:a16="http://schemas.microsoft.com/office/drawing/2014/main" id="{997164CF-93C2-5846-A668-BDB82814C8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1729"/>
              <a:ext cx="22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 dirty="0">
                  <a:solidFill>
                    <a:srgbClr val="002060"/>
                  </a:solidFill>
                </a:rPr>
                <a:t>٦ ص ــ  ٨ </a:t>
              </a:r>
              <a:r>
                <a:rPr lang="ar-SA" altLang="ar-SA" sz="2000" b="1" dirty="0">
                  <a:solidFill>
                    <a:srgbClr val="00B050"/>
                  </a:solidFill>
                </a:rPr>
                <a:t>(</a:t>
              </a:r>
              <a:r>
                <a:rPr lang="ar-SA" altLang="ar-SA" sz="2000" b="1" dirty="0">
                  <a:solidFill>
                    <a:srgbClr val="002060"/>
                  </a:solidFill>
                </a:rPr>
                <a:t>       ص </a:t>
              </a:r>
              <a:r>
                <a:rPr lang="ar-SA" altLang="ar-SA" sz="2000" b="1" dirty="0">
                  <a:solidFill>
                    <a:srgbClr val="00B050"/>
                  </a:solidFill>
                </a:rPr>
                <a:t>+</a:t>
              </a:r>
              <a:r>
                <a:rPr lang="ar-SA" altLang="ar-SA" sz="2000" b="1" dirty="0">
                  <a:solidFill>
                    <a:srgbClr val="002060"/>
                  </a:solidFill>
                </a:rPr>
                <a:t>       </a:t>
              </a:r>
              <a:r>
                <a:rPr lang="ar-SA" altLang="ar-SA" sz="2000" b="1" dirty="0">
                  <a:solidFill>
                    <a:srgbClr val="00B050"/>
                  </a:solidFill>
                </a:rPr>
                <a:t>)</a:t>
              </a:r>
              <a:r>
                <a:rPr lang="ar-SA" altLang="ar-SA" sz="2000" b="1" dirty="0">
                  <a:solidFill>
                    <a:srgbClr val="002060"/>
                  </a:solidFill>
                </a:rPr>
                <a:t> = ــ ٢</a:t>
              </a:r>
              <a:endParaRPr lang="en-US" altLang="ar-SA" sz="20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42" name="Group 130">
              <a:extLst>
                <a:ext uri="{FF2B5EF4-FFF2-40B4-BE49-F238E27FC236}">
                  <a16:creationId xmlns:a16="http://schemas.microsoft.com/office/drawing/2014/main" id="{750A31B2-4188-B248-BD34-E7320D083A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3" y="1676"/>
              <a:ext cx="227" cy="400"/>
              <a:chOff x="4830" y="1253"/>
              <a:chExt cx="227" cy="400"/>
            </a:xfrm>
          </p:grpSpPr>
          <p:sp>
            <p:nvSpPr>
              <p:cNvPr id="47" name="Text Box 87">
                <a:extLst>
                  <a:ext uri="{FF2B5EF4-FFF2-40B4-BE49-F238E27FC236}">
                    <a16:creationId xmlns:a16="http://schemas.microsoft.com/office/drawing/2014/main" id="{02CC7911-84FA-074B-9374-51B601492F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0" y="1253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002060"/>
                    </a:solidFill>
                  </a:rPr>
                  <a:t>٣</a:t>
                </a:r>
                <a:endParaRPr lang="en-US" altLang="ar-SA" sz="20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Text Box 87">
                <a:extLst>
                  <a:ext uri="{FF2B5EF4-FFF2-40B4-BE49-F238E27FC236}">
                    <a16:creationId xmlns:a16="http://schemas.microsoft.com/office/drawing/2014/main" id="{463D0E9D-A847-7D46-B97D-1CAF6A3E43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0" y="1403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002060"/>
                    </a:solidFill>
                  </a:rPr>
                  <a:t>٤</a:t>
                </a:r>
                <a:endParaRPr lang="en-US" altLang="ar-SA" sz="20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9" name="Line 133">
                <a:extLst>
                  <a:ext uri="{FF2B5EF4-FFF2-40B4-BE49-F238E27FC236}">
                    <a16:creationId xmlns:a16="http://schemas.microsoft.com/office/drawing/2014/main" id="{CB9B8CD2-369C-674C-B65D-4C4BE06F01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60" y="1441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3" name="Group 134">
              <a:extLst>
                <a:ext uri="{FF2B5EF4-FFF2-40B4-BE49-F238E27FC236}">
                  <a16:creationId xmlns:a16="http://schemas.microsoft.com/office/drawing/2014/main" id="{E8D2CBF0-0B43-5749-A19D-AEA29D4328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2" y="1676"/>
              <a:ext cx="227" cy="400"/>
              <a:chOff x="4830" y="1253"/>
              <a:chExt cx="227" cy="400"/>
            </a:xfrm>
          </p:grpSpPr>
          <p:sp>
            <p:nvSpPr>
              <p:cNvPr id="44" name="Text Box 87">
                <a:extLst>
                  <a:ext uri="{FF2B5EF4-FFF2-40B4-BE49-F238E27FC236}">
                    <a16:creationId xmlns:a16="http://schemas.microsoft.com/office/drawing/2014/main" id="{9C40FE9C-83D7-5845-B2C8-EEDDA2D1C1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0" y="1253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002060"/>
                    </a:solidFill>
                  </a:rPr>
                  <a:t>١</a:t>
                </a:r>
                <a:endParaRPr lang="en-US" altLang="ar-SA" sz="20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Text Box 87">
                <a:extLst>
                  <a:ext uri="{FF2B5EF4-FFF2-40B4-BE49-F238E27FC236}">
                    <a16:creationId xmlns:a16="http://schemas.microsoft.com/office/drawing/2014/main" id="{64B661D1-1E36-B045-A287-D0A6EAB17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0" y="1403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002060"/>
                    </a:solidFill>
                  </a:rPr>
                  <a:t>٤</a:t>
                </a:r>
                <a:endParaRPr lang="en-US" altLang="ar-SA" sz="20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Line 137">
                <a:extLst>
                  <a:ext uri="{FF2B5EF4-FFF2-40B4-BE49-F238E27FC236}">
                    <a16:creationId xmlns:a16="http://schemas.microsoft.com/office/drawing/2014/main" id="{8FFC2CBE-03BD-DF49-B46D-5FF15DF70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60" y="1441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50" name="Text Box 87">
            <a:extLst>
              <a:ext uri="{FF2B5EF4-FFF2-40B4-BE49-F238E27FC236}">
                <a16:creationId xmlns:a16="http://schemas.microsoft.com/office/drawing/2014/main" id="{CD5F8F0D-997D-C64F-B504-4A6BE60E0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561" y="4038957"/>
            <a:ext cx="255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٦ ص ــ ٦ ص ــ ٢ =  ــ ٢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51" name="Line 112">
            <a:extLst>
              <a:ext uri="{FF2B5EF4-FFF2-40B4-BE49-F238E27FC236}">
                <a16:creationId xmlns:a16="http://schemas.microsoft.com/office/drawing/2014/main" id="{8F7F0329-2DCA-9B42-A4A2-D3AE22C12D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15761" y="4111982"/>
            <a:ext cx="53975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52" name="Line 113">
            <a:extLst>
              <a:ext uri="{FF2B5EF4-FFF2-40B4-BE49-F238E27FC236}">
                <a16:creationId xmlns:a16="http://schemas.microsoft.com/office/drawing/2014/main" id="{85DF2065-D77C-A344-8412-53B2981935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58523" y="4111982"/>
            <a:ext cx="53975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53" name="مربع نص 40">
            <a:extLst>
              <a:ext uri="{FF2B5EF4-FFF2-40B4-BE49-F238E27FC236}">
                <a16:creationId xmlns:a16="http://schemas.microsoft.com/office/drawing/2014/main" id="{ED490DE5-0F65-D34B-8D98-1827F7226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3163" y="2478452"/>
            <a:ext cx="1535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٣ب/صـ ١٦٨</a:t>
            </a:r>
          </a:p>
        </p:txBody>
      </p:sp>
      <p:cxnSp>
        <p:nvCxnSpPr>
          <p:cNvPr id="54" name="رابط كسهم مستقيم 53">
            <a:extLst>
              <a:ext uri="{FF2B5EF4-FFF2-40B4-BE49-F238E27FC236}">
                <a16:creationId xmlns:a16="http://schemas.microsoft.com/office/drawing/2014/main" id="{64038F9A-4512-A246-A43F-1532EB759A27}"/>
              </a:ext>
            </a:extLst>
          </p:cNvPr>
          <p:cNvCxnSpPr>
            <a:cxnSpLocks/>
          </p:cNvCxnSpPr>
          <p:nvPr/>
        </p:nvCxnSpPr>
        <p:spPr>
          <a:xfrm flipH="1">
            <a:off x="3536236" y="1489432"/>
            <a:ext cx="612775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كسهم مستقيم 54">
            <a:extLst>
              <a:ext uri="{FF2B5EF4-FFF2-40B4-BE49-F238E27FC236}">
                <a16:creationId xmlns:a16="http://schemas.microsoft.com/office/drawing/2014/main" id="{6233491B-66B8-6146-925F-C10A570B82E5}"/>
              </a:ext>
            </a:extLst>
          </p:cNvPr>
          <p:cNvCxnSpPr>
            <a:cxnSpLocks/>
          </p:cNvCxnSpPr>
          <p:nvPr/>
        </p:nvCxnSpPr>
        <p:spPr>
          <a:xfrm flipH="1">
            <a:off x="3512423" y="1929169"/>
            <a:ext cx="612775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29024AD-FE33-DF44-B4F4-3DF47CF7F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386" y="1319569"/>
            <a:ext cx="54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0C3F631-C605-A549-B94B-E7C8A7F94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398" y="1714857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FEE5A20E-A5C4-3546-83F8-7F45632FB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073" y="2367319"/>
            <a:ext cx="1720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 err="1">
                <a:solidFill>
                  <a:srgbClr val="009193"/>
                </a:solidFill>
              </a:rPr>
              <a:t>ناخذ</a:t>
            </a:r>
            <a:r>
              <a:rPr lang="ar-SA" altLang="ar-SA" sz="1800" dirty="0">
                <a:solidFill>
                  <a:srgbClr val="009193"/>
                </a:solidFill>
              </a:rPr>
              <a:t> </a:t>
            </a:r>
            <a:r>
              <a:rPr lang="ar-SA" altLang="ar-SA" sz="1400" dirty="0">
                <a:solidFill>
                  <a:srgbClr val="009193"/>
                </a:solidFill>
              </a:rPr>
              <a:t>(١)</a:t>
            </a:r>
            <a:r>
              <a:rPr lang="ar-SA" altLang="ar-SA" sz="1800" dirty="0">
                <a:solidFill>
                  <a:srgbClr val="009193"/>
                </a:solidFill>
              </a:rPr>
              <a:t> ونكتبها بصورة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 err="1">
                <a:solidFill>
                  <a:srgbClr val="009193"/>
                </a:solidFill>
              </a:rPr>
              <a:t>س</a:t>
            </a:r>
            <a:r>
              <a:rPr lang="ar-SA" altLang="ar-SA" sz="1800" dirty="0">
                <a:solidFill>
                  <a:srgbClr val="009193"/>
                </a:solidFill>
              </a:rPr>
              <a:t>= ب ص + </a:t>
            </a:r>
            <a:r>
              <a:rPr lang="ar-SA" altLang="ar-SA" sz="1800" dirty="0" err="1">
                <a:solidFill>
                  <a:srgbClr val="009193"/>
                </a:solidFill>
              </a:rPr>
              <a:t>ج</a:t>
            </a:r>
            <a:endParaRPr lang="ar-SA" altLang="ar-SA" sz="1400" dirty="0">
              <a:solidFill>
                <a:srgbClr val="009193"/>
              </a:solidFill>
            </a:endParaRP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F1DF973B-819A-E54B-BED4-B03AF38C7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30" y="2258575"/>
            <a:ext cx="1720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 err="1">
                <a:solidFill>
                  <a:srgbClr val="009193"/>
                </a:solidFill>
              </a:rPr>
              <a:t>ناخذ</a:t>
            </a:r>
            <a:r>
              <a:rPr lang="ar-SA" altLang="ar-SA" sz="1800" dirty="0">
                <a:solidFill>
                  <a:srgbClr val="009193"/>
                </a:solidFill>
              </a:rPr>
              <a:t> </a:t>
            </a:r>
            <a:r>
              <a:rPr lang="ar-SA" altLang="ar-SA" sz="1400" dirty="0">
                <a:solidFill>
                  <a:srgbClr val="009193"/>
                </a:solidFill>
              </a:rPr>
              <a:t>(١)</a:t>
            </a:r>
            <a:r>
              <a:rPr lang="ar-SA" altLang="ar-SA" sz="1800" dirty="0">
                <a:solidFill>
                  <a:srgbClr val="009193"/>
                </a:solidFill>
              </a:rPr>
              <a:t> ونعوض </a:t>
            </a:r>
            <a:r>
              <a:rPr lang="ar-SA" altLang="ar-SA" sz="1400" dirty="0">
                <a:solidFill>
                  <a:srgbClr val="009193"/>
                </a:solidFill>
              </a:rPr>
              <a:t>(٢)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57407E3-3227-F234-82D1-F7F5ABD88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5570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50" grpId="0"/>
      <p:bldP spid="56" grpId="0"/>
      <p:bldP spid="57" grpId="0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grpSp>
        <p:nvGrpSpPr>
          <p:cNvPr id="14" name="Group 116">
            <a:extLst>
              <a:ext uri="{FF2B5EF4-FFF2-40B4-BE49-F238E27FC236}">
                <a16:creationId xmlns:a16="http://schemas.microsoft.com/office/drawing/2014/main" id="{1BD14628-037E-1047-8595-2D33B8BAFDCD}"/>
              </a:ext>
            </a:extLst>
          </p:cNvPr>
          <p:cNvGrpSpPr>
            <a:grpSpLocks/>
          </p:cNvGrpSpPr>
          <p:nvPr/>
        </p:nvGrpSpPr>
        <p:grpSpPr bwMode="auto">
          <a:xfrm>
            <a:off x="2758797" y="1331390"/>
            <a:ext cx="7164387" cy="827087"/>
            <a:chOff x="1156" y="482"/>
            <a:chExt cx="4513" cy="521"/>
          </a:xfrm>
        </p:grpSpPr>
        <p:sp>
          <p:nvSpPr>
            <p:cNvPr id="16" name="Text Box 87">
              <a:extLst>
                <a:ext uri="{FF2B5EF4-FFF2-40B4-BE49-F238E27FC236}">
                  <a16:creationId xmlns:a16="http://schemas.microsoft.com/office/drawing/2014/main" id="{ABBEDC9E-5898-EF4C-B6D7-EEC1E3331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5" y="588"/>
              <a:ext cx="1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استعمل التعويض لحل النظام :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17" name="Rectangle 20">
              <a:extLst>
                <a:ext uri="{FF2B5EF4-FFF2-40B4-BE49-F238E27FC236}">
                  <a16:creationId xmlns:a16="http://schemas.microsoft.com/office/drawing/2014/main" id="{28B4DE15-1EAA-384F-A7EF-D8B0EC099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482"/>
              <a:ext cx="4513" cy="521"/>
            </a:xfrm>
            <a:prstGeom prst="rect">
              <a:avLst/>
            </a:prstGeom>
            <a:noFill/>
            <a:ln w="57150" cmpd="thinThick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grpSp>
          <p:nvGrpSpPr>
            <p:cNvPr id="18" name="Group 119">
              <a:extLst>
                <a:ext uri="{FF2B5EF4-FFF2-40B4-BE49-F238E27FC236}">
                  <a16:creationId xmlns:a16="http://schemas.microsoft.com/office/drawing/2014/main" id="{C4843804-0B63-B040-B559-AA92236794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4" y="482"/>
              <a:ext cx="1498" cy="512"/>
              <a:chOff x="2154" y="491"/>
              <a:chExt cx="1498" cy="512"/>
            </a:xfrm>
          </p:grpSpPr>
          <p:sp>
            <p:nvSpPr>
              <p:cNvPr id="19" name="Text Box 87">
                <a:extLst>
                  <a:ext uri="{FF2B5EF4-FFF2-40B4-BE49-F238E27FC236}">
                    <a16:creationId xmlns:a16="http://schemas.microsoft.com/office/drawing/2014/main" id="{22303584-C7E7-CF4D-8BB9-BD459D0973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491"/>
                <a:ext cx="1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س ــ ص = ١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Text Box 87">
                <a:extLst>
                  <a:ext uri="{FF2B5EF4-FFF2-40B4-BE49-F238E27FC236}">
                    <a16:creationId xmlns:a16="http://schemas.microsoft.com/office/drawing/2014/main" id="{0175B4BF-6113-D64C-AA2A-469E235414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715"/>
                <a:ext cx="1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٣ س = ٣ ص + ٣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21" name="AutoShape 122">
            <a:extLst>
              <a:ext uri="{FF2B5EF4-FFF2-40B4-BE49-F238E27FC236}">
                <a16:creationId xmlns:a16="http://schemas.microsoft.com/office/drawing/2014/main" id="{953A8A4A-1E08-1144-B7FC-B2B3B9D27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322" y="3634852"/>
            <a:ext cx="3095625" cy="1404938"/>
          </a:xfrm>
          <a:prstGeom prst="flowChartTerminator">
            <a:avLst/>
          </a:prstGeom>
          <a:solidFill>
            <a:srgbClr val="FFCC99"/>
          </a:solidFill>
          <a:ln w="76200" cmpd="tri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22" name="Rectangle 123">
            <a:extLst>
              <a:ext uri="{FF2B5EF4-FFF2-40B4-BE49-F238E27FC236}">
                <a16:creationId xmlns:a16="http://schemas.microsoft.com/office/drawing/2014/main" id="{E8D1FA2E-DB2F-6548-B906-1245A0FA7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861" y="2339452"/>
            <a:ext cx="5133024" cy="4058032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76200" cmpd="tri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E3A02F41-2FE5-C749-B09C-D78676134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097" y="3815827"/>
            <a:ext cx="190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س ــ ص = ١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1545B81C-8B2A-B14A-A230-BCD51CE46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8797" y="4752452"/>
            <a:ext cx="1116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C00000"/>
                </a:solidFill>
              </a:rPr>
              <a:t>٠  =   ٠</a:t>
            </a:r>
            <a:endParaRPr lang="en-US" altLang="ar-SA" sz="2000" b="1" dirty="0">
              <a:solidFill>
                <a:srgbClr val="C0000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8229F5D0-6FC9-C14E-A810-7C12B4EFB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147" y="4355577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 err="1">
                <a:solidFill>
                  <a:srgbClr val="00B050"/>
                </a:solidFill>
              </a:rPr>
              <a:t>س</a:t>
            </a:r>
            <a:r>
              <a:rPr lang="ar-SA" altLang="ar-SA" sz="2000" b="1" dirty="0">
                <a:solidFill>
                  <a:srgbClr val="00B050"/>
                </a:solidFill>
              </a:rPr>
              <a:t> = ص + ١</a:t>
            </a:r>
            <a:endParaRPr lang="en-US" altLang="ar-SA" sz="2000" b="1" dirty="0">
              <a:solidFill>
                <a:srgbClr val="00B050"/>
              </a:solidFill>
            </a:endParaRPr>
          </a:p>
        </p:txBody>
      </p:sp>
      <p:sp>
        <p:nvSpPr>
          <p:cNvPr id="26" name="AutoShape 150">
            <a:extLst>
              <a:ext uri="{FF2B5EF4-FFF2-40B4-BE49-F238E27FC236}">
                <a16:creationId xmlns:a16="http://schemas.microsoft.com/office/drawing/2014/main" id="{E5FEB23A-29FB-F648-AD2C-9304BD3F89C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920847" y="5254102"/>
            <a:ext cx="1474787" cy="973138"/>
          </a:xfrm>
          <a:prstGeom prst="flowChartOffpage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جملة صحيحة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C9BC6262-13D8-5D45-BE48-300CAEB92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546" y="5633622"/>
            <a:ext cx="2700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9193"/>
                </a:solidFill>
              </a:rPr>
              <a:t>للنظام عدد لا نهائي من الحلول</a:t>
            </a:r>
            <a:endParaRPr lang="en-US" altLang="ar-SA" sz="2000" b="1" dirty="0">
              <a:solidFill>
                <a:srgbClr val="009193"/>
              </a:solidFill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74EBC779-2386-9149-B6B7-514C40307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284" y="2626790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٣ </a:t>
            </a:r>
            <a:r>
              <a:rPr lang="ar-SA" altLang="ar-SA" sz="2000" b="1" dirty="0" err="1">
                <a:solidFill>
                  <a:srgbClr val="00B05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= ٣ ص + ٣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5CC4D8FA-1990-5045-965E-2DCC3EB6C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109" y="3239565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٣ ( </a:t>
            </a:r>
            <a:r>
              <a:rPr lang="ar-SA" altLang="ar-SA" sz="2000" b="1" dirty="0">
                <a:solidFill>
                  <a:srgbClr val="00B050"/>
                </a:solidFill>
              </a:rPr>
              <a:t>ص + ١</a:t>
            </a:r>
            <a:r>
              <a:rPr lang="ar-SA" altLang="ar-SA" sz="2000" b="1" dirty="0">
                <a:solidFill>
                  <a:srgbClr val="002060"/>
                </a:solidFill>
              </a:rPr>
              <a:t> ) = ٣ ص + ٣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2F47D74E-B3F4-B74E-A9DE-56950C524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197" y="4030140"/>
            <a:ext cx="2665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٣ ص + ٣ = ٣ ص + ٣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31" name="Line 148">
            <a:extLst>
              <a:ext uri="{FF2B5EF4-FFF2-40B4-BE49-F238E27FC236}">
                <a16:creationId xmlns:a16="http://schemas.microsoft.com/office/drawing/2014/main" id="{9E8D259C-DF24-FC48-BE8A-062116672F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9272" y="4176190"/>
            <a:ext cx="43180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2" name="Line 149">
            <a:extLst>
              <a:ext uri="{FF2B5EF4-FFF2-40B4-BE49-F238E27FC236}">
                <a16:creationId xmlns:a16="http://schemas.microsoft.com/office/drawing/2014/main" id="{82B6D70F-245E-6D43-B6C4-A21C81D65D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1822" y="4174602"/>
            <a:ext cx="43180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3" name="Line 155">
            <a:extLst>
              <a:ext uri="{FF2B5EF4-FFF2-40B4-BE49-F238E27FC236}">
                <a16:creationId xmlns:a16="http://schemas.microsoft.com/office/drawing/2014/main" id="{39828808-C01F-FC4B-BFEC-61EEA83A14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6672" y="4082527"/>
            <a:ext cx="214312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4" name="Line 156">
            <a:extLst>
              <a:ext uri="{FF2B5EF4-FFF2-40B4-BE49-F238E27FC236}">
                <a16:creationId xmlns:a16="http://schemas.microsoft.com/office/drawing/2014/main" id="{9CD694C1-D87D-8F4D-B9B2-40DAAFCB7A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5572" y="4074590"/>
            <a:ext cx="214312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5" name="مربع نص 22">
            <a:extLst>
              <a:ext uri="{FF2B5EF4-FFF2-40B4-BE49-F238E27FC236}">
                <a16:creationId xmlns:a16="http://schemas.microsoft.com/office/drawing/2014/main" id="{3177D0AD-5656-874E-9FFF-88EC69EF6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1687" y="2455339"/>
            <a:ext cx="1536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٣/صـ ١٦٩</a:t>
            </a:r>
          </a:p>
        </p:txBody>
      </p: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E81C3921-1955-7045-9FB7-454FAAA6B7B4}"/>
              </a:ext>
            </a:extLst>
          </p:cNvPr>
          <p:cNvCxnSpPr>
            <a:cxnSpLocks/>
          </p:cNvCxnSpPr>
          <p:nvPr/>
        </p:nvCxnSpPr>
        <p:spPr>
          <a:xfrm flipH="1">
            <a:off x="4489172" y="1572690"/>
            <a:ext cx="614362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53F8D92C-9326-904D-850D-6EDE6D9341CD}"/>
              </a:ext>
            </a:extLst>
          </p:cNvPr>
          <p:cNvCxnSpPr>
            <a:cxnSpLocks/>
          </p:cNvCxnSpPr>
          <p:nvPr/>
        </p:nvCxnSpPr>
        <p:spPr>
          <a:xfrm flipH="1">
            <a:off x="4019272" y="1956865"/>
            <a:ext cx="614362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8C6BDBE5-129D-EA4D-B0CD-D862D3425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059" y="1361552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3F2A47CC-5126-5D43-B030-71556C151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322" y="1780652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DA5C1EDE-719B-B248-A898-DF878D91E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259" y="2431527"/>
            <a:ext cx="1720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 err="1">
                <a:solidFill>
                  <a:srgbClr val="009193"/>
                </a:solidFill>
              </a:rPr>
              <a:t>ناخذ</a:t>
            </a:r>
            <a:r>
              <a:rPr lang="ar-SA" altLang="ar-SA" sz="1800" dirty="0">
                <a:solidFill>
                  <a:srgbClr val="009193"/>
                </a:solidFill>
              </a:rPr>
              <a:t> </a:t>
            </a:r>
            <a:r>
              <a:rPr lang="ar-SA" altLang="ar-SA" sz="1400" dirty="0">
                <a:solidFill>
                  <a:srgbClr val="009193"/>
                </a:solidFill>
              </a:rPr>
              <a:t>(١)</a:t>
            </a:r>
            <a:r>
              <a:rPr lang="ar-SA" altLang="ar-SA" sz="1800" dirty="0">
                <a:solidFill>
                  <a:srgbClr val="009193"/>
                </a:solidFill>
              </a:rPr>
              <a:t> ونكتبها بصورة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 err="1">
                <a:solidFill>
                  <a:srgbClr val="002060"/>
                </a:solidFill>
              </a:rPr>
              <a:t>س</a:t>
            </a:r>
            <a:r>
              <a:rPr lang="ar-SA" altLang="ar-SA" sz="1800" dirty="0">
                <a:solidFill>
                  <a:srgbClr val="002060"/>
                </a:solidFill>
              </a:rPr>
              <a:t>= ب ص + </a:t>
            </a:r>
            <a:r>
              <a:rPr lang="ar-SA" altLang="ar-SA" sz="1800" dirty="0" err="1">
                <a:solidFill>
                  <a:srgbClr val="002060"/>
                </a:solidFill>
              </a:rPr>
              <a:t>ج</a:t>
            </a:r>
            <a:endParaRPr lang="ar-SA" altLang="ar-SA" sz="1400" dirty="0">
              <a:solidFill>
                <a:srgbClr val="002060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49E610BD-3478-AD48-B854-716AD0E16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422" y="5465240"/>
            <a:ext cx="1722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 err="1">
                <a:solidFill>
                  <a:srgbClr val="009193"/>
                </a:solidFill>
              </a:rPr>
              <a:t>ناخذ</a:t>
            </a:r>
            <a:r>
              <a:rPr lang="ar-SA" altLang="ar-SA" sz="1800" dirty="0">
                <a:solidFill>
                  <a:srgbClr val="009193"/>
                </a:solidFill>
              </a:rPr>
              <a:t> </a:t>
            </a:r>
            <a:r>
              <a:rPr lang="ar-SA" altLang="ar-SA" sz="1400" dirty="0">
                <a:solidFill>
                  <a:srgbClr val="009193"/>
                </a:solidFill>
              </a:rPr>
              <a:t>(١)</a:t>
            </a:r>
            <a:r>
              <a:rPr lang="ar-SA" altLang="ar-SA" sz="1800" dirty="0">
                <a:solidFill>
                  <a:srgbClr val="009193"/>
                </a:solidFill>
              </a:rPr>
              <a:t> ونعوض </a:t>
            </a:r>
            <a:r>
              <a:rPr lang="ar-SA" altLang="ar-SA" sz="1400" dirty="0">
                <a:solidFill>
                  <a:srgbClr val="009193"/>
                </a:solidFill>
              </a:rPr>
              <a:t>(٢)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109BA45-8BA2-B8C1-86C7-06966FBD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8693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11" name="Group 90">
            <a:extLst>
              <a:ext uri="{FF2B5EF4-FFF2-40B4-BE49-F238E27FC236}">
                <a16:creationId xmlns:a16="http://schemas.microsoft.com/office/drawing/2014/main" id="{6D14C9F7-1922-394C-A423-627E62A482D8}"/>
              </a:ext>
            </a:extLst>
          </p:cNvPr>
          <p:cNvGrpSpPr>
            <a:grpSpLocks/>
          </p:cNvGrpSpPr>
          <p:nvPr/>
        </p:nvGrpSpPr>
        <p:grpSpPr bwMode="auto">
          <a:xfrm>
            <a:off x="3270109" y="1354096"/>
            <a:ext cx="7164388" cy="833438"/>
            <a:chOff x="1156" y="478"/>
            <a:chExt cx="4513" cy="525"/>
          </a:xfrm>
        </p:grpSpPr>
        <p:sp>
          <p:nvSpPr>
            <p:cNvPr id="14" name="Text Box 87">
              <a:extLst>
                <a:ext uri="{FF2B5EF4-FFF2-40B4-BE49-F238E27FC236}">
                  <a16:creationId xmlns:a16="http://schemas.microsoft.com/office/drawing/2014/main" id="{5C76C1A8-BBDB-574E-9801-1E9A9A00C3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5" y="588"/>
              <a:ext cx="1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استعمل التعويض لحل النظام :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9FE6E739-3166-1949-80FC-6506AD066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482"/>
              <a:ext cx="4513" cy="521"/>
            </a:xfrm>
            <a:prstGeom prst="rect">
              <a:avLst/>
            </a:prstGeom>
            <a:noFill/>
            <a:ln w="57150" cmpd="thinThick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sp>
          <p:nvSpPr>
            <p:cNvPr id="17" name="Text Box 87">
              <a:extLst>
                <a:ext uri="{FF2B5EF4-FFF2-40B4-BE49-F238E27FC236}">
                  <a16:creationId xmlns:a16="http://schemas.microsoft.com/office/drawing/2014/main" id="{51668A86-2C22-FD40-9EBC-3304636B9A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6" y="478"/>
              <a:ext cx="14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س = ص ــ ١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18" name="AutoShape 96">
            <a:extLst>
              <a:ext uri="{FF2B5EF4-FFF2-40B4-BE49-F238E27FC236}">
                <a16:creationId xmlns:a16="http://schemas.microsoft.com/office/drawing/2014/main" id="{0209BEEB-813E-F444-A0C4-C7649D41F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509" y="3663909"/>
            <a:ext cx="3024188" cy="1547812"/>
          </a:xfrm>
          <a:prstGeom prst="flowChartTerminator">
            <a:avLst/>
          </a:prstGeom>
          <a:solidFill>
            <a:srgbClr val="FFCC99"/>
          </a:solidFill>
          <a:ln w="76200" cmpd="tri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9" name="Rectangle 97">
            <a:extLst>
              <a:ext uri="{FF2B5EF4-FFF2-40B4-BE49-F238E27FC236}">
                <a16:creationId xmlns:a16="http://schemas.microsoft.com/office/drawing/2014/main" id="{CB01772A-92DC-D34B-A6A3-40DBF45A6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122" y="2278022"/>
            <a:ext cx="4573587" cy="3961414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76200" cmpd="tri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>
              <a:solidFill>
                <a:srgbClr val="00206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4AD86704-929C-3F4F-BDBA-2ADA74212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5747" y="4240171"/>
            <a:ext cx="190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=  </a:t>
            </a:r>
            <a:r>
              <a:rPr lang="ar-SA" altLang="ar-SA" sz="2000" b="1" dirty="0">
                <a:solidFill>
                  <a:srgbClr val="009193"/>
                </a:solidFill>
              </a:rPr>
              <a:t>ص ــ ١</a:t>
            </a:r>
            <a:endParaRPr lang="en-US" altLang="ar-SA" sz="2000" b="1" dirty="0">
              <a:solidFill>
                <a:srgbClr val="009193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078241F1-CF1F-1945-98C9-E25F48E59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497" y="2655846"/>
            <a:ext cx="255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- </a:t>
            </a:r>
            <a:r>
              <a:rPr lang="ar-SA" altLang="ar-SA" sz="2000" b="1" dirty="0" err="1">
                <a:solidFill>
                  <a:srgbClr val="009193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 + ص =  -١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0C6DA281-E0AC-DB4B-B4EA-E97C1C153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847" y="3195596"/>
            <a:ext cx="3311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-( </a:t>
            </a:r>
            <a:r>
              <a:rPr lang="ar-SA" altLang="ar-SA" sz="2000" b="1" dirty="0">
                <a:solidFill>
                  <a:srgbClr val="009193"/>
                </a:solidFill>
              </a:rPr>
              <a:t>ص ــ ١</a:t>
            </a:r>
            <a:r>
              <a:rPr lang="ar-SA" altLang="ar-SA" sz="2000" b="1" dirty="0">
                <a:solidFill>
                  <a:srgbClr val="002060"/>
                </a:solidFill>
              </a:rPr>
              <a:t> ) + ص =  -١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7EB41BB7-864B-6B46-BC3B-E9BB69FD3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847" y="3771859"/>
            <a:ext cx="3311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- ص + ١+  ص  =  -١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D4D0B2BE-DD4B-3A4F-B134-FD5974CEA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9872" y="4419559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7030A0"/>
                </a:solidFill>
              </a:rPr>
              <a:t>١  =  -١</a:t>
            </a:r>
            <a:endParaRPr lang="en-US" altLang="ar-SA" sz="2000" b="1" dirty="0">
              <a:solidFill>
                <a:srgbClr val="7030A0"/>
              </a:solidFill>
            </a:endParaRPr>
          </a:p>
        </p:txBody>
      </p:sp>
      <p:sp>
        <p:nvSpPr>
          <p:cNvPr id="25" name="Line 103">
            <a:extLst>
              <a:ext uri="{FF2B5EF4-FFF2-40B4-BE49-F238E27FC236}">
                <a16:creationId xmlns:a16="http://schemas.microsoft.com/office/drawing/2014/main" id="{7961ED68-B752-C54D-8EBC-729D469AA8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059" y="3760746"/>
            <a:ext cx="53975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26" name="Line 104">
            <a:extLst>
              <a:ext uri="{FF2B5EF4-FFF2-40B4-BE49-F238E27FC236}">
                <a16:creationId xmlns:a16="http://schemas.microsoft.com/office/drawing/2014/main" id="{C3999EE8-AE4D-104C-A2EA-96A695B57A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90947" y="3763921"/>
            <a:ext cx="53975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27" name="AutoShape 105">
            <a:extLst>
              <a:ext uri="{FF2B5EF4-FFF2-40B4-BE49-F238E27FC236}">
                <a16:creationId xmlns:a16="http://schemas.microsoft.com/office/drawing/2014/main" id="{95D60CD9-6A3B-0641-B56C-382DAFB1B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6872" y="4384634"/>
            <a:ext cx="1944687" cy="431800"/>
          </a:xfrm>
          <a:prstGeom prst="homePlate">
            <a:avLst>
              <a:gd name="adj" fmla="val 112592"/>
            </a:avLst>
          </a:prstGeom>
          <a:solidFill>
            <a:srgbClr val="DDD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جملة خاطئة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356F5AFA-34B4-6F4E-A7F0-13289B672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109" y="5283159"/>
            <a:ext cx="2989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C00000"/>
                </a:solidFill>
              </a:rPr>
              <a:t>النظام مستحيل الحل</a:t>
            </a:r>
            <a:endParaRPr lang="en-US" altLang="ar-SA" sz="2000" b="1" dirty="0">
              <a:solidFill>
                <a:srgbClr val="C00000"/>
              </a:solidFill>
            </a:endParaRPr>
          </a:p>
        </p:txBody>
      </p:sp>
      <p:sp>
        <p:nvSpPr>
          <p:cNvPr id="29" name="مربع نص 10">
            <a:extLst>
              <a:ext uri="{FF2B5EF4-FFF2-40B4-BE49-F238E27FC236}">
                <a16:creationId xmlns:a16="http://schemas.microsoft.com/office/drawing/2014/main" id="{AC5B3AF8-ED05-1E45-B38A-7D1927008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6697" y="2410577"/>
            <a:ext cx="1535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١١/صـ ١٦٩</a:t>
            </a:r>
          </a:p>
        </p:txBody>
      </p:sp>
      <p:cxnSp>
        <p:nvCxnSpPr>
          <p:cNvPr id="30" name="رابط كسهم مستقيم 29">
            <a:extLst>
              <a:ext uri="{FF2B5EF4-FFF2-40B4-BE49-F238E27FC236}">
                <a16:creationId xmlns:a16="http://schemas.microsoft.com/office/drawing/2014/main" id="{59C31412-2E03-0B40-A84A-1658DC9B5DD9}"/>
              </a:ext>
            </a:extLst>
          </p:cNvPr>
          <p:cNvCxnSpPr>
            <a:cxnSpLocks/>
          </p:cNvCxnSpPr>
          <p:nvPr/>
        </p:nvCxnSpPr>
        <p:spPr>
          <a:xfrm flipH="1">
            <a:off x="4592497" y="1611271"/>
            <a:ext cx="612775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>
            <a:extLst>
              <a:ext uri="{FF2B5EF4-FFF2-40B4-BE49-F238E27FC236}">
                <a16:creationId xmlns:a16="http://schemas.microsoft.com/office/drawing/2014/main" id="{3ADC185D-B30F-2441-9D55-FA04673E9AAD}"/>
              </a:ext>
            </a:extLst>
          </p:cNvPr>
          <p:cNvCxnSpPr>
            <a:cxnSpLocks/>
          </p:cNvCxnSpPr>
          <p:nvPr/>
        </p:nvCxnSpPr>
        <p:spPr>
          <a:xfrm flipH="1">
            <a:off x="4746484" y="1985921"/>
            <a:ext cx="614363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DBAB0E3D-FDDF-2245-B28D-267526095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322" y="1376321"/>
            <a:ext cx="54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780533EA-B4E4-4949-BD22-C86C512CF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1934" y="1795421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79218EC2-98E6-1D48-AA75-AB22D3B2E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672" y="3001921"/>
            <a:ext cx="1720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 err="1">
                <a:solidFill>
                  <a:srgbClr val="00B050"/>
                </a:solidFill>
              </a:rPr>
              <a:t>ناخذ</a:t>
            </a:r>
            <a:r>
              <a:rPr lang="ar-SA" altLang="ar-SA" sz="1800" dirty="0">
                <a:solidFill>
                  <a:srgbClr val="00B050"/>
                </a:solidFill>
              </a:rPr>
              <a:t> </a:t>
            </a:r>
            <a:r>
              <a:rPr lang="ar-SA" altLang="ar-SA" sz="1400" dirty="0">
                <a:solidFill>
                  <a:srgbClr val="00B050"/>
                </a:solidFill>
              </a:rPr>
              <a:t>(١)</a:t>
            </a:r>
            <a:r>
              <a:rPr lang="ar-SA" altLang="ar-SA" sz="1800" dirty="0">
                <a:solidFill>
                  <a:srgbClr val="00B050"/>
                </a:solidFill>
              </a:rPr>
              <a:t> ونعوض </a:t>
            </a:r>
            <a:r>
              <a:rPr lang="ar-SA" altLang="ar-SA" sz="1400" dirty="0">
                <a:solidFill>
                  <a:srgbClr val="00B050"/>
                </a:solidFill>
              </a:rPr>
              <a:t>(٢)</a:t>
            </a: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B1C7B06F-9749-F142-8955-95C2862EE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0934" y="1739859"/>
            <a:ext cx="237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-س+ ص= ــ ١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ADABC30-B09A-2DC6-680A-ED499D21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7580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7" grpId="0" animBg="1"/>
      <p:bldP spid="28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11" name="Picture 37">
            <a:extLst>
              <a:ext uri="{FF2B5EF4-FFF2-40B4-BE49-F238E27FC236}">
                <a16:creationId xmlns:a16="http://schemas.microsoft.com/office/drawing/2014/main" id="{58678E4F-5208-8644-AAA3-97063506A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915" y="580501"/>
            <a:ext cx="458311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97">
            <a:extLst>
              <a:ext uri="{FF2B5EF4-FFF2-40B4-BE49-F238E27FC236}">
                <a16:creationId xmlns:a16="http://schemas.microsoft.com/office/drawing/2014/main" id="{A1201AE3-6AE5-A749-9800-8D1AB638F027}"/>
              </a:ext>
            </a:extLst>
          </p:cNvPr>
          <p:cNvGrpSpPr>
            <a:grpSpLocks/>
          </p:cNvGrpSpPr>
          <p:nvPr/>
        </p:nvGrpSpPr>
        <p:grpSpPr bwMode="auto">
          <a:xfrm>
            <a:off x="2876377" y="1228201"/>
            <a:ext cx="7164388" cy="827087"/>
            <a:chOff x="1156" y="482"/>
            <a:chExt cx="4513" cy="521"/>
          </a:xfrm>
        </p:grpSpPr>
        <p:sp>
          <p:nvSpPr>
            <p:cNvPr id="16" name="Text Box 87">
              <a:extLst>
                <a:ext uri="{FF2B5EF4-FFF2-40B4-BE49-F238E27FC236}">
                  <a16:creationId xmlns:a16="http://schemas.microsoft.com/office/drawing/2014/main" id="{4721E904-9747-4B46-BE99-29311CB9F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5" y="588"/>
              <a:ext cx="1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استعمل التعويض لحل النظام :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17" name="Rectangle 20">
              <a:extLst>
                <a:ext uri="{FF2B5EF4-FFF2-40B4-BE49-F238E27FC236}">
                  <a16:creationId xmlns:a16="http://schemas.microsoft.com/office/drawing/2014/main" id="{ECE6E659-07B6-3040-B04A-896925CA2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482"/>
              <a:ext cx="4513" cy="521"/>
            </a:xfrm>
            <a:prstGeom prst="rect">
              <a:avLst/>
            </a:prstGeom>
            <a:noFill/>
            <a:ln w="57150" cmpd="thinThick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grpSp>
          <p:nvGrpSpPr>
            <p:cNvPr id="18" name="Group 100">
              <a:extLst>
                <a:ext uri="{FF2B5EF4-FFF2-40B4-BE49-F238E27FC236}">
                  <a16:creationId xmlns:a16="http://schemas.microsoft.com/office/drawing/2014/main" id="{F8E56113-01D7-7942-8DC9-7DF898E11F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8" y="496"/>
              <a:ext cx="1644" cy="498"/>
              <a:chOff x="2008" y="505"/>
              <a:chExt cx="1644" cy="498"/>
            </a:xfrm>
          </p:grpSpPr>
          <p:sp>
            <p:nvSpPr>
              <p:cNvPr id="19" name="Text Box 87">
                <a:extLst>
                  <a:ext uri="{FF2B5EF4-FFF2-40B4-BE49-F238E27FC236}">
                    <a16:creationId xmlns:a16="http://schemas.microsoft.com/office/drawing/2014/main" id="{2E84357D-B19C-F041-BDB4-F698B990B4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8" y="505"/>
                <a:ext cx="1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٣س+ ص = -٥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Text Box 87">
                <a:extLst>
                  <a:ext uri="{FF2B5EF4-FFF2-40B4-BE49-F238E27FC236}">
                    <a16:creationId xmlns:a16="http://schemas.microsoft.com/office/drawing/2014/main" id="{52E973F2-7470-4745-A223-6E96687B6B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715"/>
                <a:ext cx="1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٦ س + ٢ ص = ١٠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21" name="AutoShape 103">
            <a:extLst>
              <a:ext uri="{FF2B5EF4-FFF2-40B4-BE49-F238E27FC236}">
                <a16:creationId xmlns:a16="http://schemas.microsoft.com/office/drawing/2014/main" id="{7EC149A6-BCB1-9C48-97A3-CD8506F81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902" y="3531663"/>
            <a:ext cx="3095625" cy="1836738"/>
          </a:xfrm>
          <a:prstGeom prst="flowChartTerminator">
            <a:avLst/>
          </a:prstGeom>
          <a:solidFill>
            <a:srgbClr val="FFCC99"/>
          </a:solidFill>
          <a:ln w="76200" cmpd="tri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22" name="Rectangle 104">
            <a:extLst>
              <a:ext uri="{FF2B5EF4-FFF2-40B4-BE49-F238E27FC236}">
                <a16:creationId xmlns:a16="http://schemas.microsoft.com/office/drawing/2014/main" id="{36B75AD9-2584-A143-98E7-7EC5832C7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158" y="2201338"/>
            <a:ext cx="4834982" cy="4199461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76200" cmpd="tri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113BEDDE-F0EC-4B48-BF35-50EE51E5C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302" y="3674538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٦ س ــ ٦ س - ١٠ = ١٠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3891F67B-B8E4-CF4D-AFF7-13903E564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327" y="4474638"/>
            <a:ext cx="1435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C00000"/>
                </a:solidFill>
              </a:rPr>
              <a:t>-١٠  =  ١٠</a:t>
            </a:r>
            <a:endParaRPr lang="en-US" altLang="ar-SA" sz="2000" b="1" dirty="0">
              <a:solidFill>
                <a:srgbClr val="C0000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0C8B1367-C2FC-D342-B1E3-A121AD5B8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277" y="4365101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B050"/>
                </a:solidFill>
              </a:rPr>
              <a:t>ص = -٣ </a:t>
            </a:r>
            <a:r>
              <a:rPr lang="ar-SA" altLang="ar-SA" sz="2000" b="1" dirty="0" err="1">
                <a:solidFill>
                  <a:srgbClr val="00B050"/>
                </a:solidFill>
              </a:rPr>
              <a:t>س</a:t>
            </a:r>
            <a:r>
              <a:rPr lang="ar-SA" altLang="ar-SA" sz="2000" b="1" dirty="0">
                <a:solidFill>
                  <a:srgbClr val="00B050"/>
                </a:solidFill>
              </a:rPr>
              <a:t> - ٥</a:t>
            </a:r>
            <a:endParaRPr lang="en-US" altLang="ar-SA" sz="2000" b="1" dirty="0">
              <a:solidFill>
                <a:srgbClr val="00B050"/>
              </a:solidFill>
            </a:endParaRPr>
          </a:p>
        </p:txBody>
      </p:sp>
      <p:sp>
        <p:nvSpPr>
          <p:cNvPr id="26" name="Line 140">
            <a:extLst>
              <a:ext uri="{FF2B5EF4-FFF2-40B4-BE49-F238E27FC236}">
                <a16:creationId xmlns:a16="http://schemas.microsoft.com/office/drawing/2014/main" id="{76258281-C230-4E40-B846-D3958E4170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67065" y="3744388"/>
            <a:ext cx="43180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27" name="Line 141">
            <a:extLst>
              <a:ext uri="{FF2B5EF4-FFF2-40B4-BE49-F238E27FC236}">
                <a16:creationId xmlns:a16="http://schemas.microsoft.com/office/drawing/2014/main" id="{EAD8765A-6959-AF43-99F4-85120D40B4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8865" y="3784076"/>
            <a:ext cx="43180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28" name="AutoShape 143">
            <a:extLst>
              <a:ext uri="{FF2B5EF4-FFF2-40B4-BE49-F238E27FC236}">
                <a16:creationId xmlns:a16="http://schemas.microsoft.com/office/drawing/2014/main" id="{B292E1C3-8BAD-7446-8515-CC4B18B6CD5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492327" y="5165201"/>
            <a:ext cx="1474788" cy="973137"/>
          </a:xfrm>
          <a:prstGeom prst="flowChartOffpage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جملة خاطئة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78FB9C23-1D6C-3E49-8926-12D511356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88" y="5629799"/>
            <a:ext cx="2900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9193"/>
                </a:solidFill>
              </a:rPr>
              <a:t>النظام مستحيل الحل</a:t>
            </a:r>
            <a:endParaRPr lang="en-US" altLang="ar-SA" sz="2000" b="1" dirty="0">
              <a:solidFill>
                <a:srgbClr val="009193"/>
              </a:solidFill>
            </a:endParaRPr>
          </a:p>
        </p:txBody>
      </p:sp>
      <p:sp>
        <p:nvSpPr>
          <p:cNvPr id="30" name="مربع نص 39">
            <a:extLst>
              <a:ext uri="{FF2B5EF4-FFF2-40B4-BE49-F238E27FC236}">
                <a16:creationId xmlns:a16="http://schemas.microsoft.com/office/drawing/2014/main" id="{0962DA21-332C-7C42-9110-7C8D72C3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7471" y="2852830"/>
            <a:ext cx="1535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١٤/صـ ١٦٩</a:t>
            </a:r>
          </a:p>
        </p:txBody>
      </p:sp>
      <p:cxnSp>
        <p:nvCxnSpPr>
          <p:cNvPr id="31" name="رابط كسهم مستقيم 30">
            <a:extLst>
              <a:ext uri="{FF2B5EF4-FFF2-40B4-BE49-F238E27FC236}">
                <a16:creationId xmlns:a16="http://schemas.microsoft.com/office/drawing/2014/main" id="{A6097D4F-ADDF-094E-BFB1-641C3E871143}"/>
              </a:ext>
            </a:extLst>
          </p:cNvPr>
          <p:cNvCxnSpPr>
            <a:cxnSpLocks/>
          </p:cNvCxnSpPr>
          <p:nvPr/>
        </p:nvCxnSpPr>
        <p:spPr>
          <a:xfrm flipH="1">
            <a:off x="4154315" y="1480613"/>
            <a:ext cx="612775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3A16534E-86CE-864E-A6CE-6446F397ABD5}"/>
              </a:ext>
            </a:extLst>
          </p:cNvPr>
          <p:cNvCxnSpPr>
            <a:cxnSpLocks/>
          </p:cNvCxnSpPr>
          <p:nvPr/>
        </p:nvCxnSpPr>
        <p:spPr>
          <a:xfrm flipH="1">
            <a:off x="4008265" y="1853676"/>
            <a:ext cx="612775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62799DBE-41AC-F045-B28D-2A3A0F565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715" y="1272651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28218401-E8F7-2040-B305-9DA64FF9C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290" y="1596501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CBD8FD6-668C-F24C-93A1-8CE2A570B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327" y="2328338"/>
            <a:ext cx="2065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 err="1">
                <a:solidFill>
                  <a:srgbClr val="009193"/>
                </a:solidFill>
              </a:rPr>
              <a:t>ناخذ</a:t>
            </a:r>
            <a:r>
              <a:rPr lang="ar-SA" altLang="ar-SA" sz="1800" dirty="0">
                <a:solidFill>
                  <a:srgbClr val="009193"/>
                </a:solidFill>
              </a:rPr>
              <a:t> </a:t>
            </a:r>
            <a:r>
              <a:rPr lang="ar-SA" altLang="ar-SA" sz="1400" dirty="0">
                <a:solidFill>
                  <a:srgbClr val="009193"/>
                </a:solidFill>
              </a:rPr>
              <a:t>(١)</a:t>
            </a:r>
            <a:r>
              <a:rPr lang="ar-SA" altLang="ar-SA" sz="1800" dirty="0">
                <a:solidFill>
                  <a:srgbClr val="009193"/>
                </a:solidFill>
              </a:rPr>
              <a:t> ونكتبها بصورة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9193"/>
                </a:solidFill>
              </a:rPr>
              <a:t>ص= </a:t>
            </a:r>
            <a:r>
              <a:rPr lang="ar-SA" altLang="ar-SA" sz="1800" dirty="0" err="1">
                <a:solidFill>
                  <a:srgbClr val="009193"/>
                </a:solidFill>
              </a:rPr>
              <a:t>أ</a:t>
            </a:r>
            <a:r>
              <a:rPr lang="ar-SA" altLang="ar-SA" sz="1800" dirty="0">
                <a:solidFill>
                  <a:srgbClr val="009193"/>
                </a:solidFill>
              </a:rPr>
              <a:t> </a:t>
            </a:r>
            <a:r>
              <a:rPr lang="ar-SA" altLang="ar-SA" sz="1800" dirty="0" err="1">
                <a:solidFill>
                  <a:srgbClr val="009193"/>
                </a:solidFill>
              </a:rPr>
              <a:t>س</a:t>
            </a:r>
            <a:r>
              <a:rPr lang="ar-SA" altLang="ar-SA" sz="1800" dirty="0">
                <a:solidFill>
                  <a:srgbClr val="009193"/>
                </a:solidFill>
              </a:rPr>
              <a:t> + </a:t>
            </a:r>
            <a:r>
              <a:rPr lang="ar-SA" altLang="ar-SA" sz="1800" dirty="0" err="1">
                <a:solidFill>
                  <a:srgbClr val="009193"/>
                </a:solidFill>
              </a:rPr>
              <a:t>ج</a:t>
            </a:r>
            <a:endParaRPr lang="ar-SA" altLang="ar-SA" sz="1400" dirty="0">
              <a:solidFill>
                <a:srgbClr val="009193"/>
              </a:solidFill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F0629407-26C5-5C4D-8938-3AD80B6B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140" y="5719238"/>
            <a:ext cx="172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 err="1">
                <a:solidFill>
                  <a:srgbClr val="009193"/>
                </a:solidFill>
              </a:rPr>
              <a:t>ناخذ</a:t>
            </a:r>
            <a:r>
              <a:rPr lang="ar-SA" altLang="ar-SA" sz="1800" dirty="0">
                <a:solidFill>
                  <a:srgbClr val="009193"/>
                </a:solidFill>
              </a:rPr>
              <a:t> </a:t>
            </a:r>
            <a:r>
              <a:rPr lang="ar-SA" altLang="ar-SA" sz="1400" dirty="0">
                <a:solidFill>
                  <a:srgbClr val="009193"/>
                </a:solidFill>
              </a:rPr>
              <a:t>(١)</a:t>
            </a:r>
            <a:r>
              <a:rPr lang="ar-SA" altLang="ar-SA" sz="1800" dirty="0">
                <a:solidFill>
                  <a:srgbClr val="009193"/>
                </a:solidFill>
              </a:rPr>
              <a:t> ونعوض </a:t>
            </a:r>
            <a:r>
              <a:rPr lang="ar-SA" altLang="ar-SA" sz="1400" dirty="0">
                <a:solidFill>
                  <a:srgbClr val="009193"/>
                </a:solidFill>
              </a:rPr>
              <a:t>(٢)</a:t>
            </a: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0EF7E1E3-3438-6049-8430-E1ECA592B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027" y="2991913"/>
            <a:ext cx="3160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٦ </a:t>
            </a:r>
            <a:r>
              <a:rPr lang="ar-SA" altLang="ar-SA" sz="2400" b="1" dirty="0" err="1">
                <a:solidFill>
                  <a:srgbClr val="002060"/>
                </a:solidFill>
              </a:rPr>
              <a:t>س</a:t>
            </a:r>
            <a:r>
              <a:rPr lang="ar-SA" altLang="ar-SA" sz="2400" b="1" dirty="0">
                <a:solidFill>
                  <a:srgbClr val="002060"/>
                </a:solidFill>
              </a:rPr>
              <a:t> + ٢ (</a:t>
            </a:r>
            <a:r>
              <a:rPr lang="ar-SA" altLang="ar-SA" sz="2400" b="1" dirty="0">
                <a:solidFill>
                  <a:srgbClr val="00B050"/>
                </a:solidFill>
              </a:rPr>
              <a:t>-٣س -٥</a:t>
            </a:r>
            <a:r>
              <a:rPr lang="ar-SA" altLang="ar-SA" sz="2400" b="1" dirty="0">
                <a:solidFill>
                  <a:srgbClr val="002060"/>
                </a:solidFill>
              </a:rPr>
              <a:t>) = ١٠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38" name="Text Box 87">
            <a:extLst>
              <a:ext uri="{FF2B5EF4-FFF2-40B4-BE49-F238E27FC236}">
                <a16:creationId xmlns:a16="http://schemas.microsoft.com/office/drawing/2014/main" id="{08C4CEBD-3610-5A43-913D-2220CDF9E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302" y="3699938"/>
            <a:ext cx="237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٣س+ ص = -٥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B04771AD-92EA-4044-8A6B-C5B912C2B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727" y="2388663"/>
            <a:ext cx="237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٦ </a:t>
            </a:r>
            <a:r>
              <a:rPr lang="ar-SA" altLang="ar-SA" sz="2400" b="1" dirty="0" err="1">
                <a:solidFill>
                  <a:srgbClr val="002060"/>
                </a:solidFill>
              </a:rPr>
              <a:t>س</a:t>
            </a:r>
            <a:r>
              <a:rPr lang="ar-SA" altLang="ar-SA" sz="2400" b="1" dirty="0">
                <a:solidFill>
                  <a:srgbClr val="002060"/>
                </a:solidFill>
              </a:rPr>
              <a:t> + ٢ </a:t>
            </a:r>
            <a:r>
              <a:rPr lang="ar-SA" altLang="ar-SA" sz="2400" b="1" dirty="0">
                <a:solidFill>
                  <a:srgbClr val="00B050"/>
                </a:solidFill>
              </a:rPr>
              <a:t>ص</a:t>
            </a:r>
            <a:r>
              <a:rPr lang="ar-SA" altLang="ar-SA" sz="2400" b="1" dirty="0">
                <a:solidFill>
                  <a:srgbClr val="002060"/>
                </a:solidFill>
              </a:rPr>
              <a:t> = ١٠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ED8B1F8-0EB1-A615-7373-9DCAFF397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181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25" grpId="0"/>
      <p:bldP spid="28" grpId="0" animBg="1"/>
      <p:bldP spid="29" grpId="0"/>
      <p:bldP spid="33" grpId="0"/>
      <p:bldP spid="34" grpId="0"/>
      <p:bldP spid="35" grpId="0"/>
      <p:bldP spid="36" grpId="0"/>
      <p:bldP spid="37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37348E3B-4BC4-694A-8E7F-5568FE4DF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131" y="457201"/>
            <a:ext cx="8821737" cy="827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 dirty="0">
                <a:solidFill>
                  <a:srgbClr val="002060"/>
                </a:solidFill>
              </a:rPr>
              <a:t>إذا كان مجموع قياسي الزاويتين </a:t>
            </a:r>
            <a:r>
              <a:rPr lang="ar-SA" altLang="ar-SA" sz="2300" b="1" dirty="0" err="1">
                <a:solidFill>
                  <a:srgbClr val="002060"/>
                </a:solidFill>
              </a:rPr>
              <a:t>س</a:t>
            </a:r>
            <a:r>
              <a:rPr lang="ar-SA" altLang="ar-SA" sz="2300" b="1" dirty="0">
                <a:solidFill>
                  <a:srgbClr val="002060"/>
                </a:solidFill>
              </a:rPr>
              <a:t> ، ص يساوي </a:t>
            </a:r>
            <a:r>
              <a:rPr lang="ar-SA" altLang="ar-SA" sz="2400" b="1" baseline="46000" dirty="0">
                <a:solidFill>
                  <a:srgbClr val="002060"/>
                </a:solidFill>
              </a:rPr>
              <a:t>٥</a:t>
            </a:r>
            <a:r>
              <a:rPr lang="ar-SA" altLang="ar-SA" sz="2300" b="1" dirty="0">
                <a:solidFill>
                  <a:srgbClr val="002060"/>
                </a:solidFill>
              </a:rPr>
              <a:t>١٨٠ ، وقياس الزاوية </a:t>
            </a:r>
            <a:r>
              <a:rPr lang="ar-SA" altLang="ar-SA" sz="2300" b="1" dirty="0" err="1">
                <a:solidFill>
                  <a:srgbClr val="002060"/>
                </a:solidFill>
              </a:rPr>
              <a:t>س</a:t>
            </a:r>
            <a:r>
              <a:rPr lang="ar-SA" altLang="ar-SA" sz="2300" b="1" dirty="0">
                <a:solidFill>
                  <a:srgbClr val="002060"/>
                </a:solidFill>
              </a:rPr>
              <a:t> يزيد بمقدار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baseline="46000" dirty="0">
                <a:solidFill>
                  <a:srgbClr val="002060"/>
                </a:solidFill>
              </a:rPr>
              <a:t>٥</a:t>
            </a:r>
            <a:r>
              <a:rPr lang="ar-SA" altLang="ar-SA" sz="2300" b="1" dirty="0">
                <a:solidFill>
                  <a:srgbClr val="002060"/>
                </a:solidFill>
              </a:rPr>
              <a:t>٢٤ على قياس الزاوية ص . اكتب نظاما لتمثيل </a:t>
            </a:r>
            <a:r>
              <a:rPr lang="ar-SA" altLang="ar-SA" sz="2300" b="1" dirty="0" err="1">
                <a:solidFill>
                  <a:srgbClr val="002060"/>
                </a:solidFill>
              </a:rPr>
              <a:t>هذاالموقف</a:t>
            </a:r>
            <a:r>
              <a:rPr lang="ar-SA" altLang="ar-SA" sz="2300" b="1" dirty="0">
                <a:solidFill>
                  <a:srgbClr val="002060"/>
                </a:solidFill>
              </a:rPr>
              <a:t> ثم أوجد قياس كل زاوية .</a:t>
            </a:r>
            <a:endParaRPr lang="en-US" altLang="ar-SA" sz="2300" b="1" dirty="0">
              <a:solidFill>
                <a:srgbClr val="002060"/>
              </a:solidFill>
            </a:endParaRPr>
          </a:p>
        </p:txBody>
      </p:sp>
      <p:sp>
        <p:nvSpPr>
          <p:cNvPr id="14" name="Rectangle 245">
            <a:extLst>
              <a:ext uri="{FF2B5EF4-FFF2-40B4-BE49-F238E27FC236}">
                <a16:creationId xmlns:a16="http://schemas.microsoft.com/office/drawing/2014/main" id="{CB5AA9DB-A88E-674B-8053-5FF70273F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9343" y="1536701"/>
            <a:ext cx="3887788" cy="48593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76200" cmpd="tri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>
              <a:solidFill>
                <a:srgbClr val="002060"/>
              </a:solidFill>
            </a:endParaRP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8EF217B0-EF84-894C-91ED-C5116CA0C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231" y="1536701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 err="1">
                <a:solidFill>
                  <a:srgbClr val="009193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 +  ص =  ١٨٠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B6B7992C-C6C1-1B4B-9C06-FCBD85FDB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668" y="2041526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9193"/>
                </a:solidFill>
              </a:rPr>
              <a:t>ص + ٢٤ </a:t>
            </a:r>
            <a:r>
              <a:rPr lang="ar-SA" altLang="ar-SA" sz="2000" b="1" dirty="0">
                <a:solidFill>
                  <a:srgbClr val="002060"/>
                </a:solidFill>
              </a:rPr>
              <a:t>+ ص = ١٨٠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18" name="Rectangle 248">
            <a:extLst>
              <a:ext uri="{FF2B5EF4-FFF2-40B4-BE49-F238E27FC236}">
                <a16:creationId xmlns:a16="http://schemas.microsoft.com/office/drawing/2014/main" id="{B7FCC7C2-DA0F-2642-8A46-38E0FB6C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0518" y="1501776"/>
            <a:ext cx="3097213" cy="41592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76200" cmpd="tri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>
              <a:solidFill>
                <a:srgbClr val="002060"/>
              </a:solidFill>
            </a:endParaRPr>
          </a:p>
        </p:txBody>
      </p:sp>
      <p:sp>
        <p:nvSpPr>
          <p:cNvPr id="19" name="AutoShape 249">
            <a:extLst>
              <a:ext uri="{FF2B5EF4-FFF2-40B4-BE49-F238E27FC236}">
                <a16:creationId xmlns:a16="http://schemas.microsoft.com/office/drawing/2014/main" id="{8AFDB174-3BDB-CE4C-B40B-C1AA076FD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0518" y="4960939"/>
            <a:ext cx="3095625" cy="1436687"/>
          </a:xfrm>
          <a:prstGeom prst="flowChartTerminator">
            <a:avLst/>
          </a:prstGeom>
          <a:solidFill>
            <a:srgbClr val="FFCC99"/>
          </a:solidFill>
          <a:ln w="76200" cmpd="tri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20" name="AutoShape 250">
            <a:extLst>
              <a:ext uri="{FF2B5EF4-FFF2-40B4-BE49-F238E27FC236}">
                <a16:creationId xmlns:a16="http://schemas.microsoft.com/office/drawing/2014/main" id="{0D1282B3-2C3F-0E41-A6B4-6DF6755E7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018" y="4402139"/>
            <a:ext cx="2484438" cy="504825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النظام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457839C1-B8D6-3B48-8326-C41FB43A5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318" y="5173664"/>
            <a:ext cx="190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س + ص = ١٨٠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EAC454C5-4D3E-1245-89A2-7AF64FDD7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4368" y="5713414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= ص + ٢٤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825D642B-1214-E045-9538-81A9BC4E7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806" y="1789114"/>
            <a:ext cx="2592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قياس الزاوية س =  س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C932A81B-3702-8241-905F-E64C6DF44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6" y="2436814"/>
            <a:ext cx="2700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قياس الزاوية ص =  ص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D7204C31-61A1-DB47-9A34-51936EA0D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031" y="3048001"/>
            <a:ext cx="2952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قياس  س + قياس ص = ١٨٠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DDE18356-28E0-574D-B36D-C83FF2AE1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031" y="3660776"/>
            <a:ext cx="2952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قياس س = قياس ص + ٢٤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CFAEB185-8740-8649-992F-6FCDF8DDC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2206" y="2544764"/>
            <a:ext cx="2085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٢ ص + ٢٤ = ١٨٠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DC0BF660-9107-5645-89BF-8B505F222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018" y="3373439"/>
            <a:ext cx="1895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ص        =  </a:t>
            </a:r>
            <a:r>
              <a:rPr lang="ar-SA" altLang="ar-SA" sz="2000" b="1" dirty="0">
                <a:solidFill>
                  <a:srgbClr val="C00000"/>
                </a:solidFill>
              </a:rPr>
              <a:t>٧٨</a:t>
            </a:r>
            <a:endParaRPr lang="en-US" altLang="ar-SA" sz="2000" b="1" dirty="0">
              <a:solidFill>
                <a:srgbClr val="C0000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231778A3-2001-1B44-8991-3F041FBC7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206" y="3984626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+ </a:t>
            </a:r>
            <a:r>
              <a:rPr lang="ar-SA" altLang="ar-SA" sz="2000" b="1" dirty="0">
                <a:solidFill>
                  <a:srgbClr val="C00000"/>
                </a:solidFill>
              </a:rPr>
              <a:t>ص</a:t>
            </a:r>
            <a:r>
              <a:rPr lang="ar-SA" altLang="ar-SA" sz="2000" b="1" dirty="0">
                <a:solidFill>
                  <a:srgbClr val="002060"/>
                </a:solidFill>
              </a:rPr>
              <a:t> = ١٨٠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0CC29231-86C2-DE44-9165-B6F3E4011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3618" y="4416426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 </a:t>
            </a: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+  </a:t>
            </a:r>
            <a:r>
              <a:rPr lang="ar-SA" altLang="ar-SA" sz="2000" b="1" dirty="0">
                <a:solidFill>
                  <a:srgbClr val="C00000"/>
                </a:solidFill>
              </a:rPr>
              <a:t>٧٨</a:t>
            </a:r>
            <a:r>
              <a:rPr lang="ar-SA" altLang="ar-SA" sz="2000" b="1" dirty="0">
                <a:solidFill>
                  <a:srgbClr val="002060"/>
                </a:solidFill>
              </a:rPr>
              <a:t> = ١٨٠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F799A89F-67F5-AD4C-8DA7-53647DD88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5356" y="4884739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 </a:t>
            </a: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        =  </a:t>
            </a:r>
            <a:r>
              <a:rPr lang="ar-SA" altLang="ar-SA" sz="2000" b="1" dirty="0">
                <a:solidFill>
                  <a:srgbClr val="7030A0"/>
                </a:solidFill>
              </a:rPr>
              <a:t>١٠٢</a:t>
            </a:r>
            <a:endParaRPr lang="en-US" altLang="ar-SA" sz="2000" b="1" dirty="0">
              <a:solidFill>
                <a:srgbClr val="7030A0"/>
              </a:solidFill>
            </a:endParaRP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A269D7CC-DB06-B943-ADE4-73ABEF13E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968" y="5424489"/>
            <a:ext cx="313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قياس الزاوية </a:t>
            </a: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= </a:t>
            </a:r>
            <a:r>
              <a:rPr lang="ar-SA" altLang="ar-SA" sz="2400" b="1" baseline="46000" dirty="0">
                <a:solidFill>
                  <a:srgbClr val="7030A0"/>
                </a:solidFill>
              </a:rPr>
              <a:t>٥</a:t>
            </a:r>
            <a:r>
              <a:rPr lang="ar-SA" altLang="ar-SA" sz="2000" b="1" dirty="0">
                <a:solidFill>
                  <a:srgbClr val="7030A0"/>
                </a:solidFill>
              </a:rPr>
              <a:t>١٠٢</a:t>
            </a:r>
            <a:endParaRPr lang="en-US" altLang="ar-SA" sz="2000" b="1" dirty="0">
              <a:solidFill>
                <a:srgbClr val="7030A0"/>
              </a:solidFill>
            </a:endParaRP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045B25DF-91EF-4842-9295-E36357B63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968" y="5892801"/>
            <a:ext cx="313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قياس الزاوية ص = </a:t>
            </a:r>
            <a:r>
              <a:rPr lang="ar-SA" altLang="ar-SA" sz="2400" b="1" baseline="46000" dirty="0">
                <a:solidFill>
                  <a:srgbClr val="C00000"/>
                </a:solidFill>
              </a:rPr>
              <a:t>٥</a:t>
            </a:r>
            <a:r>
              <a:rPr lang="ar-SA" altLang="ar-SA" sz="2000" b="1" dirty="0">
                <a:solidFill>
                  <a:srgbClr val="C00000"/>
                </a:solidFill>
              </a:rPr>
              <a:t>٧٨</a:t>
            </a:r>
            <a:endParaRPr lang="en-US" altLang="ar-SA" sz="2000" b="1" dirty="0">
              <a:solidFill>
                <a:srgbClr val="C00000"/>
              </a:solidFill>
            </a:endParaRPr>
          </a:p>
        </p:txBody>
      </p:sp>
      <p:sp>
        <p:nvSpPr>
          <p:cNvPr id="34" name="Line 264">
            <a:extLst>
              <a:ext uri="{FF2B5EF4-FFF2-40B4-BE49-F238E27FC236}">
                <a16:creationId xmlns:a16="http://schemas.microsoft.com/office/drawing/2014/main" id="{7A937DA1-A2EE-1D4A-B60E-0D8DB84CEF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86806" y="3876676"/>
            <a:ext cx="3852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5" name="Line 265">
            <a:extLst>
              <a:ext uri="{FF2B5EF4-FFF2-40B4-BE49-F238E27FC236}">
                <a16:creationId xmlns:a16="http://schemas.microsoft.com/office/drawing/2014/main" id="{2ADE8ADD-789E-7C47-BB1C-EE3DCE39F1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74106" y="5353051"/>
            <a:ext cx="3852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2FC3B4D6-F19B-A943-8242-324CAD5F9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743" y="2976564"/>
            <a:ext cx="2085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٢ ص         =  ١٥٦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C05ABD5-B54C-1534-A4D9-1DAA889FB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2003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/>
      <p:bldP spid="17" grpId="0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0" y="90348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E3E0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lgCheck">
                <a:fgClr>
                  <a:srgbClr val="DFC5DF"/>
                </a:fgClr>
                <a:bgClr>
                  <a:srgbClr val="D8F9FF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٥-٢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حل نظام من معادلتين بالتعويض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515362" y="96552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E61CE5A-C7EE-0FDE-AFF7-6BF3E61AD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663B947D-223F-8C4C-9F58-534E3DFDB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120" y="707588"/>
            <a:ext cx="8821737" cy="827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>
                <a:solidFill>
                  <a:srgbClr val="002060"/>
                </a:solidFill>
              </a:rPr>
              <a:t>مجموع النقاط التي سجلها فريقان في إحدى مباريات كرة اليد ٣١ نقطة . فإذا كان عدد نقاط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>
                <a:solidFill>
                  <a:srgbClr val="002060"/>
                </a:solidFill>
              </a:rPr>
              <a:t>الفريق الأول يساوي ٥.٢ مرة عدد نقاط الفريق الثاني . فما عدد نقاط كل فريق ؟</a:t>
            </a:r>
            <a:endParaRPr lang="en-US" altLang="ar-SA" sz="2300" b="1">
              <a:solidFill>
                <a:srgbClr val="002060"/>
              </a:solidFill>
            </a:endParaRPr>
          </a:p>
        </p:txBody>
      </p:sp>
      <p:sp>
        <p:nvSpPr>
          <p:cNvPr id="14" name="Rectangle 115">
            <a:extLst>
              <a:ext uri="{FF2B5EF4-FFF2-40B4-BE49-F238E27FC236}">
                <a16:creationId xmlns:a16="http://schemas.microsoft.com/office/drawing/2014/main" id="{E947957E-44EC-A140-B138-69B6FF55D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3052" y="1661763"/>
            <a:ext cx="3887788" cy="48593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76200" cmpd="tri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>
              <a:solidFill>
                <a:srgbClr val="002060"/>
              </a:solidFill>
            </a:endParaRP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9507427F-2DA5-1343-B7C5-A39E41E2D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6502" y="1769713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 err="1">
                <a:solidFill>
                  <a:srgbClr val="00B05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 +  ص =  ٣١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8226C165-981F-1549-8DDD-E31C71EC9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377" y="2311051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B050"/>
                </a:solidFill>
              </a:rPr>
              <a:t>٥.٢ ص </a:t>
            </a:r>
            <a:r>
              <a:rPr lang="ar-SA" altLang="ar-SA" sz="2000" b="1" dirty="0">
                <a:solidFill>
                  <a:srgbClr val="002060"/>
                </a:solidFill>
              </a:rPr>
              <a:t>+ ص = ٣١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19" name="Rectangle 129">
            <a:extLst>
              <a:ext uri="{FF2B5EF4-FFF2-40B4-BE49-F238E27FC236}">
                <a16:creationId xmlns:a16="http://schemas.microsoft.com/office/drawing/2014/main" id="{3EE7F1EB-854C-F440-8307-B75B6C072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4227" y="1626838"/>
            <a:ext cx="3097213" cy="41592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76200" cmpd="tri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>
              <a:solidFill>
                <a:srgbClr val="002060"/>
              </a:solidFill>
            </a:endParaRPr>
          </a:p>
        </p:txBody>
      </p:sp>
      <p:sp>
        <p:nvSpPr>
          <p:cNvPr id="20" name="AutoShape 114">
            <a:extLst>
              <a:ext uri="{FF2B5EF4-FFF2-40B4-BE49-F238E27FC236}">
                <a16:creationId xmlns:a16="http://schemas.microsoft.com/office/drawing/2014/main" id="{4FDE4166-E22C-2D40-8D48-19945E247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4227" y="5086001"/>
            <a:ext cx="3095625" cy="1436687"/>
          </a:xfrm>
          <a:prstGeom prst="flowChartTerminator">
            <a:avLst/>
          </a:prstGeom>
          <a:solidFill>
            <a:srgbClr val="FFCC99"/>
          </a:solidFill>
          <a:ln w="76200" cmpd="tri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21" name="AutoShape 131">
            <a:extLst>
              <a:ext uri="{FF2B5EF4-FFF2-40B4-BE49-F238E27FC236}">
                <a16:creationId xmlns:a16="http://schemas.microsoft.com/office/drawing/2014/main" id="{9F95ED05-F378-614E-A9B3-0F3F86211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727" y="4527201"/>
            <a:ext cx="2484438" cy="504825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النظام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F7842809-D9B5-CE4B-BB6C-62A6E2852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6027" y="5298726"/>
            <a:ext cx="190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س + ص = ٣١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E744D8BB-2313-2340-BB14-9E921D0C1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8077" y="5838476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 err="1">
                <a:solidFill>
                  <a:srgbClr val="00B050"/>
                </a:solidFill>
              </a:rPr>
              <a:t>س</a:t>
            </a:r>
            <a:r>
              <a:rPr lang="ar-SA" altLang="ar-SA" sz="2000" b="1" dirty="0">
                <a:solidFill>
                  <a:srgbClr val="00B050"/>
                </a:solidFill>
              </a:rPr>
              <a:t> = ٥.٢ ص</a:t>
            </a:r>
            <a:endParaRPr lang="en-US" altLang="ar-SA" sz="2000" b="1" dirty="0">
              <a:solidFill>
                <a:srgbClr val="00B05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1E850C20-11CE-8046-804B-098069DF5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515" y="1914176"/>
            <a:ext cx="2592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عدد نقاط الفريق الأول =  س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C2EF17B5-A498-8245-BB21-FDCDE3485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565" y="2561876"/>
            <a:ext cx="2700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عدد نقاط الفريق الثاني =  ص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2E34436A-B525-264F-AC2B-D1D9A00C9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740" y="3173063"/>
            <a:ext cx="2952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نقاط الأول + نقاط الثاني =  ٣١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35693962-1E76-F24C-9EA2-B251C69F2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740" y="3785838"/>
            <a:ext cx="2952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نقاط الأول = ٥.٢ × نقاط الثاني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03AC68FF-2E47-F34F-A329-CAF09FBFD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302" y="2920651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٦.٢ ص = ٣١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33980809-7528-204C-B77F-B162A993D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177" y="3498501"/>
            <a:ext cx="1211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ص =  </a:t>
            </a:r>
            <a:r>
              <a:rPr lang="ar-SA" altLang="ar-SA" sz="2000" b="1" dirty="0">
                <a:solidFill>
                  <a:srgbClr val="C00000"/>
                </a:solidFill>
              </a:rPr>
              <a:t>٥</a:t>
            </a:r>
            <a:endParaRPr lang="en-US" altLang="ar-SA" sz="2000" b="1" dirty="0">
              <a:solidFill>
                <a:srgbClr val="C00000"/>
              </a:solidFill>
            </a:endParaRP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E9CC970C-5C5F-EC4E-AA19-833EFE56D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327" y="4109688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س + ص = ٣١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0754CBF6-D3F0-6848-B591-BDDA263DF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327" y="4541488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 </a:t>
            </a: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+  </a:t>
            </a:r>
            <a:r>
              <a:rPr lang="ar-SA" altLang="ar-SA" sz="2000" b="1" dirty="0">
                <a:solidFill>
                  <a:srgbClr val="C00000"/>
                </a:solidFill>
              </a:rPr>
              <a:t>٥</a:t>
            </a:r>
            <a:r>
              <a:rPr lang="ar-SA" altLang="ar-SA" sz="2000" b="1" dirty="0">
                <a:solidFill>
                  <a:srgbClr val="002060"/>
                </a:solidFill>
              </a:rPr>
              <a:t> = ٣١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BED1E84F-4119-1E43-B2A3-6D2F197D2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2402" y="5009801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 </a:t>
            </a: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       =  </a:t>
            </a:r>
            <a:r>
              <a:rPr lang="ar-SA" altLang="ar-SA" sz="2000" b="1" dirty="0">
                <a:solidFill>
                  <a:srgbClr val="7030A0"/>
                </a:solidFill>
              </a:rPr>
              <a:t>٢٦</a:t>
            </a:r>
            <a:endParaRPr lang="en-US" altLang="ar-SA" sz="2000" b="1" dirty="0">
              <a:solidFill>
                <a:srgbClr val="7030A0"/>
              </a:solidFill>
            </a:endParaRP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49EF87D6-B5F6-F14F-9F82-896D400A2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677" y="5549551"/>
            <a:ext cx="313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عدد نقاط الفريق الأول = ٢٦ نقطة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E8B8E58E-4A2A-AD42-BE4B-D3E9BD74F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677" y="6017863"/>
            <a:ext cx="313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عدد نقاط الفريق الثاني = </a:t>
            </a:r>
            <a:r>
              <a:rPr lang="ar-SA" altLang="ar-SA" sz="2000" b="1" dirty="0">
                <a:solidFill>
                  <a:srgbClr val="C00000"/>
                </a:solidFill>
              </a:rPr>
              <a:t>٥</a:t>
            </a:r>
            <a:r>
              <a:rPr lang="ar-SA" altLang="ar-SA" sz="2000" b="1" dirty="0">
                <a:solidFill>
                  <a:srgbClr val="002060"/>
                </a:solidFill>
              </a:rPr>
              <a:t> نقاط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35" name="Line 144">
            <a:extLst>
              <a:ext uri="{FF2B5EF4-FFF2-40B4-BE49-F238E27FC236}">
                <a16:creationId xmlns:a16="http://schemas.microsoft.com/office/drawing/2014/main" id="{5A5721B8-3489-FB4A-A3EC-4019188A31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0515" y="4001738"/>
            <a:ext cx="3852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6" name="Line 145">
            <a:extLst>
              <a:ext uri="{FF2B5EF4-FFF2-40B4-BE49-F238E27FC236}">
                <a16:creationId xmlns:a16="http://schemas.microsoft.com/office/drawing/2014/main" id="{34A83E5F-D06D-3845-AD76-A62CF77568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27815" y="5478113"/>
            <a:ext cx="3852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0B1CA01-E236-DACC-AC98-57D7374C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14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/>
      <p:bldP spid="17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0" y="90348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E3E0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lgCheck">
                <a:fgClr>
                  <a:srgbClr val="DFC5DF"/>
                </a:fgClr>
                <a:bgClr>
                  <a:srgbClr val="D8F9FF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515362" y="96552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9C60D8E-13C9-6734-2023-82ED7776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163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r" defTabSz="914400" rtl="1" eaLnBrk="1" latinLnBrk="0" hangingPunct="1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٥-٢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حل نظام معادلتين خطيتين بالتعويض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508068" y="2221222"/>
            <a:ext cx="5463712" cy="1571278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109357" y="5158889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التعويض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8109356" y="4081616"/>
            <a:ext cx="3950881" cy="1025852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6" name="صورة 7">
            <a:extLst>
              <a:ext uri="{FF2B5EF4-FFF2-40B4-BE49-F238E27FC236}">
                <a16:creationId xmlns:a16="http://schemas.microsoft.com/office/drawing/2014/main" id="{8730758E-4B23-4D4F-BD85-75871907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" r="74947" b="67029"/>
          <a:stretch>
            <a:fillRect/>
          </a:stretch>
        </p:blipFill>
        <p:spPr bwMode="auto">
          <a:xfrm>
            <a:off x="13010" y="2686367"/>
            <a:ext cx="261143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AB7E54A-9703-3B43-805E-6F539B3DC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25" t="39522" r="41329" b="30558"/>
          <a:stretch/>
        </p:blipFill>
        <p:spPr bwMode="auto">
          <a:xfrm>
            <a:off x="2743200" y="4247817"/>
            <a:ext cx="2438326" cy="248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61478388-6163-7542-B46E-B9047DAD976A}"/>
              </a:ext>
            </a:extLst>
          </p:cNvPr>
          <p:cNvSpPr/>
          <p:nvPr/>
        </p:nvSpPr>
        <p:spPr>
          <a:xfrm>
            <a:off x="7335174" y="3734486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فيما سبق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درست حل نظام مكون من معادلتين 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خطيتين بيانيا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418C80C-3E1B-0942-ABBD-478A0FFBCA0E}"/>
              </a:ext>
            </a:extLst>
          </p:cNvPr>
          <p:cNvSpPr/>
          <p:nvPr/>
        </p:nvSpPr>
        <p:spPr>
          <a:xfrm>
            <a:off x="9622919" y="5851668"/>
            <a:ext cx="2229440" cy="332549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69D02D-C80D-05E0-11BB-E8B52DD6B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77283DF-849A-A085-4505-E8651DE3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لماذا</a:t>
            </a: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E67D051E-AE79-3840-99FE-2EE37CFCB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1214" y="3265958"/>
            <a:ext cx="3024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ما معدلات تناقص إنتاج كل من مزرعتي ناصر ومحمد ؟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25799AEB-AD4F-F14A-BEE8-B551C1AEA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452" y="3265958"/>
            <a:ext cx="169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مزرعة ناصر :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36C53B8C-4DD4-234E-9A02-B5A531DD5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2539" y="4412133"/>
            <a:ext cx="38528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اكتب معادلتين تمثلان إنتاج المزرعتين .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96018C15-C679-B044-BAAE-42813EB80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889" y="4415308"/>
            <a:ext cx="1728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مزرعة ناصر :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F2DB6306-752D-5D48-8A17-8ED0299F4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052" y="5491633"/>
            <a:ext cx="3816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لماذا يكون حل نظام من معادلتين بالتعويض أفضل من التمثيل البياني ؟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64C36038-517A-F941-BD2E-6F5523B8F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789" y="5494808"/>
            <a:ext cx="532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١) يعطي الإجابة بسرعة وبأقل عدد من الخطوات .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pic>
        <p:nvPicPr>
          <p:cNvPr id="20" name="Picture 28">
            <a:extLst>
              <a:ext uri="{FF2B5EF4-FFF2-40B4-BE49-F238E27FC236}">
                <a16:creationId xmlns:a16="http://schemas.microsoft.com/office/drawing/2014/main" id="{0E13B26C-5681-B944-91F4-98DA2FC48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70" y="442590"/>
            <a:ext cx="48942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">
            <a:extLst>
              <a:ext uri="{FF2B5EF4-FFF2-40B4-BE49-F238E27FC236}">
                <a16:creationId xmlns:a16="http://schemas.microsoft.com/office/drawing/2014/main" id="{CF4E60FD-5DBC-A54D-934F-B278327D9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61" y="891381"/>
            <a:ext cx="52260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0">
            <a:extLst>
              <a:ext uri="{FF2B5EF4-FFF2-40B4-BE49-F238E27FC236}">
                <a16:creationId xmlns:a16="http://schemas.microsoft.com/office/drawing/2014/main" id="{C5DB108B-2744-3545-A914-8396A92ED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15" y="1121132"/>
            <a:ext cx="2887662" cy="208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87">
            <a:extLst>
              <a:ext uri="{FF2B5EF4-FFF2-40B4-BE49-F238E27FC236}">
                <a16:creationId xmlns:a16="http://schemas.microsoft.com/office/drawing/2014/main" id="{BD21803D-121F-2F4A-8B5C-8EE7000F2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277" y="4426420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ص = ــ ٣ </a:t>
            </a:r>
            <a:r>
              <a:rPr lang="ar-SA" altLang="ar-SA" sz="2400" b="1" dirty="0" err="1">
                <a:solidFill>
                  <a:srgbClr val="0070C0"/>
                </a:solidFill>
              </a:rPr>
              <a:t>س</a:t>
            </a:r>
            <a:r>
              <a:rPr lang="ar-SA" altLang="ar-SA" sz="2400" b="1" dirty="0">
                <a:solidFill>
                  <a:srgbClr val="0070C0"/>
                </a:solidFill>
              </a:rPr>
              <a:t> + ١٦</a:t>
            </a:r>
            <a:endParaRPr lang="en-US" altLang="ar-SA" sz="2400" b="1" dirty="0">
              <a:solidFill>
                <a:srgbClr val="0070C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0955451B-C3A1-FE4B-BF26-27C93A613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889" y="4880445"/>
            <a:ext cx="1728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مزرعة محمد :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D0E39EAF-263E-B945-91B3-079CDFEAF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277" y="4891558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ص = ــ ٤ </a:t>
            </a:r>
            <a:r>
              <a:rPr lang="ar-SA" altLang="ar-SA" sz="2400" b="1" dirty="0" err="1">
                <a:solidFill>
                  <a:srgbClr val="0070C0"/>
                </a:solidFill>
              </a:rPr>
              <a:t>س</a:t>
            </a:r>
            <a:r>
              <a:rPr lang="ar-SA" altLang="ar-SA" sz="2400" b="1" dirty="0">
                <a:solidFill>
                  <a:srgbClr val="0070C0"/>
                </a:solidFill>
              </a:rPr>
              <a:t> + ٢٠</a:t>
            </a:r>
            <a:endParaRPr lang="en-US" altLang="ar-SA" sz="2400" b="1" dirty="0">
              <a:solidFill>
                <a:srgbClr val="0070C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F53F1432-08A7-CB40-9B24-22E4F70A1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046" y="5929098"/>
            <a:ext cx="291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٢) يعطي إجابة دقيقة .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36BDDC06-8907-F84F-9604-B9CF36833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6914" y="3273895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٣ أطنان في السنة</a:t>
            </a:r>
            <a:endParaRPr lang="en-US" altLang="ar-SA" sz="2400" b="1" dirty="0">
              <a:solidFill>
                <a:srgbClr val="0070C0"/>
              </a:solidFill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E243EDB1-C70B-994F-B1A9-028DD7743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452" y="3659658"/>
            <a:ext cx="169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مزرعة محمد :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D38809C2-1C6F-D14A-A4B9-8109E34F5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6914" y="3667595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٤ أطنان في السنة</a:t>
            </a:r>
            <a:endParaRPr lang="en-US" altLang="ar-SA" sz="2400" b="1" dirty="0">
              <a:solidFill>
                <a:srgbClr val="0070C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315D2D8-3EF6-5817-172D-37888303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graphicFrame>
        <p:nvGraphicFramePr>
          <p:cNvPr id="11" name="Group 105">
            <a:extLst>
              <a:ext uri="{FF2B5EF4-FFF2-40B4-BE49-F238E27FC236}">
                <a16:creationId xmlns:a16="http://schemas.microsoft.com/office/drawing/2014/main" id="{545CD557-7DA0-C44C-8770-5C8F5992A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990495"/>
              </p:ext>
            </p:extLst>
          </p:nvPr>
        </p:nvGraphicFramePr>
        <p:xfrm>
          <a:off x="1609012" y="2076627"/>
          <a:ext cx="8820150" cy="3736975"/>
        </p:xfrm>
        <a:graphic>
          <a:graphicData uri="http://schemas.openxmlformats.org/drawingml/2006/table">
            <a:tbl>
              <a:tblPr rtl="1"/>
              <a:tblGrid>
                <a:gridCol w="1081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9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35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الخطوات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الخطوة الأولى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الخطوة الثانية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الخطوة الثالثة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3387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خطوات الحل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 Box 87">
            <a:extLst>
              <a:ext uri="{FF2B5EF4-FFF2-40B4-BE49-F238E27FC236}">
                <a16:creationId xmlns:a16="http://schemas.microsoft.com/office/drawing/2014/main" id="{7475AA28-7F56-BD4E-ABF2-A2D9D1E5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8712" y="3264077"/>
            <a:ext cx="23606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B050"/>
                </a:solidFill>
              </a:rPr>
              <a:t>اكتب احدى المعادلتين على الصورة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     ص = </a:t>
            </a:r>
            <a:r>
              <a:rPr lang="ar-SA" altLang="ar-SA" sz="2000" b="1" dirty="0" err="1">
                <a:solidFill>
                  <a:srgbClr val="002060"/>
                </a:solidFill>
              </a:rPr>
              <a:t>أ</a:t>
            </a:r>
            <a:r>
              <a:rPr lang="ar-SA" altLang="ar-SA" sz="2000" b="1" dirty="0">
                <a:solidFill>
                  <a:srgbClr val="002060"/>
                </a:solidFill>
              </a:rPr>
              <a:t> </a:t>
            </a: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+ </a:t>
            </a:r>
            <a:r>
              <a:rPr lang="ar-SA" altLang="ar-SA" sz="2000" b="1" dirty="0" err="1">
                <a:solidFill>
                  <a:srgbClr val="002060"/>
                </a:solidFill>
              </a:rPr>
              <a:t>ج</a:t>
            </a:r>
            <a:r>
              <a:rPr lang="ar-SA" altLang="ar-SA" sz="2000" b="1" dirty="0">
                <a:solidFill>
                  <a:srgbClr val="002060"/>
                </a:solidFill>
              </a:rPr>
              <a:t>ـ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أو  </a:t>
            </a: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= ب ص + </a:t>
            </a:r>
            <a:r>
              <a:rPr lang="ar-SA" altLang="ar-SA" sz="2000" b="1" dirty="0" err="1">
                <a:solidFill>
                  <a:srgbClr val="002060"/>
                </a:solidFill>
              </a:rPr>
              <a:t>ج</a:t>
            </a:r>
            <a:r>
              <a:rPr lang="ar-SA" altLang="ar-SA" sz="2000" b="1" dirty="0">
                <a:solidFill>
                  <a:srgbClr val="002060"/>
                </a:solidFill>
              </a:rPr>
              <a:t>ـ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C1E647DD-70BA-7D49-B3DA-B94C10536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608" y="1489430"/>
            <a:ext cx="3154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استعمل التعويض لحل النظام :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2B585DFC-4867-A14F-9684-77D397EEA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475" y="3660952"/>
            <a:ext cx="23606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B050"/>
                </a:solidFill>
              </a:rPr>
              <a:t>عوض بالمقدار الناتج في الخطوة (١)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في المعادلة الثانية ثم حلها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851185DE-9348-F24D-A667-9E386CE83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312" y="3470452"/>
            <a:ext cx="26844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B050"/>
                </a:solidFill>
              </a:rPr>
              <a:t>عوض بالقيمة الناتجة في الخطوة (٢)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 في أي من المعادلتين وحلها واكتب الحل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pic>
        <p:nvPicPr>
          <p:cNvPr id="19" name="Picture 129">
            <a:extLst>
              <a:ext uri="{FF2B5EF4-FFF2-40B4-BE49-F238E27FC236}">
                <a16:creationId xmlns:a16="http://schemas.microsoft.com/office/drawing/2014/main" id="{4859A371-EA6A-8A43-A5D6-C335B5CDF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12" y="1041148"/>
            <a:ext cx="14795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8D51EE8-1DC5-6827-3310-6F4117B43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247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490167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14" name="Group 134">
            <a:extLst>
              <a:ext uri="{FF2B5EF4-FFF2-40B4-BE49-F238E27FC236}">
                <a16:creationId xmlns:a16="http://schemas.microsoft.com/office/drawing/2014/main" id="{BC3932B2-C729-BB4D-AF0D-84FF322898D9}"/>
              </a:ext>
            </a:extLst>
          </p:cNvPr>
          <p:cNvGrpSpPr>
            <a:grpSpLocks/>
          </p:cNvGrpSpPr>
          <p:nvPr/>
        </p:nvGrpSpPr>
        <p:grpSpPr bwMode="auto">
          <a:xfrm>
            <a:off x="3203091" y="1109064"/>
            <a:ext cx="7164388" cy="827088"/>
            <a:chOff x="1156" y="482"/>
            <a:chExt cx="4513" cy="521"/>
          </a:xfrm>
        </p:grpSpPr>
        <p:sp>
          <p:nvSpPr>
            <p:cNvPr id="16" name="Text Box 87">
              <a:extLst>
                <a:ext uri="{FF2B5EF4-FFF2-40B4-BE49-F238E27FC236}">
                  <a16:creationId xmlns:a16="http://schemas.microsoft.com/office/drawing/2014/main" id="{602D52AE-FBE1-2547-AB61-DDCB3487F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5" y="588"/>
              <a:ext cx="1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استعمل التعويض لحل النظام :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17" name="Rectangle 20">
              <a:extLst>
                <a:ext uri="{FF2B5EF4-FFF2-40B4-BE49-F238E27FC236}">
                  <a16:creationId xmlns:a16="http://schemas.microsoft.com/office/drawing/2014/main" id="{F30B486F-27A6-9B40-A93F-EE783D41C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482"/>
              <a:ext cx="4513" cy="521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8" name="Group 124">
              <a:extLst>
                <a:ext uri="{FF2B5EF4-FFF2-40B4-BE49-F238E27FC236}">
                  <a16:creationId xmlns:a16="http://schemas.microsoft.com/office/drawing/2014/main" id="{F826C836-6C13-DC41-9DB4-9ABEE8E576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0" y="483"/>
              <a:ext cx="1602" cy="511"/>
              <a:chOff x="2050" y="492"/>
              <a:chExt cx="1602" cy="511"/>
            </a:xfrm>
          </p:grpSpPr>
          <p:sp>
            <p:nvSpPr>
              <p:cNvPr id="19" name="Text Box 87">
                <a:extLst>
                  <a:ext uri="{FF2B5EF4-FFF2-40B4-BE49-F238E27FC236}">
                    <a16:creationId xmlns:a16="http://schemas.microsoft.com/office/drawing/2014/main" id="{6348AC64-2D57-8643-9AC8-10A582ECF7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0" y="492"/>
                <a:ext cx="1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ص = ٤ س ــ ٦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Text Box 87">
                <a:extLst>
                  <a:ext uri="{FF2B5EF4-FFF2-40B4-BE49-F238E27FC236}">
                    <a16:creationId xmlns:a16="http://schemas.microsoft.com/office/drawing/2014/main" id="{0E1D795C-B787-3B4A-919D-299364584A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715"/>
                <a:ext cx="1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٥ س + ٣ ص = ــ ١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21" name="Text Box 87">
            <a:extLst>
              <a:ext uri="{FF2B5EF4-FFF2-40B4-BE49-F238E27FC236}">
                <a16:creationId xmlns:a16="http://schemas.microsoft.com/office/drawing/2014/main" id="{375ED0D7-75C5-CA45-B0CE-6A529E75F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191" y="4601564"/>
            <a:ext cx="174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B050"/>
                </a:solidFill>
              </a:rPr>
              <a:t>ص</a:t>
            </a:r>
            <a:r>
              <a:rPr lang="ar-SA" altLang="ar-SA" sz="2000" b="1" dirty="0">
                <a:solidFill>
                  <a:srgbClr val="002060"/>
                </a:solidFill>
              </a:rPr>
              <a:t> = ٤ </a:t>
            </a: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ــ ٦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09B3E67C-1297-E44F-831D-47DEFAB68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479" y="4601564"/>
            <a:ext cx="1049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٤ س ــ ٦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3D6D55C8-F4C0-0747-8B0F-8B21B0DB5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304" y="3188689"/>
            <a:ext cx="1081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٥ س + ٣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EAD87965-F0FD-A649-AF83-91C428BC3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029" y="3809402"/>
            <a:ext cx="2700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٥ </a:t>
            </a: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+ </a:t>
            </a:r>
            <a:r>
              <a:rPr lang="ar-SA" altLang="ar-SA" sz="2000" b="1" dirty="0">
                <a:solidFill>
                  <a:srgbClr val="00B050"/>
                </a:solidFill>
              </a:rPr>
              <a:t>١٢ </a:t>
            </a:r>
            <a:r>
              <a:rPr lang="ar-SA" altLang="ar-SA" sz="2000" b="1" dirty="0" err="1">
                <a:solidFill>
                  <a:srgbClr val="00B050"/>
                </a:solidFill>
              </a:rPr>
              <a:t>س</a:t>
            </a:r>
            <a:r>
              <a:rPr lang="ar-SA" altLang="ar-SA" sz="2000" b="1" dirty="0">
                <a:solidFill>
                  <a:srgbClr val="00B050"/>
                </a:solidFill>
              </a:rPr>
              <a:t> ــ ١٨</a:t>
            </a:r>
            <a:r>
              <a:rPr lang="ar-SA" altLang="ar-SA" sz="2000" b="1" dirty="0">
                <a:solidFill>
                  <a:srgbClr val="002060"/>
                </a:solidFill>
              </a:rPr>
              <a:t> = ــ ١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CBB0C08A-F92F-534D-8839-AF47B932C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541" y="4420589"/>
            <a:ext cx="2627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١٧ س ــ ١٨ =  ــ ١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292026F3-9B31-0C44-9C7C-0A448F98D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1991" y="5860452"/>
            <a:ext cx="1044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س =  ١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8466DC69-564D-2246-AF3B-36FBD5978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8516" y="3376014"/>
            <a:ext cx="1763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ص = ٤       ــ ٦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C67316C5-7DE7-2C48-87E7-6C7758970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104" y="4060227"/>
            <a:ext cx="1763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ص = ٤ ــ  ٦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7618AA88-4677-8341-9E3B-3D86B6628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8516" y="5260377"/>
            <a:ext cx="176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الحل هو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35FBA00B-BC2D-A548-A3BE-9F9C1ADCC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8516" y="5908077"/>
            <a:ext cx="176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( ١ ، ــ ٢ )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5861C59A-D744-1448-BC06-52689C4CB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8179" y="3160114"/>
            <a:ext cx="911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(      )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2236F709-9CE5-1848-BD21-B02BCFEEB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7456" y="3177576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= ــ ١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93C28872-2288-1D46-A4A7-AA6A79BA9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629" y="5068289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١٧ س =  ١٧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D8450B39-FB75-914F-900D-7AA8DB42B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191" y="3341089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 err="1">
                <a:solidFill>
                  <a:srgbClr val="C00000"/>
                </a:solidFill>
              </a:rPr>
              <a:t>س</a:t>
            </a:r>
            <a:endParaRPr lang="en-US" altLang="ar-SA" sz="2000" b="1" dirty="0">
              <a:solidFill>
                <a:srgbClr val="C00000"/>
              </a:solidFill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DAFD2BB6-3463-2041-ABFB-E1811C0E5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953" y="3369665"/>
            <a:ext cx="71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(</a:t>
            </a:r>
            <a:r>
              <a:rPr lang="ar-SA" altLang="ar-SA" sz="2000" b="1" dirty="0">
                <a:solidFill>
                  <a:srgbClr val="C00000"/>
                </a:solidFill>
              </a:rPr>
              <a:t>    </a:t>
            </a:r>
            <a:r>
              <a:rPr lang="ar-SA" altLang="ar-SA" sz="2000" b="1" dirty="0">
                <a:solidFill>
                  <a:srgbClr val="002060"/>
                </a:solidFill>
              </a:rPr>
              <a:t>)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62DA23A2-77FD-1D43-9EC4-6AA51951E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0729" y="5860452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C00000"/>
                </a:solidFill>
              </a:rPr>
              <a:t>١</a:t>
            </a:r>
            <a:endParaRPr lang="en-US" altLang="ar-SA" sz="2000" b="1" dirty="0">
              <a:solidFill>
                <a:srgbClr val="C00000"/>
              </a:solidFill>
            </a:endParaRP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C4EEF528-55F9-3C42-A433-0EC3F3B8D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904" y="4744439"/>
            <a:ext cx="1331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ص = </a:t>
            </a:r>
            <a:r>
              <a:rPr lang="ar-SA" altLang="ar-SA" sz="2000" b="1" dirty="0">
                <a:solidFill>
                  <a:srgbClr val="7030A0"/>
                </a:solidFill>
              </a:rPr>
              <a:t>ــ ٢</a:t>
            </a:r>
            <a:endParaRPr lang="en-US" altLang="ar-SA" sz="2000" b="1" dirty="0">
              <a:solidFill>
                <a:srgbClr val="7030A0"/>
              </a:solidFill>
            </a:endParaRPr>
          </a:p>
        </p:txBody>
      </p:sp>
      <p:sp>
        <p:nvSpPr>
          <p:cNvPr id="38" name="Text Box 87">
            <a:extLst>
              <a:ext uri="{FF2B5EF4-FFF2-40B4-BE49-F238E27FC236}">
                <a16:creationId xmlns:a16="http://schemas.microsoft.com/office/drawing/2014/main" id="{A15E772E-27FD-094A-976E-B636854B5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7" y="3217264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B050"/>
                </a:solidFill>
              </a:rPr>
              <a:t>ص</a:t>
            </a:r>
            <a:endParaRPr lang="en-US" altLang="ar-SA" sz="2000" b="1" dirty="0">
              <a:solidFill>
                <a:srgbClr val="00B050"/>
              </a:solidFill>
            </a:endParaRPr>
          </a:p>
        </p:txBody>
      </p:sp>
      <p:pic>
        <p:nvPicPr>
          <p:cNvPr id="39" name="Picture 129">
            <a:extLst>
              <a:ext uri="{FF2B5EF4-FFF2-40B4-BE49-F238E27FC236}">
                <a16:creationId xmlns:a16="http://schemas.microsoft.com/office/drawing/2014/main" id="{AC237B2C-4007-3544-93B1-1307A59CB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16" y="526452"/>
            <a:ext cx="14795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مربع نص 2">
            <a:extLst>
              <a:ext uri="{FF2B5EF4-FFF2-40B4-BE49-F238E27FC236}">
                <a16:creationId xmlns:a16="http://schemas.microsoft.com/office/drawing/2014/main" id="{49FCC8AF-2228-3F4D-8454-B01D9F17F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120" y="2398383"/>
            <a:ext cx="147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١أ) صـ ١٦٦</a:t>
            </a:r>
          </a:p>
        </p:txBody>
      </p:sp>
      <p:cxnSp>
        <p:nvCxnSpPr>
          <p:cNvPr id="41" name="رابط كسهم مستقيم 40">
            <a:extLst>
              <a:ext uri="{FF2B5EF4-FFF2-40B4-BE49-F238E27FC236}">
                <a16:creationId xmlns:a16="http://schemas.microsoft.com/office/drawing/2014/main" id="{73337833-F4A3-2B43-B55A-D6AF189E52D6}"/>
              </a:ext>
            </a:extLst>
          </p:cNvPr>
          <p:cNvCxnSpPr>
            <a:cxnSpLocks/>
          </p:cNvCxnSpPr>
          <p:nvPr/>
        </p:nvCxnSpPr>
        <p:spPr>
          <a:xfrm flipH="1">
            <a:off x="4608029" y="1359889"/>
            <a:ext cx="614362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كسهم مستقيم 41">
            <a:extLst>
              <a:ext uri="{FF2B5EF4-FFF2-40B4-BE49-F238E27FC236}">
                <a16:creationId xmlns:a16="http://schemas.microsoft.com/office/drawing/2014/main" id="{B328F739-AD84-114D-AF7C-D8BB10941A22}"/>
              </a:ext>
            </a:extLst>
          </p:cNvPr>
          <p:cNvCxnSpPr>
            <a:cxnSpLocks/>
          </p:cNvCxnSpPr>
          <p:nvPr/>
        </p:nvCxnSpPr>
        <p:spPr>
          <a:xfrm flipH="1">
            <a:off x="4301641" y="1734539"/>
            <a:ext cx="612775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EAD18C24-5474-B748-9EE6-47596F13F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0504" y="1137639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3EFDF8AB-72B6-D849-B885-8FBB2529B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654" y="1493239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8AD1C1FD-91F8-1F42-AFE0-660099A7A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9991" y="4007839"/>
            <a:ext cx="172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 err="1">
                <a:solidFill>
                  <a:srgbClr val="00B050"/>
                </a:solidFill>
              </a:rPr>
              <a:t>ناخذ</a:t>
            </a:r>
            <a:r>
              <a:rPr lang="ar-SA" altLang="ar-SA" sz="1800" dirty="0">
                <a:solidFill>
                  <a:srgbClr val="00B050"/>
                </a:solidFill>
              </a:rPr>
              <a:t> </a:t>
            </a:r>
            <a:r>
              <a:rPr lang="ar-SA" altLang="ar-SA" sz="1400" dirty="0">
                <a:solidFill>
                  <a:srgbClr val="00B050"/>
                </a:solidFill>
              </a:rPr>
              <a:t>(١)</a:t>
            </a:r>
            <a:r>
              <a:rPr lang="ar-SA" altLang="ar-SA" sz="1800" dirty="0">
                <a:solidFill>
                  <a:srgbClr val="00B050"/>
                </a:solidFill>
              </a:rPr>
              <a:t> ونعوض </a:t>
            </a:r>
            <a:r>
              <a:rPr lang="ar-SA" altLang="ar-SA" sz="1400" dirty="0">
                <a:solidFill>
                  <a:srgbClr val="00B050"/>
                </a:solidFill>
              </a:rPr>
              <a:t>(٢)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0A2F727E-6EAB-F146-9A68-B2D92DE77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8666" y="2631477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47" name="Text Box 87">
            <a:extLst>
              <a:ext uri="{FF2B5EF4-FFF2-40B4-BE49-F238E27FC236}">
                <a16:creationId xmlns:a16="http://schemas.microsoft.com/office/drawing/2014/main" id="{146FE786-AA06-724D-9671-F9140032F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4879" y="2664814"/>
            <a:ext cx="237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٥ س + ٣ ص = ــ ١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818AE603-E07F-7541-A239-8538AD93B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304" y="2682277"/>
            <a:ext cx="1954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نعوض في </a:t>
            </a:r>
            <a:r>
              <a:rPr lang="ar-SA" altLang="ar-SA" sz="1400" dirty="0">
                <a:solidFill>
                  <a:srgbClr val="C00000"/>
                </a:solidFill>
              </a:rPr>
              <a:t>(١) او(٢)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DACFBA8-8B03-AB09-5C97-7B854557B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4983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25052 -0.2071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5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0 L -0.07465 0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5434 -0.35695 " pathEditMode="relative" ptsTypes="AA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2" grpId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2" grpId="1"/>
      <p:bldP spid="33" grpId="0"/>
      <p:bldP spid="34" grpId="0"/>
      <p:bldP spid="34" grpId="1"/>
      <p:bldP spid="35" grpId="0"/>
      <p:bldP spid="36" grpId="0"/>
      <p:bldP spid="36" grpId="1"/>
      <p:bldP spid="37" grpId="0"/>
      <p:bldP spid="38" grpId="0"/>
      <p:bldP spid="38" grpId="1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aphicFrame>
        <p:nvGraphicFramePr>
          <p:cNvPr id="11" name="Group 93">
            <a:extLst>
              <a:ext uri="{FF2B5EF4-FFF2-40B4-BE49-F238E27FC236}">
                <a16:creationId xmlns:a16="http://schemas.microsoft.com/office/drawing/2014/main" id="{09EA433C-1179-404D-88E3-72AD38193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108205"/>
              </p:ext>
            </p:extLst>
          </p:nvPr>
        </p:nvGraphicFramePr>
        <p:xfrm>
          <a:off x="1304521" y="1931463"/>
          <a:ext cx="8820150" cy="4422775"/>
        </p:xfrm>
        <a:graphic>
          <a:graphicData uri="http://schemas.openxmlformats.org/drawingml/2006/table">
            <a:tbl>
              <a:tblPr rtl="1"/>
              <a:tblGrid>
                <a:gridCol w="1081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166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الخطوات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الخطوة الأولى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الخطوة الثانية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الخطوة الثالثة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609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خطوات الحل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6" name="Group 111">
            <a:extLst>
              <a:ext uri="{FF2B5EF4-FFF2-40B4-BE49-F238E27FC236}">
                <a16:creationId xmlns:a16="http://schemas.microsoft.com/office/drawing/2014/main" id="{E1ED1BF4-16D1-6240-B7C4-2B8AE84E669E}"/>
              </a:ext>
            </a:extLst>
          </p:cNvPr>
          <p:cNvGrpSpPr>
            <a:grpSpLocks/>
          </p:cNvGrpSpPr>
          <p:nvPr/>
        </p:nvGrpSpPr>
        <p:grpSpPr bwMode="auto">
          <a:xfrm>
            <a:off x="2923771" y="996426"/>
            <a:ext cx="7164388" cy="827087"/>
            <a:chOff x="1156" y="482"/>
            <a:chExt cx="4513" cy="521"/>
          </a:xfrm>
        </p:grpSpPr>
        <p:sp>
          <p:nvSpPr>
            <p:cNvPr id="17" name="Text Box 87">
              <a:extLst>
                <a:ext uri="{FF2B5EF4-FFF2-40B4-BE49-F238E27FC236}">
                  <a16:creationId xmlns:a16="http://schemas.microsoft.com/office/drawing/2014/main" id="{5D03461A-C139-054B-99BE-CF1606AC71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5" y="588"/>
              <a:ext cx="1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استعمل التعويض لحل النظام :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E18BE3F3-4185-AE4A-ACAB-A94BC6A2B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482"/>
              <a:ext cx="4513" cy="521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grpSp>
          <p:nvGrpSpPr>
            <p:cNvPr id="19" name="Group 114">
              <a:extLst>
                <a:ext uri="{FF2B5EF4-FFF2-40B4-BE49-F238E27FC236}">
                  <a16:creationId xmlns:a16="http://schemas.microsoft.com/office/drawing/2014/main" id="{24B47B70-4431-4C41-B4A5-9CC1C32EA6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4" y="482"/>
              <a:ext cx="1498" cy="512"/>
              <a:chOff x="2154" y="491"/>
              <a:chExt cx="1498" cy="512"/>
            </a:xfrm>
          </p:grpSpPr>
          <p:sp>
            <p:nvSpPr>
              <p:cNvPr id="20" name="Text Box 87">
                <a:extLst>
                  <a:ext uri="{FF2B5EF4-FFF2-40B4-BE49-F238E27FC236}">
                    <a16:creationId xmlns:a16="http://schemas.microsoft.com/office/drawing/2014/main" id="{7B7CF335-CCA1-FD42-B012-E15A283ADB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491"/>
                <a:ext cx="1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٢ س + ٥ ص = ــ ١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Text Box 87">
                <a:extLst>
                  <a:ext uri="{FF2B5EF4-FFF2-40B4-BE49-F238E27FC236}">
                    <a16:creationId xmlns:a16="http://schemas.microsoft.com/office/drawing/2014/main" id="{B9743195-BB8C-B545-8E64-F3A96E6B90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715"/>
                <a:ext cx="1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ص = ٣ س + ١٠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22" name="Text Box 87">
            <a:extLst>
              <a:ext uri="{FF2B5EF4-FFF2-40B4-BE49-F238E27FC236}">
                <a16:creationId xmlns:a16="http://schemas.microsoft.com/office/drawing/2014/main" id="{8DE6160E-3EC2-BE43-AF79-DA92DA446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0984" y="3076051"/>
            <a:ext cx="1081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٢ س + ٥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A389F01B-8337-3E43-9D5B-090C03F88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09" y="3696763"/>
            <a:ext cx="2916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٢ </a:t>
            </a: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+ </a:t>
            </a:r>
            <a:r>
              <a:rPr lang="ar-SA" altLang="ar-SA" sz="2000" b="1" dirty="0">
                <a:solidFill>
                  <a:srgbClr val="00B050"/>
                </a:solidFill>
              </a:rPr>
              <a:t>١٥ </a:t>
            </a:r>
            <a:r>
              <a:rPr lang="ar-SA" altLang="ar-SA" sz="2000" b="1" dirty="0" err="1">
                <a:solidFill>
                  <a:srgbClr val="00B050"/>
                </a:solidFill>
              </a:rPr>
              <a:t>س</a:t>
            </a:r>
            <a:r>
              <a:rPr lang="ar-SA" altLang="ar-SA" sz="2000" b="1" dirty="0">
                <a:solidFill>
                  <a:srgbClr val="00B050"/>
                </a:solidFill>
              </a:rPr>
              <a:t> + ٥٠</a:t>
            </a:r>
            <a:r>
              <a:rPr lang="ar-SA" altLang="ar-SA" sz="2000" b="1" dirty="0">
                <a:solidFill>
                  <a:srgbClr val="002060"/>
                </a:solidFill>
              </a:rPr>
              <a:t> =  ــ ١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88B65C83-3462-1141-A516-7314BA412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221" y="4307951"/>
            <a:ext cx="2627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١٧ س + ٥٠ =   ــ ١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4AD73EA0-F9E0-4348-A64A-165838A0B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284" y="5747813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س =  ــ ٣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D0FF7AD0-CBEF-B642-8FB9-BDC53C14E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496" y="3263376"/>
            <a:ext cx="215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ص = ٣          + ١٠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5FB4A096-A437-B849-BF2D-620B2095E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784" y="3947588"/>
            <a:ext cx="1763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ص = ــ ٩ +  ١٠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81C82C4D-C227-E84A-96F7-8BA700647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196" y="5147738"/>
            <a:ext cx="176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الحل هو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A6AA9EBC-4F41-ED40-ADA1-A8CCDCD67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196" y="5795438"/>
            <a:ext cx="176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</a:t>
            </a:r>
            <a:r>
              <a:rPr lang="ar-SA" altLang="ar-SA" sz="2400" b="1" dirty="0">
                <a:solidFill>
                  <a:srgbClr val="C00000"/>
                </a:solidFill>
              </a:rPr>
              <a:t>ــ ٣</a:t>
            </a:r>
            <a:r>
              <a:rPr lang="ar-SA" altLang="ar-SA" sz="2400" b="1" dirty="0">
                <a:solidFill>
                  <a:srgbClr val="002060"/>
                </a:solidFill>
              </a:rPr>
              <a:t> ، </a:t>
            </a:r>
            <a:r>
              <a:rPr lang="ar-SA" altLang="ar-SA" sz="2400" b="1" dirty="0">
                <a:solidFill>
                  <a:srgbClr val="7030A0"/>
                </a:solidFill>
              </a:rPr>
              <a:t>١</a:t>
            </a:r>
            <a:r>
              <a:rPr lang="ar-SA" altLang="ar-SA" sz="2400" b="1" dirty="0">
                <a:solidFill>
                  <a:srgbClr val="002060"/>
                </a:solidFill>
              </a:rPr>
              <a:t> 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3B6677DC-0F8F-1D40-9941-CB91C31B1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021" y="3047476"/>
            <a:ext cx="1403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(      )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FBF0C9F0-734B-6B42-A90E-EA3F3AEE5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063" y="3076051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= ــ ١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DF90DA2D-73B8-764E-8653-DA0D138E2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309" y="4955651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١٧ س =  ــ ٥١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BCBB1B8A-F553-4346-8F3D-3A605881B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871" y="3228451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 err="1">
                <a:solidFill>
                  <a:srgbClr val="C00000"/>
                </a:solidFill>
              </a:rPr>
              <a:t>س</a:t>
            </a:r>
            <a:endParaRPr lang="en-US" altLang="ar-SA" sz="2000" b="1" dirty="0">
              <a:solidFill>
                <a:srgbClr val="C00000"/>
              </a:solidFill>
            </a:endParaRP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B50E91AD-DD94-3549-9096-69F0F1E34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205" y="3245913"/>
            <a:ext cx="827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(      )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EA4B0749-586B-AA44-99B0-EC0515B7A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121" y="5747813"/>
            <a:ext cx="561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C00000"/>
                </a:solidFill>
              </a:rPr>
              <a:t>ــ ٣</a:t>
            </a:r>
            <a:endParaRPr lang="en-US" altLang="ar-SA" sz="2000" b="1" dirty="0">
              <a:solidFill>
                <a:srgbClr val="C0000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704BA866-FAD2-6343-B05F-591099133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584" y="4631801"/>
            <a:ext cx="1331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ص =  </a:t>
            </a:r>
            <a:r>
              <a:rPr lang="ar-SA" altLang="ar-SA" sz="2000" b="1" dirty="0">
                <a:solidFill>
                  <a:srgbClr val="7030A0"/>
                </a:solidFill>
              </a:rPr>
              <a:t>١</a:t>
            </a:r>
            <a:endParaRPr lang="en-US" altLang="ar-SA" sz="2000" b="1" dirty="0">
              <a:solidFill>
                <a:srgbClr val="7030A0"/>
              </a:solidFill>
            </a:endParaRP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B153EFF0-3BC9-B140-B4CE-DEB5650FF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0621" y="3082401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B050"/>
                </a:solidFill>
              </a:rPr>
              <a:t>ص</a:t>
            </a:r>
            <a:endParaRPr lang="en-US" altLang="ar-SA" sz="2000" b="1" dirty="0">
              <a:solidFill>
                <a:srgbClr val="00B050"/>
              </a:solidFill>
            </a:endParaRPr>
          </a:p>
        </p:txBody>
      </p:sp>
      <p:sp>
        <p:nvSpPr>
          <p:cNvPr id="38" name="Text Box 87">
            <a:extLst>
              <a:ext uri="{FF2B5EF4-FFF2-40B4-BE49-F238E27FC236}">
                <a16:creationId xmlns:a16="http://schemas.microsoft.com/office/drawing/2014/main" id="{9EAC8E84-C25A-C741-89E9-0CDBC10F9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2871" y="4488926"/>
            <a:ext cx="1820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B050"/>
                </a:solidFill>
              </a:rPr>
              <a:t>ص</a:t>
            </a:r>
            <a:r>
              <a:rPr lang="ar-SA" altLang="ar-SA" sz="2000" b="1" dirty="0">
                <a:solidFill>
                  <a:srgbClr val="002060"/>
                </a:solidFill>
              </a:rPr>
              <a:t> = ٣ </a:t>
            </a: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+ ١٠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420EBBE8-6827-A14C-A81B-2D982E1D9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2871" y="4477813"/>
            <a:ext cx="1266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٣ س + ١٠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40" name="مربع نص 27">
            <a:extLst>
              <a:ext uri="{FF2B5EF4-FFF2-40B4-BE49-F238E27FC236}">
                <a16:creationId xmlns:a16="http://schemas.microsoft.com/office/drawing/2014/main" id="{5C219E6E-278B-BD40-AC87-04EBF82FF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8032" y="2677589"/>
            <a:ext cx="192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١ب) صـ ١٦٦</a:t>
            </a:r>
          </a:p>
        </p:txBody>
      </p:sp>
      <p:cxnSp>
        <p:nvCxnSpPr>
          <p:cNvPr id="41" name="رابط كسهم مستقيم 40">
            <a:extLst>
              <a:ext uri="{FF2B5EF4-FFF2-40B4-BE49-F238E27FC236}">
                <a16:creationId xmlns:a16="http://schemas.microsoft.com/office/drawing/2014/main" id="{E6D3F8CE-7929-7E47-ACA0-364C96F99D00}"/>
              </a:ext>
            </a:extLst>
          </p:cNvPr>
          <p:cNvCxnSpPr>
            <a:cxnSpLocks/>
          </p:cNvCxnSpPr>
          <p:nvPr/>
        </p:nvCxnSpPr>
        <p:spPr>
          <a:xfrm flipH="1">
            <a:off x="4006446" y="1247251"/>
            <a:ext cx="612775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كسهم مستقيم 41">
            <a:extLst>
              <a:ext uri="{FF2B5EF4-FFF2-40B4-BE49-F238E27FC236}">
                <a16:creationId xmlns:a16="http://schemas.microsoft.com/office/drawing/2014/main" id="{307F3806-4557-6C40-A1DB-250AD644FB46}"/>
              </a:ext>
            </a:extLst>
          </p:cNvPr>
          <p:cNvCxnSpPr>
            <a:cxnSpLocks/>
          </p:cNvCxnSpPr>
          <p:nvPr/>
        </p:nvCxnSpPr>
        <p:spPr>
          <a:xfrm flipH="1">
            <a:off x="4282671" y="1607613"/>
            <a:ext cx="612775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DB5EA053-C766-DA4D-BEA2-04A1C487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646" y="1063101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53D62BE1-8BCE-DF4F-BE73-A1D4F528F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8946" y="1409176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4887F62C-0BE9-3C46-8DB5-99B3BEB20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534" y="3895201"/>
            <a:ext cx="172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 err="1">
                <a:solidFill>
                  <a:srgbClr val="00B050"/>
                </a:solidFill>
              </a:rPr>
              <a:t>ناخذ</a:t>
            </a:r>
            <a:r>
              <a:rPr lang="ar-SA" altLang="ar-SA" sz="1800" dirty="0">
                <a:solidFill>
                  <a:srgbClr val="00B050"/>
                </a:solidFill>
              </a:rPr>
              <a:t> </a:t>
            </a:r>
            <a:r>
              <a:rPr lang="ar-SA" altLang="ar-SA" sz="1400" dirty="0">
                <a:solidFill>
                  <a:srgbClr val="00B050"/>
                </a:solidFill>
              </a:rPr>
              <a:t>(١)</a:t>
            </a:r>
            <a:r>
              <a:rPr lang="ar-SA" altLang="ar-SA" sz="1800" dirty="0">
                <a:solidFill>
                  <a:srgbClr val="00B050"/>
                </a:solidFill>
              </a:rPr>
              <a:t> ونعوض </a:t>
            </a:r>
            <a:r>
              <a:rPr lang="ar-SA" altLang="ar-SA" sz="1400" dirty="0">
                <a:solidFill>
                  <a:srgbClr val="00B050"/>
                </a:solidFill>
              </a:rPr>
              <a:t>(٢)</a:t>
            </a:r>
          </a:p>
        </p:txBody>
      </p:sp>
      <p:sp>
        <p:nvSpPr>
          <p:cNvPr id="46" name="Text Box 87">
            <a:extLst>
              <a:ext uri="{FF2B5EF4-FFF2-40B4-BE49-F238E27FC236}">
                <a16:creationId xmlns:a16="http://schemas.microsoft.com/office/drawing/2014/main" id="{905D7CC8-1177-9148-806A-14EB4661E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4609" y="2575988"/>
            <a:ext cx="237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٢ س + ٥ ص = ــ ١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9ED72A54-FD34-D847-A43A-F578843AE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2659" y="2587101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A6588F6B-62E5-CB40-9E4D-5040C4912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696" y="2620438"/>
            <a:ext cx="195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9193"/>
                </a:solidFill>
              </a:rPr>
              <a:t>نعوض في </a:t>
            </a:r>
            <a:r>
              <a:rPr lang="ar-SA" altLang="ar-SA" sz="1400" dirty="0">
                <a:solidFill>
                  <a:srgbClr val="009193"/>
                </a:solidFill>
              </a:rPr>
              <a:t>(١) او(٢)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27CCB08-542F-C9C6-A253-5205175B4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8092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25052 -0.2071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5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162 L -0.08663 -0.00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-6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34783E-6 L -0.35486 -0.36448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-18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1" grpId="1"/>
      <p:bldP spid="32" grpId="0"/>
      <p:bldP spid="33" grpId="0"/>
      <p:bldP spid="33" grpId="1"/>
      <p:bldP spid="34" grpId="0"/>
      <p:bldP spid="35" grpId="0"/>
      <p:bldP spid="35" grpId="1"/>
      <p:bldP spid="36" grpId="0"/>
      <p:bldP spid="37" grpId="0"/>
      <p:bldP spid="37" grpId="1"/>
      <p:bldP spid="38" grpId="0"/>
      <p:bldP spid="39" grpId="0"/>
      <p:bldP spid="39" grpId="1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79212" y="-4989638"/>
            <a:ext cx="66408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aphicFrame>
        <p:nvGraphicFramePr>
          <p:cNvPr id="11" name="Group 59">
            <a:extLst>
              <a:ext uri="{FF2B5EF4-FFF2-40B4-BE49-F238E27FC236}">
                <a16:creationId xmlns:a16="http://schemas.microsoft.com/office/drawing/2014/main" id="{15FFBEA6-470F-2F40-8C90-8A70CAEFD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775885"/>
              </p:ext>
            </p:extLst>
          </p:nvPr>
        </p:nvGraphicFramePr>
        <p:xfrm>
          <a:off x="1547329" y="1890001"/>
          <a:ext cx="8820150" cy="4459287"/>
        </p:xfrm>
        <a:graphic>
          <a:graphicData uri="http://schemas.openxmlformats.org/drawingml/2006/table">
            <a:tbl>
              <a:tblPr rtl="1"/>
              <a:tblGrid>
                <a:gridCol w="108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249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الخطوات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الخطوة الأولى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الخطوة الثانية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الخطوة الثالثة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103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19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خطوات الحل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919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6" name="Group 77">
            <a:extLst>
              <a:ext uri="{FF2B5EF4-FFF2-40B4-BE49-F238E27FC236}">
                <a16:creationId xmlns:a16="http://schemas.microsoft.com/office/drawing/2014/main" id="{72E1F37B-E3DD-E046-82B6-B264BAD78519}"/>
              </a:ext>
            </a:extLst>
          </p:cNvPr>
          <p:cNvGrpSpPr>
            <a:grpSpLocks/>
          </p:cNvGrpSpPr>
          <p:nvPr/>
        </p:nvGrpSpPr>
        <p:grpSpPr bwMode="auto">
          <a:xfrm>
            <a:off x="3166579" y="883526"/>
            <a:ext cx="7164387" cy="827087"/>
            <a:chOff x="1156" y="482"/>
            <a:chExt cx="4513" cy="521"/>
          </a:xfrm>
        </p:grpSpPr>
        <p:sp>
          <p:nvSpPr>
            <p:cNvPr id="17" name="Text Box 87">
              <a:extLst>
                <a:ext uri="{FF2B5EF4-FFF2-40B4-BE49-F238E27FC236}">
                  <a16:creationId xmlns:a16="http://schemas.microsoft.com/office/drawing/2014/main" id="{AEBAE691-52F0-0D4D-9A47-D0F0018A3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5" y="588"/>
              <a:ext cx="1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استعمل التعويض لحل النظام :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23E87F8D-4128-964D-A9F5-CEC71D408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482"/>
              <a:ext cx="4513" cy="521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grpSp>
          <p:nvGrpSpPr>
            <p:cNvPr id="19" name="Group 80">
              <a:extLst>
                <a:ext uri="{FF2B5EF4-FFF2-40B4-BE49-F238E27FC236}">
                  <a16:creationId xmlns:a16="http://schemas.microsoft.com/office/drawing/2014/main" id="{045985BA-6F80-BE42-A43C-47E8224E39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4" y="482"/>
              <a:ext cx="1498" cy="512"/>
              <a:chOff x="2154" y="491"/>
              <a:chExt cx="1498" cy="512"/>
            </a:xfrm>
          </p:grpSpPr>
          <p:sp>
            <p:nvSpPr>
              <p:cNvPr id="20" name="Text Box 87">
                <a:extLst>
                  <a:ext uri="{FF2B5EF4-FFF2-40B4-BE49-F238E27FC236}">
                    <a16:creationId xmlns:a16="http://schemas.microsoft.com/office/drawing/2014/main" id="{6FCEAF15-B265-594E-B8FD-C88979A05F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491"/>
                <a:ext cx="1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٤ س + ٥ ص = ١١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Text Box 87">
                <a:extLst>
                  <a:ext uri="{FF2B5EF4-FFF2-40B4-BE49-F238E27FC236}">
                    <a16:creationId xmlns:a16="http://schemas.microsoft.com/office/drawing/2014/main" id="{6C6F0E7B-5FC6-7B43-8A2B-C42341A409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715"/>
                <a:ext cx="1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ص ــ ٣ س = ــ ١٣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22" name="Text Box 87">
            <a:extLst>
              <a:ext uri="{FF2B5EF4-FFF2-40B4-BE49-F238E27FC236}">
                <a16:creationId xmlns:a16="http://schemas.microsoft.com/office/drawing/2014/main" id="{DEDDBC09-2739-4E4B-B36F-F87301B39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3791" y="2963151"/>
            <a:ext cx="1081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٤ س + ٥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0122389D-3D3C-2E42-8C9A-685096133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516" y="3583863"/>
            <a:ext cx="2700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٤ </a:t>
            </a:r>
            <a:r>
              <a:rPr lang="ar-SA" altLang="ar-SA" sz="2000" b="1" dirty="0" err="1">
                <a:solidFill>
                  <a:srgbClr val="002060"/>
                </a:solidFill>
              </a:rPr>
              <a:t>س</a:t>
            </a:r>
            <a:r>
              <a:rPr lang="ar-SA" altLang="ar-SA" sz="2000" b="1" dirty="0">
                <a:solidFill>
                  <a:srgbClr val="002060"/>
                </a:solidFill>
              </a:rPr>
              <a:t> + </a:t>
            </a:r>
            <a:r>
              <a:rPr lang="ar-SA" altLang="ar-SA" sz="2000" b="1" dirty="0">
                <a:solidFill>
                  <a:srgbClr val="00B050"/>
                </a:solidFill>
              </a:rPr>
              <a:t>١٥ </a:t>
            </a:r>
            <a:r>
              <a:rPr lang="ar-SA" altLang="ar-SA" sz="2000" b="1" dirty="0" err="1">
                <a:solidFill>
                  <a:srgbClr val="00B050"/>
                </a:solidFill>
              </a:rPr>
              <a:t>س</a:t>
            </a:r>
            <a:r>
              <a:rPr lang="ar-SA" altLang="ar-SA" sz="2000" b="1" dirty="0">
                <a:solidFill>
                  <a:srgbClr val="00B050"/>
                </a:solidFill>
              </a:rPr>
              <a:t> ــ ٦٥ </a:t>
            </a:r>
            <a:r>
              <a:rPr lang="ar-SA" altLang="ar-SA" sz="2000" b="1" dirty="0">
                <a:solidFill>
                  <a:srgbClr val="002060"/>
                </a:solidFill>
              </a:rPr>
              <a:t>=  ١١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C25BB151-71BB-B543-8BD0-CEFD7C396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029" y="4195051"/>
            <a:ext cx="2627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١٩ س ــ ٦٥ =   ١١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72AAC920-18F0-1B4C-8F19-955824037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479" y="5634913"/>
            <a:ext cx="1044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س =  ٤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D96F8336-F3C7-1A42-A2F2-72DB0283A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129" y="3150476"/>
            <a:ext cx="1906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ص = ٣        ــ ١٣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4EE591FA-F76F-6A4C-BD10-49E8F439E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591" y="3834688"/>
            <a:ext cx="1763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ص = ١٢ ــ  ١٣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1A0F3996-0E5C-834F-A88D-3C7B0DBE2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004" y="5034838"/>
            <a:ext cx="176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الحل هو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8554B3F7-83B0-CB4F-9399-A6B1E4BF1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004" y="5682538"/>
            <a:ext cx="176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( </a:t>
            </a:r>
            <a:r>
              <a:rPr lang="ar-SA" altLang="ar-SA" sz="2400" b="1" dirty="0">
                <a:solidFill>
                  <a:srgbClr val="C00000"/>
                </a:solidFill>
              </a:rPr>
              <a:t>٤</a:t>
            </a:r>
            <a:r>
              <a:rPr lang="ar-SA" altLang="ar-SA" sz="2400" b="1" dirty="0">
                <a:solidFill>
                  <a:srgbClr val="002060"/>
                </a:solidFill>
              </a:rPr>
              <a:t> ، </a:t>
            </a:r>
            <a:r>
              <a:rPr lang="ar-SA" altLang="ar-SA" sz="2400" b="1" dirty="0">
                <a:solidFill>
                  <a:srgbClr val="7030A0"/>
                </a:solidFill>
              </a:rPr>
              <a:t>ــ ١</a:t>
            </a:r>
            <a:r>
              <a:rPr lang="ar-SA" altLang="ar-SA" sz="2400" b="1" dirty="0">
                <a:solidFill>
                  <a:srgbClr val="002060"/>
                </a:solidFill>
              </a:rPr>
              <a:t> )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35115246-8964-B245-8D88-6B61AD7CF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427" y="2934576"/>
            <a:ext cx="7937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(      )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42732FF0-250C-F94D-9147-1E5F344FE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257" y="3005219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= ١١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F8D1A489-8B74-BD48-B207-7D5E2CD29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116" y="4842751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١٩ س =  ٧٦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56DCE8A9-7E1B-294A-BBF5-8E652353E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9679" y="3115551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 err="1">
                <a:solidFill>
                  <a:srgbClr val="C00000"/>
                </a:solidFill>
              </a:rPr>
              <a:t>س</a:t>
            </a:r>
            <a:endParaRPr lang="en-US" altLang="ar-SA" sz="2000" b="1" dirty="0">
              <a:solidFill>
                <a:srgbClr val="C00000"/>
              </a:solidFill>
            </a:endParaRP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E9AB86DD-B3EB-754A-A1C2-37F4A68D3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132" y="3175082"/>
            <a:ext cx="719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(    )</a:t>
            </a:r>
            <a:endParaRPr lang="en-US" altLang="ar-SA" sz="2000" b="1" dirty="0">
              <a:solidFill>
                <a:srgbClr val="002060"/>
              </a:solidFill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23067919-97AB-A64A-A039-810DB825F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041" y="5636501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C00000"/>
                </a:solidFill>
              </a:rPr>
              <a:t>٤</a:t>
            </a:r>
            <a:endParaRPr lang="en-US" altLang="ar-SA" sz="2000" b="1" dirty="0">
              <a:solidFill>
                <a:srgbClr val="C0000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D32ADDA3-C921-6943-8B48-8FD8D014D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391" y="4518901"/>
            <a:ext cx="1331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2060"/>
                </a:solidFill>
              </a:rPr>
              <a:t>ص = </a:t>
            </a:r>
            <a:r>
              <a:rPr lang="ar-SA" altLang="ar-SA" sz="2000" b="1" dirty="0">
                <a:solidFill>
                  <a:srgbClr val="7030A0"/>
                </a:solidFill>
              </a:rPr>
              <a:t>ــ ١</a:t>
            </a:r>
            <a:endParaRPr lang="en-US" altLang="ar-SA" sz="2000" b="1" dirty="0">
              <a:solidFill>
                <a:srgbClr val="7030A0"/>
              </a:solidFill>
            </a:endParaRP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BC961CD8-E54C-5245-B040-B910350D8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141" y="2963151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B050"/>
                </a:solidFill>
              </a:rPr>
              <a:t>ص</a:t>
            </a:r>
            <a:endParaRPr lang="en-US" altLang="ar-SA" sz="2000" b="1" dirty="0">
              <a:solidFill>
                <a:srgbClr val="00B050"/>
              </a:solidFill>
            </a:endParaRPr>
          </a:p>
        </p:txBody>
      </p:sp>
      <p:sp>
        <p:nvSpPr>
          <p:cNvPr id="38" name="Text Box 87">
            <a:extLst>
              <a:ext uri="{FF2B5EF4-FFF2-40B4-BE49-F238E27FC236}">
                <a16:creationId xmlns:a16="http://schemas.microsoft.com/office/drawing/2014/main" id="{5E38B014-B795-F047-B2F6-07B3F941C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4879" y="3907713"/>
            <a:ext cx="190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ص ــ ٣ س = ــ ١٣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AA104219-CCDE-4B4F-B606-CF891B7D6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5679" y="4376026"/>
            <a:ext cx="174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ص = ٣ س ــ ١٣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0D9644E5-F399-4C49-A195-3EC271F94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654" y="4369676"/>
            <a:ext cx="1266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B050"/>
                </a:solidFill>
              </a:rPr>
              <a:t>٣ </a:t>
            </a:r>
            <a:r>
              <a:rPr lang="ar-SA" altLang="ar-SA" sz="2000" b="1" dirty="0" err="1">
                <a:solidFill>
                  <a:srgbClr val="00B050"/>
                </a:solidFill>
              </a:rPr>
              <a:t>س</a:t>
            </a:r>
            <a:r>
              <a:rPr lang="ar-SA" altLang="ar-SA" sz="2000" b="1" dirty="0">
                <a:solidFill>
                  <a:srgbClr val="00B050"/>
                </a:solidFill>
              </a:rPr>
              <a:t> ــ ١٣</a:t>
            </a:r>
            <a:endParaRPr lang="en-US" altLang="ar-SA" sz="2000" b="1" dirty="0">
              <a:solidFill>
                <a:srgbClr val="00B050"/>
              </a:solidFill>
            </a:endParaRPr>
          </a:p>
        </p:txBody>
      </p:sp>
      <p:sp>
        <p:nvSpPr>
          <p:cNvPr id="41" name="مربع نص 29">
            <a:extLst>
              <a:ext uri="{FF2B5EF4-FFF2-40B4-BE49-F238E27FC236}">
                <a16:creationId xmlns:a16="http://schemas.microsoft.com/office/drawing/2014/main" id="{4A6A3947-F9A1-EF46-A5A7-0A63042EE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4603" y="2509643"/>
            <a:ext cx="147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٢أ) صـ ١٦٧</a:t>
            </a:r>
          </a:p>
        </p:txBody>
      </p:sp>
      <p:cxnSp>
        <p:nvCxnSpPr>
          <p:cNvPr id="42" name="رابط كسهم مستقيم 41">
            <a:extLst>
              <a:ext uri="{FF2B5EF4-FFF2-40B4-BE49-F238E27FC236}">
                <a16:creationId xmlns:a16="http://schemas.microsoft.com/office/drawing/2014/main" id="{DE5AC69F-0693-CB45-9B83-B9669CE06579}"/>
              </a:ext>
            </a:extLst>
          </p:cNvPr>
          <p:cNvCxnSpPr>
            <a:cxnSpLocks/>
          </p:cNvCxnSpPr>
          <p:nvPr/>
        </p:nvCxnSpPr>
        <p:spPr>
          <a:xfrm flipH="1">
            <a:off x="4212741" y="1134351"/>
            <a:ext cx="612775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كسهم مستقيم 42">
            <a:extLst>
              <a:ext uri="{FF2B5EF4-FFF2-40B4-BE49-F238E27FC236}">
                <a16:creationId xmlns:a16="http://schemas.microsoft.com/office/drawing/2014/main" id="{75EA3C93-B537-0C46-B669-A0090C7BC5D6}"/>
              </a:ext>
            </a:extLst>
          </p:cNvPr>
          <p:cNvCxnSpPr>
            <a:cxnSpLocks/>
          </p:cNvCxnSpPr>
          <p:nvPr/>
        </p:nvCxnSpPr>
        <p:spPr>
          <a:xfrm flipH="1">
            <a:off x="4344504" y="1491538"/>
            <a:ext cx="614362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4357336B-4EA8-1A42-A16B-DBD4C1F2C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941" y="950201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7B6F2319-5015-D741-8F95-67C4AFA89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279" y="1293101"/>
            <a:ext cx="541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9E64F69A-DD87-D642-BA36-B7047B027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216" y="3062575"/>
            <a:ext cx="193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 err="1">
                <a:solidFill>
                  <a:srgbClr val="00B050"/>
                </a:solidFill>
              </a:rPr>
              <a:t>ناخذ</a:t>
            </a:r>
            <a:r>
              <a:rPr lang="ar-SA" altLang="ar-SA" sz="1800" dirty="0">
                <a:solidFill>
                  <a:srgbClr val="00B050"/>
                </a:solidFill>
              </a:rPr>
              <a:t> </a:t>
            </a:r>
            <a:r>
              <a:rPr lang="ar-SA" altLang="ar-SA" sz="1400" dirty="0">
                <a:solidFill>
                  <a:srgbClr val="00B050"/>
                </a:solidFill>
              </a:rPr>
              <a:t>(١)</a:t>
            </a:r>
            <a:r>
              <a:rPr lang="ar-SA" altLang="ar-SA" sz="1800" dirty="0">
                <a:solidFill>
                  <a:srgbClr val="00B050"/>
                </a:solidFill>
              </a:rPr>
              <a:t> ونكتبها بصورة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ص= أس + </a:t>
            </a:r>
            <a:r>
              <a:rPr lang="ar-SA" altLang="ar-SA" sz="1800" dirty="0" err="1">
                <a:solidFill>
                  <a:srgbClr val="002060"/>
                </a:solidFill>
              </a:rPr>
              <a:t>ج</a:t>
            </a:r>
            <a:endParaRPr lang="ar-SA" altLang="ar-SA" sz="1400" dirty="0">
              <a:solidFill>
                <a:srgbClr val="002060"/>
              </a:solidFill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B1EACE4A-9539-154A-94FF-EBE5032C6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279" y="4952288"/>
            <a:ext cx="172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ناخذ </a:t>
            </a:r>
            <a:r>
              <a:rPr lang="ar-SA" altLang="ar-SA" sz="1400">
                <a:solidFill>
                  <a:srgbClr val="002060"/>
                </a:solidFill>
              </a:rPr>
              <a:t>(١)</a:t>
            </a:r>
            <a:r>
              <a:rPr lang="ar-SA" altLang="ar-SA" sz="1800">
                <a:solidFill>
                  <a:srgbClr val="002060"/>
                </a:solidFill>
              </a:rPr>
              <a:t> ونعوض </a:t>
            </a:r>
            <a:r>
              <a:rPr lang="ar-SA" altLang="ar-SA" sz="140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48" name="Text Box 87">
            <a:extLst>
              <a:ext uri="{FF2B5EF4-FFF2-40B4-BE49-F238E27FC236}">
                <a16:creationId xmlns:a16="http://schemas.microsoft.com/office/drawing/2014/main" id="{C6F0B3F5-C001-2245-A4A0-A184BABD7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579" y="2513888"/>
            <a:ext cx="237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٤ س + ٥ ص = ١١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4BC67C08-61BE-E047-8C89-BC298F63B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316" y="2493251"/>
            <a:ext cx="1954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9193"/>
                </a:solidFill>
              </a:rPr>
              <a:t>نعوض في </a:t>
            </a:r>
            <a:r>
              <a:rPr lang="ar-SA" altLang="ar-SA" sz="1400" dirty="0">
                <a:solidFill>
                  <a:srgbClr val="009193"/>
                </a:solidFill>
              </a:rPr>
              <a:t>(١) او(٢)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40C3D31-0A3A-B4A7-B781-9656B9F3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2897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25052 -0.2071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5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162 L -0.08663 -0.00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-6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34783E-6 L -0.35486 -0.3644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-18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1" grpId="1"/>
      <p:bldP spid="32" grpId="0"/>
      <p:bldP spid="33" grpId="0"/>
      <p:bldP spid="33" grpId="1"/>
      <p:bldP spid="34" grpId="0"/>
      <p:bldP spid="35" grpId="0"/>
      <p:bldP spid="35" grpId="1"/>
      <p:bldP spid="36" grpId="0"/>
      <p:bldP spid="37" grpId="0"/>
      <p:bldP spid="37" grpId="1"/>
      <p:bldP spid="38" grpId="0"/>
      <p:bldP spid="39" grpId="0"/>
      <p:bldP spid="40" grpId="0"/>
      <p:bldP spid="40" grpId="1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1732</Words>
  <Application>Microsoft Macintosh PowerPoint</Application>
  <PresentationFormat>شاشة عريضة</PresentationFormat>
  <Paragraphs>381</Paragraphs>
  <Slides>21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8" baseType="lpstr">
      <vt:lpstr>18 Khebrat Musamim</vt:lpstr>
      <vt:lpstr>Aldhabi</vt:lpstr>
      <vt:lpstr>Arial</vt:lpstr>
      <vt:lpstr>Beirut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38</cp:revision>
  <dcterms:created xsi:type="dcterms:W3CDTF">2021-08-28T07:17:54Z</dcterms:created>
  <dcterms:modified xsi:type="dcterms:W3CDTF">2022-05-18T07:56:49Z</dcterms:modified>
</cp:coreProperties>
</file>