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6" rtl="1" saveSubsetFonts="1" autoCompressPictures="0">
  <p:sldMasterIdLst>
    <p:sldMasterId id="2147483648" r:id="rId1"/>
  </p:sldMasterIdLst>
  <p:notesMasterIdLst>
    <p:notesMasterId r:id="rId21"/>
  </p:notesMasterIdLst>
  <p:sldIdLst>
    <p:sldId id="273" r:id="rId2"/>
    <p:sldId id="354" r:id="rId3"/>
    <p:sldId id="257" r:id="rId4"/>
    <p:sldId id="258" r:id="rId5"/>
    <p:sldId id="350" r:id="rId6"/>
    <p:sldId id="259" r:id="rId7"/>
    <p:sldId id="356" r:id="rId8"/>
    <p:sldId id="358" r:id="rId9"/>
    <p:sldId id="357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55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6"/>
            <p14:sldId id="358"/>
            <p14:sldId id="357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BDBFFF"/>
    <a:srgbClr val="D9DFFF"/>
    <a:srgbClr val="E3E0FF"/>
    <a:srgbClr val="FFC8BC"/>
    <a:srgbClr val="FDFFEA"/>
    <a:srgbClr val="D8F9FF"/>
    <a:srgbClr val="938692"/>
    <a:srgbClr val="00FDFF"/>
    <a:srgbClr val="AF5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1"/>
    <p:restoredTop sz="93451"/>
  </p:normalViewPr>
  <p:slideViewPr>
    <p:cSldViewPr snapToGrid="0" snapToObjects="1">
      <p:cViewPr varScale="1">
        <p:scale>
          <a:sx n="115" d="100"/>
          <a:sy n="115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17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49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10" Type="http://schemas.openxmlformats.org/officeDocument/2006/relationships/image" Target="../media/image35.jpe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audio" Target="NULL"/><Relationship Id="rId5" Type="http://schemas.openxmlformats.org/officeDocument/2006/relationships/image" Target="../media/image39.png"/><Relationship Id="rId10" Type="http://schemas.openxmlformats.org/officeDocument/2006/relationships/image" Target="../media/image44.emf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64AB80A-FA4A-12A9-7949-14C31119D40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660524" y="6274364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46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Rectangle 81">
            <a:extLst>
              <a:ext uri="{FF2B5EF4-FFF2-40B4-BE49-F238E27FC236}">
                <a16:creationId xmlns:a16="http://schemas.microsoft.com/office/drawing/2014/main" id="{1A3A9808-8B3E-5D4D-8E3E-8A97A677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916" y="5719774"/>
            <a:ext cx="8389937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4" name="Rectangle 82">
            <a:extLst>
              <a:ext uri="{FF2B5EF4-FFF2-40B4-BE49-F238E27FC236}">
                <a16:creationId xmlns:a16="http://schemas.microsoft.com/office/drawing/2014/main" id="{458A14CB-5573-CF4E-BDAD-8670D6AEF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916" y="3271849"/>
            <a:ext cx="8389937" cy="2339975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6" name="Rectangle 83">
            <a:extLst>
              <a:ext uri="{FF2B5EF4-FFF2-40B4-BE49-F238E27FC236}">
                <a16:creationId xmlns:a16="http://schemas.microsoft.com/office/drawing/2014/main" id="{FA1D92F8-451F-F94A-89D3-D664B7E6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916" y="1039824"/>
            <a:ext cx="8389937" cy="2159000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8" name="Line 85">
            <a:extLst>
              <a:ext uri="{FF2B5EF4-FFF2-40B4-BE49-F238E27FC236}">
                <a16:creationId xmlns:a16="http://schemas.microsoft.com/office/drawing/2014/main" id="{5E8BBFB1-00B5-5F43-8599-D56CC4E315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9178" y="2011374"/>
            <a:ext cx="2374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BC569CF1-028F-5B4C-A915-E4191919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328" y="2119324"/>
            <a:ext cx="218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ــ ٤ جـ =  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E26F0FB0-D4F8-C84D-8184-8F328684B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203" y="2622561"/>
            <a:ext cx="158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C00000"/>
                </a:solidFill>
              </a:rPr>
              <a:t>ج</a:t>
            </a:r>
            <a:r>
              <a:rPr lang="ar-SA" altLang="ar-SA" sz="2400" b="1" dirty="0">
                <a:solidFill>
                  <a:srgbClr val="C00000"/>
                </a:solidFill>
              </a:rPr>
              <a:t>ـ =  ــ ١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E8308DD6-0332-674D-A241-7C31729AD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6303" y="3306774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٨ ب + ٧ جـ = ٧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6CD5936F-CE19-0B42-8ADD-3E7715787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203" y="3775086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٨ ب + ٧ ( ــ ١ ) =  ٧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5CA404F0-8698-5449-AD68-7E55A0C87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1228" y="4279911"/>
            <a:ext cx="291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٨ ب ــ       ٧     =  ٧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4CE86951-84CF-7D4A-9CCB-16DC61CC7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778" y="5895986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5F1EE799-C6CA-AD4E-8AB3-8922DD768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16" y="5895986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( ١.٧٥  ،  ــ ١ )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26" name="Group 93">
            <a:extLst>
              <a:ext uri="{FF2B5EF4-FFF2-40B4-BE49-F238E27FC236}">
                <a16:creationId xmlns:a16="http://schemas.microsoft.com/office/drawing/2014/main" id="{D8C0BA1E-89BF-AE46-9890-6B9E4E9662D5}"/>
              </a:ext>
            </a:extLst>
          </p:cNvPr>
          <p:cNvGrpSpPr>
            <a:grpSpLocks/>
          </p:cNvGrpSpPr>
          <p:nvPr/>
        </p:nvGrpSpPr>
        <p:grpSpPr bwMode="auto">
          <a:xfrm>
            <a:off x="2677178" y="66686"/>
            <a:ext cx="6156325" cy="827088"/>
            <a:chOff x="431" y="164"/>
            <a:chExt cx="3878" cy="521"/>
          </a:xfrm>
        </p:grpSpPr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1B2EA7D1-7E9F-7F4A-8029-76033A2B5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64"/>
              <a:ext cx="3878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F1555243-1CF3-AB4D-A722-585DF3141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9" y="261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استعمل الحذف لحل النظام :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617CA5F9-AECC-4F42-9A1F-3A7088B9A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64"/>
              <a:ext cx="1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٨ ب + ٣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ج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ـ = ١١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303347A6-CA0D-F248-94BA-944996589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" y="384"/>
              <a:ext cx="1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٨ ب + ٧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ج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ـ = ٧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98">
            <a:extLst>
              <a:ext uri="{FF2B5EF4-FFF2-40B4-BE49-F238E27FC236}">
                <a16:creationId xmlns:a16="http://schemas.microsoft.com/office/drawing/2014/main" id="{BEB92879-F9FC-AD49-A8CA-FAD55DC62F84}"/>
              </a:ext>
            </a:extLst>
          </p:cNvPr>
          <p:cNvGrpSpPr>
            <a:grpSpLocks/>
          </p:cNvGrpSpPr>
          <p:nvPr/>
        </p:nvGrpSpPr>
        <p:grpSpPr bwMode="auto">
          <a:xfrm>
            <a:off x="6745941" y="1039824"/>
            <a:ext cx="2952750" cy="877887"/>
            <a:chOff x="3175" y="777"/>
            <a:chExt cx="1860" cy="553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FD332501-57F5-6647-9A52-8A217371C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777"/>
              <a:ext cx="18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٨ ب + ٣ جـ = ١١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C7E3FD2F-E251-D747-BFBA-28333677F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1042"/>
              <a:ext cx="18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٨ ب + ٧ جـ = ٧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4" name="Line 101">
            <a:extLst>
              <a:ext uri="{FF2B5EF4-FFF2-40B4-BE49-F238E27FC236}">
                <a16:creationId xmlns:a16="http://schemas.microsoft.com/office/drawing/2014/main" id="{E3D2682F-69F7-344A-9043-38942A7E7D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22428" y="1184286"/>
            <a:ext cx="468313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Line 102">
            <a:extLst>
              <a:ext uri="{FF2B5EF4-FFF2-40B4-BE49-F238E27FC236}">
                <a16:creationId xmlns:a16="http://schemas.microsoft.com/office/drawing/2014/main" id="{3BF9A71D-393B-AB4F-9A9A-66E0EFDF34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58941" y="1614499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8B1668C1-562E-6841-8284-B92828CAD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403" y="5143511"/>
            <a:ext cx="291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ب                 = ١.٧٥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7" name="AutoShape 104">
            <a:extLst>
              <a:ext uri="{FF2B5EF4-FFF2-40B4-BE49-F238E27FC236}">
                <a16:creationId xmlns:a16="http://schemas.microsoft.com/office/drawing/2014/main" id="{48731CF5-1DFD-4047-B6A5-074726497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803" y="1289061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معاملا ب متساويان</a:t>
            </a:r>
          </a:p>
        </p:txBody>
      </p:sp>
      <p:sp>
        <p:nvSpPr>
          <p:cNvPr id="38" name="AutoShape 105">
            <a:extLst>
              <a:ext uri="{FF2B5EF4-FFF2-40B4-BE49-F238E27FC236}">
                <a16:creationId xmlns:a16="http://schemas.microsoft.com/office/drawing/2014/main" id="{AAD7007F-DEA1-E040-9FE1-A60B9A1F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803" y="2117736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نطرح        </a:t>
            </a:r>
          </a:p>
        </p:txBody>
      </p:sp>
      <p:sp>
        <p:nvSpPr>
          <p:cNvPr id="39" name="AutoShape 106">
            <a:extLst>
              <a:ext uri="{FF2B5EF4-FFF2-40B4-BE49-F238E27FC236}">
                <a16:creationId xmlns:a16="http://schemas.microsoft.com/office/drawing/2014/main" id="{813572BA-F01E-8747-B6FC-BD0F130F9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803" y="2646374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جـ</a:t>
            </a:r>
          </a:p>
        </p:txBody>
      </p:sp>
      <p:sp>
        <p:nvSpPr>
          <p:cNvPr id="40" name="AutoShape 107">
            <a:extLst>
              <a:ext uri="{FF2B5EF4-FFF2-40B4-BE49-F238E27FC236}">
                <a16:creationId xmlns:a16="http://schemas.microsoft.com/office/drawing/2014/main" id="{EBB1E7F0-FE0E-8149-8436-35CBAA5C2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803" y="3379799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نعوض في احدى المعادلتين</a:t>
            </a:r>
          </a:p>
        </p:txBody>
      </p:sp>
      <p:sp>
        <p:nvSpPr>
          <p:cNvPr id="41" name="AutoShape 108">
            <a:extLst>
              <a:ext uri="{FF2B5EF4-FFF2-40B4-BE49-F238E27FC236}">
                <a16:creationId xmlns:a16="http://schemas.microsoft.com/office/drawing/2014/main" id="{8DE4BAC3-8949-9B48-B933-872507611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803" y="4386274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ب</a:t>
            </a:r>
          </a:p>
        </p:txBody>
      </p:sp>
      <p:sp>
        <p:nvSpPr>
          <p:cNvPr id="42" name="AutoShape 109">
            <a:extLst>
              <a:ext uri="{FF2B5EF4-FFF2-40B4-BE49-F238E27FC236}">
                <a16:creationId xmlns:a16="http://schemas.microsoft.com/office/drawing/2014/main" id="{FB48D4F0-E18D-1C49-AE90-A4B12700D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491" y="5919799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نكتب حل النظام</a:t>
            </a: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45E459A8-8A96-AE48-A553-BEF7F1841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1228" y="4722824"/>
            <a:ext cx="291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٨ ب                 = ١٤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4" name="مربع نص 31">
            <a:extLst>
              <a:ext uri="{FF2B5EF4-FFF2-40B4-BE49-F238E27FC236}">
                <a16:creationId xmlns:a16="http://schemas.microsoft.com/office/drawing/2014/main" id="{C79B7E3F-C5D9-F84E-9087-DDB5222C1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4784" y="2475942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rgbClr val="C00000"/>
                </a:solidFill>
              </a:rPr>
              <a:t>٣</a:t>
            </a:r>
            <a:r>
              <a:rPr lang="ar-SA" altLang="ar-SA" b="1" dirty="0">
                <a:solidFill>
                  <a:srgbClr val="C00000"/>
                </a:solidFill>
              </a:rPr>
              <a:t>) صـ١٧٣</a:t>
            </a:r>
            <a:endParaRPr lang="ar-SA" altLang="ar-SA" dirty="0">
              <a:solidFill>
                <a:srgbClr val="C00000"/>
              </a:solidFill>
            </a:endParaRPr>
          </a:p>
        </p:txBody>
      </p: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706CEF8E-211E-9E4E-B7D6-D91A593CF4BE}"/>
              </a:ext>
            </a:extLst>
          </p:cNvPr>
          <p:cNvCxnSpPr>
            <a:cxnSpLocks/>
          </p:cNvCxnSpPr>
          <p:nvPr/>
        </p:nvCxnSpPr>
        <p:spPr>
          <a:xfrm flipH="1">
            <a:off x="3142316" y="319099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id="{11935BE2-D9BF-7242-BB53-7F5BA43D241D}"/>
              </a:ext>
            </a:extLst>
          </p:cNvPr>
          <p:cNvCxnSpPr>
            <a:cxnSpLocks/>
          </p:cNvCxnSpPr>
          <p:nvPr/>
        </p:nvCxnSpPr>
        <p:spPr>
          <a:xfrm flipH="1">
            <a:off x="3307416" y="642949"/>
            <a:ext cx="61277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9071259B-006C-C24C-A513-59352BF0C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566" y="128599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DC5D8B75-89D7-9C44-89AD-45CD3EBD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641" y="473086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A6C540F1-C725-3441-9A8A-484DFE11E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503" y="3821124"/>
            <a:ext cx="195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(١) أو (٢)</a:t>
            </a:r>
            <a:endParaRPr lang="ar-SA" altLang="ar-SA" sz="1400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FAEEAC2-8970-5DE2-9FF4-B2D8312C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077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" name="Rectangle 112">
            <a:extLst>
              <a:ext uri="{FF2B5EF4-FFF2-40B4-BE49-F238E27FC236}">
                <a16:creationId xmlns:a16="http://schemas.microsoft.com/office/drawing/2014/main" id="{5B2949BE-CA51-954B-AEFC-8FBB22D20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043" y="5814170"/>
            <a:ext cx="8389937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4" name="Rectangle 113">
            <a:extLst>
              <a:ext uri="{FF2B5EF4-FFF2-40B4-BE49-F238E27FC236}">
                <a16:creationId xmlns:a16="http://schemas.microsoft.com/office/drawing/2014/main" id="{5850F20E-8FE0-C44E-B3D9-185A01C39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043" y="3739307"/>
            <a:ext cx="8389937" cy="1944688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6" name="Rectangle 114">
            <a:extLst>
              <a:ext uri="{FF2B5EF4-FFF2-40B4-BE49-F238E27FC236}">
                <a16:creationId xmlns:a16="http://schemas.microsoft.com/office/drawing/2014/main" id="{0D8DE865-AF62-5D4E-8E99-793DC3F3D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043" y="1134220"/>
            <a:ext cx="8389937" cy="2482850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7" name="Line 120">
            <a:extLst>
              <a:ext uri="{FF2B5EF4-FFF2-40B4-BE49-F238E27FC236}">
                <a16:creationId xmlns:a16="http://schemas.microsoft.com/office/drawing/2014/main" id="{795CF657-7500-B145-A98E-17A625389C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83980" y="2034332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84ACADD7-C12E-D14C-A593-584AA4333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955" y="2213720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٢ و = 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05C8BA07-F19B-E546-8B9F-9594F5EFB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980" y="2872532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   و = ٤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D01F7722-CAF9-FC48-9D24-F1BC74529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593" y="3772645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ف + و = 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450F58A4-CD74-A940-824E-929D2E78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168" y="4445745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002060"/>
                </a:solidFill>
              </a:rPr>
              <a:t>ف</a:t>
            </a:r>
            <a:r>
              <a:rPr lang="ar-SA" altLang="ar-SA" sz="2400" b="1" dirty="0">
                <a:solidFill>
                  <a:srgbClr val="002060"/>
                </a:solidFill>
              </a:rPr>
              <a:t> + ٤ = ١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2A278238-1772-724D-A411-F7ACC79B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7030" y="5093445"/>
            <a:ext cx="121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C00000"/>
                </a:solidFill>
              </a:rPr>
              <a:t>ف</a:t>
            </a:r>
            <a:r>
              <a:rPr lang="ar-SA" altLang="ar-SA" sz="2400" b="1" dirty="0">
                <a:solidFill>
                  <a:srgbClr val="C00000"/>
                </a:solidFill>
              </a:rPr>
              <a:t> = ــ ٣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D957FD0F-8A0D-C441-BF13-A8485E9F7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605" y="5993557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EB062E3F-60C5-184A-A40F-07A924099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230" y="5993557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( ــ ٣  ، ٤ )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5" name="AutoShape 134">
            <a:extLst>
              <a:ext uri="{FF2B5EF4-FFF2-40B4-BE49-F238E27FC236}">
                <a16:creationId xmlns:a16="http://schemas.microsoft.com/office/drawing/2014/main" id="{AEB71F82-DDF4-1043-8CB5-00522902D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068" y="1383457"/>
            <a:ext cx="3205162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معاملا </a:t>
            </a:r>
            <a:r>
              <a:rPr lang="ar-SA" altLang="ar-SA" sz="2400" b="1" dirty="0" err="1">
                <a:solidFill>
                  <a:srgbClr val="002060"/>
                </a:solidFill>
              </a:rPr>
              <a:t>ف</a:t>
            </a:r>
            <a:r>
              <a:rPr lang="ar-SA" altLang="ar-SA" sz="2400" b="1" dirty="0">
                <a:solidFill>
                  <a:srgbClr val="002060"/>
                </a:solidFill>
              </a:rPr>
              <a:t> متعاكسان</a:t>
            </a:r>
          </a:p>
        </p:txBody>
      </p:sp>
      <p:sp>
        <p:nvSpPr>
          <p:cNvPr id="26" name="AutoShape 135">
            <a:extLst>
              <a:ext uri="{FF2B5EF4-FFF2-40B4-BE49-F238E27FC236}">
                <a16:creationId xmlns:a16="http://schemas.microsoft.com/office/drawing/2014/main" id="{96C3F1D4-D9C5-904E-8104-063CF0CA2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068" y="2212132"/>
            <a:ext cx="3205162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نجمع</a:t>
            </a:r>
          </a:p>
        </p:txBody>
      </p:sp>
      <p:sp>
        <p:nvSpPr>
          <p:cNvPr id="27" name="AutoShape 136">
            <a:extLst>
              <a:ext uri="{FF2B5EF4-FFF2-40B4-BE49-F238E27FC236}">
                <a16:creationId xmlns:a16="http://schemas.microsoft.com/office/drawing/2014/main" id="{D2634BD2-AF34-F34B-AE99-532FAB105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068" y="2896345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و</a:t>
            </a:r>
          </a:p>
        </p:txBody>
      </p:sp>
      <p:sp>
        <p:nvSpPr>
          <p:cNvPr id="28" name="AutoShape 137">
            <a:extLst>
              <a:ext uri="{FF2B5EF4-FFF2-40B4-BE49-F238E27FC236}">
                <a16:creationId xmlns:a16="http://schemas.microsoft.com/office/drawing/2014/main" id="{38A03F0F-577A-2143-AD44-4F5E094DE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068" y="3918695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نعوض في احدى المعادلتين</a:t>
            </a:r>
          </a:p>
        </p:txBody>
      </p:sp>
      <p:sp>
        <p:nvSpPr>
          <p:cNvPr id="29" name="AutoShape 138">
            <a:extLst>
              <a:ext uri="{FF2B5EF4-FFF2-40B4-BE49-F238E27FC236}">
                <a16:creationId xmlns:a16="http://schemas.microsoft.com/office/drawing/2014/main" id="{E4DE015D-028C-784F-88D2-A8E85B449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068" y="5128370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ف</a:t>
            </a:r>
          </a:p>
        </p:txBody>
      </p:sp>
      <p:sp>
        <p:nvSpPr>
          <p:cNvPr id="30" name="AutoShape 139">
            <a:extLst>
              <a:ext uri="{FF2B5EF4-FFF2-40B4-BE49-F238E27FC236}">
                <a16:creationId xmlns:a16="http://schemas.microsoft.com/office/drawing/2014/main" id="{46B2562F-9C8D-1543-9F6B-3BA88C59C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9068" y="6007845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نكتب حل النظام</a:t>
            </a:r>
          </a:p>
        </p:txBody>
      </p:sp>
      <p:grpSp>
        <p:nvGrpSpPr>
          <p:cNvPr id="32" name="Group 145">
            <a:extLst>
              <a:ext uri="{FF2B5EF4-FFF2-40B4-BE49-F238E27FC236}">
                <a16:creationId xmlns:a16="http://schemas.microsoft.com/office/drawing/2014/main" id="{D949DA95-EC52-CA4D-AEE1-A823F1CAE8F6}"/>
              </a:ext>
            </a:extLst>
          </p:cNvPr>
          <p:cNvGrpSpPr>
            <a:grpSpLocks/>
          </p:cNvGrpSpPr>
          <p:nvPr/>
        </p:nvGrpSpPr>
        <p:grpSpPr bwMode="auto">
          <a:xfrm>
            <a:off x="3873834" y="162669"/>
            <a:ext cx="5616575" cy="827088"/>
            <a:chOff x="476" y="164"/>
            <a:chExt cx="3538" cy="521"/>
          </a:xfrm>
        </p:grpSpPr>
        <p:grpSp>
          <p:nvGrpSpPr>
            <p:cNvPr id="34" name="Group 142">
              <a:extLst>
                <a:ext uri="{FF2B5EF4-FFF2-40B4-BE49-F238E27FC236}">
                  <a16:creationId xmlns:a16="http://schemas.microsoft.com/office/drawing/2014/main" id="{295CF5F5-B4DF-CA49-8C5E-3A00E5838D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164"/>
              <a:ext cx="3538" cy="521"/>
              <a:chOff x="476" y="164"/>
              <a:chExt cx="3538" cy="521"/>
            </a:xfrm>
          </p:grpSpPr>
          <p:sp>
            <p:nvSpPr>
              <p:cNvPr id="36" name="Rectangle 20">
                <a:extLst>
                  <a:ext uri="{FF2B5EF4-FFF2-40B4-BE49-F238E27FC236}">
                    <a16:creationId xmlns:a16="http://schemas.microsoft.com/office/drawing/2014/main" id="{7DE4E858-7001-2F48-B0ED-CD9D01CD5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164"/>
                <a:ext cx="3538" cy="521"/>
              </a:xfrm>
              <a:prstGeom prst="rect">
                <a:avLst/>
              </a:prstGeom>
              <a:solidFill>
                <a:srgbClr val="FFFFFF"/>
              </a:soli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ar-SA" sz="23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EEA95DA9-B776-9F45-84CE-E68D00468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1" y="375"/>
                <a:ext cx="138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02060"/>
                    </a:solidFill>
                  </a:rPr>
                  <a:t>  </a:t>
                </a:r>
                <a:r>
                  <a:rPr lang="ar-SA" altLang="ar-SA" sz="2400" b="1" dirty="0" err="1">
                    <a:solidFill>
                      <a:srgbClr val="002060"/>
                    </a:solidFill>
                  </a:rPr>
                  <a:t>ف</a:t>
                </a:r>
                <a:r>
                  <a:rPr lang="ar-SA" altLang="ar-SA" sz="2400" b="1" dirty="0">
                    <a:solidFill>
                      <a:srgbClr val="002060"/>
                    </a:solidFill>
                  </a:rPr>
                  <a:t> + و = ١</a:t>
                </a:r>
                <a:endParaRPr lang="en-US" altLang="ar-SA" sz="2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FB9B35B5-3D2D-BB41-A922-04B5150977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1" y="164"/>
                <a:ext cx="138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02060"/>
                    </a:solidFill>
                  </a:rPr>
                  <a:t>ــ </a:t>
                </a:r>
                <a:r>
                  <a:rPr lang="ar-SA" altLang="ar-SA" sz="2400" b="1" dirty="0" err="1">
                    <a:solidFill>
                      <a:srgbClr val="002060"/>
                    </a:solidFill>
                  </a:rPr>
                  <a:t>ف</a:t>
                </a:r>
                <a:r>
                  <a:rPr lang="ar-SA" altLang="ar-SA" sz="2400" b="1" dirty="0">
                    <a:solidFill>
                      <a:srgbClr val="002060"/>
                    </a:solidFill>
                  </a:rPr>
                  <a:t> + و = ٧</a:t>
                </a:r>
                <a:endParaRPr lang="en-US" altLang="ar-SA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75332EB0-BEC2-5542-A743-B84B9C450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4" y="261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استعمل الحذف لحل النظام :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8" name="Group 144">
            <a:extLst>
              <a:ext uri="{FF2B5EF4-FFF2-40B4-BE49-F238E27FC236}">
                <a16:creationId xmlns:a16="http://schemas.microsoft.com/office/drawing/2014/main" id="{0C84CD9F-4A8B-F34E-9B09-88C06AB4595D}"/>
              </a:ext>
            </a:extLst>
          </p:cNvPr>
          <p:cNvGrpSpPr>
            <a:grpSpLocks/>
          </p:cNvGrpSpPr>
          <p:nvPr/>
        </p:nvGrpSpPr>
        <p:grpSpPr bwMode="auto">
          <a:xfrm>
            <a:off x="7617293" y="1134220"/>
            <a:ext cx="2038350" cy="827087"/>
            <a:chOff x="3901" y="777"/>
            <a:chExt cx="1284" cy="521"/>
          </a:xfrm>
        </p:grpSpPr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5AD0B293-22C8-B143-A07A-1D745B18F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1" y="777"/>
              <a:ext cx="1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ــ ف + و = ٧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40" name="Text Box 87">
              <a:extLst>
                <a:ext uri="{FF2B5EF4-FFF2-40B4-BE49-F238E27FC236}">
                  <a16:creationId xmlns:a16="http://schemas.microsoft.com/office/drawing/2014/main" id="{8EAF4CE5-10B0-B64F-BDB7-5123F93E8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1" y="1010"/>
              <a:ext cx="1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  ف + و = ١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41" name="Line 121">
            <a:extLst>
              <a:ext uri="{FF2B5EF4-FFF2-40B4-BE49-F238E27FC236}">
                <a16:creationId xmlns:a16="http://schemas.microsoft.com/office/drawing/2014/main" id="{A056F59D-74B6-CE4A-BD9C-3CF07DC264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50818" y="1205657"/>
            <a:ext cx="288925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2" name="Line 122">
            <a:extLst>
              <a:ext uri="{FF2B5EF4-FFF2-40B4-BE49-F238E27FC236}">
                <a16:creationId xmlns:a16="http://schemas.microsoft.com/office/drawing/2014/main" id="{37A04AED-6CCB-F449-B4A4-3A935B3583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15893" y="1600945"/>
            <a:ext cx="288925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C7CE9D09-B2B2-3D42-B6D7-AC7E5D4A5675}"/>
              </a:ext>
            </a:extLst>
          </p:cNvPr>
          <p:cNvCxnSpPr>
            <a:cxnSpLocks/>
          </p:cNvCxnSpPr>
          <p:nvPr/>
        </p:nvCxnSpPr>
        <p:spPr>
          <a:xfrm flipH="1">
            <a:off x="4334343" y="391269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509122A9-DA91-BC49-B91F-6457232380E8}"/>
              </a:ext>
            </a:extLst>
          </p:cNvPr>
          <p:cNvCxnSpPr>
            <a:cxnSpLocks/>
          </p:cNvCxnSpPr>
          <p:nvPr/>
        </p:nvCxnSpPr>
        <p:spPr>
          <a:xfrm flipH="1">
            <a:off x="4342147" y="748457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B8532D06-47A4-3849-B188-5BF38E77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558" y="137385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E9352949-7CAF-0D48-9B98-E24D9A5A9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593" y="520882"/>
            <a:ext cx="539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48A7A84F-8DB2-E34A-8E07-B3617CBB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343" y="4471145"/>
            <a:ext cx="195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(١) أو  (٢)</a:t>
            </a:r>
            <a:endParaRPr lang="ar-SA" altLang="ar-SA" sz="1400" dirty="0">
              <a:solidFill>
                <a:srgbClr val="C00000"/>
              </a:solidFill>
            </a:endParaRPr>
          </a:p>
        </p:txBody>
      </p:sp>
      <p:sp>
        <p:nvSpPr>
          <p:cNvPr id="48" name="مربع نص 36">
            <a:extLst>
              <a:ext uri="{FF2B5EF4-FFF2-40B4-BE49-F238E27FC236}">
                <a16:creationId xmlns:a16="http://schemas.microsoft.com/office/drawing/2014/main" id="{0700E79B-FB14-CC40-B321-712B9FCBD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3149" y="2460576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rgbClr val="C00000"/>
                </a:solidFill>
              </a:rPr>
              <a:t>٦</a:t>
            </a:r>
            <a:r>
              <a:rPr lang="ar-SA" altLang="ar-SA" b="1" dirty="0">
                <a:solidFill>
                  <a:srgbClr val="C00000"/>
                </a:solidFill>
              </a:rPr>
              <a:t>) صـ١٧٥</a:t>
            </a:r>
            <a:endParaRPr lang="ar-SA" altLang="ar-SA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B955B90-F148-E61F-8712-67DF330D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1548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1" name="Rectangle 107">
            <a:extLst>
              <a:ext uri="{FF2B5EF4-FFF2-40B4-BE49-F238E27FC236}">
                <a16:creationId xmlns:a16="http://schemas.microsoft.com/office/drawing/2014/main" id="{FDF816EB-615E-0048-A8D4-2B940A674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452" y="5777976"/>
            <a:ext cx="8389937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4" name="Rectangle 108">
            <a:extLst>
              <a:ext uri="{FF2B5EF4-FFF2-40B4-BE49-F238E27FC236}">
                <a16:creationId xmlns:a16="http://schemas.microsoft.com/office/drawing/2014/main" id="{76A947CA-D774-104A-B61D-2AC2131C1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452" y="3703113"/>
            <a:ext cx="8389937" cy="1944688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6" name="Rectangle 109">
            <a:extLst>
              <a:ext uri="{FF2B5EF4-FFF2-40B4-BE49-F238E27FC236}">
                <a16:creationId xmlns:a16="http://schemas.microsoft.com/office/drawing/2014/main" id="{C4D3E494-D769-E545-89D3-FE3B275C8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452" y="1098026"/>
            <a:ext cx="8389937" cy="2482850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7" name="Line 110">
            <a:extLst>
              <a:ext uri="{FF2B5EF4-FFF2-40B4-BE49-F238E27FC236}">
                <a16:creationId xmlns:a16="http://schemas.microsoft.com/office/drawing/2014/main" id="{0196F379-C893-344F-8940-7B3CA4938A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0389" y="1998138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D507025E-AF08-B541-A646-DDBF5C77D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827" y="2177526"/>
            <a:ext cx="205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٢ ص       = ١٢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6954BD62-B095-D146-83C6-4AB10FEF0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77" y="2836338"/>
            <a:ext cx="212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ص       = ٦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99C55DB2-CDA7-3942-9207-1A045CD0C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002" y="3736451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ص + ز = 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00583785-26F6-4D42-9F26-9951AE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77" y="4409551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 ٦  + ز = 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2DA12233-6A19-4C41-A1A1-1051F1F94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627" y="5057251"/>
            <a:ext cx="1211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C00000"/>
                </a:solidFill>
              </a:rPr>
              <a:t>ز</a:t>
            </a:r>
            <a:r>
              <a:rPr lang="ar-SA" altLang="ar-SA" sz="2400" b="1" dirty="0">
                <a:solidFill>
                  <a:srgbClr val="C00000"/>
                </a:solidFill>
              </a:rPr>
              <a:t> = ــ ٢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94A5CC28-7787-784C-878C-A9AC1F7E7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014" y="5957363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7CD3453E-AD98-E042-BFDA-68E9008F2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639" y="5957363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( ٦  ، ــ ٢ )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5" name="AutoShape 118">
            <a:extLst>
              <a:ext uri="{FF2B5EF4-FFF2-40B4-BE49-F238E27FC236}">
                <a16:creationId xmlns:a16="http://schemas.microsoft.com/office/drawing/2014/main" id="{617758D2-107A-B04B-A121-7F2E5F6B3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77" y="1347263"/>
            <a:ext cx="3205162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معاملا ز متعاكسان</a:t>
            </a:r>
          </a:p>
        </p:txBody>
      </p:sp>
      <p:sp>
        <p:nvSpPr>
          <p:cNvPr id="26" name="AutoShape 119">
            <a:extLst>
              <a:ext uri="{FF2B5EF4-FFF2-40B4-BE49-F238E27FC236}">
                <a16:creationId xmlns:a16="http://schemas.microsoft.com/office/drawing/2014/main" id="{FEEF099A-69F4-0940-BDE5-2E7EA9BD0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77" y="2175938"/>
            <a:ext cx="3205162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نجمع</a:t>
            </a:r>
          </a:p>
        </p:txBody>
      </p:sp>
      <p:sp>
        <p:nvSpPr>
          <p:cNvPr id="27" name="AutoShape 120">
            <a:extLst>
              <a:ext uri="{FF2B5EF4-FFF2-40B4-BE49-F238E27FC236}">
                <a16:creationId xmlns:a16="http://schemas.microsoft.com/office/drawing/2014/main" id="{07204FA0-75B9-2A48-B402-390607C5E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77" y="2860151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ص</a:t>
            </a:r>
          </a:p>
        </p:txBody>
      </p:sp>
      <p:sp>
        <p:nvSpPr>
          <p:cNvPr id="28" name="AutoShape 121">
            <a:extLst>
              <a:ext uri="{FF2B5EF4-FFF2-40B4-BE49-F238E27FC236}">
                <a16:creationId xmlns:a16="http://schemas.microsoft.com/office/drawing/2014/main" id="{F55322F7-2AE7-1749-A3F4-7825A2D4C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77" y="3882501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نعوض في احدى المعادلتين</a:t>
            </a:r>
          </a:p>
        </p:txBody>
      </p:sp>
      <p:sp>
        <p:nvSpPr>
          <p:cNvPr id="29" name="AutoShape 122">
            <a:extLst>
              <a:ext uri="{FF2B5EF4-FFF2-40B4-BE49-F238E27FC236}">
                <a16:creationId xmlns:a16="http://schemas.microsoft.com/office/drawing/2014/main" id="{D5206111-32D2-FB46-84AE-0B81B8DC0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77" y="5092176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ز</a:t>
            </a:r>
          </a:p>
        </p:txBody>
      </p:sp>
      <p:sp>
        <p:nvSpPr>
          <p:cNvPr id="30" name="AutoShape 123">
            <a:extLst>
              <a:ext uri="{FF2B5EF4-FFF2-40B4-BE49-F238E27FC236}">
                <a16:creationId xmlns:a16="http://schemas.microsoft.com/office/drawing/2014/main" id="{FCC0C59E-FFE7-434F-A9A8-9ECA7B297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77" y="5971651"/>
            <a:ext cx="3205162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نكتب حل النظام</a:t>
            </a:r>
          </a:p>
        </p:txBody>
      </p:sp>
      <p:grpSp>
        <p:nvGrpSpPr>
          <p:cNvPr id="32" name="Group 125">
            <a:extLst>
              <a:ext uri="{FF2B5EF4-FFF2-40B4-BE49-F238E27FC236}">
                <a16:creationId xmlns:a16="http://schemas.microsoft.com/office/drawing/2014/main" id="{385096F8-3A4A-AD46-834B-2885FE2C55F2}"/>
              </a:ext>
            </a:extLst>
          </p:cNvPr>
          <p:cNvGrpSpPr>
            <a:grpSpLocks/>
          </p:cNvGrpSpPr>
          <p:nvPr/>
        </p:nvGrpSpPr>
        <p:grpSpPr bwMode="auto">
          <a:xfrm>
            <a:off x="3267139" y="164371"/>
            <a:ext cx="5508625" cy="827088"/>
            <a:chOff x="544" y="164"/>
            <a:chExt cx="3470" cy="521"/>
          </a:xfrm>
        </p:grpSpPr>
        <p:grpSp>
          <p:nvGrpSpPr>
            <p:cNvPr id="34" name="Group 127">
              <a:extLst>
                <a:ext uri="{FF2B5EF4-FFF2-40B4-BE49-F238E27FC236}">
                  <a16:creationId xmlns:a16="http://schemas.microsoft.com/office/drawing/2014/main" id="{2A304F40-1155-AA43-83D6-B53BB57740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" y="164"/>
              <a:ext cx="3470" cy="521"/>
              <a:chOff x="544" y="164"/>
              <a:chExt cx="3470" cy="521"/>
            </a:xfrm>
          </p:grpSpPr>
          <p:sp>
            <p:nvSpPr>
              <p:cNvPr id="36" name="Rectangle 20">
                <a:extLst>
                  <a:ext uri="{FF2B5EF4-FFF2-40B4-BE49-F238E27FC236}">
                    <a16:creationId xmlns:a16="http://schemas.microsoft.com/office/drawing/2014/main" id="{3C2B49EE-346E-C144-A3AD-42AF92D09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" y="164"/>
                <a:ext cx="3470" cy="521"/>
              </a:xfrm>
              <a:prstGeom prst="rect">
                <a:avLst/>
              </a:prstGeom>
              <a:solidFill>
                <a:srgbClr val="FFFFFF"/>
              </a:solidFill>
              <a:ln w="57150" cmpd="thinThick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ar-SA" sz="23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 Box 87">
                <a:extLst>
                  <a:ext uri="{FF2B5EF4-FFF2-40B4-BE49-F238E27FC236}">
                    <a16:creationId xmlns:a16="http://schemas.microsoft.com/office/drawing/2014/main" id="{0540E988-EF5E-AB4B-8114-CB35D33DC5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1" y="164"/>
                <a:ext cx="138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02060"/>
                    </a:solidFill>
                  </a:rPr>
                  <a:t>ص + </a:t>
                </a:r>
                <a:r>
                  <a:rPr lang="ar-SA" altLang="ar-SA" sz="2400" b="1" dirty="0" err="1">
                    <a:solidFill>
                      <a:srgbClr val="002060"/>
                    </a:solidFill>
                  </a:rPr>
                  <a:t>ز</a:t>
                </a:r>
                <a:r>
                  <a:rPr lang="ar-SA" altLang="ar-SA" sz="2400" b="1" dirty="0">
                    <a:solidFill>
                      <a:srgbClr val="002060"/>
                    </a:solidFill>
                  </a:rPr>
                  <a:t> = ٤</a:t>
                </a:r>
                <a:endParaRPr lang="en-US" altLang="ar-SA" sz="2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Text Box 87">
                <a:extLst>
                  <a:ext uri="{FF2B5EF4-FFF2-40B4-BE49-F238E27FC236}">
                    <a16:creationId xmlns:a16="http://schemas.microsoft.com/office/drawing/2014/main" id="{F3DF7019-C976-7A4E-8445-5AF8DD9A87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1" y="375"/>
                <a:ext cx="138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02060"/>
                    </a:solidFill>
                  </a:rPr>
                  <a:t>ص ــ  </a:t>
                </a:r>
                <a:r>
                  <a:rPr lang="ar-SA" altLang="ar-SA" sz="2400" b="1" dirty="0" err="1">
                    <a:solidFill>
                      <a:srgbClr val="002060"/>
                    </a:solidFill>
                  </a:rPr>
                  <a:t>ز</a:t>
                </a:r>
                <a:r>
                  <a:rPr lang="ar-SA" altLang="ar-SA" sz="2400" b="1" dirty="0">
                    <a:solidFill>
                      <a:srgbClr val="002060"/>
                    </a:solidFill>
                  </a:rPr>
                  <a:t> = ٨</a:t>
                </a:r>
                <a:endParaRPr lang="en-US" altLang="ar-SA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50113573-32CC-C442-8D7A-9B80CBEAE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4" y="261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استعمل الحذف لحل النظام :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8" name="Group 131">
            <a:extLst>
              <a:ext uri="{FF2B5EF4-FFF2-40B4-BE49-F238E27FC236}">
                <a16:creationId xmlns:a16="http://schemas.microsoft.com/office/drawing/2014/main" id="{86B74449-40A4-3E4B-8625-6EF9BB8F2C23}"/>
              </a:ext>
            </a:extLst>
          </p:cNvPr>
          <p:cNvGrpSpPr>
            <a:grpSpLocks/>
          </p:cNvGrpSpPr>
          <p:nvPr/>
        </p:nvGrpSpPr>
        <p:grpSpPr bwMode="auto">
          <a:xfrm>
            <a:off x="7513702" y="1098026"/>
            <a:ext cx="2038350" cy="827087"/>
            <a:chOff x="3901" y="777"/>
            <a:chExt cx="1284" cy="521"/>
          </a:xfrm>
        </p:grpSpPr>
        <p:sp>
          <p:nvSpPr>
            <p:cNvPr id="39" name="Text Box 87">
              <a:extLst>
                <a:ext uri="{FF2B5EF4-FFF2-40B4-BE49-F238E27FC236}">
                  <a16:creationId xmlns:a16="http://schemas.microsoft.com/office/drawing/2014/main" id="{4681B2F0-F654-4449-A5A7-BEB8EE4A2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1" y="777"/>
              <a:ext cx="1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ص + ز = ٤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40" name="Text Box 87">
              <a:extLst>
                <a:ext uri="{FF2B5EF4-FFF2-40B4-BE49-F238E27FC236}">
                  <a16:creationId xmlns:a16="http://schemas.microsoft.com/office/drawing/2014/main" id="{02C8B489-F0B7-274C-9518-B0674C082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1" y="1010"/>
              <a:ext cx="12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ص ــ  ز = ٨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41" name="Line 134">
            <a:extLst>
              <a:ext uri="{FF2B5EF4-FFF2-40B4-BE49-F238E27FC236}">
                <a16:creationId xmlns:a16="http://schemas.microsoft.com/office/drawing/2014/main" id="{4F436267-2707-0041-91D3-6A7E545714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5427" y="1169463"/>
            <a:ext cx="288925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2" name="Line 135">
            <a:extLst>
              <a:ext uri="{FF2B5EF4-FFF2-40B4-BE49-F238E27FC236}">
                <a16:creationId xmlns:a16="http://schemas.microsoft.com/office/drawing/2014/main" id="{76D2D8BA-72EA-2347-9612-C5E4B5F6D6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80502" y="1564751"/>
            <a:ext cx="288925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3" name="مربع نص 30">
            <a:extLst>
              <a:ext uri="{FF2B5EF4-FFF2-40B4-BE49-F238E27FC236}">
                <a16:creationId xmlns:a16="http://schemas.microsoft.com/office/drawing/2014/main" id="{93D2860E-43CC-5C43-898B-413AFA5D8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396" y="2368858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rgbClr val="C00000"/>
                </a:solidFill>
              </a:rPr>
              <a:t>٧</a:t>
            </a:r>
            <a:r>
              <a:rPr lang="ar-SA" altLang="ar-SA" b="1" dirty="0">
                <a:solidFill>
                  <a:srgbClr val="C00000"/>
                </a:solidFill>
              </a:rPr>
              <a:t>) صـ١٧٥</a:t>
            </a:r>
            <a:endParaRPr lang="ar-SA" altLang="ar-SA" dirty="0">
              <a:solidFill>
                <a:srgbClr val="C00000"/>
              </a:solidFill>
            </a:endParaRPr>
          </a:p>
        </p:txBody>
      </p: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8235C984-6C8D-F34C-962E-CEEFE366D89C}"/>
              </a:ext>
            </a:extLst>
          </p:cNvPr>
          <p:cNvCxnSpPr>
            <a:cxnSpLocks/>
          </p:cNvCxnSpPr>
          <p:nvPr/>
        </p:nvCxnSpPr>
        <p:spPr>
          <a:xfrm flipH="1">
            <a:off x="3738225" y="392971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0DB820B4-BDE6-9A4D-8447-09DA4CCAB1F5}"/>
              </a:ext>
            </a:extLst>
          </p:cNvPr>
          <p:cNvCxnSpPr>
            <a:cxnSpLocks/>
          </p:cNvCxnSpPr>
          <p:nvPr/>
        </p:nvCxnSpPr>
        <p:spPr>
          <a:xfrm flipH="1">
            <a:off x="3702760" y="775559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A4211CBA-E711-D645-BB2C-F18871604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010" y="177958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89AAB4E2-BAE9-024C-9C20-EDE83F5AA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446" y="559699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FFAD122A-7C10-4D4A-825E-0FB13BB61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752" y="4434951"/>
            <a:ext cx="195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(١) أو  (٢)</a:t>
            </a:r>
            <a:endParaRPr lang="ar-SA" altLang="ar-SA" sz="1400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4C20736-31AA-F9AA-45CF-A5F7362F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3513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75447" y="-2493643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0085" y="-4727995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4" name="Rectangle 141">
            <a:extLst>
              <a:ext uri="{FF2B5EF4-FFF2-40B4-BE49-F238E27FC236}">
                <a16:creationId xmlns:a16="http://schemas.microsoft.com/office/drawing/2014/main" id="{305923B8-BD73-1842-B166-ECA475858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597" y="5842000"/>
            <a:ext cx="8389937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6" name="Rectangle 142">
            <a:extLst>
              <a:ext uri="{FF2B5EF4-FFF2-40B4-BE49-F238E27FC236}">
                <a16:creationId xmlns:a16="http://schemas.microsoft.com/office/drawing/2014/main" id="{225BCFE8-028B-3D4A-A2DC-3DEA6DAAA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597" y="3394075"/>
            <a:ext cx="8389937" cy="2339975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7" name="Rectangle 143">
            <a:extLst>
              <a:ext uri="{FF2B5EF4-FFF2-40B4-BE49-F238E27FC236}">
                <a16:creationId xmlns:a16="http://schemas.microsoft.com/office/drawing/2014/main" id="{49A6DE15-BCC7-C843-A5A7-C497F6B3D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597" y="1162050"/>
            <a:ext cx="8389937" cy="2159000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8" name="Line 145">
            <a:extLst>
              <a:ext uri="{FF2B5EF4-FFF2-40B4-BE49-F238E27FC236}">
                <a16:creationId xmlns:a16="http://schemas.microsoft.com/office/drawing/2014/main" id="{F01F1F2A-FD31-1743-950B-CEB50CB255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65859" y="2133600"/>
            <a:ext cx="2374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C75D4018-E5B8-4349-95CC-F26F90C6E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447" y="2241550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١١ ص =  ١١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6A86F254-A4C7-D44D-BB55-9F00397F9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959" y="2744787"/>
            <a:ext cx="158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ص =  ١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9000CBC6-BCD4-CC4A-A755-17C71D8D6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034" y="3429000"/>
            <a:ext cx="254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٤ س + ٦ ص = ــ ٦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4F2FF62F-67F3-FB4A-9F85-E5AB4EDB2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609" y="3933825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٤ س + ٦ ( ١ ) =  ــ ٦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7E7430E2-6113-D043-A3FD-63F46E5FC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347" y="4402137"/>
            <a:ext cx="291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٤ س +     ٦    = ــ ٦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C0468997-73C3-7748-A3BE-89B5E8AD6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459" y="6018212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39526F78-63F0-3D47-B4F8-91F03E578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497" y="6018212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( ــ ٣  ، ١ )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26" name="Group 153">
            <a:extLst>
              <a:ext uri="{FF2B5EF4-FFF2-40B4-BE49-F238E27FC236}">
                <a16:creationId xmlns:a16="http://schemas.microsoft.com/office/drawing/2014/main" id="{A438F082-31D4-7E46-A647-4DA2A9AD7D07}"/>
              </a:ext>
            </a:extLst>
          </p:cNvPr>
          <p:cNvGrpSpPr>
            <a:grpSpLocks/>
          </p:cNvGrpSpPr>
          <p:nvPr/>
        </p:nvGrpSpPr>
        <p:grpSpPr bwMode="auto">
          <a:xfrm>
            <a:off x="3457091" y="296677"/>
            <a:ext cx="6321425" cy="827088"/>
            <a:chOff x="327" y="164"/>
            <a:chExt cx="3982" cy="521"/>
          </a:xfrm>
        </p:grpSpPr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7825D60E-60C8-6447-B847-DFB043015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164"/>
              <a:ext cx="3982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519F38B3-6426-314C-87BC-4057D53CE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9" y="261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استعمل الحذف لحل النظام :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82C6B338-27E5-7042-89AC-DEA481765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64"/>
              <a:ext cx="1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ــ ٤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+ ٥ ص = ١٧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03C8DA63-04C1-EE43-85B9-8C320210C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" y="384"/>
              <a:ext cx="1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  ٤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+ ٦ ص = ــ ٦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158">
            <a:extLst>
              <a:ext uri="{FF2B5EF4-FFF2-40B4-BE49-F238E27FC236}">
                <a16:creationId xmlns:a16="http://schemas.microsoft.com/office/drawing/2014/main" id="{3B364991-6C29-404C-8FC7-E3756AF4A53E}"/>
              </a:ext>
            </a:extLst>
          </p:cNvPr>
          <p:cNvGrpSpPr>
            <a:grpSpLocks/>
          </p:cNvGrpSpPr>
          <p:nvPr/>
        </p:nvGrpSpPr>
        <p:grpSpPr bwMode="auto">
          <a:xfrm>
            <a:off x="6862622" y="1162050"/>
            <a:ext cx="2952750" cy="877887"/>
            <a:chOff x="3175" y="777"/>
            <a:chExt cx="1860" cy="553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837035DA-2FE3-1841-B3C2-E090EAC9A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777"/>
              <a:ext cx="18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ــ ٤ س + ٥ ص = ١٧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280E44E8-708D-6048-829D-0E26D079A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1042"/>
              <a:ext cx="18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  ٤ س + ٦ ص = ــ ٦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4" name="Line 161">
            <a:extLst>
              <a:ext uri="{FF2B5EF4-FFF2-40B4-BE49-F238E27FC236}">
                <a16:creationId xmlns:a16="http://schemas.microsoft.com/office/drawing/2014/main" id="{0CCD694E-7497-E444-A80B-F213A3F1C9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86697" y="1306512"/>
            <a:ext cx="468312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Line 162">
            <a:extLst>
              <a:ext uri="{FF2B5EF4-FFF2-40B4-BE49-F238E27FC236}">
                <a16:creationId xmlns:a16="http://schemas.microsoft.com/office/drawing/2014/main" id="{123ADC84-C413-B747-822E-8415048D7D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23209" y="1736725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63FE4A4F-9DDF-8443-8E56-F3D59C3D9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647" y="5265737"/>
            <a:ext cx="291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C00000"/>
                </a:solidFill>
              </a:rPr>
              <a:t>س</a:t>
            </a:r>
            <a:r>
              <a:rPr lang="ar-SA" altLang="ar-SA" sz="2400" b="1" dirty="0">
                <a:solidFill>
                  <a:srgbClr val="C00000"/>
                </a:solidFill>
              </a:rPr>
              <a:t>              =  ــ ٣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7" name="AutoShape 164">
            <a:extLst>
              <a:ext uri="{FF2B5EF4-FFF2-40B4-BE49-F238E27FC236}">
                <a16:creationId xmlns:a16="http://schemas.microsoft.com/office/drawing/2014/main" id="{003CA7CF-E639-0749-A9B3-1FACA74E2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484" y="1411287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معاملا س متعاكسان</a:t>
            </a:r>
          </a:p>
        </p:txBody>
      </p:sp>
      <p:sp>
        <p:nvSpPr>
          <p:cNvPr id="38" name="AutoShape 165">
            <a:extLst>
              <a:ext uri="{FF2B5EF4-FFF2-40B4-BE49-F238E27FC236}">
                <a16:creationId xmlns:a16="http://schemas.microsoft.com/office/drawing/2014/main" id="{95D237B9-8EB3-BC40-92D9-ECA9752E0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484" y="2239962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نجمع</a:t>
            </a:r>
          </a:p>
        </p:txBody>
      </p:sp>
      <p:sp>
        <p:nvSpPr>
          <p:cNvPr id="39" name="AutoShape 166">
            <a:extLst>
              <a:ext uri="{FF2B5EF4-FFF2-40B4-BE49-F238E27FC236}">
                <a16:creationId xmlns:a16="http://schemas.microsoft.com/office/drawing/2014/main" id="{F4F75CB4-5A7D-894C-AF5F-CF2F842B8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484" y="2768600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ص</a:t>
            </a:r>
          </a:p>
        </p:txBody>
      </p:sp>
      <p:sp>
        <p:nvSpPr>
          <p:cNvPr id="40" name="AutoShape 167">
            <a:extLst>
              <a:ext uri="{FF2B5EF4-FFF2-40B4-BE49-F238E27FC236}">
                <a16:creationId xmlns:a16="http://schemas.microsoft.com/office/drawing/2014/main" id="{71D94109-FE26-6043-94FA-C18B38139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484" y="3502025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نعوض في احدى المعادلتين</a:t>
            </a:r>
          </a:p>
        </p:txBody>
      </p:sp>
      <p:sp>
        <p:nvSpPr>
          <p:cNvPr id="41" name="AutoShape 168">
            <a:extLst>
              <a:ext uri="{FF2B5EF4-FFF2-40B4-BE49-F238E27FC236}">
                <a16:creationId xmlns:a16="http://schemas.microsoft.com/office/drawing/2014/main" id="{10D579FD-5C16-B742-9FD1-D37FAB9CF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484" y="4402137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س</a:t>
            </a:r>
          </a:p>
        </p:txBody>
      </p:sp>
      <p:sp>
        <p:nvSpPr>
          <p:cNvPr id="42" name="AutoShape 169">
            <a:extLst>
              <a:ext uri="{FF2B5EF4-FFF2-40B4-BE49-F238E27FC236}">
                <a16:creationId xmlns:a16="http://schemas.microsoft.com/office/drawing/2014/main" id="{45050722-CFB5-F34C-8D5F-83DDF96D4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484" y="6042025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نكتب حل النظام</a:t>
            </a: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60D3FC3E-D26F-EA46-8E67-226483F2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347" y="4870450"/>
            <a:ext cx="291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٤ س              = ــ ١٢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4" name="مربع نص 31">
            <a:extLst>
              <a:ext uri="{FF2B5EF4-FFF2-40B4-BE49-F238E27FC236}">
                <a16:creationId xmlns:a16="http://schemas.microsoft.com/office/drawing/2014/main" id="{2F75F2EB-4F1E-EB47-95FF-B1F43101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0276" y="2381431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rgbClr val="C00000"/>
                </a:solidFill>
              </a:rPr>
              <a:t>٨</a:t>
            </a:r>
            <a:r>
              <a:rPr lang="ar-SA" altLang="ar-SA" b="1" dirty="0">
                <a:solidFill>
                  <a:srgbClr val="C00000"/>
                </a:solidFill>
              </a:rPr>
              <a:t>) صـ١٧٥</a:t>
            </a:r>
            <a:endParaRPr lang="ar-SA" altLang="ar-SA" dirty="0">
              <a:solidFill>
                <a:srgbClr val="C00000"/>
              </a:solidFill>
            </a:endParaRPr>
          </a:p>
        </p:txBody>
      </p: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CF926C86-AA78-7D48-A47B-63412D330566}"/>
              </a:ext>
            </a:extLst>
          </p:cNvPr>
          <p:cNvCxnSpPr>
            <a:cxnSpLocks/>
          </p:cNvCxnSpPr>
          <p:nvPr/>
        </p:nvCxnSpPr>
        <p:spPr>
          <a:xfrm flipH="1">
            <a:off x="3730484" y="504920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id="{DD68A39E-0BD6-8642-9100-798622E48E37}"/>
              </a:ext>
            </a:extLst>
          </p:cNvPr>
          <p:cNvCxnSpPr>
            <a:cxnSpLocks/>
          </p:cNvCxnSpPr>
          <p:nvPr/>
        </p:nvCxnSpPr>
        <p:spPr>
          <a:xfrm flipH="1">
            <a:off x="3740460" y="866215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E620BD52-DE75-8C43-80A2-311076960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750" y="298684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58ED604C-E2AD-5E4C-927C-CBBECB75C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436" y="681271"/>
            <a:ext cx="5397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A18AFC57-D41B-C846-A2F9-F8BDEED30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822" y="3978275"/>
            <a:ext cx="1954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(١) أو  (٢)</a:t>
            </a:r>
            <a:endParaRPr lang="ar-SA" altLang="ar-SA" sz="1400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57B3B06-38BA-10BE-58A6-A45C5615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1572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57995" y="1936229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4" name="Rectangle 222">
            <a:extLst>
              <a:ext uri="{FF2B5EF4-FFF2-40B4-BE49-F238E27FC236}">
                <a16:creationId xmlns:a16="http://schemas.microsoft.com/office/drawing/2014/main" id="{73ADCEF0-2C8B-0B4B-8C59-C41363AB1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405" y="5866082"/>
            <a:ext cx="8389937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6" name="Rectangle 223">
            <a:extLst>
              <a:ext uri="{FF2B5EF4-FFF2-40B4-BE49-F238E27FC236}">
                <a16:creationId xmlns:a16="http://schemas.microsoft.com/office/drawing/2014/main" id="{B95BC508-EAFD-0046-A25E-75F5B7568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405" y="3634057"/>
            <a:ext cx="8389937" cy="2124075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7" name="Rectangle 224">
            <a:extLst>
              <a:ext uri="{FF2B5EF4-FFF2-40B4-BE49-F238E27FC236}">
                <a16:creationId xmlns:a16="http://schemas.microsoft.com/office/drawing/2014/main" id="{46951CED-9F25-B04D-83DA-B84C8AE30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405" y="1186132"/>
            <a:ext cx="8389937" cy="2339975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8" name="Line 226">
            <a:extLst>
              <a:ext uri="{FF2B5EF4-FFF2-40B4-BE49-F238E27FC236}">
                <a16:creationId xmlns:a16="http://schemas.microsoft.com/office/drawing/2014/main" id="{D08D16BE-D591-8D42-A954-69DC9C9587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65667" y="2157682"/>
            <a:ext cx="2374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2805B881-260E-9444-BA09-7A893A0A2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055" y="2265632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ــ ٦ ب =  ١٢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0756FCA2-C3D9-0245-B9B5-A91ED74B0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642" y="2924444"/>
            <a:ext cx="158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ب =  ــ ٢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59D5E235-CADB-B247-955D-508C41BD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8792" y="3668982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 + ٤ ب = ــ 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D296F281-C313-5545-A14E-B6B1EB74B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617" y="4210319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 + ٤ ( ــ ٢ ) = ــ 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CDF9EFC7-689B-2042-A2A6-211C2159F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055" y="4786582"/>
            <a:ext cx="237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 ــ     ٨       = ــ 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D764A711-7680-EE49-B86B-ED0F4830A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267" y="6042294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852D5CF6-F3B8-194B-BC6E-8FD574B62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305" y="6042294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( ٤  ،  ــ ٢ )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26" name="Group 234">
            <a:extLst>
              <a:ext uri="{FF2B5EF4-FFF2-40B4-BE49-F238E27FC236}">
                <a16:creationId xmlns:a16="http://schemas.microsoft.com/office/drawing/2014/main" id="{E3A1AF48-D40E-B846-B3DC-D88BE689077A}"/>
              </a:ext>
            </a:extLst>
          </p:cNvPr>
          <p:cNvGrpSpPr>
            <a:grpSpLocks/>
          </p:cNvGrpSpPr>
          <p:nvPr/>
        </p:nvGrpSpPr>
        <p:grpSpPr bwMode="auto">
          <a:xfrm>
            <a:off x="3884229" y="308888"/>
            <a:ext cx="5940425" cy="827088"/>
            <a:chOff x="567" y="164"/>
            <a:chExt cx="3742" cy="521"/>
          </a:xfrm>
        </p:grpSpPr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B3B4E5C2-0B53-234C-8817-E87257025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64"/>
              <a:ext cx="3742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4BC7473A-D487-0D4E-9F58-6D759CD0DC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9" y="261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استعمل الحذف لحل النظام :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989218A6-5754-DA4A-81FB-F678CECDE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64"/>
              <a:ext cx="1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 err="1">
                  <a:solidFill>
                    <a:srgbClr val="002060"/>
                  </a:solidFill>
                </a:rPr>
                <a:t>أ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+ ٤ ب = ــ ٤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7C51FA4C-9982-5648-9FE8-3E3B8C752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" y="384"/>
              <a:ext cx="1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 err="1">
                  <a:solidFill>
                    <a:srgbClr val="002060"/>
                  </a:solidFill>
                </a:rPr>
                <a:t>أ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+ ١٠ ب = ــ ١٦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239">
            <a:extLst>
              <a:ext uri="{FF2B5EF4-FFF2-40B4-BE49-F238E27FC236}">
                <a16:creationId xmlns:a16="http://schemas.microsoft.com/office/drawing/2014/main" id="{02AB3900-9EDD-2C4F-ADA0-7856E6738FAB}"/>
              </a:ext>
            </a:extLst>
          </p:cNvPr>
          <p:cNvGrpSpPr>
            <a:grpSpLocks/>
          </p:cNvGrpSpPr>
          <p:nvPr/>
        </p:nvGrpSpPr>
        <p:grpSpPr bwMode="auto">
          <a:xfrm>
            <a:off x="6908430" y="1186132"/>
            <a:ext cx="2952750" cy="877887"/>
            <a:chOff x="3175" y="777"/>
            <a:chExt cx="1860" cy="553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E7F9F15A-F1D1-7744-8A01-7CBF99E45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777"/>
              <a:ext cx="18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أ  + ٤ ب = ــ ٤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69440973-EEAF-304F-AB15-E8297AFF6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1042"/>
              <a:ext cx="18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أ  + ١٠ ب = ــ ١٦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4" name="Line 242">
            <a:extLst>
              <a:ext uri="{FF2B5EF4-FFF2-40B4-BE49-F238E27FC236}">
                <a16:creationId xmlns:a16="http://schemas.microsoft.com/office/drawing/2014/main" id="{7C6E8C01-6975-4146-BB3B-80C5BEA4E0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35742" y="1257569"/>
            <a:ext cx="468313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Line 243">
            <a:extLst>
              <a:ext uri="{FF2B5EF4-FFF2-40B4-BE49-F238E27FC236}">
                <a16:creationId xmlns:a16="http://schemas.microsoft.com/office/drawing/2014/main" id="{CA2A99DB-E91B-DE48-B72F-47B8CE98C1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72255" y="1687782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C5F8FA4B-63A0-AC49-A4E2-A7CCF9C86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428" y="5342016"/>
            <a:ext cx="291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C00000"/>
                </a:solidFill>
              </a:rPr>
              <a:t>أ</a:t>
            </a:r>
            <a:r>
              <a:rPr lang="ar-SA" altLang="ar-SA" sz="2400" b="1" dirty="0">
                <a:solidFill>
                  <a:srgbClr val="C00000"/>
                </a:solidFill>
              </a:rPr>
              <a:t>         =  ٤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7" name="AutoShape 245">
            <a:extLst>
              <a:ext uri="{FF2B5EF4-FFF2-40B4-BE49-F238E27FC236}">
                <a16:creationId xmlns:a16="http://schemas.microsoft.com/office/drawing/2014/main" id="{2D9D9D38-393A-F948-BFB0-4ED9F9D51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292" y="1435369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معاملا أ متساويان</a:t>
            </a:r>
          </a:p>
        </p:txBody>
      </p:sp>
      <p:sp>
        <p:nvSpPr>
          <p:cNvPr id="38" name="AutoShape 246">
            <a:extLst>
              <a:ext uri="{FF2B5EF4-FFF2-40B4-BE49-F238E27FC236}">
                <a16:creationId xmlns:a16="http://schemas.microsoft.com/office/drawing/2014/main" id="{7D9CE7D0-3DEA-D949-9DC2-EDB64102A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292" y="2264044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نطرح</a:t>
            </a:r>
          </a:p>
        </p:txBody>
      </p:sp>
      <p:sp>
        <p:nvSpPr>
          <p:cNvPr id="39" name="AutoShape 247">
            <a:extLst>
              <a:ext uri="{FF2B5EF4-FFF2-40B4-BE49-F238E27FC236}">
                <a16:creationId xmlns:a16="http://schemas.microsoft.com/office/drawing/2014/main" id="{0C83A694-A3CC-C741-AC5F-3D29ADD19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292" y="2948257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ب</a:t>
            </a:r>
          </a:p>
        </p:txBody>
      </p:sp>
      <p:sp>
        <p:nvSpPr>
          <p:cNvPr id="40" name="AutoShape 248">
            <a:extLst>
              <a:ext uri="{FF2B5EF4-FFF2-40B4-BE49-F238E27FC236}">
                <a16:creationId xmlns:a16="http://schemas.microsoft.com/office/drawing/2014/main" id="{6DF12668-6CE7-AB40-A5CF-FC23B98B8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292" y="3742007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نعوض في احدى المعادلتين</a:t>
            </a:r>
          </a:p>
        </p:txBody>
      </p:sp>
      <p:sp>
        <p:nvSpPr>
          <p:cNvPr id="41" name="AutoShape 249">
            <a:extLst>
              <a:ext uri="{FF2B5EF4-FFF2-40B4-BE49-F238E27FC236}">
                <a16:creationId xmlns:a16="http://schemas.microsoft.com/office/drawing/2014/main" id="{71D9CF0E-B462-5A42-97DA-7815EFBC9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292" y="4748482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أ</a:t>
            </a:r>
          </a:p>
        </p:txBody>
      </p:sp>
      <p:sp>
        <p:nvSpPr>
          <p:cNvPr id="42" name="AutoShape 250">
            <a:extLst>
              <a:ext uri="{FF2B5EF4-FFF2-40B4-BE49-F238E27FC236}">
                <a16:creationId xmlns:a16="http://schemas.microsoft.com/office/drawing/2014/main" id="{52D63314-F82E-454D-BB36-C6A49A615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292" y="6066107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نكتب حل النظام</a:t>
            </a:r>
          </a:p>
        </p:txBody>
      </p:sp>
      <p:sp>
        <p:nvSpPr>
          <p:cNvPr id="43" name="مربع نص 30">
            <a:extLst>
              <a:ext uri="{FF2B5EF4-FFF2-40B4-BE49-F238E27FC236}">
                <a16:creationId xmlns:a16="http://schemas.microsoft.com/office/drawing/2014/main" id="{FC262823-E128-7B46-B41A-7EC02E6E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6467" y="2406865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rgbClr val="C00000"/>
                </a:solidFill>
              </a:rPr>
              <a:t>٩</a:t>
            </a:r>
            <a:r>
              <a:rPr lang="ar-SA" altLang="ar-SA" b="1" dirty="0">
                <a:solidFill>
                  <a:srgbClr val="C00000"/>
                </a:solidFill>
              </a:rPr>
              <a:t>) صـ١٧٥</a:t>
            </a:r>
            <a:endParaRPr lang="ar-SA" altLang="ar-SA" dirty="0">
              <a:solidFill>
                <a:srgbClr val="C00000"/>
              </a:solidFill>
            </a:endParaRPr>
          </a:p>
        </p:txBody>
      </p:sp>
      <p:cxnSp>
        <p:nvCxnSpPr>
          <p:cNvPr id="44" name="رابط كسهم مستقيم 43">
            <a:extLst>
              <a:ext uri="{FF2B5EF4-FFF2-40B4-BE49-F238E27FC236}">
                <a16:creationId xmlns:a16="http://schemas.microsoft.com/office/drawing/2014/main" id="{CA715E52-3F08-684B-A513-909258FEE8AF}"/>
              </a:ext>
            </a:extLst>
          </p:cNvPr>
          <p:cNvCxnSpPr>
            <a:cxnSpLocks/>
          </p:cNvCxnSpPr>
          <p:nvPr/>
        </p:nvCxnSpPr>
        <p:spPr>
          <a:xfrm flipH="1">
            <a:off x="4486698" y="500637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9BB3B854-B6B3-9D49-8C02-449BF271D84A}"/>
              </a:ext>
            </a:extLst>
          </p:cNvPr>
          <p:cNvCxnSpPr>
            <a:cxnSpLocks/>
          </p:cNvCxnSpPr>
          <p:nvPr/>
        </p:nvCxnSpPr>
        <p:spPr>
          <a:xfrm flipH="1">
            <a:off x="4179516" y="804267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E849E3A-7971-EC4E-8F64-921BD7591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310" y="354072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81ADDB95-1972-E048-A360-A6AA8D9DD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628" y="636349"/>
            <a:ext cx="539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36EF6CF2-D90A-0045-80C0-FD071C1E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955" y="4270644"/>
            <a:ext cx="195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(١) أو  (٢)</a:t>
            </a:r>
            <a:endParaRPr lang="ar-SA" altLang="ar-SA" sz="1400">
              <a:solidFill>
                <a:srgbClr val="00206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BABA2B7-C70B-0236-90E8-64EDE64A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414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4" name="Rectangle 147">
            <a:extLst>
              <a:ext uri="{FF2B5EF4-FFF2-40B4-BE49-F238E27FC236}">
                <a16:creationId xmlns:a16="http://schemas.microsoft.com/office/drawing/2014/main" id="{EAB1501E-753B-574B-8150-A0F83C3F3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766" y="5783929"/>
            <a:ext cx="8389937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6" name="Rectangle 148">
            <a:extLst>
              <a:ext uri="{FF2B5EF4-FFF2-40B4-BE49-F238E27FC236}">
                <a16:creationId xmlns:a16="http://schemas.microsoft.com/office/drawing/2014/main" id="{CB150816-427A-E84B-9B3E-FB423B314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766" y="3336004"/>
            <a:ext cx="8389937" cy="2339975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7" name="Rectangle 149">
            <a:extLst>
              <a:ext uri="{FF2B5EF4-FFF2-40B4-BE49-F238E27FC236}">
                <a16:creationId xmlns:a16="http://schemas.microsoft.com/office/drawing/2014/main" id="{514423D4-7E73-5942-8D42-2AAB8C783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766" y="1103979"/>
            <a:ext cx="8389937" cy="2159000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8" name="Line 150">
            <a:extLst>
              <a:ext uri="{FF2B5EF4-FFF2-40B4-BE49-F238E27FC236}">
                <a16:creationId xmlns:a16="http://schemas.microsoft.com/office/drawing/2014/main" id="{37FBB7DE-5E38-F148-9D40-AAC7E57129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5028" y="2075529"/>
            <a:ext cx="2374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CF993206-B417-3245-9E0D-B24FB1479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591" y="2183479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١٢ س           =  ٤٨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38A63049-8D8E-D043-A218-4BF9E4C5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203" y="2686716"/>
            <a:ext cx="2411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C00000"/>
                </a:solidFill>
              </a:rPr>
              <a:t>س</a:t>
            </a:r>
            <a:r>
              <a:rPr lang="ar-SA" altLang="ar-SA" sz="2400" b="1" dirty="0">
                <a:solidFill>
                  <a:srgbClr val="C00000"/>
                </a:solidFill>
              </a:rPr>
              <a:t>           = ٤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248A2DEA-BA24-F24C-A4CA-D9BF82C68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203" y="3370929"/>
            <a:ext cx="254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٩ س + ٦ ص = ٧٨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565455C8-9FBA-A742-84F9-3F5234099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641" y="3875754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٩ ( </a:t>
            </a:r>
            <a:r>
              <a:rPr lang="ar-SA" altLang="ar-SA" sz="2400" b="1" dirty="0">
                <a:solidFill>
                  <a:srgbClr val="C00000"/>
                </a:solidFill>
              </a:rPr>
              <a:t>٤</a:t>
            </a:r>
            <a:r>
              <a:rPr lang="ar-SA" altLang="ar-SA" sz="2400" b="1" dirty="0">
                <a:solidFill>
                  <a:srgbClr val="002060"/>
                </a:solidFill>
              </a:rPr>
              <a:t> ) + ٦ ص = ٧٨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888A491F-4FCD-A14B-9885-02CAA5D9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703" y="4344066"/>
            <a:ext cx="291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٣٦    + ٦ ص = ٧٨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242D9D70-AABF-0943-B318-1F342EAF4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628" y="5960141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95880343-E05F-F54C-8C2D-F1ECC23E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666" y="5960141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( ٤  ، ٧ )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26" name="Group 158">
            <a:extLst>
              <a:ext uri="{FF2B5EF4-FFF2-40B4-BE49-F238E27FC236}">
                <a16:creationId xmlns:a16="http://schemas.microsoft.com/office/drawing/2014/main" id="{71D3A19D-CD99-C349-BAB9-1A8BCD99BD0E}"/>
              </a:ext>
            </a:extLst>
          </p:cNvPr>
          <p:cNvGrpSpPr>
            <a:grpSpLocks/>
          </p:cNvGrpSpPr>
          <p:nvPr/>
        </p:nvGrpSpPr>
        <p:grpSpPr bwMode="auto">
          <a:xfrm>
            <a:off x="3236429" y="243574"/>
            <a:ext cx="6553200" cy="827088"/>
            <a:chOff x="181" y="164"/>
            <a:chExt cx="4128" cy="521"/>
          </a:xfrm>
        </p:grpSpPr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AE65EBBF-02F4-5945-A831-DE0306040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" y="164"/>
              <a:ext cx="4128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E59A13F8-82D9-5C42-893A-15A4168EA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9" y="261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استعمل الحذف لحل النظام :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6FB09614-713C-8742-9484-3EF70B6D7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64"/>
              <a:ext cx="1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٩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+ ٦ ص = ٧٨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9AD6A3E2-CA1B-D447-908F-74C8FA5C0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" y="384"/>
              <a:ext cx="1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٣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ــ ٦ ص = ــ ٣٠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163">
            <a:extLst>
              <a:ext uri="{FF2B5EF4-FFF2-40B4-BE49-F238E27FC236}">
                <a16:creationId xmlns:a16="http://schemas.microsoft.com/office/drawing/2014/main" id="{D2A457E9-B6A6-F14B-BF05-16BE67CCB94E}"/>
              </a:ext>
            </a:extLst>
          </p:cNvPr>
          <p:cNvGrpSpPr>
            <a:grpSpLocks/>
          </p:cNvGrpSpPr>
          <p:nvPr/>
        </p:nvGrpSpPr>
        <p:grpSpPr bwMode="auto">
          <a:xfrm>
            <a:off x="6961791" y="1103979"/>
            <a:ext cx="2952750" cy="877887"/>
            <a:chOff x="3175" y="777"/>
            <a:chExt cx="1860" cy="553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B830222E-BB76-C14F-AFD5-484B5F0DB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777"/>
              <a:ext cx="18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٩ س + ٦ ص = ٧٨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6D2C1629-FD3E-C048-823A-41F260A7C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1042"/>
              <a:ext cx="18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٣ س ــ ٦ ص = ــ ٣٠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4" name="Line 166">
            <a:extLst>
              <a:ext uri="{FF2B5EF4-FFF2-40B4-BE49-F238E27FC236}">
                <a16:creationId xmlns:a16="http://schemas.microsoft.com/office/drawing/2014/main" id="{F6F53204-CDF3-CC45-9C3E-2719CE48BE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73091" y="1248441"/>
            <a:ext cx="468312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Line 167">
            <a:extLst>
              <a:ext uri="{FF2B5EF4-FFF2-40B4-BE49-F238E27FC236}">
                <a16:creationId xmlns:a16="http://schemas.microsoft.com/office/drawing/2014/main" id="{84C9F121-A2B6-F143-8459-94CA815CC2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09603" y="167865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9BD3050A-38AC-F540-A6CA-3D1521B96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891" y="5207666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ص = ٧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7" name="AutoShape 169">
            <a:extLst>
              <a:ext uri="{FF2B5EF4-FFF2-40B4-BE49-F238E27FC236}">
                <a16:creationId xmlns:a16="http://schemas.microsoft.com/office/drawing/2014/main" id="{7849173B-AD89-BA49-B08B-4156EE95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653" y="1353216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معاملا ص متعاكسان</a:t>
            </a:r>
          </a:p>
        </p:txBody>
      </p:sp>
      <p:sp>
        <p:nvSpPr>
          <p:cNvPr id="38" name="AutoShape 170">
            <a:extLst>
              <a:ext uri="{FF2B5EF4-FFF2-40B4-BE49-F238E27FC236}">
                <a16:creationId xmlns:a16="http://schemas.microsoft.com/office/drawing/2014/main" id="{148560DF-BB94-A34E-98ED-9CD4E8340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653" y="2181891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نجمع</a:t>
            </a:r>
          </a:p>
        </p:txBody>
      </p:sp>
      <p:sp>
        <p:nvSpPr>
          <p:cNvPr id="39" name="AutoShape 171">
            <a:extLst>
              <a:ext uri="{FF2B5EF4-FFF2-40B4-BE49-F238E27FC236}">
                <a16:creationId xmlns:a16="http://schemas.microsoft.com/office/drawing/2014/main" id="{9FF42E0C-085D-7B4A-B587-C6E880FE0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653" y="2710529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س</a:t>
            </a:r>
          </a:p>
        </p:txBody>
      </p:sp>
      <p:sp>
        <p:nvSpPr>
          <p:cNvPr id="40" name="AutoShape 172">
            <a:extLst>
              <a:ext uri="{FF2B5EF4-FFF2-40B4-BE49-F238E27FC236}">
                <a16:creationId xmlns:a16="http://schemas.microsoft.com/office/drawing/2014/main" id="{C7C6C421-19B2-8E46-A614-0B1244EFA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653" y="3443954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نعوض في احدى المعادلتين</a:t>
            </a:r>
          </a:p>
        </p:txBody>
      </p:sp>
      <p:sp>
        <p:nvSpPr>
          <p:cNvPr id="41" name="AutoShape 173">
            <a:extLst>
              <a:ext uri="{FF2B5EF4-FFF2-40B4-BE49-F238E27FC236}">
                <a16:creationId xmlns:a16="http://schemas.microsoft.com/office/drawing/2014/main" id="{A1116096-7094-8841-9DC1-1809BBC1E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653" y="4344066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ص</a:t>
            </a:r>
          </a:p>
        </p:txBody>
      </p:sp>
      <p:sp>
        <p:nvSpPr>
          <p:cNvPr id="42" name="AutoShape 174">
            <a:extLst>
              <a:ext uri="{FF2B5EF4-FFF2-40B4-BE49-F238E27FC236}">
                <a16:creationId xmlns:a16="http://schemas.microsoft.com/office/drawing/2014/main" id="{3535EF04-739B-D74D-8D8F-4AF0EFC81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653" y="5983954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نكتب حل النظام</a:t>
            </a: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9558B456-6EE9-7E47-9477-E99FAEB71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166" y="4812379"/>
            <a:ext cx="181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٦ ص = ٤٢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4" name="مربع نص 31">
            <a:extLst>
              <a:ext uri="{FF2B5EF4-FFF2-40B4-BE49-F238E27FC236}">
                <a16:creationId xmlns:a16="http://schemas.microsoft.com/office/drawing/2014/main" id="{EEB21A1B-E9D0-DF4F-973E-7E97E4BFE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963" y="2538777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rgbClr val="002060"/>
                </a:solidFill>
              </a:rPr>
              <a:t>١٠</a:t>
            </a:r>
            <a:r>
              <a:rPr lang="ar-SA" altLang="ar-SA" b="1" dirty="0">
                <a:solidFill>
                  <a:srgbClr val="002060"/>
                </a:solidFill>
              </a:rPr>
              <a:t>) صـ١٧٥</a:t>
            </a:r>
            <a:endParaRPr lang="ar-SA" altLang="ar-SA" dirty="0">
              <a:solidFill>
                <a:srgbClr val="002060"/>
              </a:solidFill>
            </a:endParaRPr>
          </a:p>
        </p:txBody>
      </p: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95303220-B56A-4F43-930F-A458ADD9BE5C}"/>
              </a:ext>
            </a:extLst>
          </p:cNvPr>
          <p:cNvCxnSpPr>
            <a:cxnSpLocks/>
          </p:cNvCxnSpPr>
          <p:nvPr/>
        </p:nvCxnSpPr>
        <p:spPr>
          <a:xfrm flipH="1">
            <a:off x="3686778" y="440836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id="{F0AA8B4B-18A6-484C-82F4-2886C8368D11}"/>
              </a:ext>
            </a:extLst>
          </p:cNvPr>
          <p:cNvCxnSpPr>
            <a:cxnSpLocks/>
          </p:cNvCxnSpPr>
          <p:nvPr/>
        </p:nvCxnSpPr>
        <p:spPr>
          <a:xfrm flipH="1">
            <a:off x="3726543" y="840674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803E5868-FF7A-C744-809F-0DEEE5394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962" y="294044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F5ED97E5-8BE0-9546-B800-E59437784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693" y="69594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03516560-4E82-9E4B-BB30-F6924EF44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2403" y="3923379"/>
            <a:ext cx="195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(١) أو  (٢)</a:t>
            </a:r>
            <a:endParaRPr lang="ar-SA" altLang="ar-SA" sz="1400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2C3C807-E43C-630B-1A3E-B3C9C9FC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4576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14" name="Rectangle 158">
            <a:extLst>
              <a:ext uri="{FF2B5EF4-FFF2-40B4-BE49-F238E27FC236}">
                <a16:creationId xmlns:a16="http://schemas.microsoft.com/office/drawing/2014/main" id="{B6C3DF39-151B-0B46-9E9B-78AA3F45E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183" y="5797826"/>
            <a:ext cx="8389937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6" name="Rectangle 159">
            <a:extLst>
              <a:ext uri="{FF2B5EF4-FFF2-40B4-BE49-F238E27FC236}">
                <a16:creationId xmlns:a16="http://schemas.microsoft.com/office/drawing/2014/main" id="{51C44035-7ACC-A04B-BAAA-F6DA2FED3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183" y="3349901"/>
            <a:ext cx="8389937" cy="2339975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7" name="Rectangle 160">
            <a:extLst>
              <a:ext uri="{FF2B5EF4-FFF2-40B4-BE49-F238E27FC236}">
                <a16:creationId xmlns:a16="http://schemas.microsoft.com/office/drawing/2014/main" id="{205DA49D-A6D7-7B47-AAED-A4FF8CA19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183" y="1117876"/>
            <a:ext cx="8389937" cy="2159000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8" name="Line 161">
            <a:extLst>
              <a:ext uri="{FF2B5EF4-FFF2-40B4-BE49-F238E27FC236}">
                <a16:creationId xmlns:a16="http://schemas.microsoft.com/office/drawing/2014/main" id="{2BF1AE55-E661-2847-B478-FE773D7810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13445" y="2089426"/>
            <a:ext cx="2374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C81BE15C-FA74-1648-BE0E-62A4FCAA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058" y="2197376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ــ ٤ س           =  ــ 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BE9D37E0-F543-6041-9F78-55EECB406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158" y="2700613"/>
            <a:ext cx="2411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C00000"/>
                </a:solidFill>
              </a:rPr>
              <a:t>س</a:t>
            </a:r>
            <a:r>
              <a:rPr lang="ar-SA" altLang="ar-SA" sz="2400" b="1" dirty="0">
                <a:solidFill>
                  <a:srgbClr val="C00000"/>
                </a:solidFill>
              </a:rPr>
              <a:t>           = ١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8AD70C2D-7CD5-7949-BFA2-CDE36B628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620" y="3384826"/>
            <a:ext cx="254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٦ س ــ ٢ ص = 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9B057684-DFCC-2444-929D-19738D3A5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058" y="3889651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٦ ( ١ ) ــ ٢ ص = 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5B0B2375-3FFC-6144-9714-EA126C718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308" y="4357963"/>
            <a:ext cx="291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٦    ــ ٢ ص = ١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19905D05-0728-214E-AFB9-C7B3BD309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045" y="5974038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BF3AB0FF-D01C-B34D-B437-BCA27A2BE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083" y="5974038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( ١  ، ٢.٥ )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26" name="Group 169">
            <a:extLst>
              <a:ext uri="{FF2B5EF4-FFF2-40B4-BE49-F238E27FC236}">
                <a16:creationId xmlns:a16="http://schemas.microsoft.com/office/drawing/2014/main" id="{C751B4C3-C56D-DA43-A5EE-D01BFA1942AB}"/>
              </a:ext>
            </a:extLst>
          </p:cNvPr>
          <p:cNvGrpSpPr>
            <a:grpSpLocks/>
          </p:cNvGrpSpPr>
          <p:nvPr/>
        </p:nvGrpSpPr>
        <p:grpSpPr bwMode="auto">
          <a:xfrm>
            <a:off x="3171670" y="261420"/>
            <a:ext cx="6142037" cy="922337"/>
            <a:chOff x="447" y="91"/>
            <a:chExt cx="3869" cy="581"/>
          </a:xfrm>
        </p:grpSpPr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6B3E0FE8-6E8A-5344-8F22-E81B7B7F0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" y="91"/>
              <a:ext cx="3869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3E3978D7-0203-7C4F-B9E4-BBE32AE64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9" y="261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9193"/>
                  </a:solidFill>
                </a:rPr>
                <a:t>استعمل الحذف لحل النظام :</a:t>
              </a:r>
              <a:endParaRPr lang="en-US" altLang="ar-SA" sz="2400" b="1" dirty="0">
                <a:solidFill>
                  <a:srgbClr val="009193"/>
                </a:solidFill>
              </a:endParaRPr>
            </a:p>
          </p:txBody>
        </p:sp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73520496-DDD6-DA4B-97D5-DDE8650F0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64"/>
              <a:ext cx="1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٦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ــ ٢ ص = ١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FEB3C30B-AC2E-0343-843F-BDABEDEEA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" y="384"/>
              <a:ext cx="1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١٠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ــ ٢ ص = ٥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174">
            <a:extLst>
              <a:ext uri="{FF2B5EF4-FFF2-40B4-BE49-F238E27FC236}">
                <a16:creationId xmlns:a16="http://schemas.microsoft.com/office/drawing/2014/main" id="{64F0A0E3-EAC6-1C44-8209-921D43D7EA30}"/>
              </a:ext>
            </a:extLst>
          </p:cNvPr>
          <p:cNvGrpSpPr>
            <a:grpSpLocks/>
          </p:cNvGrpSpPr>
          <p:nvPr/>
        </p:nvGrpSpPr>
        <p:grpSpPr bwMode="auto">
          <a:xfrm>
            <a:off x="6710208" y="1117876"/>
            <a:ext cx="2952750" cy="877887"/>
            <a:chOff x="3175" y="777"/>
            <a:chExt cx="1860" cy="553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A7A865F9-DC8B-594A-A18F-788DF305B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777"/>
              <a:ext cx="18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 ٦ س ــ ٢ ص = ١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8FF16FFC-813F-AD43-B4F3-E998173E8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1042"/>
              <a:ext cx="18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١٠ س ــ ٢ ص = ٥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4" name="Line 177">
            <a:extLst>
              <a:ext uri="{FF2B5EF4-FFF2-40B4-BE49-F238E27FC236}">
                <a16:creationId xmlns:a16="http://schemas.microsoft.com/office/drawing/2014/main" id="{84FE9CB6-7755-0A41-8E9B-29AF9F7334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1508" y="1262338"/>
            <a:ext cx="468312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Line 178">
            <a:extLst>
              <a:ext uri="{FF2B5EF4-FFF2-40B4-BE49-F238E27FC236}">
                <a16:creationId xmlns:a16="http://schemas.microsoft.com/office/drawing/2014/main" id="{F0D7C5B5-438A-D44B-922D-60D22D2235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8020" y="1692551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339FB99D-703C-1E40-957E-2221E929D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683" y="5221563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ص = ٢.٥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7" name="AutoShape 180">
            <a:extLst>
              <a:ext uri="{FF2B5EF4-FFF2-40B4-BE49-F238E27FC236}">
                <a16:creationId xmlns:a16="http://schemas.microsoft.com/office/drawing/2014/main" id="{677B5436-BA99-4E44-9E20-DFC0ED671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70" y="1367113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معاملا ص متساويان</a:t>
            </a:r>
          </a:p>
        </p:txBody>
      </p:sp>
      <p:sp>
        <p:nvSpPr>
          <p:cNvPr id="38" name="AutoShape 181">
            <a:extLst>
              <a:ext uri="{FF2B5EF4-FFF2-40B4-BE49-F238E27FC236}">
                <a16:creationId xmlns:a16="http://schemas.microsoft.com/office/drawing/2014/main" id="{CF2E561A-E33C-4948-AF04-063B1DADE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70" y="2195788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نطرح</a:t>
            </a:r>
          </a:p>
        </p:txBody>
      </p:sp>
      <p:sp>
        <p:nvSpPr>
          <p:cNvPr id="39" name="AutoShape 182">
            <a:extLst>
              <a:ext uri="{FF2B5EF4-FFF2-40B4-BE49-F238E27FC236}">
                <a16:creationId xmlns:a16="http://schemas.microsoft.com/office/drawing/2014/main" id="{9F19C103-2E98-6042-9A67-B10B88BA2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70" y="2724426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س</a:t>
            </a:r>
          </a:p>
        </p:txBody>
      </p:sp>
      <p:sp>
        <p:nvSpPr>
          <p:cNvPr id="40" name="AutoShape 183">
            <a:extLst>
              <a:ext uri="{FF2B5EF4-FFF2-40B4-BE49-F238E27FC236}">
                <a16:creationId xmlns:a16="http://schemas.microsoft.com/office/drawing/2014/main" id="{58D37BE8-725B-C14B-BBFA-D9C77F98C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70" y="3457851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نعوض في احدى المعادلتين</a:t>
            </a:r>
          </a:p>
        </p:txBody>
      </p:sp>
      <p:sp>
        <p:nvSpPr>
          <p:cNvPr id="41" name="AutoShape 184">
            <a:extLst>
              <a:ext uri="{FF2B5EF4-FFF2-40B4-BE49-F238E27FC236}">
                <a16:creationId xmlns:a16="http://schemas.microsoft.com/office/drawing/2014/main" id="{9C91B11C-24CD-8640-BDED-775429828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70" y="4357963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ص</a:t>
            </a:r>
          </a:p>
        </p:txBody>
      </p:sp>
      <p:sp>
        <p:nvSpPr>
          <p:cNvPr id="42" name="AutoShape 185">
            <a:extLst>
              <a:ext uri="{FF2B5EF4-FFF2-40B4-BE49-F238E27FC236}">
                <a16:creationId xmlns:a16="http://schemas.microsoft.com/office/drawing/2014/main" id="{3F6B9D24-38C6-894E-9C16-D356C4485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070" y="5997851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نكتب حل النظام</a:t>
            </a: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C32FD908-1280-7B45-B2C5-B7D3CC690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158" y="4826276"/>
            <a:ext cx="181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ــ ٢ ص = ــ ٥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4" name="مربع نص 31">
            <a:extLst>
              <a:ext uri="{FF2B5EF4-FFF2-40B4-BE49-F238E27FC236}">
                <a16:creationId xmlns:a16="http://schemas.microsoft.com/office/drawing/2014/main" id="{E752F6F5-E80B-D841-ADF8-3B9EED53F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3522" y="2347483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rgbClr val="C00000"/>
                </a:solidFill>
              </a:rPr>
              <a:t>١١</a:t>
            </a:r>
            <a:r>
              <a:rPr lang="ar-SA" altLang="ar-SA" b="1" dirty="0">
                <a:solidFill>
                  <a:srgbClr val="C00000"/>
                </a:solidFill>
              </a:rPr>
              <a:t>) صـ١٧٥</a:t>
            </a:r>
            <a:endParaRPr lang="ar-SA" altLang="ar-SA" dirty="0">
              <a:solidFill>
                <a:srgbClr val="C00000"/>
              </a:solidFill>
            </a:endParaRPr>
          </a:p>
        </p:txBody>
      </p: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820696C8-82DF-4B4E-B262-C85AD728760B}"/>
              </a:ext>
            </a:extLst>
          </p:cNvPr>
          <p:cNvCxnSpPr>
            <a:cxnSpLocks/>
          </p:cNvCxnSpPr>
          <p:nvPr/>
        </p:nvCxnSpPr>
        <p:spPr>
          <a:xfrm flipH="1">
            <a:off x="3578070" y="581990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id="{91F61EC2-3A30-7D41-9F32-3D9CB80A3C8C}"/>
              </a:ext>
            </a:extLst>
          </p:cNvPr>
          <p:cNvCxnSpPr>
            <a:cxnSpLocks/>
          </p:cNvCxnSpPr>
          <p:nvPr/>
        </p:nvCxnSpPr>
        <p:spPr>
          <a:xfrm flipH="1">
            <a:off x="3532490" y="955157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17171C0-1D0C-2348-B0DE-0ED5BFF73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332" y="366936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2584E8DA-BCE3-D948-B350-F62E6714D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158" y="766244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166997C3-25CF-3B44-92BA-89B241AA8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820" y="3937276"/>
            <a:ext cx="195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(١) أو  (٢)</a:t>
            </a:r>
            <a:endParaRPr lang="ar-SA" altLang="ar-SA" sz="1400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A69BF82-44A5-4A0F-4E49-4F6AA99B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897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7D34E6AB-F9FC-5947-96AD-3FE8D83BF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353" y="600553"/>
            <a:ext cx="8552126" cy="82708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>
                <a:solidFill>
                  <a:srgbClr val="002060"/>
                </a:solidFill>
              </a:rPr>
              <a:t>أوجد العددين اللذين مجموعهما يساوي ــ ١٠ وسالب ثلاثة أمثال العدد الأول ناقص العدد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 dirty="0">
                <a:solidFill>
                  <a:srgbClr val="002060"/>
                </a:solidFill>
              </a:rPr>
              <a:t>الثاني يساوي ٢.</a:t>
            </a:r>
            <a:endParaRPr lang="en-US" altLang="ar-SA" sz="2300" b="1" dirty="0">
              <a:solidFill>
                <a:srgbClr val="002060"/>
              </a:solidFill>
            </a:endParaRPr>
          </a:p>
        </p:txBody>
      </p:sp>
      <p:sp>
        <p:nvSpPr>
          <p:cNvPr id="14" name="Rectangle 115">
            <a:extLst>
              <a:ext uri="{FF2B5EF4-FFF2-40B4-BE49-F238E27FC236}">
                <a16:creationId xmlns:a16="http://schemas.microsoft.com/office/drawing/2014/main" id="{FCD2448F-5007-2B40-8A02-570A6A16C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204" y="1645128"/>
            <a:ext cx="4427538" cy="489426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17" name="Rectangle 129">
            <a:extLst>
              <a:ext uri="{FF2B5EF4-FFF2-40B4-BE49-F238E27FC236}">
                <a16:creationId xmlns:a16="http://schemas.microsoft.com/office/drawing/2014/main" id="{510937DC-9C56-8646-B133-24F89F6F7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129" y="1645128"/>
            <a:ext cx="3097213" cy="41592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18" name="AutoShape 114">
            <a:extLst>
              <a:ext uri="{FF2B5EF4-FFF2-40B4-BE49-F238E27FC236}">
                <a16:creationId xmlns:a16="http://schemas.microsoft.com/office/drawing/2014/main" id="{78521BFA-D0A7-7542-8FCE-906E8DCE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129" y="5104291"/>
            <a:ext cx="3095625" cy="1436687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9" name="AutoShape 131">
            <a:extLst>
              <a:ext uri="{FF2B5EF4-FFF2-40B4-BE49-F238E27FC236}">
                <a16:creationId xmlns:a16="http://schemas.microsoft.com/office/drawing/2014/main" id="{39DFF219-F8DA-984A-90B5-ABA6DC753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8629" y="4545491"/>
            <a:ext cx="2484438" cy="504825"/>
          </a:xfrm>
          <a:prstGeom prst="octagon">
            <a:avLst>
              <a:gd name="adj" fmla="val 2928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النظام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3EFF081A-B92A-6F43-A99B-A7E75CF80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929" y="5317016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س + ص = ــ ١٠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9468727C-3ABB-4945-9851-7412F85D6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979" y="5856766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ــ ٣ س ــ ص = ٢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E48A9A88-FEE2-1A41-BC6E-1413CB8B9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417" y="1932466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العدد الأول = س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423DAB08-EE6D-9A44-A7CC-F3DB7612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467" y="2580166"/>
            <a:ext cx="2700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العدد الثاني = ص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EE517609-5383-8641-8738-9B936B2D3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642" y="3191353"/>
            <a:ext cx="295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الأول + الثاني = ــ ١٠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35AADE77-D05F-6745-9455-79C2516B9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7642" y="3804128"/>
            <a:ext cx="2952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7030A0"/>
                </a:solidFill>
              </a:rPr>
              <a:t>سالب ثلاثة أمثال الأول ناقص الثاني يساوي ٢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DE8CB5BF-CA1D-C64F-BCD8-BF2421886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5779" y="2651603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ــ ٢ س          = ــ ٨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EDEC92F5-54AA-6944-A62A-A79205272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579" y="5567841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7030A0"/>
                </a:solidFill>
              </a:rPr>
              <a:t>العدد الأول = ٤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A4CFC47D-6A64-CD45-B872-6D7A5017F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579" y="6036153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7030A0"/>
                </a:solidFill>
              </a:rPr>
              <a:t>العدد الثاني = ــ ١٤</a:t>
            </a:r>
            <a:endParaRPr lang="en-US" altLang="ar-SA" sz="2000" b="1" dirty="0">
              <a:solidFill>
                <a:srgbClr val="7030A0"/>
              </a:solidFill>
            </a:endParaRPr>
          </a:p>
        </p:txBody>
      </p:sp>
      <p:sp>
        <p:nvSpPr>
          <p:cNvPr id="29" name="Line 144">
            <a:extLst>
              <a:ext uri="{FF2B5EF4-FFF2-40B4-BE49-F238E27FC236}">
                <a16:creationId xmlns:a16="http://schemas.microsoft.com/office/drawing/2014/main" id="{A75D8559-3758-C04E-8C8E-D6C733D2B1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47417" y="3659666"/>
            <a:ext cx="3852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0" name="Line 145">
            <a:extLst>
              <a:ext uri="{FF2B5EF4-FFF2-40B4-BE49-F238E27FC236}">
                <a16:creationId xmlns:a16="http://schemas.microsoft.com/office/drawing/2014/main" id="{BF179D00-BDE0-6A4C-9E1B-682EB7B8E4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34717" y="5496403"/>
            <a:ext cx="3852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grpSp>
        <p:nvGrpSpPr>
          <p:cNvPr id="31" name="Group 148">
            <a:extLst>
              <a:ext uri="{FF2B5EF4-FFF2-40B4-BE49-F238E27FC236}">
                <a16:creationId xmlns:a16="http://schemas.microsoft.com/office/drawing/2014/main" id="{39C777BE-7D9D-3144-A42F-F6F57AF500AC}"/>
              </a:ext>
            </a:extLst>
          </p:cNvPr>
          <p:cNvGrpSpPr>
            <a:grpSpLocks/>
          </p:cNvGrpSpPr>
          <p:nvPr/>
        </p:nvGrpSpPr>
        <p:grpSpPr bwMode="auto">
          <a:xfrm>
            <a:off x="3166579" y="1786416"/>
            <a:ext cx="2519363" cy="793750"/>
            <a:chOff x="1134" y="1161"/>
            <a:chExt cx="1587" cy="500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77556E4F-3AA8-0A4B-806B-2D4EAEF10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1" y="1161"/>
              <a:ext cx="1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     س  +  ص =  ــ ١٠</a:t>
              </a:r>
              <a:endParaRPr lang="en-US" altLang="ar-SA" sz="2000" b="1">
                <a:solidFill>
                  <a:srgbClr val="002060"/>
                </a:solidFill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CA95DF2B-9D6E-2B43-A427-0E9BEE40D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" y="1411"/>
              <a:ext cx="1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ــ ٣ س  ــ  ص =  ٢</a:t>
              </a:r>
              <a:endParaRPr lang="en-US" altLang="ar-SA" sz="2000" b="1">
                <a:solidFill>
                  <a:srgbClr val="002060"/>
                </a:solidFill>
              </a:endParaRPr>
            </a:p>
          </p:txBody>
        </p:sp>
      </p:grpSp>
      <p:sp>
        <p:nvSpPr>
          <p:cNvPr id="34" name="Line 149">
            <a:extLst>
              <a:ext uri="{FF2B5EF4-FFF2-40B4-BE49-F238E27FC236}">
                <a16:creationId xmlns:a16="http://schemas.microsoft.com/office/drawing/2014/main" id="{D09D9536-2DB8-8F45-9184-7749A147D0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7404" y="2580166"/>
            <a:ext cx="2374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Line 150">
            <a:extLst>
              <a:ext uri="{FF2B5EF4-FFF2-40B4-BE49-F238E27FC236}">
                <a16:creationId xmlns:a16="http://schemas.microsoft.com/office/drawing/2014/main" id="{E0BC75A0-C733-2847-B8D1-F4C41FFE2C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5442" y="1889603"/>
            <a:ext cx="468312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6" name="Line 151">
            <a:extLst>
              <a:ext uri="{FF2B5EF4-FFF2-40B4-BE49-F238E27FC236}">
                <a16:creationId xmlns:a16="http://schemas.microsoft.com/office/drawing/2014/main" id="{654FC551-FEBC-144D-A7BB-F413160B2D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38129" y="2326166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A3145DAD-01C6-7A41-A6F3-C8933F068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842" y="3119916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009193"/>
                </a:solidFill>
              </a:rPr>
              <a:t>س</a:t>
            </a:r>
            <a:r>
              <a:rPr lang="ar-SA" altLang="ar-SA" sz="2000" b="1" dirty="0">
                <a:solidFill>
                  <a:srgbClr val="009193"/>
                </a:solidFill>
              </a:rPr>
              <a:t>          =  ٤</a:t>
            </a:r>
            <a:endParaRPr lang="en-US" altLang="ar-SA" sz="2000" b="1" dirty="0">
              <a:solidFill>
                <a:srgbClr val="009193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421D2C9D-927A-7A41-AC6D-3818822A9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017" y="3804128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س + ص = ــ ١٠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3B321A19-FE00-3C4B-9604-746043C3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3729" y="4380391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٤  + ص = ــ ١٠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799E862F-6854-714D-8336-D997856A4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142" y="4920141"/>
            <a:ext cx="1535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9193"/>
                </a:solidFill>
              </a:rPr>
              <a:t>ص = ــ ١٤</a:t>
            </a:r>
            <a:endParaRPr lang="en-US" altLang="ar-SA" sz="2000" b="1" dirty="0">
              <a:solidFill>
                <a:srgbClr val="009193"/>
              </a:solidFill>
            </a:endParaRPr>
          </a:p>
        </p:txBody>
      </p:sp>
      <p:sp>
        <p:nvSpPr>
          <p:cNvPr id="41" name="مربع نص 28">
            <a:extLst>
              <a:ext uri="{FF2B5EF4-FFF2-40B4-BE49-F238E27FC236}">
                <a16:creationId xmlns:a16="http://schemas.microsoft.com/office/drawing/2014/main" id="{E4A92378-79EE-A341-B030-3F8A408A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033" y="2621831"/>
            <a:ext cx="151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rgbClr val="C00000"/>
                </a:solidFill>
              </a:rPr>
              <a:t>٢</a:t>
            </a:r>
            <a:r>
              <a:rPr lang="ar-SA" altLang="ar-SA" b="1" dirty="0">
                <a:solidFill>
                  <a:srgbClr val="C00000"/>
                </a:solidFill>
              </a:rPr>
              <a:t>) صـ١٧٢</a:t>
            </a:r>
            <a:endParaRPr lang="ar-SA" altLang="ar-SA" dirty="0">
              <a:solidFill>
                <a:srgbClr val="C00000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CFAE551-636B-7049-AC6A-D21DADC6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742" y="3704116"/>
            <a:ext cx="238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بتعويض بإحدى المعادلتين</a:t>
            </a:r>
            <a:endParaRPr lang="ar-SA" altLang="ar-SA" sz="1400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B9E59FE-CBE1-DAC8-7BDF-C4E3DE51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399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7" grpId="0"/>
      <p:bldP spid="38" grpId="0"/>
      <p:bldP spid="39" grpId="0"/>
      <p:bldP spid="40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4AACCEE7-6E72-E047-95FB-D211A8B35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071" y="646322"/>
            <a:ext cx="7952254" cy="82708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300" b="1">
                <a:solidFill>
                  <a:srgbClr val="002060"/>
                </a:solidFill>
              </a:rPr>
              <a:t>ما العددان اللذان مجموعهما ٢٤ وخمسة أمثال الأول ناقص الثاني يساوي ١٢ </a:t>
            </a:r>
            <a:endParaRPr lang="en-US" altLang="ar-SA" sz="2300" b="1">
              <a:solidFill>
                <a:srgbClr val="002060"/>
              </a:solidFill>
            </a:endParaRPr>
          </a:p>
        </p:txBody>
      </p:sp>
      <p:sp>
        <p:nvSpPr>
          <p:cNvPr id="16" name="Rectangle 269">
            <a:extLst>
              <a:ext uri="{FF2B5EF4-FFF2-40B4-BE49-F238E27FC236}">
                <a16:creationId xmlns:a16="http://schemas.microsoft.com/office/drawing/2014/main" id="{D31AE118-53C9-2947-9E0C-AEF685870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1725822"/>
            <a:ext cx="4356100" cy="48593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17" name="Rectangle 270">
            <a:extLst>
              <a:ext uri="{FF2B5EF4-FFF2-40B4-BE49-F238E27FC236}">
                <a16:creationId xmlns:a16="http://schemas.microsoft.com/office/drawing/2014/main" id="{BB0A6F5F-D757-A74F-8377-B7DB39EAE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1690897"/>
            <a:ext cx="3097213" cy="41592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76200" cmpd="tri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18" name="AutoShape 271">
            <a:extLst>
              <a:ext uri="{FF2B5EF4-FFF2-40B4-BE49-F238E27FC236}">
                <a16:creationId xmlns:a16="http://schemas.microsoft.com/office/drawing/2014/main" id="{45843B8E-2F5C-DE4D-8971-CC0B75ABF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5150060"/>
            <a:ext cx="3095625" cy="1436687"/>
          </a:xfrm>
          <a:prstGeom prst="flowChartTerminator">
            <a:avLst/>
          </a:prstGeom>
          <a:solidFill>
            <a:srgbClr val="FFCC99"/>
          </a:solidFill>
          <a:ln w="76200" cmpd="tri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9" name="AutoShape 272">
            <a:extLst>
              <a:ext uri="{FF2B5EF4-FFF2-40B4-BE49-F238E27FC236}">
                <a16:creationId xmlns:a16="http://schemas.microsoft.com/office/drawing/2014/main" id="{F28EBDE1-C08C-FB4B-867D-EF6ED007C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475" y="4591260"/>
            <a:ext cx="2484438" cy="504825"/>
          </a:xfrm>
          <a:prstGeom prst="octagon">
            <a:avLst>
              <a:gd name="adj" fmla="val 2928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النظام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BF078CA0-98F5-1343-BB59-0867BB9CE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5" y="5362785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س + ص = ٢٤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81795ED6-9BE8-C346-91D7-7637D0AB9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825" y="5902535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٥ س ــ ص = ١٢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E8BB453F-865C-7B4A-9C1F-DA97816D7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1978235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العدد الأول = س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61D126F4-81E3-6648-81CF-9472F650F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3" y="2625935"/>
            <a:ext cx="2700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العدد الثاني = ص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F7AA22F3-ED56-DF43-8A47-E17F235EC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488" y="3237122"/>
            <a:ext cx="295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الأول + الثاني = ٢٤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90F91C44-2E6B-3043-9FEA-DD8D2AD27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488" y="3849897"/>
            <a:ext cx="2952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9193"/>
                </a:solidFill>
              </a:rPr>
              <a:t>خمسة أمثال الأول ناقص الثاني يساوي ١٢</a:t>
            </a:r>
            <a:endParaRPr lang="en-US" altLang="ar-SA" sz="2000" b="1" dirty="0">
              <a:solidFill>
                <a:srgbClr val="009193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3AC0AF55-BDC9-9D41-85E9-8EA7B9B7A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25" y="2697372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٦ س          = ٣٦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2A799D8E-6AEF-224A-A1CE-5C0387D41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5613610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العدد الأول = ٦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C16CE76A-EBB0-184A-A87F-2D6C32FB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6081922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العدد الثاني = ١٨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29" name="Line 282">
            <a:extLst>
              <a:ext uri="{FF2B5EF4-FFF2-40B4-BE49-F238E27FC236}">
                <a16:creationId xmlns:a16="http://schemas.microsoft.com/office/drawing/2014/main" id="{3ADFCFEE-B233-014D-8868-2F30598C57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1263" y="3705435"/>
            <a:ext cx="3852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0" name="Line 283">
            <a:extLst>
              <a:ext uri="{FF2B5EF4-FFF2-40B4-BE49-F238E27FC236}">
                <a16:creationId xmlns:a16="http://schemas.microsoft.com/office/drawing/2014/main" id="{09F7108E-D8D5-1846-A6B5-E3D5EA1296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8563" y="5542172"/>
            <a:ext cx="3852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grpSp>
        <p:nvGrpSpPr>
          <p:cNvPr id="31" name="Group 284">
            <a:extLst>
              <a:ext uri="{FF2B5EF4-FFF2-40B4-BE49-F238E27FC236}">
                <a16:creationId xmlns:a16="http://schemas.microsoft.com/office/drawing/2014/main" id="{16EB3FC5-ACD6-4646-965B-36B157B22FA2}"/>
              </a:ext>
            </a:extLst>
          </p:cNvPr>
          <p:cNvGrpSpPr>
            <a:grpSpLocks/>
          </p:cNvGrpSpPr>
          <p:nvPr/>
        </p:nvGrpSpPr>
        <p:grpSpPr bwMode="auto">
          <a:xfrm>
            <a:off x="3397250" y="1833772"/>
            <a:ext cx="2416175" cy="792163"/>
            <a:chOff x="1132" y="1162"/>
            <a:chExt cx="1522" cy="499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AF629217-6439-0E49-812A-2A27BC294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" y="1162"/>
              <a:ext cx="1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  س  +  ص =  ٢٤</a:t>
              </a:r>
              <a:endParaRPr lang="en-US" altLang="ar-SA" sz="2000" b="1">
                <a:solidFill>
                  <a:srgbClr val="002060"/>
                </a:solidFill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95701758-4E72-8A41-AD46-19822A886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" y="1411"/>
              <a:ext cx="1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solidFill>
                    <a:srgbClr val="002060"/>
                  </a:solidFill>
                </a:rPr>
                <a:t>٥ س  ــ  ص =  ١٢</a:t>
              </a:r>
              <a:endParaRPr lang="en-US" altLang="ar-SA" sz="2000" b="1">
                <a:solidFill>
                  <a:srgbClr val="002060"/>
                </a:solidFill>
              </a:endParaRPr>
            </a:p>
          </p:txBody>
        </p:sp>
      </p:grpSp>
      <p:sp>
        <p:nvSpPr>
          <p:cNvPr id="34" name="Line 287">
            <a:extLst>
              <a:ext uri="{FF2B5EF4-FFF2-40B4-BE49-F238E27FC236}">
                <a16:creationId xmlns:a16="http://schemas.microsoft.com/office/drawing/2014/main" id="{DD569608-3EA9-0042-8F13-29F3CD476D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1250" y="2625935"/>
            <a:ext cx="2374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Line 288">
            <a:extLst>
              <a:ext uri="{FF2B5EF4-FFF2-40B4-BE49-F238E27FC236}">
                <a16:creationId xmlns:a16="http://schemas.microsoft.com/office/drawing/2014/main" id="{9E8AC71D-EF8F-0041-BA61-104BF5B17D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6438" y="1941722"/>
            <a:ext cx="468312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6" name="Line 289">
            <a:extLst>
              <a:ext uri="{FF2B5EF4-FFF2-40B4-BE49-F238E27FC236}">
                <a16:creationId xmlns:a16="http://schemas.microsoft.com/office/drawing/2014/main" id="{7F3419E2-3C06-AC40-8ED8-9B96E481A4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2950" y="2371935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5F25E61E-3BC2-174B-93B0-6D520D02F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3165685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 err="1">
                <a:solidFill>
                  <a:srgbClr val="009193"/>
                </a:solidFill>
              </a:rPr>
              <a:t>س</a:t>
            </a:r>
            <a:r>
              <a:rPr lang="ar-SA" altLang="ar-SA" sz="2000" b="1" dirty="0">
                <a:solidFill>
                  <a:srgbClr val="009193"/>
                </a:solidFill>
              </a:rPr>
              <a:t>          =  ٦</a:t>
            </a:r>
            <a:endParaRPr lang="en-US" altLang="ar-SA" sz="2000" b="1" dirty="0">
              <a:solidFill>
                <a:srgbClr val="009193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094FB2BD-4FE1-954F-8ED3-B847F6E99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863" y="3849897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س + ص = ٢٤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39" name="Text Box 87">
            <a:extLst>
              <a:ext uri="{FF2B5EF4-FFF2-40B4-BE49-F238E27FC236}">
                <a16:creationId xmlns:a16="http://schemas.microsoft.com/office/drawing/2014/main" id="{9ECB9266-5657-B448-BD6C-3772E26BD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4426160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002060"/>
                </a:solidFill>
              </a:rPr>
              <a:t>٦  + ص = ٢٤</a:t>
            </a:r>
            <a:endParaRPr lang="en-US" altLang="ar-SA" sz="2000" b="1">
              <a:solidFill>
                <a:srgbClr val="002060"/>
              </a:solidFill>
            </a:endParaRPr>
          </a:p>
        </p:txBody>
      </p:sp>
      <p:sp>
        <p:nvSpPr>
          <p:cNvPr id="40" name="Text Box 87">
            <a:extLst>
              <a:ext uri="{FF2B5EF4-FFF2-40B4-BE49-F238E27FC236}">
                <a16:creationId xmlns:a16="http://schemas.microsoft.com/office/drawing/2014/main" id="{5510637F-3759-9041-B8DA-A8CF354AA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988" y="4965910"/>
            <a:ext cx="1535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09193"/>
                </a:solidFill>
              </a:rPr>
              <a:t>ص = ١٨</a:t>
            </a:r>
            <a:endParaRPr lang="en-US" altLang="ar-SA" sz="2000" b="1" dirty="0">
              <a:solidFill>
                <a:srgbClr val="009193"/>
              </a:solidFill>
            </a:endParaRPr>
          </a:p>
        </p:txBody>
      </p:sp>
      <p:sp>
        <p:nvSpPr>
          <p:cNvPr id="41" name="مربع نص 28">
            <a:extLst>
              <a:ext uri="{FF2B5EF4-FFF2-40B4-BE49-F238E27FC236}">
                <a16:creationId xmlns:a16="http://schemas.microsoft.com/office/drawing/2014/main" id="{C71022C6-9CA9-EB41-B9D7-A418066DB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3721" y="2341507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rgbClr val="C00000"/>
                </a:solidFill>
              </a:rPr>
              <a:t>٤</a:t>
            </a:r>
            <a:r>
              <a:rPr lang="ar-SA" altLang="ar-SA" b="1" dirty="0">
                <a:solidFill>
                  <a:srgbClr val="C00000"/>
                </a:solidFill>
              </a:rPr>
              <a:t>) صـ١٧٥</a:t>
            </a:r>
            <a:endParaRPr lang="ar-SA" altLang="ar-SA" dirty="0">
              <a:solidFill>
                <a:srgbClr val="C00000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BA007A69-52CD-1147-B53D-7DBFF774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3749885"/>
            <a:ext cx="238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بتعويض بإحدى المعادلتين</a:t>
            </a:r>
            <a:endParaRPr lang="ar-SA" altLang="ar-SA" sz="1400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88BC251-EFB2-86C2-28B4-6A875532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5517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7" grpId="0"/>
      <p:bldP spid="38" grpId="0"/>
      <p:bldP spid="39" grpId="0"/>
      <p:bldP spid="40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8C88055-CE9C-1F00-38A4-A64FC24E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636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0" y="90348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E3E0F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lgCheck">
                <a:fgClr>
                  <a:srgbClr val="DFC5DF"/>
                </a:fgClr>
                <a:bgClr>
                  <a:srgbClr val="D8F9FF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٤-١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515362" y="96552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B104DF6-8015-EF97-4684-0F49AAA1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195" y="1322394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603994" y="1800101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636434" y="4866034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27074" y="4856674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مستطيل 22">
            <a:extLst>
              <a:ext uri="{FF2B5EF4-FFF2-40B4-BE49-F238E27FC236}">
                <a16:creationId xmlns:a16="http://schemas.microsoft.com/office/drawing/2014/main" id="{F965DD56-2AF4-D14E-8A6B-6DAB504A06D9}"/>
              </a:ext>
            </a:extLst>
          </p:cNvPr>
          <p:cNvSpPr/>
          <p:nvPr/>
        </p:nvSpPr>
        <p:spPr>
          <a:xfrm>
            <a:off x="2633433" y="1069137"/>
            <a:ext cx="201369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Calibri"/>
              </a:rPr>
              <a:t>التاريخ    </a:t>
            </a:r>
            <a:r>
              <a:rPr lang="ar-SA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/>
              </a:rPr>
              <a:t>/ ٤/ ١٤٤٢هـ</a:t>
            </a:r>
          </a:p>
        </p:txBody>
      </p:sp>
      <p:pic>
        <p:nvPicPr>
          <p:cNvPr id="24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0A075AF-F981-FA4C-9BCD-7D70D9F0E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726" y="3339115"/>
            <a:ext cx="2052637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صورة 7">
            <a:extLst>
              <a:ext uri="{FF2B5EF4-FFF2-40B4-BE49-F238E27FC236}">
                <a16:creationId xmlns:a16="http://schemas.microsoft.com/office/drawing/2014/main" id="{8695D259-5DFC-314C-868D-D4B57CBBD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37338" r="53943" b="10477"/>
          <a:stretch>
            <a:fillRect/>
          </a:stretch>
        </p:blipFill>
        <p:spPr bwMode="auto">
          <a:xfrm>
            <a:off x="2864151" y="3872515"/>
            <a:ext cx="487838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صورة 8">
            <a:extLst>
              <a:ext uri="{FF2B5EF4-FFF2-40B4-BE49-F238E27FC236}">
                <a16:creationId xmlns:a16="http://schemas.microsoft.com/office/drawing/2014/main" id="{4E75F84B-7865-1947-81C7-F232E5F78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r="17223" b="65594"/>
          <a:stretch>
            <a:fillRect/>
          </a:stretch>
        </p:blipFill>
        <p:spPr bwMode="auto">
          <a:xfrm>
            <a:off x="2689526" y="1575402"/>
            <a:ext cx="74168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شارة رتبة 26">
            <a:extLst>
              <a:ext uri="{FF2B5EF4-FFF2-40B4-BE49-F238E27FC236}">
                <a16:creationId xmlns:a16="http://schemas.microsoft.com/office/drawing/2014/main" id="{E5D11584-F03B-D94C-95ED-6B8E1FF6858E}"/>
              </a:ext>
            </a:extLst>
          </p:cNvPr>
          <p:cNvSpPr/>
          <p:nvPr/>
        </p:nvSpPr>
        <p:spPr>
          <a:xfrm>
            <a:off x="9096676" y="1723040"/>
            <a:ext cx="1223962" cy="704850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SA" dirty="0">
                <a:solidFill>
                  <a:schemeClr val="tx1"/>
                </a:solidFill>
              </a:rPr>
              <a:t>٥-٣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5127171" y="2623612"/>
            <a:ext cx="3560695" cy="458023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8F4A3B6F-B8DD-8743-8F75-C7A76A9A30DD}"/>
              </a:ext>
            </a:extLst>
          </p:cNvPr>
          <p:cNvSpPr/>
          <p:nvPr/>
        </p:nvSpPr>
        <p:spPr>
          <a:xfrm>
            <a:off x="5399314" y="3872515"/>
            <a:ext cx="2594228" cy="458023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C9E4245-5758-BFEF-9B23-A385FA60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C298E26-5CBB-31AE-80C2-2AFE0976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49</a:t>
            </a:fld>
            <a:endParaRPr lang="en-US" alt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9AD4F9C-3A8C-0F59-718C-83BF7710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B6912D-4D0F-394A-84D3-47BF37E57BFF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لماذا؟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155F3F37-FE38-534E-BC6F-62D1772D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613" y="3103192"/>
            <a:ext cx="439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هل تستطيع حذف أحد المتغيرين </a:t>
            </a:r>
            <a:r>
              <a:rPr lang="ar-SA" altLang="ar-SA" sz="2400" b="1" dirty="0" err="1">
                <a:solidFill>
                  <a:srgbClr val="009193"/>
                </a:solidFill>
              </a:rPr>
              <a:t>أ</a:t>
            </a:r>
            <a:r>
              <a:rPr lang="ar-SA" altLang="ar-SA" sz="2400" b="1" dirty="0">
                <a:solidFill>
                  <a:srgbClr val="009193"/>
                </a:solidFill>
              </a:rPr>
              <a:t>  أو ب ؟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21B68AAE-A18A-AD49-B284-B5FFC2E4B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88" y="3103192"/>
            <a:ext cx="83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نعم ب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8595515C-70A6-7443-B98C-62889821D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26" y="3744542"/>
            <a:ext cx="306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اجمع المعادلتين بعد الحذف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8BF9AEB4-DF21-8F48-8377-770FABB0D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988" y="4941517"/>
            <a:ext cx="291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هل تستطيع إيجاد قيمة ب ؟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9AD5491E-8F39-614F-AA36-83200D7B7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038" y="4947270"/>
            <a:ext cx="320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بالتعويض في إحدى المعادلتين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AB6AEF1A-28BC-5842-A55F-28E9B4F33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126" y="3758829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٢ أ =  ١٤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F6ED1488-6BEE-9449-A17B-5159A9EB9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901" y="3111129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لأن ب + ( ــ ب ) = ٠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21" name="Group 40">
            <a:extLst>
              <a:ext uri="{FF2B5EF4-FFF2-40B4-BE49-F238E27FC236}">
                <a16:creationId xmlns:a16="http://schemas.microsoft.com/office/drawing/2014/main" id="{4138E86E-8071-A345-9151-9E96623098F8}"/>
              </a:ext>
            </a:extLst>
          </p:cNvPr>
          <p:cNvGrpSpPr>
            <a:grpSpLocks/>
          </p:cNvGrpSpPr>
          <p:nvPr/>
        </p:nvGrpSpPr>
        <p:grpSpPr bwMode="auto">
          <a:xfrm>
            <a:off x="3519102" y="214026"/>
            <a:ext cx="5678488" cy="371475"/>
            <a:chOff x="1156" y="754"/>
            <a:chExt cx="3577" cy="234"/>
          </a:xfrm>
        </p:grpSpPr>
        <p:pic>
          <p:nvPicPr>
            <p:cNvPr id="22" name="Picture 38">
              <a:extLst>
                <a:ext uri="{FF2B5EF4-FFF2-40B4-BE49-F238E27FC236}">
                  <a16:creationId xmlns:a16="http://schemas.microsoft.com/office/drawing/2014/main" id="{757958A0-8141-3D4E-9BC7-00AA0F62E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777"/>
              <a:ext cx="271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9">
              <a:extLst>
                <a:ext uri="{FF2B5EF4-FFF2-40B4-BE49-F238E27FC236}">
                  <a16:creationId xmlns:a16="http://schemas.microsoft.com/office/drawing/2014/main" id="{F4497D6F-AA71-5E4E-AA3F-EB080B88D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754"/>
              <a:ext cx="841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41">
            <a:extLst>
              <a:ext uri="{FF2B5EF4-FFF2-40B4-BE49-F238E27FC236}">
                <a16:creationId xmlns:a16="http://schemas.microsoft.com/office/drawing/2014/main" id="{12B6EECC-B7BF-0A49-8E61-B008B9C03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51" y="612404"/>
            <a:ext cx="467836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2">
            <a:extLst>
              <a:ext uri="{FF2B5EF4-FFF2-40B4-BE49-F238E27FC236}">
                <a16:creationId xmlns:a16="http://schemas.microsoft.com/office/drawing/2014/main" id="{7EF98840-54C4-0A4F-BB5D-690086903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63" y="987796"/>
            <a:ext cx="3527425" cy="195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Box 87">
            <a:extLst>
              <a:ext uri="{FF2B5EF4-FFF2-40B4-BE49-F238E27FC236}">
                <a16:creationId xmlns:a16="http://schemas.microsoft.com/office/drawing/2014/main" id="{43679C69-7280-E344-BE57-A6975192D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51" y="3111129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لماذا ؟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7" name="Line 44">
            <a:extLst>
              <a:ext uri="{FF2B5EF4-FFF2-40B4-BE49-F238E27FC236}">
                <a16:creationId xmlns:a16="http://schemas.microsoft.com/office/drawing/2014/main" id="{2455A3CE-1658-3B4A-8810-9AD0CC7731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69501" y="2269754"/>
            <a:ext cx="18097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28" name="Line 45">
            <a:extLst>
              <a:ext uri="{FF2B5EF4-FFF2-40B4-BE49-F238E27FC236}">
                <a16:creationId xmlns:a16="http://schemas.microsoft.com/office/drawing/2014/main" id="{3BB0D66C-BB26-3849-8998-8FDC6F2136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69501" y="2593604"/>
            <a:ext cx="18097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5E04E75E-FD86-2E43-97E0-DBB501A75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8313" y="4390654"/>
            <a:ext cx="1331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ما قيمة </a:t>
            </a:r>
            <a:r>
              <a:rPr lang="ar-SA" altLang="ar-SA" sz="2400" b="1" dirty="0" err="1">
                <a:solidFill>
                  <a:srgbClr val="009193"/>
                </a:solidFill>
              </a:rPr>
              <a:t>أ</a:t>
            </a:r>
            <a:r>
              <a:rPr lang="ar-SA" altLang="ar-SA" sz="2400" b="1" dirty="0">
                <a:solidFill>
                  <a:srgbClr val="009193"/>
                </a:solidFill>
              </a:rPr>
              <a:t> ؟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528EFDF5-4CCB-8D41-8B7C-81660F9FD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813" y="4404942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 =  ٧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1" name="Text Box 87">
            <a:extLst>
              <a:ext uri="{FF2B5EF4-FFF2-40B4-BE49-F238E27FC236}">
                <a16:creationId xmlns:a16="http://schemas.microsoft.com/office/drawing/2014/main" id="{46918AFD-8CEF-F148-AC6F-402C2E194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113" y="4941517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نعم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2" name="Text Box 87">
            <a:extLst>
              <a:ext uri="{FF2B5EF4-FFF2-40B4-BE49-F238E27FC236}">
                <a16:creationId xmlns:a16="http://schemas.microsoft.com/office/drawing/2014/main" id="{265C8225-1F43-CC4F-8640-D540FBCE8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51" y="4941517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كيف ؟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3" name="Text Box 87">
            <a:extLst>
              <a:ext uri="{FF2B5EF4-FFF2-40B4-BE49-F238E27FC236}">
                <a16:creationId xmlns:a16="http://schemas.microsoft.com/office/drawing/2014/main" id="{126DB887-9BD5-0B49-BA33-E88572936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213" y="5413004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 + ب = ١٢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4" name="Text Box 87">
            <a:extLst>
              <a:ext uri="{FF2B5EF4-FFF2-40B4-BE49-F238E27FC236}">
                <a16:creationId xmlns:a16="http://schemas.microsoft.com/office/drawing/2014/main" id="{4E3B3FC1-5E04-EA47-A6E5-92297344F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526" y="5808292"/>
            <a:ext cx="183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٧ + ب = ١٢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10BD6809-089B-B940-A836-EDE6DBDA4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76" y="6205167"/>
            <a:ext cx="183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ب = ٥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6" name="Rectangle 53">
            <a:extLst>
              <a:ext uri="{FF2B5EF4-FFF2-40B4-BE49-F238E27FC236}">
                <a16:creationId xmlns:a16="http://schemas.microsoft.com/office/drawing/2014/main" id="{4DC178BB-879E-904F-AA87-B581FE485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63" y="5544767"/>
            <a:ext cx="5076825" cy="104457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37" name="Text Box 87">
            <a:extLst>
              <a:ext uri="{FF2B5EF4-FFF2-40B4-BE49-F238E27FC236}">
                <a16:creationId xmlns:a16="http://schemas.microsoft.com/office/drawing/2014/main" id="{BA336BFE-82AC-4048-BFAB-22357F8CF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88" y="5617792"/>
            <a:ext cx="500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متى يمكنك استعمال الحذف بالجمع لحل النظام ؟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8" name="Text Box 87">
            <a:extLst>
              <a:ext uri="{FF2B5EF4-FFF2-40B4-BE49-F238E27FC236}">
                <a16:creationId xmlns:a16="http://schemas.microsoft.com/office/drawing/2014/main" id="{D320A5CB-D300-0B47-AC2E-5C42BEBB1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88" y="6095629"/>
            <a:ext cx="500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إذا كان معاملا أحد المتغيرين متعاكسين .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16D1148-A38A-5BB7-CE67-E891E314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0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4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EE77AF42-AEE3-5B48-88B2-076D23CCF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917" y="3340922"/>
            <a:ext cx="475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هل تستطيع حذف أحد المتغيرين </a:t>
            </a:r>
            <a:r>
              <a:rPr lang="ar-SA" altLang="ar-SA" sz="2400" b="1" dirty="0" err="1">
                <a:solidFill>
                  <a:srgbClr val="009193"/>
                </a:solidFill>
              </a:rPr>
              <a:t>س</a:t>
            </a:r>
            <a:r>
              <a:rPr lang="ar-SA" altLang="ar-SA" sz="2400" b="1" dirty="0">
                <a:solidFill>
                  <a:srgbClr val="009193"/>
                </a:solidFill>
              </a:rPr>
              <a:t>  أو ص ؟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9B86C6F6-39E1-124A-8E9F-68EEE583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267" y="3340922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نعم ص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C2416B99-EA10-AE44-9A14-805157D2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704" y="4277547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</a:rPr>
              <a:t>هل تستطيع إيجاد قيمة ص ؟</a:t>
            </a:r>
            <a:endParaRPr lang="en-US" altLang="ar-SA" sz="2400" b="1" dirty="0">
              <a:solidFill>
                <a:srgbClr val="009193"/>
              </a:solidFill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644689D4-79BA-6045-9FC1-FA68BC262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704" y="4280722"/>
            <a:ext cx="320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بالتعويض في إحدى المعادلتين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BD75A05E-E36D-0040-A072-6A8D5C09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229" y="3348860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بطرح المعادلتين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26AC8DB2-2384-7F4B-A35E-B5AEC88D1942}"/>
              </a:ext>
            </a:extLst>
          </p:cNvPr>
          <p:cNvGrpSpPr>
            <a:grpSpLocks/>
          </p:cNvGrpSpPr>
          <p:nvPr/>
        </p:nvGrpSpPr>
        <p:grpSpPr bwMode="auto">
          <a:xfrm>
            <a:off x="3678599" y="451133"/>
            <a:ext cx="5678488" cy="371475"/>
            <a:chOff x="1156" y="754"/>
            <a:chExt cx="3577" cy="234"/>
          </a:xfrm>
        </p:grpSpPr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01A440AB-A7A0-A442-98D4-74E8A20CA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777"/>
              <a:ext cx="271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842EF2F1-8A0F-CD4E-9266-E95E187F66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754"/>
              <a:ext cx="841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 Box 87">
            <a:extLst>
              <a:ext uri="{FF2B5EF4-FFF2-40B4-BE49-F238E27FC236}">
                <a16:creationId xmlns:a16="http://schemas.microsoft.com/office/drawing/2014/main" id="{5552B9A4-2F94-8547-91AD-4B22933F6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642" y="3348860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كيف ؟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B91CA960-8488-854A-9EEE-CBF8C333A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5904" y="4277547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نعم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81101AA2-597E-184B-A10B-4C4177C37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817" y="4277547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كيف ؟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75B7982D-9D9A-1C4B-B06D-DF4B0FA5F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167" y="4749035"/>
            <a:ext cx="1824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س + ص = ٧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6D90E3DB-4B1C-A84D-9E9E-603150CDF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579" y="5144322"/>
            <a:ext cx="1836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٦ + ص = ٧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2D12A2DD-493B-414A-B8B6-27CFA37BD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829" y="5541197"/>
            <a:ext cx="1836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ص = ١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31ED1420-1DDC-EF4F-B7B9-92AF9A7B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529" y="5109368"/>
            <a:ext cx="5076825" cy="104457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1FE7C2FD-0F1B-3743-ACD2-02CA4C405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358" y="5144322"/>
            <a:ext cx="500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متى يمكنك استعمال الحذف بالطرح لحل النظام ؟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0" name="Text Box 87">
            <a:extLst>
              <a:ext uri="{FF2B5EF4-FFF2-40B4-BE49-F238E27FC236}">
                <a16:creationId xmlns:a16="http://schemas.microsoft.com/office/drawing/2014/main" id="{22EAACFD-B442-EC41-AF51-0FFCABF9A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657" y="5601748"/>
            <a:ext cx="500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إذا كان معاملا أحد المتغيرين متساويين .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id="{DB951007-9F31-834E-B9F3-E8A209950A81}"/>
              </a:ext>
            </a:extLst>
          </p:cNvPr>
          <p:cNvGrpSpPr>
            <a:grpSpLocks/>
          </p:cNvGrpSpPr>
          <p:nvPr/>
        </p:nvGrpSpPr>
        <p:grpSpPr bwMode="auto">
          <a:xfrm>
            <a:off x="5819279" y="1253360"/>
            <a:ext cx="4392613" cy="1016000"/>
            <a:chOff x="2880" y="414"/>
            <a:chExt cx="2767" cy="640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F1268EE4-6432-C348-BD3D-555C7E9C0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2" y="625"/>
              <a:ext cx="9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لاحظ النظام :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A4F334F9-CF18-D34D-BB92-D79B8D244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414"/>
              <a:ext cx="1769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٢ س + ص = ١٣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   س + ص =  ٧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4" name="Line 30">
            <a:extLst>
              <a:ext uri="{FF2B5EF4-FFF2-40B4-BE49-F238E27FC236}">
                <a16:creationId xmlns:a16="http://schemas.microsoft.com/office/drawing/2014/main" id="{75ED7C7B-2A8E-0240-9E61-E73CD2BBAD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68567" y="2296347"/>
            <a:ext cx="2266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Text Box 87">
            <a:extLst>
              <a:ext uri="{FF2B5EF4-FFF2-40B4-BE49-F238E27FC236}">
                <a16:creationId xmlns:a16="http://schemas.microsoft.com/office/drawing/2014/main" id="{5FC9A8D1-ADA4-0443-8BA7-08B223951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442" y="2332860"/>
            <a:ext cx="212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س +  ٠ =  ٦ 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2ECEC5CF-2B03-0B43-9023-D25C1C4A4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142" y="2812285"/>
            <a:ext cx="212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س        =  ٦ 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9CB4A48-065B-74BF-B425-DC22CEE5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2472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Rectangle 167">
            <a:extLst>
              <a:ext uri="{FF2B5EF4-FFF2-40B4-BE49-F238E27FC236}">
                <a16:creationId xmlns:a16="http://schemas.microsoft.com/office/drawing/2014/main" id="{03A90BFA-C8FF-984B-87AE-CE8113D3F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267" y="5621349"/>
            <a:ext cx="8389937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4" name="Rectangle 168">
            <a:extLst>
              <a:ext uri="{FF2B5EF4-FFF2-40B4-BE49-F238E27FC236}">
                <a16:creationId xmlns:a16="http://schemas.microsoft.com/office/drawing/2014/main" id="{A66886CE-4FE1-C746-93DF-FDD019BF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267" y="3389324"/>
            <a:ext cx="8389937" cy="2124075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6" name="Rectangle 169">
            <a:extLst>
              <a:ext uri="{FF2B5EF4-FFF2-40B4-BE49-F238E27FC236}">
                <a16:creationId xmlns:a16="http://schemas.microsoft.com/office/drawing/2014/main" id="{5CCF5A68-4512-1141-9B74-849AA05C6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267" y="941399"/>
            <a:ext cx="8389937" cy="2339975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8" name="Line 142">
            <a:extLst>
              <a:ext uri="{FF2B5EF4-FFF2-40B4-BE49-F238E27FC236}">
                <a16:creationId xmlns:a16="http://schemas.microsoft.com/office/drawing/2014/main" id="{1C43DE32-2464-BC41-9E10-3366273807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4529" y="1912949"/>
            <a:ext cx="2374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3AF9A5EC-057E-F440-9B4C-A24405C7B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042" y="2020899"/>
            <a:ext cx="218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ــ ٢ ص =  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D4C93E4E-578B-1846-A15B-006080A02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17" y="2679711"/>
            <a:ext cx="1585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ص =  ــ ١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AE242954-3CFF-834B-9304-C325285A8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654" y="3424249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٤ س ــ ٥ ص =  ٥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18511A8F-CBEF-F14D-ABF6-A81693888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304" y="3965586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٤ س ــ ٥ ( ــ ١ ) =  ٥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1DAAC73D-8F71-D247-B2B0-00BA4742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279" y="4541849"/>
            <a:ext cx="291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٤ س  +     ٥     =  ٥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ED472D3B-36C5-F043-AC84-7E44A924F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2129" y="5797561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86AC4355-AF2E-7E4D-B3C2-9466CBE47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167" y="5797561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( ٠  ،  ــ ١ )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26" name="Group 162">
            <a:extLst>
              <a:ext uri="{FF2B5EF4-FFF2-40B4-BE49-F238E27FC236}">
                <a16:creationId xmlns:a16="http://schemas.microsoft.com/office/drawing/2014/main" id="{6B932A6F-B5E8-4D43-AEFC-B39E28B3DF3E}"/>
              </a:ext>
            </a:extLst>
          </p:cNvPr>
          <p:cNvGrpSpPr>
            <a:grpSpLocks/>
          </p:cNvGrpSpPr>
          <p:nvPr/>
        </p:nvGrpSpPr>
        <p:grpSpPr bwMode="auto">
          <a:xfrm>
            <a:off x="3027689" y="226958"/>
            <a:ext cx="6516687" cy="806450"/>
            <a:chOff x="204" y="164"/>
            <a:chExt cx="4105" cy="508"/>
          </a:xfrm>
        </p:grpSpPr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705E2165-900C-D749-B5D1-D48A569D6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64"/>
              <a:ext cx="4105" cy="473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>
                <a:solidFill>
                  <a:srgbClr val="002060"/>
                </a:solidFill>
              </a:endParaRPr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7BCE958A-D0B0-BD4D-85DC-E3043E48E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9" y="261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استعمل الحذف لحل النظام :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29BB2F0C-FC7C-014F-88EE-90065842A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64"/>
              <a:ext cx="1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ــ ٤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+ ٣ ص = ــ ٣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DD27D941-D37E-B543-BFDF-019DC09AE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" y="384"/>
              <a:ext cx="1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  ٤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 ــ ٥ ص =  ٥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164">
            <a:extLst>
              <a:ext uri="{FF2B5EF4-FFF2-40B4-BE49-F238E27FC236}">
                <a16:creationId xmlns:a16="http://schemas.microsoft.com/office/drawing/2014/main" id="{D80204D9-8F7B-E24A-A438-6FDD7168DB86}"/>
              </a:ext>
            </a:extLst>
          </p:cNvPr>
          <p:cNvGrpSpPr>
            <a:grpSpLocks/>
          </p:cNvGrpSpPr>
          <p:nvPr/>
        </p:nvGrpSpPr>
        <p:grpSpPr bwMode="auto">
          <a:xfrm>
            <a:off x="6581292" y="941399"/>
            <a:ext cx="2952750" cy="877887"/>
            <a:chOff x="3175" y="777"/>
            <a:chExt cx="1860" cy="553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9383B3A3-DCD2-6F4F-8195-A80F8FE93D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777"/>
              <a:ext cx="18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ــ ٤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+ ٣ ص = ــ ٣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22E52509-AA85-8B46-981F-7FA8E3DF8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1042"/>
              <a:ext cx="18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  ٤ س  ــ ٥ ص =   ٥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4" name="Line 143">
            <a:extLst>
              <a:ext uri="{FF2B5EF4-FFF2-40B4-BE49-F238E27FC236}">
                <a16:creationId xmlns:a16="http://schemas.microsoft.com/office/drawing/2014/main" id="{DACA6B80-1AB2-8849-BA52-FA0E16CF32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05367" y="1085861"/>
            <a:ext cx="468312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Line 144">
            <a:extLst>
              <a:ext uri="{FF2B5EF4-FFF2-40B4-BE49-F238E27FC236}">
                <a16:creationId xmlns:a16="http://schemas.microsoft.com/office/drawing/2014/main" id="{83451410-4AB3-7B49-BAD5-6700B71FB4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41879" y="151607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D54F8143-997C-BD49-BE44-29BF0E96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442" y="5041911"/>
            <a:ext cx="291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C00000"/>
                </a:solidFill>
              </a:rPr>
              <a:t>س</a:t>
            </a:r>
            <a:r>
              <a:rPr lang="ar-SA" altLang="ar-SA" sz="2400" b="1" dirty="0">
                <a:solidFill>
                  <a:srgbClr val="C00000"/>
                </a:solidFill>
              </a:rPr>
              <a:t>   =  ٠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7" name="AutoShape 170">
            <a:extLst>
              <a:ext uri="{FF2B5EF4-FFF2-40B4-BE49-F238E27FC236}">
                <a16:creationId xmlns:a16="http://schemas.microsoft.com/office/drawing/2014/main" id="{140E4C1D-3312-1443-851A-ACAC294D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154" y="1190636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معاملا س متعاكسان</a:t>
            </a:r>
          </a:p>
        </p:txBody>
      </p:sp>
      <p:sp>
        <p:nvSpPr>
          <p:cNvPr id="38" name="AutoShape 171">
            <a:extLst>
              <a:ext uri="{FF2B5EF4-FFF2-40B4-BE49-F238E27FC236}">
                <a16:creationId xmlns:a16="http://schemas.microsoft.com/office/drawing/2014/main" id="{CBCF08B1-68AE-BC47-8C93-586B162F3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154" y="2019311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نجمع</a:t>
            </a:r>
          </a:p>
        </p:txBody>
      </p:sp>
      <p:sp>
        <p:nvSpPr>
          <p:cNvPr id="39" name="AutoShape 172">
            <a:extLst>
              <a:ext uri="{FF2B5EF4-FFF2-40B4-BE49-F238E27FC236}">
                <a16:creationId xmlns:a16="http://schemas.microsoft.com/office/drawing/2014/main" id="{9E9977E2-FAB0-7146-9433-DDC3CB0D1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154" y="2703524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ص</a:t>
            </a:r>
          </a:p>
        </p:txBody>
      </p:sp>
      <p:sp>
        <p:nvSpPr>
          <p:cNvPr id="40" name="AutoShape 173">
            <a:extLst>
              <a:ext uri="{FF2B5EF4-FFF2-40B4-BE49-F238E27FC236}">
                <a16:creationId xmlns:a16="http://schemas.microsoft.com/office/drawing/2014/main" id="{9181599A-E14D-044A-A2D9-315AEEBDA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154" y="3497274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نعوض في احدى المعادلتين</a:t>
            </a:r>
          </a:p>
        </p:txBody>
      </p:sp>
      <p:sp>
        <p:nvSpPr>
          <p:cNvPr id="41" name="AutoShape 174">
            <a:extLst>
              <a:ext uri="{FF2B5EF4-FFF2-40B4-BE49-F238E27FC236}">
                <a16:creationId xmlns:a16="http://schemas.microsoft.com/office/drawing/2014/main" id="{D2C8EE39-AB0D-9140-9D28-37FA7EF71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154" y="4503749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نحسب قيمة س</a:t>
            </a:r>
          </a:p>
        </p:txBody>
      </p:sp>
      <p:sp>
        <p:nvSpPr>
          <p:cNvPr id="42" name="AutoShape 175">
            <a:extLst>
              <a:ext uri="{FF2B5EF4-FFF2-40B4-BE49-F238E27FC236}">
                <a16:creationId xmlns:a16="http://schemas.microsoft.com/office/drawing/2014/main" id="{334D7B8D-BEEE-5D4F-A1FD-67FAC44BE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154" y="5821374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نكتب حل النظام</a:t>
            </a:r>
          </a:p>
        </p:txBody>
      </p:sp>
      <p:sp>
        <p:nvSpPr>
          <p:cNvPr id="43" name="Line 176">
            <a:extLst>
              <a:ext uri="{FF2B5EF4-FFF2-40B4-BE49-F238E27FC236}">
                <a16:creationId xmlns:a16="http://schemas.microsoft.com/office/drawing/2014/main" id="{5D334790-82DE-D940-AB23-B55109F73A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1042" y="4613286"/>
            <a:ext cx="468312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4" name="Line 177">
            <a:extLst>
              <a:ext uri="{FF2B5EF4-FFF2-40B4-BE49-F238E27FC236}">
                <a16:creationId xmlns:a16="http://schemas.microsoft.com/office/drawing/2014/main" id="{EB5604FA-9575-2643-8A02-4021EFDFB6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57667" y="464662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45" name="مربع نص 8">
            <a:extLst>
              <a:ext uri="{FF2B5EF4-FFF2-40B4-BE49-F238E27FC236}">
                <a16:creationId xmlns:a16="http://schemas.microsoft.com/office/drawing/2014/main" id="{C46C279F-439A-AE40-B85D-03F36EE0F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916" y="2309823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rgbClr val="C00000"/>
                </a:solidFill>
              </a:rPr>
              <a:t>١</a:t>
            </a:r>
            <a:r>
              <a:rPr lang="ar-SA" altLang="ar-SA" b="1" dirty="0">
                <a:solidFill>
                  <a:srgbClr val="C00000"/>
                </a:solidFill>
              </a:rPr>
              <a:t>أ) صـ١٧٢</a:t>
            </a:r>
            <a:endParaRPr lang="ar-SA" altLang="ar-SA" dirty="0">
              <a:solidFill>
                <a:srgbClr val="C00000"/>
              </a:solidFill>
            </a:endParaRPr>
          </a:p>
        </p:txBody>
      </p: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id="{DAA5F554-EE8C-A647-AC4C-553D31B535C9}"/>
              </a:ext>
            </a:extLst>
          </p:cNvPr>
          <p:cNvCxnSpPr>
            <a:cxnSpLocks/>
          </p:cNvCxnSpPr>
          <p:nvPr/>
        </p:nvCxnSpPr>
        <p:spPr>
          <a:xfrm flipH="1">
            <a:off x="3454711" y="455558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0BDB5E18-DA04-C344-869A-8EA4A52D9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181" y="257948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(١)</a:t>
            </a:r>
          </a:p>
        </p:txBody>
      </p:sp>
      <p:cxnSp>
        <p:nvCxnSpPr>
          <p:cNvPr id="48" name="رابط كسهم مستقيم 47">
            <a:extLst>
              <a:ext uri="{FF2B5EF4-FFF2-40B4-BE49-F238E27FC236}">
                <a16:creationId xmlns:a16="http://schemas.microsoft.com/office/drawing/2014/main" id="{089CFD43-27E0-3F4D-A40D-D17BF6823F33}"/>
              </a:ext>
            </a:extLst>
          </p:cNvPr>
          <p:cNvCxnSpPr>
            <a:cxnSpLocks/>
          </p:cNvCxnSpPr>
          <p:nvPr/>
        </p:nvCxnSpPr>
        <p:spPr>
          <a:xfrm flipH="1">
            <a:off x="3454711" y="804808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704F9BD3-D5FF-294F-9772-C007AB608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119" y="619864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3E01E253-8A4F-D443-A343-BFCD0F133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892" y="3965586"/>
            <a:ext cx="195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(١) أو  (٢)</a:t>
            </a:r>
            <a:endParaRPr lang="ar-SA" altLang="ar-SA" sz="1400" dirty="0">
              <a:solidFill>
                <a:srgbClr val="C00000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03AE58A-0A16-1B45-B9B2-EC5CA43B61CF}"/>
              </a:ext>
            </a:extLst>
          </p:cNvPr>
          <p:cNvSpPr txBox="1"/>
          <p:nvPr/>
        </p:nvSpPr>
        <p:spPr>
          <a:xfrm>
            <a:off x="7628011" y="-349624"/>
            <a:ext cx="184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5ED0435-90BF-7360-8620-A9A2B16F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42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7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BD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97384" y="-4672999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543505" y="872256"/>
            <a:ext cx="1310882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2CBEF9B-10B4-214A-8F6D-3EB1AC08AB0D}"/>
              </a:ext>
            </a:extLst>
          </p:cNvPr>
          <p:cNvSpPr/>
          <p:nvPr/>
        </p:nvSpPr>
        <p:spPr>
          <a:xfrm rot="385153">
            <a:off x="9897710" y="176053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11" name="Rectangle 102">
            <a:extLst>
              <a:ext uri="{FF2B5EF4-FFF2-40B4-BE49-F238E27FC236}">
                <a16:creationId xmlns:a16="http://schemas.microsoft.com/office/drawing/2014/main" id="{85D565C2-5890-9241-B41C-7E494020D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925" y="5766848"/>
            <a:ext cx="8389937" cy="828675"/>
          </a:xfrm>
          <a:prstGeom prst="rect">
            <a:avLst/>
          </a:prstGeom>
          <a:solidFill>
            <a:srgbClr val="FFFF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4" name="Rectangle 103">
            <a:extLst>
              <a:ext uri="{FF2B5EF4-FFF2-40B4-BE49-F238E27FC236}">
                <a16:creationId xmlns:a16="http://schemas.microsoft.com/office/drawing/2014/main" id="{B20C1778-E7B7-9F47-B4E6-D80203840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925" y="3318923"/>
            <a:ext cx="8389937" cy="2339975"/>
          </a:xfrm>
          <a:prstGeom prst="rect">
            <a:avLst/>
          </a:prstGeom>
          <a:solidFill>
            <a:srgbClr val="DDDDC1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6" name="Rectangle 104">
            <a:extLst>
              <a:ext uri="{FF2B5EF4-FFF2-40B4-BE49-F238E27FC236}">
                <a16:creationId xmlns:a16="http://schemas.microsoft.com/office/drawing/2014/main" id="{6C4F606E-ED2E-C044-A37A-2783EAB59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925" y="1086898"/>
            <a:ext cx="8389937" cy="2159000"/>
          </a:xfrm>
          <a:prstGeom prst="rect">
            <a:avLst/>
          </a:prstGeom>
          <a:solidFill>
            <a:srgbClr val="FFCC66">
              <a:alpha val="5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8" name="Line 106">
            <a:extLst>
              <a:ext uri="{FF2B5EF4-FFF2-40B4-BE49-F238E27FC236}">
                <a16:creationId xmlns:a16="http://schemas.microsoft.com/office/drawing/2014/main" id="{0283A279-F5C5-A548-BAFC-E46CB2682B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6187" y="2058448"/>
            <a:ext cx="2374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73E7EF7D-597D-2C40-933A-1F50E5988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137" y="2166398"/>
            <a:ext cx="2341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٦ س           = ٣٦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69D36A21-F364-E847-A866-7F7340B99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087" y="2669635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C00000"/>
                </a:solidFill>
              </a:rPr>
              <a:t>س</a:t>
            </a:r>
            <a:r>
              <a:rPr lang="ar-SA" altLang="ar-SA" sz="2400" b="1" dirty="0">
                <a:solidFill>
                  <a:srgbClr val="C00000"/>
                </a:solidFill>
              </a:rPr>
              <a:t>           =  ٦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151C508C-189A-2C4F-AF98-F225E0D96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3312" y="3318923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٣ س + ٤ ص =  ٢٢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ADD1E851-6D8E-0F42-85FA-5AAD42E35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800" y="380311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٣ ( </a:t>
            </a:r>
            <a:r>
              <a:rPr lang="ar-SA" altLang="ar-SA" sz="2400" b="1" dirty="0">
                <a:solidFill>
                  <a:srgbClr val="C00000"/>
                </a:solidFill>
              </a:rPr>
              <a:t>٦</a:t>
            </a:r>
            <a:r>
              <a:rPr lang="ar-SA" altLang="ar-SA" sz="2400" b="1" dirty="0">
                <a:solidFill>
                  <a:srgbClr val="002060"/>
                </a:solidFill>
              </a:rPr>
              <a:t> ) + ٤ ص = ٢٢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C2302089-1768-CC45-93B7-D398F8503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662" y="4322223"/>
            <a:ext cx="2478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١٨    + ٤ ص = ٢٢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99E8CE04-E902-584F-AB69-44DB80C1D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787" y="5943060"/>
            <a:ext cx="139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حل النظام :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AD218130-A465-2D46-8AFD-7ED885496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825" y="594306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( ٦  ،  ١ )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26" name="Group 114">
            <a:extLst>
              <a:ext uri="{FF2B5EF4-FFF2-40B4-BE49-F238E27FC236}">
                <a16:creationId xmlns:a16="http://schemas.microsoft.com/office/drawing/2014/main" id="{591D9FD2-C25A-2B4C-83AF-B1781076410A}"/>
              </a:ext>
            </a:extLst>
          </p:cNvPr>
          <p:cNvGrpSpPr>
            <a:grpSpLocks/>
          </p:cNvGrpSpPr>
          <p:nvPr/>
        </p:nvGrpSpPr>
        <p:grpSpPr bwMode="auto">
          <a:xfrm>
            <a:off x="2131162" y="134398"/>
            <a:ext cx="6243638" cy="827087"/>
            <a:chOff x="376" y="164"/>
            <a:chExt cx="3933" cy="521"/>
          </a:xfrm>
        </p:grpSpPr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75BAB3B1-F7F7-B64F-A6DE-506C893B2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" y="164"/>
              <a:ext cx="3933" cy="521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ar-SA" sz="23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 Box 87">
              <a:extLst>
                <a:ext uri="{FF2B5EF4-FFF2-40B4-BE49-F238E27FC236}">
                  <a16:creationId xmlns:a16="http://schemas.microsoft.com/office/drawing/2014/main" id="{EFC1782E-AF91-C74A-A0C4-22A529B8B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9" y="261"/>
              <a:ext cx="19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استعمل الحذف لحل النظام :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28" name="Text Box 87">
              <a:extLst>
                <a:ext uri="{FF2B5EF4-FFF2-40B4-BE49-F238E27FC236}">
                  <a16:creationId xmlns:a16="http://schemas.microsoft.com/office/drawing/2014/main" id="{700ACB68-6E70-FF4A-92F3-0A556287D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64"/>
              <a:ext cx="1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٤ ص + ٣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= ٢٢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BA737AC3-9787-7A4B-BF6C-948CDC240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" y="384"/>
              <a:ext cx="16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٣ </a:t>
              </a:r>
              <a:r>
                <a:rPr lang="ar-SA" altLang="ar-SA" sz="2400" b="1" dirty="0" err="1">
                  <a:solidFill>
                    <a:srgbClr val="002060"/>
                  </a:solidFill>
                </a:rPr>
                <a:t>س</a:t>
              </a:r>
              <a:r>
                <a:rPr lang="ar-SA" altLang="ar-SA" sz="2400" b="1" dirty="0">
                  <a:solidFill>
                    <a:srgbClr val="002060"/>
                  </a:solidFill>
                </a:rPr>
                <a:t> ــ ٤ ص = ١٤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119">
            <a:extLst>
              <a:ext uri="{FF2B5EF4-FFF2-40B4-BE49-F238E27FC236}">
                <a16:creationId xmlns:a16="http://schemas.microsoft.com/office/drawing/2014/main" id="{D766F7AF-5041-7A48-B5E5-D204BB3EAB81}"/>
              </a:ext>
            </a:extLst>
          </p:cNvPr>
          <p:cNvGrpSpPr>
            <a:grpSpLocks/>
          </p:cNvGrpSpPr>
          <p:nvPr/>
        </p:nvGrpSpPr>
        <p:grpSpPr bwMode="auto">
          <a:xfrm>
            <a:off x="6272950" y="1086898"/>
            <a:ext cx="2952750" cy="877887"/>
            <a:chOff x="3175" y="777"/>
            <a:chExt cx="1860" cy="553"/>
          </a:xfrm>
        </p:grpSpPr>
        <p:sp>
          <p:nvSpPr>
            <p:cNvPr id="32" name="Text Box 87">
              <a:extLst>
                <a:ext uri="{FF2B5EF4-FFF2-40B4-BE49-F238E27FC236}">
                  <a16:creationId xmlns:a16="http://schemas.microsoft.com/office/drawing/2014/main" id="{151EFA6B-2D00-D04B-8676-C75C9ACF4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777"/>
              <a:ext cx="18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٣ س + ٤ ص = ٢٢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71349CB4-459D-8343-A1EC-4E28C79FC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1042"/>
              <a:ext cx="18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٣ س ــ ٤ ص = ١٤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34" name="Line 122">
            <a:extLst>
              <a:ext uri="{FF2B5EF4-FFF2-40B4-BE49-F238E27FC236}">
                <a16:creationId xmlns:a16="http://schemas.microsoft.com/office/drawing/2014/main" id="{F00138A6-16C4-EA4B-AEB2-5AFC38861D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12812" y="1231360"/>
            <a:ext cx="468313" cy="250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5" name="Line 123">
            <a:extLst>
              <a:ext uri="{FF2B5EF4-FFF2-40B4-BE49-F238E27FC236}">
                <a16:creationId xmlns:a16="http://schemas.microsoft.com/office/drawing/2014/main" id="{0067C010-329A-2F4D-930A-1DD1691C4F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0762" y="1661573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36" name="Text Box 87">
            <a:extLst>
              <a:ext uri="{FF2B5EF4-FFF2-40B4-BE49-F238E27FC236}">
                <a16:creationId xmlns:a16="http://schemas.microsoft.com/office/drawing/2014/main" id="{7BEE3E77-564C-C145-A7CF-23CCD056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750" y="523821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ص = ١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37" name="AutoShape 125">
            <a:extLst>
              <a:ext uri="{FF2B5EF4-FFF2-40B4-BE49-F238E27FC236}">
                <a16:creationId xmlns:a16="http://schemas.microsoft.com/office/drawing/2014/main" id="{02D5B13E-7738-D648-B31C-71AEB4366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812" y="1336135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معاملا ص متعاكسان</a:t>
            </a:r>
          </a:p>
        </p:txBody>
      </p:sp>
      <p:sp>
        <p:nvSpPr>
          <p:cNvPr id="38" name="AutoShape 126">
            <a:extLst>
              <a:ext uri="{FF2B5EF4-FFF2-40B4-BE49-F238E27FC236}">
                <a16:creationId xmlns:a16="http://schemas.microsoft.com/office/drawing/2014/main" id="{5D0CDA5A-1189-A148-8842-9DBB88414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812" y="2164810"/>
            <a:ext cx="3205163" cy="433388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نجمع</a:t>
            </a:r>
          </a:p>
        </p:txBody>
      </p:sp>
      <p:sp>
        <p:nvSpPr>
          <p:cNvPr id="39" name="AutoShape 127">
            <a:extLst>
              <a:ext uri="{FF2B5EF4-FFF2-40B4-BE49-F238E27FC236}">
                <a16:creationId xmlns:a16="http://schemas.microsoft.com/office/drawing/2014/main" id="{B9D0661A-6222-9142-8C01-7B3FDEC19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812" y="2693448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نحسب قيمة </a:t>
            </a:r>
            <a:r>
              <a:rPr lang="ar-SA" altLang="ar-SA" sz="2400" b="1" dirty="0" err="1"/>
              <a:t>س</a:t>
            </a:r>
            <a:endParaRPr lang="ar-SA" altLang="ar-SA" sz="2400" b="1" dirty="0"/>
          </a:p>
        </p:txBody>
      </p:sp>
      <p:sp>
        <p:nvSpPr>
          <p:cNvPr id="40" name="AutoShape 128">
            <a:extLst>
              <a:ext uri="{FF2B5EF4-FFF2-40B4-BE49-F238E27FC236}">
                <a16:creationId xmlns:a16="http://schemas.microsoft.com/office/drawing/2014/main" id="{E9A6952E-70EC-2642-BFCA-31F74DEC6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812" y="3391948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نعوض في احدى المعادلتين</a:t>
            </a:r>
          </a:p>
        </p:txBody>
      </p:sp>
      <p:sp>
        <p:nvSpPr>
          <p:cNvPr id="41" name="AutoShape 129">
            <a:extLst>
              <a:ext uri="{FF2B5EF4-FFF2-40B4-BE49-F238E27FC236}">
                <a16:creationId xmlns:a16="http://schemas.microsoft.com/office/drawing/2014/main" id="{5A1ACEA0-6412-E14B-943A-98B4C2647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812" y="4398423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نحسب قيمة ص</a:t>
            </a:r>
          </a:p>
        </p:txBody>
      </p:sp>
      <p:sp>
        <p:nvSpPr>
          <p:cNvPr id="42" name="AutoShape 130">
            <a:extLst>
              <a:ext uri="{FF2B5EF4-FFF2-40B4-BE49-F238E27FC236}">
                <a16:creationId xmlns:a16="http://schemas.microsoft.com/office/drawing/2014/main" id="{F7FA4C17-9128-1249-B47D-90E42019A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812" y="5966873"/>
            <a:ext cx="3205163" cy="433387"/>
          </a:xfrm>
          <a:prstGeom prst="homePlate">
            <a:avLst>
              <a:gd name="adj" fmla="val 18489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نكتب حل النظام</a:t>
            </a:r>
          </a:p>
        </p:txBody>
      </p:sp>
      <p:sp>
        <p:nvSpPr>
          <p:cNvPr id="43" name="Text Box 87">
            <a:extLst>
              <a:ext uri="{FF2B5EF4-FFF2-40B4-BE49-F238E27FC236}">
                <a16:creationId xmlns:a16="http://schemas.microsoft.com/office/drawing/2014/main" id="{9D616F4B-1749-9247-9ED3-41041F0A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412" y="4841335"/>
            <a:ext cx="173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٤ ص = ٤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44" name="AutoShape 134">
            <a:extLst>
              <a:ext uri="{FF2B5EF4-FFF2-40B4-BE49-F238E27FC236}">
                <a16:creationId xmlns:a16="http://schemas.microsoft.com/office/drawing/2014/main" id="{2A4E35DB-6805-2849-926C-F6C1F73F4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900" y="1302798"/>
            <a:ext cx="1223962" cy="183515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  <a:latin typeface="Baghdad" pitchFamily="2" charset="-78"/>
                <a:cs typeface="Baghdad" pitchFamily="2" charset="-78"/>
              </a:rPr>
              <a:t>نرتب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  <a:latin typeface="Baghdad" pitchFamily="2" charset="-78"/>
                <a:cs typeface="Baghdad" pitchFamily="2" charset="-78"/>
              </a:rPr>
              <a:t>الحدود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  <a:latin typeface="Baghdad" pitchFamily="2" charset="-78"/>
                <a:cs typeface="Baghdad" pitchFamily="2" charset="-78"/>
              </a:rPr>
              <a:t>المتشابهة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  <a:latin typeface="Baghdad" pitchFamily="2" charset="-78"/>
                <a:cs typeface="Baghdad" pitchFamily="2" charset="-78"/>
              </a:rPr>
              <a:t>فوق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9193"/>
                </a:solidFill>
                <a:latin typeface="Baghdad" pitchFamily="2" charset="-78"/>
                <a:cs typeface="Baghdad" pitchFamily="2" charset="-78"/>
              </a:rPr>
              <a:t>بعض</a:t>
            </a:r>
          </a:p>
        </p:txBody>
      </p:sp>
      <p:sp>
        <p:nvSpPr>
          <p:cNvPr id="45" name="مربع نص 32">
            <a:extLst>
              <a:ext uri="{FF2B5EF4-FFF2-40B4-BE49-F238E27FC236}">
                <a16:creationId xmlns:a16="http://schemas.microsoft.com/office/drawing/2014/main" id="{F958B6E6-2C70-0E4D-8EFC-DE5A3D992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6322" y="2387127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 dirty="0">
                <a:solidFill>
                  <a:srgbClr val="C00000"/>
                </a:solidFill>
              </a:rPr>
              <a:t>١</a:t>
            </a:r>
            <a:r>
              <a:rPr lang="ar-SA" altLang="ar-SA" b="1" dirty="0">
                <a:solidFill>
                  <a:srgbClr val="C00000"/>
                </a:solidFill>
              </a:rPr>
              <a:t>ب) صـ١٧٢</a:t>
            </a:r>
            <a:endParaRPr lang="ar-SA" altLang="ar-SA" dirty="0">
              <a:solidFill>
                <a:srgbClr val="C00000"/>
              </a:solidFill>
            </a:endParaRPr>
          </a:p>
        </p:txBody>
      </p: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id="{28ACB57B-69C2-244D-B6B2-2DCCD1A4E9B8}"/>
              </a:ext>
            </a:extLst>
          </p:cNvPr>
          <p:cNvCxnSpPr>
            <a:cxnSpLocks/>
          </p:cNvCxnSpPr>
          <p:nvPr/>
        </p:nvCxnSpPr>
        <p:spPr>
          <a:xfrm flipH="1">
            <a:off x="2594712" y="366173"/>
            <a:ext cx="614363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id="{22D94031-AB7F-1B4C-8FD2-1EFACCF6F162}"/>
              </a:ext>
            </a:extLst>
          </p:cNvPr>
          <p:cNvCxnSpPr>
            <a:cxnSpLocks/>
          </p:cNvCxnSpPr>
          <p:nvPr/>
        </p:nvCxnSpPr>
        <p:spPr>
          <a:xfrm flipH="1">
            <a:off x="2526450" y="690023"/>
            <a:ext cx="614362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2CAC38A2-5639-8D4C-8D93-4133E780D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575" y="17567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(١)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2DC088B2-5BCA-9343-87F3-F7D560EE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800" y="505873"/>
            <a:ext cx="60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(٢)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3DFC5552-574B-0E41-94E8-D0E5869A0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512" y="3868198"/>
            <a:ext cx="195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(١) أو  (٢)</a:t>
            </a:r>
            <a:endParaRPr lang="ar-SA" altLang="ar-SA" sz="1400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7530901-7667-9D80-E1AD-DEAC21F9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6208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1594</Words>
  <Application>Microsoft Macintosh PowerPoint</Application>
  <PresentationFormat>شاشة عريضة</PresentationFormat>
  <Paragraphs>524</Paragraphs>
  <Slides>19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9" baseType="lpstr">
      <vt:lpstr>18 Khebrat Musamim</vt:lpstr>
      <vt:lpstr>Aldhabi</vt:lpstr>
      <vt:lpstr>Arial</vt:lpstr>
      <vt:lpstr>Arial Black</vt:lpstr>
      <vt:lpstr>Baghdad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38</cp:revision>
  <dcterms:created xsi:type="dcterms:W3CDTF">2021-08-28T07:17:54Z</dcterms:created>
  <dcterms:modified xsi:type="dcterms:W3CDTF">2022-05-18T20:44:28Z</dcterms:modified>
</cp:coreProperties>
</file>