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29"/>
  </p:notesMasterIdLst>
  <p:handoutMasterIdLst>
    <p:handoutMasterId r:id="rId30"/>
  </p:handoutMasterIdLst>
  <p:sldIdLst>
    <p:sldId id="660" r:id="rId2"/>
    <p:sldId id="582" r:id="rId3"/>
    <p:sldId id="756" r:id="rId4"/>
    <p:sldId id="786" r:id="rId5"/>
    <p:sldId id="796" r:id="rId6"/>
    <p:sldId id="700" r:id="rId7"/>
    <p:sldId id="828" r:id="rId8"/>
    <p:sldId id="831" r:id="rId9"/>
    <p:sldId id="798" r:id="rId10"/>
    <p:sldId id="809" r:id="rId11"/>
    <p:sldId id="846" r:id="rId12"/>
    <p:sldId id="833" r:id="rId13"/>
    <p:sldId id="832" r:id="rId14"/>
    <p:sldId id="835" r:id="rId15"/>
    <p:sldId id="836" r:id="rId16"/>
    <p:sldId id="837" r:id="rId17"/>
    <p:sldId id="820" r:id="rId18"/>
    <p:sldId id="838" r:id="rId19"/>
    <p:sldId id="839" r:id="rId20"/>
    <p:sldId id="840" r:id="rId21"/>
    <p:sldId id="841" r:id="rId22"/>
    <p:sldId id="842" r:id="rId23"/>
    <p:sldId id="843" r:id="rId24"/>
    <p:sldId id="844" r:id="rId25"/>
    <p:sldId id="826" r:id="rId26"/>
    <p:sldId id="845" r:id="rId27"/>
    <p:sldId id="8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660033"/>
    <a:srgbClr val="EBBC2A"/>
    <a:srgbClr val="000099"/>
    <a:srgbClr val="F2F3F3"/>
    <a:srgbClr val="FF4024"/>
    <a:srgbClr val="FFFF00"/>
    <a:srgbClr val="E6AC1C"/>
    <a:srgbClr val="07D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704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E18E8736-8694-45F7-9A72-E1D6E29600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80B4F4-8AFD-45D5-9315-CE761BD35A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5D62C5B-8486-41B8-939A-5769E9959B62}" type="datetimeFigureOut">
              <a:rPr lang="ar-SA" smtClean="0"/>
              <a:t>01/05/1443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86D9F82-4F34-46CE-919D-4D1CD211D5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F8C3E32-820A-49EB-9435-B3E7511A8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DAA5A4-95B0-4EBC-AD15-5A0189718B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408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6CE48-6B0E-428D-81F9-A56E33C143A1}" type="datetimeFigureOut">
              <a:rPr lang="ar-SA" smtClean="0"/>
              <a:t>01/05/1443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8D05DE-7E3D-416C-8666-B1C76A527D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331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D05DE-7E3D-416C-8666-B1C76A527D25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149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ED3C-77CB-4CE1-8160-B9E26E1C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0AE-845D-4595-8E63-7C0295D55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DAC0-A0A2-46D2-8E17-2B51BD14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4D412-0543-4143-91FD-17B08A70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DF3AA-38A4-44C3-A1DC-B2CFF63E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170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0761-A62A-4F33-94CB-056949DC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6CF5F-16E2-4D09-833C-A3C8C33A3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4AA-20C4-499D-AC5C-1B4127DE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E9B4-C038-40AD-BD32-C9E47A95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40E0F-28AA-4B7C-8300-24338C5A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74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85AA0-84E8-49F0-8ABA-C21B6A653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6F970-AF71-43DC-B097-F43267013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B12D7-4D7F-4A7F-A0B8-EE29D62D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F4584-ABA8-497E-9250-94AC150D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22E89-7D83-4E7C-B603-7EA3B3A9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389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9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7B84-76F2-42F5-9A65-71DAB434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5C88-81D2-49BF-8214-7CF8B8626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3C8D6-3CEA-4D76-9652-22E63ECF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CFD30-3035-4CB8-90BE-366D9ACA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EAC36-7441-4C79-AE07-D8D4E036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7049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7F1E-3809-4C7E-9170-9C5092FA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B483F-C006-4A0F-A85B-8E748C66D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94D3-8F90-4578-BE7C-7355B99F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2861-4CE3-4879-A581-8F39CD71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BA580-5E7D-4213-B185-D47EB975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5090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C048-98B3-47FF-A901-25B6CAFA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E47F-C4EB-4DB1-B7CA-96AF2B014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342D3-210D-4EE5-8AF8-72193B4B7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DB696-737E-4E2F-B0F8-82444E4FC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EBF5F-80F8-48F7-B140-F624AE2F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3D9E-8018-4480-9A12-F3CD42F7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046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6A7F-29DB-47EA-B3B7-5C2B2687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11672-CE7F-4ACB-8E8C-CD8F49813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8FE8A-449F-48B4-B5B5-8398C3DEA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D97BE-BFD7-4DB5-A40D-DCB02C0A8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CD0AB-05A4-4F04-84B1-39A3554FD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98F0BE-7737-438B-B9D3-CDED3B93E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A3999-D9D9-4901-A4C4-885E35F0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787E6-628E-4B49-B3C3-00DA108C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99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43CDD-02AB-4B5A-8158-99D2E7E7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21FCA-74F1-4131-A1E8-A0310598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04DF3-E634-40B8-9791-95B22159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331E3-5EC2-404F-83F9-882AC733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8301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FB151-C3C3-4CE2-A402-E66A75B5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DF30D-3CFC-48F4-9C2F-DF9D052B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34E1A-163C-451E-B4DF-B2755A24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7113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82D3-8563-4FDB-867A-D3F10C2B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3C193-62BA-4679-B294-0C6C3CC6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DB5E1-AFE3-4841-94AC-C55A0D3FB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28563-2DC9-4FDB-A77F-60AD9EC3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84861-83E7-44D9-A4A9-EC5A5FDFD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B8D32-5C5B-44E0-BB05-DDBDD7CF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7587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C201-2BD8-4E4F-89EA-B27D8752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16E1C-EE8C-40D1-9FE7-C6A7F7B7D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477C6-E027-4674-B104-500D5449B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A6B57-C042-4A2A-BDB1-CABFE826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0284A-4BAD-4846-8297-8744E0D5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F6AC0-0CED-4256-A055-822F4E6F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6500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C61E1-B489-4B88-AD84-8ADE9EA8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49564-CD62-4B71-8DB2-7E407625C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A164D-F091-4BCD-A79C-F2EDB020A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DA18-AEAE-482D-97A5-1A660FE19E9D}" type="datetime1">
              <a:rPr lang="en-US" smtClean="0"/>
              <a:t>12/5/2021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48944-8882-4931-9B53-AEA2C7850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0CED2-59FD-4AAC-A170-A25C303E2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4E689-9873-4796-B720-2447035FC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-456" t="83297" r="24" b="-6392"/>
          <a:stretch/>
        </p:blipFill>
        <p:spPr>
          <a:xfrm>
            <a:off x="1" y="689307"/>
            <a:ext cx="12178141" cy="2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o.com/PNG/a69322-car-crash-png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orthoebm.blogspot.com/2015/07/burnhbo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www.muirskate.com/longboard/products/1861/187-fly-elbow-pads" TargetMode="External"/><Relationship Id="rId7" Type="http://schemas.openxmlformats.org/officeDocument/2006/relationships/hyperlink" Target="https://www.thingiverse.com/thing:169958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11" Type="http://schemas.openxmlformats.org/officeDocument/2006/relationships/hyperlink" Target="http://xxdigipxx.deviantart.com/art/vexel-knife-stock-80464383" TargetMode="External"/><Relationship Id="rId5" Type="http://schemas.openxmlformats.org/officeDocument/2006/relationships/hyperlink" Target="https://en.wikipedia.org/wiki/Bicycle_helmet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hyperlink" Target="http://freefoodphotos.com/imagelibrary/cooking/slides/canned_food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ugaboominimrme.blogspot.com/2014/08/a-birthday-surprise-lunch-and-fre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ustainable-nano.com/2013/02/25/how-do-black-lights-work-why-do-highlighters-look-so-bright-and-how-can-you-impress-your-girlfriend-with-scienc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publicdomainpictures.net/en/view-image.php?image=22117&amp;picture=safety-first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D9A7C4B2-DD53-4FCA-90B4-52214CCD3BED}"/>
              </a:ext>
            </a:extLst>
          </p:cNvPr>
          <p:cNvSpPr/>
          <p:nvPr/>
        </p:nvSpPr>
        <p:spPr>
          <a:xfrm>
            <a:off x="-1525" y="0"/>
            <a:ext cx="3279297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799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5A959F3-8CB2-495F-91A6-C9D70ADA81DD}"/>
              </a:ext>
            </a:extLst>
          </p:cNvPr>
          <p:cNvSpPr/>
          <p:nvPr/>
        </p:nvSpPr>
        <p:spPr>
          <a:xfrm>
            <a:off x="1" y="0"/>
            <a:ext cx="6435777" cy="63408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Mega </a:t>
            </a:r>
            <a:r>
              <a:rPr lang="en-US" sz="400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1.2</a:t>
            </a:r>
            <a:endParaRPr lang="en-US" sz="40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4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3600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hurt yourself ?</a:t>
            </a:r>
          </a:p>
          <a:p>
            <a:pPr algn="ctr"/>
            <a:r>
              <a:rPr lang="en-US" sz="3600" b="1" u="sng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Discuss</a:t>
            </a:r>
          </a:p>
          <a:p>
            <a:pPr algn="ctr"/>
            <a:r>
              <a:rPr lang="en-US" sz="66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</a:p>
          <a:p>
            <a:pPr algn="ctr"/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By: </a:t>
            </a:r>
            <a: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Yousef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Hilal</a:t>
            </a:r>
            <a: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Alyazedi</a:t>
            </a:r>
            <a:endParaRPr lang="ar-SA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C5D0DA15-EC80-4A1B-8B97-0001B42C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5778" y="3644122"/>
            <a:ext cx="5754695" cy="2696717"/>
          </a:xfrm>
          <a:prstGeom prst="rect">
            <a:avLst/>
          </a:prstGeom>
        </p:spPr>
      </p:pic>
      <p:pic>
        <p:nvPicPr>
          <p:cNvPr id="8" name="Picture 7" descr="A sign on a pole&#10;&#10;Description automatically generated">
            <a:extLst>
              <a:ext uri="{FF2B5EF4-FFF2-40B4-BE49-F238E27FC236}">
                <a16:creationId xmlns:a16="http://schemas.microsoft.com/office/drawing/2014/main" id="{0B421C66-7B85-4648-BAC7-45AC415FC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5778" y="0"/>
            <a:ext cx="5756222" cy="36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258478" y="-5564"/>
            <a:ext cx="8056572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>
                <a:solidFill>
                  <a:srgbClr val="FF0000"/>
                </a:solidFill>
              </a:rPr>
              <a:t>4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06" y="3103059"/>
            <a:ext cx="3289116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E26FE58F-F708-4642-B38D-8559C2C50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319"/>
            <a:ext cx="8741433" cy="5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computer, sitting, table&#10;&#10;Description automatically generated">
            <a:extLst>
              <a:ext uri="{FF2B5EF4-FFF2-40B4-BE49-F238E27FC236}">
                <a16:creationId xmlns:a16="http://schemas.microsoft.com/office/drawing/2014/main" id="{6A7F7BA0-8B92-4A50-8520-EADC2A98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624" y="1383166"/>
            <a:ext cx="2614784" cy="2218324"/>
          </a:xfrm>
          <a:prstGeom prst="rect">
            <a:avLst/>
          </a:prstGeom>
        </p:spPr>
      </p:pic>
      <p:pic>
        <p:nvPicPr>
          <p:cNvPr id="6" name="Picture 5" descr="A close up of a helmet&#10;&#10;Description automatically generated">
            <a:extLst>
              <a:ext uri="{FF2B5EF4-FFF2-40B4-BE49-F238E27FC236}">
                <a16:creationId xmlns:a16="http://schemas.microsoft.com/office/drawing/2014/main" id="{D04294CB-C468-489A-B0EE-EBCF4EA58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47960" y="1511624"/>
            <a:ext cx="3026689" cy="2089866"/>
          </a:xfrm>
          <a:prstGeom prst="rect">
            <a:avLst/>
          </a:prstGeom>
        </p:spPr>
      </p:pic>
      <p:pic>
        <p:nvPicPr>
          <p:cNvPr id="9" name="Picture 8" descr="A picture containing indoor, sitting, seat, small&#10;&#10;Description automatically generated">
            <a:extLst>
              <a:ext uri="{FF2B5EF4-FFF2-40B4-BE49-F238E27FC236}">
                <a16:creationId xmlns:a16="http://schemas.microsoft.com/office/drawing/2014/main" id="{338F4E1E-E9B9-4416-B0A6-51133C030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04706" y="1511624"/>
            <a:ext cx="3707740" cy="2289850"/>
          </a:xfrm>
          <a:prstGeom prst="rect">
            <a:avLst/>
          </a:prstGeom>
        </p:spPr>
      </p:pic>
      <p:pic>
        <p:nvPicPr>
          <p:cNvPr id="12" name="Picture 11" descr="A picture containing cup, drink, table, glass&#10;&#10;Description automatically generated">
            <a:extLst>
              <a:ext uri="{FF2B5EF4-FFF2-40B4-BE49-F238E27FC236}">
                <a16:creationId xmlns:a16="http://schemas.microsoft.com/office/drawing/2014/main" id="{E8A43396-F32E-49C5-BBA1-659F9F77F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902" y="4557147"/>
            <a:ext cx="2760229" cy="1835373"/>
          </a:xfrm>
          <a:prstGeom prst="rect">
            <a:avLst/>
          </a:prstGeom>
        </p:spPr>
      </p:pic>
      <p:pic>
        <p:nvPicPr>
          <p:cNvPr id="15" name="Picture 14" descr="A close up of a knife&#10;&#10;Description automatically generated">
            <a:extLst>
              <a:ext uri="{FF2B5EF4-FFF2-40B4-BE49-F238E27FC236}">
                <a16:creationId xmlns:a16="http://schemas.microsoft.com/office/drawing/2014/main" id="{3414B56B-7553-4CAD-AEFD-34D5BF218E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14420" y="4486053"/>
            <a:ext cx="2760229" cy="185745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827B73-21BA-47BD-9B29-8C651F892536}"/>
              </a:ext>
            </a:extLst>
          </p:cNvPr>
          <p:cNvSpPr/>
          <p:nvPr/>
        </p:nvSpPr>
        <p:spPr>
          <a:xfrm>
            <a:off x="87902" y="206265"/>
            <a:ext cx="11934209" cy="92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Describe the following pictures </a:t>
            </a:r>
          </a:p>
        </p:txBody>
      </p:sp>
    </p:spTree>
    <p:extLst>
      <p:ext uri="{BB962C8B-B14F-4D97-AF65-F5344CB8AC3E}">
        <p14:creationId xmlns:p14="http://schemas.microsoft.com/office/powerpoint/2010/main" val="25838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items, small&#10;&#10;Description automatically generated">
            <a:extLst>
              <a:ext uri="{FF2B5EF4-FFF2-40B4-BE49-F238E27FC236}">
                <a16:creationId xmlns:a16="http://schemas.microsoft.com/office/drawing/2014/main" id="{AEEDA79E-4DE1-4DA7-B82C-84122596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16" y="333418"/>
            <a:ext cx="8094689" cy="5924069"/>
          </a:xfrm>
          <a:prstGeom prst="rect">
            <a:avLst/>
          </a:prstGeom>
        </p:spPr>
      </p:pic>
      <p:pic>
        <p:nvPicPr>
          <p:cNvPr id="5" name="Did you hurt">
            <a:hlinkClick r:id="" action="ppaction://media"/>
            <a:extLst>
              <a:ext uri="{FF2B5EF4-FFF2-40B4-BE49-F238E27FC236}">
                <a16:creationId xmlns:a16="http://schemas.microsoft.com/office/drawing/2014/main" id="{C974D1FF-FF9D-4B48-8A4C-27BBB61C9F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489.37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925" y="3295453"/>
            <a:ext cx="1562791" cy="1320383"/>
          </a:xfrm>
          <a:prstGeom prst="rect">
            <a:avLst/>
          </a:prstGeom>
        </p:spPr>
      </p:pic>
      <p:grpSp>
        <p:nvGrpSpPr>
          <p:cNvPr id="6" name="مجموعة 29">
            <a:extLst>
              <a:ext uri="{FF2B5EF4-FFF2-40B4-BE49-F238E27FC236}">
                <a16:creationId xmlns:a16="http://schemas.microsoft.com/office/drawing/2014/main" id="{740B1B46-7264-478B-B965-955DF80913CA}"/>
              </a:ext>
            </a:extLst>
          </p:cNvPr>
          <p:cNvGrpSpPr/>
          <p:nvPr/>
        </p:nvGrpSpPr>
        <p:grpSpPr>
          <a:xfrm rot="5400000" flipH="1">
            <a:off x="173402" y="1173350"/>
            <a:ext cx="2202708" cy="1723869"/>
            <a:chOff x="8065566" y="2959418"/>
            <a:chExt cx="3541289" cy="3246273"/>
          </a:xfrm>
        </p:grpSpPr>
        <p:sp>
          <p:nvSpPr>
            <p:cNvPr id="7" name="Oval 35">
              <a:extLst>
                <a:ext uri="{FF2B5EF4-FFF2-40B4-BE49-F238E27FC236}">
                  <a16:creationId xmlns:a16="http://schemas.microsoft.com/office/drawing/2014/main" id="{32579E8B-C275-4554-9094-0AFC1BB75CA3}"/>
                </a:ext>
              </a:extLst>
            </p:cNvPr>
            <p:cNvSpPr/>
            <p:nvPr/>
          </p:nvSpPr>
          <p:spPr>
            <a:xfrm rot="5400000" flipV="1">
              <a:off x="8455717" y="3023256"/>
              <a:ext cx="3136111" cy="316616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/>
            </a:p>
          </p:txBody>
        </p:sp>
        <p:sp>
          <p:nvSpPr>
            <p:cNvPr id="8" name="Freeform: Shape 45">
              <a:extLst>
                <a:ext uri="{FF2B5EF4-FFF2-40B4-BE49-F238E27FC236}">
                  <a16:creationId xmlns:a16="http://schemas.microsoft.com/office/drawing/2014/main" id="{FA5308D0-CE2D-4F5D-A228-5F2DD640B930}"/>
                </a:ext>
              </a:extLst>
            </p:cNvPr>
            <p:cNvSpPr/>
            <p:nvPr/>
          </p:nvSpPr>
          <p:spPr>
            <a:xfrm rot="5400000">
              <a:off x="8098260" y="3034055"/>
              <a:ext cx="1101223" cy="951949"/>
            </a:xfrm>
            <a:custGeom>
              <a:avLst/>
              <a:gdLst>
                <a:gd name="connsiteX0" fmla="*/ 298968 w 1243699"/>
                <a:gd name="connsiteY0" fmla="*/ 0 h 1075112"/>
                <a:gd name="connsiteX1" fmla="*/ 308798 w 1243699"/>
                <a:gd name="connsiteY1" fmla="*/ 16179 h 1075112"/>
                <a:gd name="connsiteX2" fmla="*/ 1134118 w 1243699"/>
                <a:gd name="connsiteY2" fmla="*/ 695811 h 1075112"/>
                <a:gd name="connsiteX3" fmla="*/ 1243699 w 1243699"/>
                <a:gd name="connsiteY3" fmla="*/ 735919 h 1075112"/>
                <a:gd name="connsiteX4" fmla="*/ 1127210 w 1243699"/>
                <a:gd name="connsiteY4" fmla="*/ 1075112 h 1075112"/>
                <a:gd name="connsiteX5" fmla="*/ 994417 w 1243699"/>
                <a:gd name="connsiteY5" fmla="*/ 1026509 h 1075112"/>
                <a:gd name="connsiteX6" fmla="*/ 11190 w 1243699"/>
                <a:gd name="connsiteY6" fmla="*/ 216845 h 1075112"/>
                <a:gd name="connsiteX7" fmla="*/ 0 w 1243699"/>
                <a:gd name="connsiteY7" fmla="*/ 198425 h 107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3699" h="1075112">
                  <a:moveTo>
                    <a:pt x="298968" y="0"/>
                  </a:moveTo>
                  <a:lnTo>
                    <a:pt x="308798" y="16179"/>
                  </a:lnTo>
                  <a:cubicBezTo>
                    <a:pt x="511060" y="315568"/>
                    <a:pt x="797482" y="553426"/>
                    <a:pt x="1134118" y="695811"/>
                  </a:cubicBezTo>
                  <a:lnTo>
                    <a:pt x="1243699" y="735919"/>
                  </a:lnTo>
                  <a:lnTo>
                    <a:pt x="1127210" y="1075112"/>
                  </a:lnTo>
                  <a:lnTo>
                    <a:pt x="994417" y="1026509"/>
                  </a:lnTo>
                  <a:cubicBezTo>
                    <a:pt x="593373" y="856882"/>
                    <a:pt x="252151" y="573514"/>
                    <a:pt x="11190" y="216845"/>
                  </a:cubicBezTo>
                  <a:lnTo>
                    <a:pt x="0" y="198425"/>
                  </a:lnTo>
                  <a:close/>
                </a:path>
              </a:pathLst>
            </a:custGeom>
            <a:solidFill>
              <a:srgbClr val="E99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46">
              <a:extLst>
                <a:ext uri="{FF2B5EF4-FFF2-40B4-BE49-F238E27FC236}">
                  <a16:creationId xmlns:a16="http://schemas.microsoft.com/office/drawing/2014/main" id="{8B4840E0-5E99-45CE-861F-F6136068FB5B}"/>
                </a:ext>
              </a:extLst>
            </p:cNvPr>
            <p:cNvSpPr/>
            <p:nvPr/>
          </p:nvSpPr>
          <p:spPr>
            <a:xfrm rot="5400000">
              <a:off x="8097862" y="5182133"/>
              <a:ext cx="1093191" cy="953926"/>
            </a:xfrm>
            <a:custGeom>
              <a:avLst/>
              <a:gdLst>
                <a:gd name="connsiteX0" fmla="*/ 935659 w 1234627"/>
                <a:gd name="connsiteY0" fmla="*/ 0 h 1077344"/>
                <a:gd name="connsiteX1" fmla="*/ 1234627 w 1234627"/>
                <a:gd name="connsiteY1" fmla="*/ 198425 h 1077344"/>
                <a:gd name="connsiteX2" fmla="*/ 1219100 w 1234627"/>
                <a:gd name="connsiteY2" fmla="*/ 223984 h 1077344"/>
                <a:gd name="connsiteX3" fmla="*/ 235874 w 1234627"/>
                <a:gd name="connsiteY3" fmla="*/ 1033648 h 1077344"/>
                <a:gd name="connsiteX4" fmla="*/ 116488 w 1234627"/>
                <a:gd name="connsiteY4" fmla="*/ 1077344 h 1077344"/>
                <a:gd name="connsiteX5" fmla="*/ 0 w 1234627"/>
                <a:gd name="connsiteY5" fmla="*/ 738150 h 1077344"/>
                <a:gd name="connsiteX6" fmla="*/ 96173 w 1234627"/>
                <a:gd name="connsiteY6" fmla="*/ 702950 h 1077344"/>
                <a:gd name="connsiteX7" fmla="*/ 921493 w 1234627"/>
                <a:gd name="connsiteY7" fmla="*/ 23318 h 10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4627" h="1077344">
                  <a:moveTo>
                    <a:pt x="935659" y="0"/>
                  </a:moveTo>
                  <a:lnTo>
                    <a:pt x="1234627" y="198425"/>
                  </a:lnTo>
                  <a:lnTo>
                    <a:pt x="1219100" y="223984"/>
                  </a:lnTo>
                  <a:cubicBezTo>
                    <a:pt x="978139" y="580653"/>
                    <a:pt x="636917" y="864021"/>
                    <a:pt x="235874" y="1033648"/>
                  </a:cubicBezTo>
                  <a:lnTo>
                    <a:pt x="116488" y="1077344"/>
                  </a:lnTo>
                  <a:lnTo>
                    <a:pt x="0" y="738150"/>
                  </a:lnTo>
                  <a:lnTo>
                    <a:pt x="96173" y="702950"/>
                  </a:lnTo>
                  <a:cubicBezTo>
                    <a:pt x="432809" y="560565"/>
                    <a:pt x="719230" y="322707"/>
                    <a:pt x="921493" y="23318"/>
                  </a:cubicBezTo>
                  <a:close/>
                </a:path>
              </a:pathLst>
            </a:custGeom>
            <a:solidFill>
              <a:srgbClr val="D82B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47">
              <a:extLst>
                <a:ext uri="{FF2B5EF4-FFF2-40B4-BE49-F238E27FC236}">
                  <a16:creationId xmlns:a16="http://schemas.microsoft.com/office/drawing/2014/main" id="{9E16E3E6-FA86-4784-9F55-75BAC9B3CCDA}"/>
                </a:ext>
              </a:extLst>
            </p:cNvPr>
            <p:cNvSpPr/>
            <p:nvPr/>
          </p:nvSpPr>
          <p:spPr>
            <a:xfrm rot="5400000">
              <a:off x="7633777" y="4389733"/>
              <a:ext cx="1270413" cy="406835"/>
            </a:xfrm>
            <a:custGeom>
              <a:avLst/>
              <a:gdLst>
                <a:gd name="connsiteX0" fmla="*/ 115212 w 1434778"/>
                <a:gd name="connsiteY0" fmla="*/ 0 h 459471"/>
                <a:gd name="connsiteX1" fmla="*/ 159569 w 1434778"/>
                <a:gd name="connsiteY1" fmla="*/ 16235 h 459471"/>
                <a:gd name="connsiteX2" fmla="*/ 717390 w 1434778"/>
                <a:gd name="connsiteY2" fmla="*/ 100569 h 459471"/>
                <a:gd name="connsiteX3" fmla="*/ 1275212 w 1434778"/>
                <a:gd name="connsiteY3" fmla="*/ 16235 h 459471"/>
                <a:gd name="connsiteX4" fmla="*/ 1319566 w 1434778"/>
                <a:gd name="connsiteY4" fmla="*/ 1 h 459471"/>
                <a:gd name="connsiteX5" fmla="*/ 1434778 w 1434778"/>
                <a:gd name="connsiteY5" fmla="*/ 339661 h 459471"/>
                <a:gd name="connsiteX6" fmla="*/ 1381938 w 1434778"/>
                <a:gd name="connsiteY6" fmla="*/ 359001 h 459471"/>
                <a:gd name="connsiteX7" fmla="*/ 717390 w 1434778"/>
                <a:gd name="connsiteY7" fmla="*/ 459471 h 459471"/>
                <a:gd name="connsiteX8" fmla="*/ 52843 w 1434778"/>
                <a:gd name="connsiteY8" fmla="*/ 359001 h 459471"/>
                <a:gd name="connsiteX9" fmla="*/ 0 w 1434778"/>
                <a:gd name="connsiteY9" fmla="*/ 339660 h 4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4778" h="459471">
                  <a:moveTo>
                    <a:pt x="115212" y="0"/>
                  </a:moveTo>
                  <a:lnTo>
                    <a:pt x="159569" y="16235"/>
                  </a:lnTo>
                  <a:cubicBezTo>
                    <a:pt x="335785" y="71043"/>
                    <a:pt x="523139" y="100569"/>
                    <a:pt x="717390" y="100569"/>
                  </a:cubicBezTo>
                  <a:cubicBezTo>
                    <a:pt x="911641" y="100569"/>
                    <a:pt x="1098996" y="71043"/>
                    <a:pt x="1275212" y="16235"/>
                  </a:cubicBezTo>
                  <a:lnTo>
                    <a:pt x="1319566" y="1"/>
                  </a:lnTo>
                  <a:lnTo>
                    <a:pt x="1434778" y="339661"/>
                  </a:lnTo>
                  <a:lnTo>
                    <a:pt x="1381938" y="359001"/>
                  </a:lnTo>
                  <a:cubicBezTo>
                    <a:pt x="1172008" y="424296"/>
                    <a:pt x="948807" y="459471"/>
                    <a:pt x="717390" y="459471"/>
                  </a:cubicBezTo>
                  <a:cubicBezTo>
                    <a:pt x="485974" y="459471"/>
                    <a:pt x="262773" y="424296"/>
                    <a:pt x="52843" y="359001"/>
                  </a:cubicBezTo>
                  <a:lnTo>
                    <a:pt x="0" y="339660"/>
                  </a:lnTo>
                  <a:close/>
                </a:path>
              </a:pathLst>
            </a:custGeom>
            <a:solidFill>
              <a:srgbClr val="4FD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99DD44-E29B-43D1-8E5A-81AD892ABFD9}"/>
              </a:ext>
            </a:extLst>
          </p:cNvPr>
          <p:cNvSpPr txBox="1"/>
          <p:nvPr/>
        </p:nvSpPr>
        <p:spPr>
          <a:xfrm>
            <a:off x="573900" y="1218224"/>
            <a:ext cx="1562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</a:t>
            </a:r>
            <a:r>
              <a:rPr lang="en-US" sz="4000" dirty="0">
                <a:solidFill>
                  <a:srgbClr val="660033"/>
                </a:solidFill>
              </a:rPr>
              <a:t>Listen</a:t>
            </a:r>
            <a:endParaRPr lang="en-US" sz="24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61D6E-03DF-4C8E-9934-7265BF6D4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" y="165929"/>
            <a:ext cx="5904762" cy="70476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EDBF674-1A3E-4EAE-90F4-B4ED97DEE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" y="918927"/>
            <a:ext cx="6066667" cy="4748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34BBE-FC95-459E-A5A9-1C66BE239759}"/>
              </a:ext>
            </a:extLst>
          </p:cNvPr>
          <p:cNvSpPr/>
          <p:nvPr/>
        </p:nvSpPr>
        <p:spPr>
          <a:xfrm>
            <a:off x="6295869" y="870691"/>
            <a:ext cx="5446426" cy="81321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boy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28072-9FFD-41D8-B686-F9FFD5B8D9B2}"/>
              </a:ext>
            </a:extLst>
          </p:cNvPr>
          <p:cNvSpPr/>
          <p:nvPr/>
        </p:nvSpPr>
        <p:spPr>
          <a:xfrm>
            <a:off x="6295869" y="2650428"/>
            <a:ext cx="5446426" cy="8225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didn’t the boy get hurt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95512C-5BD0-45FB-A710-7EDF8855E97D}"/>
              </a:ext>
            </a:extLst>
          </p:cNvPr>
          <p:cNvSpPr/>
          <p:nvPr/>
        </p:nvSpPr>
        <p:spPr>
          <a:xfrm>
            <a:off x="6295869" y="4768305"/>
            <a:ext cx="5446426" cy="80583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he wearing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AD647-EE91-48F9-BB15-F5D92A1C0804}"/>
              </a:ext>
            </a:extLst>
          </p:cNvPr>
          <p:cNvSpPr txBox="1"/>
          <p:nvPr/>
        </p:nvSpPr>
        <p:spPr>
          <a:xfrm>
            <a:off x="1424066" y="4167105"/>
            <a:ext cx="1409075" cy="9685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448DA-52EE-47F5-8EEC-A92C2F02C4ED}"/>
              </a:ext>
            </a:extLst>
          </p:cNvPr>
          <p:cNvSpPr txBox="1"/>
          <p:nvPr/>
        </p:nvSpPr>
        <p:spPr>
          <a:xfrm>
            <a:off x="6295869" y="1802197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fell of his skateboard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E8DDA-31B3-454C-8FA5-E3677E4F8D63}"/>
              </a:ext>
            </a:extLst>
          </p:cNvPr>
          <p:cNvSpPr txBox="1"/>
          <p:nvPr/>
        </p:nvSpPr>
        <p:spPr>
          <a:xfrm>
            <a:off x="6295869" y="3624050"/>
            <a:ext cx="5446426" cy="954107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Because he was wearing a helmet and knee pads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C2031F-043A-4B0A-9FE0-E25B084FA2D1}"/>
              </a:ext>
            </a:extLst>
          </p:cNvPr>
          <p:cNvSpPr txBox="1"/>
          <p:nvPr/>
        </p:nvSpPr>
        <p:spPr>
          <a:xfrm>
            <a:off x="6295869" y="5725699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 helmet and knee pads .</a:t>
            </a:r>
          </a:p>
        </p:txBody>
      </p:sp>
    </p:spTree>
    <p:extLst>
      <p:ext uri="{BB962C8B-B14F-4D97-AF65-F5344CB8AC3E}">
        <p14:creationId xmlns:p14="http://schemas.microsoft.com/office/powerpoint/2010/main" val="39969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34BBE-FC95-459E-A5A9-1C66BE239759}"/>
              </a:ext>
            </a:extLst>
          </p:cNvPr>
          <p:cNvSpPr/>
          <p:nvPr/>
        </p:nvSpPr>
        <p:spPr>
          <a:xfrm>
            <a:off x="6096000" y="902575"/>
            <a:ext cx="5446426" cy="5232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driver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28072-9FFD-41D8-B686-F9FFD5B8D9B2}"/>
              </a:ext>
            </a:extLst>
          </p:cNvPr>
          <p:cNvSpPr/>
          <p:nvPr/>
        </p:nvSpPr>
        <p:spPr>
          <a:xfrm>
            <a:off x="6096000" y="2247320"/>
            <a:ext cx="5446426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was with the driver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95512C-5BD0-45FB-A710-7EDF8855E97D}"/>
              </a:ext>
            </a:extLst>
          </p:cNvPr>
          <p:cNvSpPr/>
          <p:nvPr/>
        </p:nvSpPr>
        <p:spPr>
          <a:xfrm>
            <a:off x="6007100" y="3544024"/>
            <a:ext cx="5446426" cy="5232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they injured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448DA-52EE-47F5-8EEC-A92C2F02C4ED}"/>
              </a:ext>
            </a:extLst>
          </p:cNvPr>
          <p:cNvSpPr txBox="1"/>
          <p:nvPr/>
        </p:nvSpPr>
        <p:spPr>
          <a:xfrm>
            <a:off x="6096000" y="1549687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He hit the pole with his car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E8DDA-31B3-454C-8FA5-E3677E4F8D63}"/>
              </a:ext>
            </a:extLst>
          </p:cNvPr>
          <p:cNvSpPr txBox="1"/>
          <p:nvPr/>
        </p:nvSpPr>
        <p:spPr>
          <a:xfrm>
            <a:off x="6096000" y="2899688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His friend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C2031F-043A-4B0A-9FE0-E25B084FA2D1}"/>
              </a:ext>
            </a:extLst>
          </p:cNvPr>
          <p:cNvSpPr txBox="1"/>
          <p:nvPr/>
        </p:nvSpPr>
        <p:spPr>
          <a:xfrm>
            <a:off x="6007100" y="4198255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No, they weren’t .</a:t>
            </a:r>
          </a:p>
        </p:txBody>
      </p:sp>
      <p:pic>
        <p:nvPicPr>
          <p:cNvPr id="4" name="Picture 3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DBA46FD7-A631-445B-8970-FE941BC1E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1011836"/>
            <a:ext cx="5446426" cy="5156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BBD2B9-CC73-488B-AEF5-954B010CE9D5}"/>
              </a:ext>
            </a:extLst>
          </p:cNvPr>
          <p:cNvSpPr/>
          <p:nvPr/>
        </p:nvSpPr>
        <p:spPr>
          <a:xfrm>
            <a:off x="6096000" y="4913007"/>
            <a:ext cx="5446426" cy="5232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didn’t they injured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4BFE90-24B7-4F21-A970-5D2667ADC0BA}"/>
              </a:ext>
            </a:extLst>
          </p:cNvPr>
          <p:cNvSpPr txBox="1"/>
          <p:nvPr/>
        </p:nvSpPr>
        <p:spPr>
          <a:xfrm>
            <a:off x="6096000" y="5627760"/>
            <a:ext cx="5446426" cy="954107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Because they were wearing seat belts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F66A3-6ADC-4114-A809-F0EB43D87262}"/>
              </a:ext>
            </a:extLst>
          </p:cNvPr>
          <p:cNvSpPr txBox="1"/>
          <p:nvPr/>
        </p:nvSpPr>
        <p:spPr>
          <a:xfrm>
            <a:off x="2218544" y="5312966"/>
            <a:ext cx="2833141" cy="6295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3" grpId="0" animBg="1"/>
      <p:bldP spid="1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34BBE-FC95-459E-A5A9-1C66BE239759}"/>
              </a:ext>
            </a:extLst>
          </p:cNvPr>
          <p:cNvSpPr/>
          <p:nvPr/>
        </p:nvSpPr>
        <p:spPr>
          <a:xfrm>
            <a:off x="6096000" y="1003860"/>
            <a:ext cx="5446426" cy="8373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boys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28072-9FFD-41D8-B686-F9FFD5B8D9B2}"/>
              </a:ext>
            </a:extLst>
          </p:cNvPr>
          <p:cNvSpPr/>
          <p:nvPr/>
        </p:nvSpPr>
        <p:spPr>
          <a:xfrm>
            <a:off x="6096000" y="3429000"/>
            <a:ext cx="5446426" cy="8113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did they get a shock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448DA-52EE-47F5-8EEC-A92C2F02C4ED}"/>
              </a:ext>
            </a:extLst>
          </p:cNvPr>
          <p:cNvSpPr txBox="1"/>
          <p:nvPr/>
        </p:nvSpPr>
        <p:spPr>
          <a:xfrm>
            <a:off x="6096000" y="2133260"/>
            <a:ext cx="5446426" cy="584775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They got a shock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E8DDA-31B3-454C-8FA5-E3677E4F8D63}"/>
              </a:ext>
            </a:extLst>
          </p:cNvPr>
          <p:cNvSpPr txBox="1"/>
          <p:nvPr/>
        </p:nvSpPr>
        <p:spPr>
          <a:xfrm>
            <a:off x="6096000" y="4512588"/>
            <a:ext cx="5446426" cy="1077218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Comic Sans MS" panose="030F0702030302020204" pitchFamily="66" charset="0"/>
              </a:rPr>
              <a:t>Because they didn’t turn off the electricity .</a:t>
            </a:r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04D9F90-9CFF-4A1A-9225-9047DB76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" y="1003860"/>
            <a:ext cx="5335267" cy="4838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E5027-5D41-4BCE-843D-D6FCC1E60E32}"/>
              </a:ext>
            </a:extLst>
          </p:cNvPr>
          <p:cNvSpPr txBox="1"/>
          <p:nvPr/>
        </p:nvSpPr>
        <p:spPr>
          <a:xfrm>
            <a:off x="2668249" y="4931764"/>
            <a:ext cx="1798820" cy="71952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34BBE-FC95-459E-A5A9-1C66BE239759}"/>
              </a:ext>
            </a:extLst>
          </p:cNvPr>
          <p:cNvSpPr/>
          <p:nvPr/>
        </p:nvSpPr>
        <p:spPr>
          <a:xfrm>
            <a:off x="5256550" y="1058195"/>
            <a:ext cx="5726242" cy="8373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woman cut herself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28072-9FFD-41D8-B686-F9FFD5B8D9B2}"/>
              </a:ext>
            </a:extLst>
          </p:cNvPr>
          <p:cNvSpPr/>
          <p:nvPr/>
        </p:nvSpPr>
        <p:spPr>
          <a:xfrm>
            <a:off x="5426440" y="3442658"/>
            <a:ext cx="3747540" cy="8113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she injured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448DA-52EE-47F5-8EEC-A92C2F02C4ED}"/>
              </a:ext>
            </a:extLst>
          </p:cNvPr>
          <p:cNvSpPr txBox="1"/>
          <p:nvPr/>
        </p:nvSpPr>
        <p:spPr>
          <a:xfrm>
            <a:off x="4861811" y="2328762"/>
            <a:ext cx="6970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She tried to open the can with a knife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E8DDA-31B3-454C-8FA5-E3677E4F8D63}"/>
              </a:ext>
            </a:extLst>
          </p:cNvPr>
          <p:cNvSpPr txBox="1"/>
          <p:nvPr/>
        </p:nvSpPr>
        <p:spPr>
          <a:xfrm>
            <a:off x="5256550" y="4555792"/>
            <a:ext cx="5446426" cy="523220"/>
          </a:xfrm>
          <a:prstGeom prst="rect">
            <a:avLst/>
          </a:prstGeom>
          <a:solidFill>
            <a:srgbClr val="F2F3F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Comic Sans MS" panose="030F0702030302020204" pitchFamily="66" charset="0"/>
              </a:rPr>
              <a:t>Yes, She was 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B43DE5D-A69C-4233-8251-601595473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0" y="1003860"/>
            <a:ext cx="4307819" cy="52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F3462-7C4A-4F57-B1B6-6781E5375443}"/>
              </a:ext>
            </a:extLst>
          </p:cNvPr>
          <p:cNvSpPr txBox="1"/>
          <p:nvPr/>
        </p:nvSpPr>
        <p:spPr>
          <a:xfrm>
            <a:off x="929390" y="5520069"/>
            <a:ext cx="2998033" cy="52465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661434" y="-174316"/>
            <a:ext cx="10869132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>
                <a:solidFill>
                  <a:srgbClr val="FF0000"/>
                </a:solidFill>
              </a:rPr>
              <a:t>5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79" y="3429001"/>
            <a:ext cx="3191349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E26FE58F-F708-4642-B38D-8559C2C50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7"/>
            <a:ext cx="8741433" cy="57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FEDC8E-1E06-4C0B-ABA2-F959DE9B5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110"/>
            <a:ext cx="5201587" cy="5409524"/>
          </a:xfrm>
          <a:prstGeom prst="rect">
            <a:avLst/>
          </a:prstGeom>
        </p:spPr>
      </p:pic>
      <p:sp>
        <p:nvSpPr>
          <p:cNvPr id="4" name="Flowchart: Data 3">
            <a:extLst>
              <a:ext uri="{FF2B5EF4-FFF2-40B4-BE49-F238E27FC236}">
                <a16:creationId xmlns:a16="http://schemas.microsoft.com/office/drawing/2014/main" id="{3D1F0238-76F9-406C-B539-F7C3CA1136F3}"/>
              </a:ext>
            </a:extLst>
          </p:cNvPr>
          <p:cNvSpPr/>
          <p:nvPr/>
        </p:nvSpPr>
        <p:spPr>
          <a:xfrm>
            <a:off x="5201587" y="1246968"/>
            <a:ext cx="6885482" cy="5081666"/>
          </a:xfrm>
          <a:prstGeom prst="flowChartInputOutput">
            <a:avLst/>
          </a:prstGeom>
          <a:solidFill>
            <a:srgbClr val="EBB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96D67-7B4B-4AEC-8C5C-B38C9C3EE5ED}"/>
              </a:ext>
            </a:extLst>
          </p:cNvPr>
          <p:cNvSpPr txBox="1"/>
          <p:nvPr/>
        </p:nvSpPr>
        <p:spPr>
          <a:xfrm>
            <a:off x="6835515" y="1246968"/>
            <a:ext cx="5066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most common causes of car crashes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2A091-3235-440D-A23A-736EDEADFFD8}"/>
              </a:ext>
            </a:extLst>
          </p:cNvPr>
          <p:cNvSpPr txBox="1"/>
          <p:nvPr/>
        </p:nvSpPr>
        <p:spPr>
          <a:xfrm>
            <a:off x="6295870" y="2483501"/>
            <a:ext cx="53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1 – 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Distracted Drivers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A6692-9795-4668-8191-91E117BA4A28}"/>
              </a:ext>
            </a:extLst>
          </p:cNvPr>
          <p:cNvSpPr txBox="1"/>
          <p:nvPr/>
        </p:nvSpPr>
        <p:spPr>
          <a:xfrm>
            <a:off x="6295870" y="3124093"/>
            <a:ext cx="53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2 –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Driver Fatigue.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5BBD5-CFCD-4957-BABD-76BC8E9E4CC8}"/>
              </a:ext>
            </a:extLst>
          </p:cNvPr>
          <p:cNvSpPr txBox="1"/>
          <p:nvPr/>
        </p:nvSpPr>
        <p:spPr>
          <a:xfrm>
            <a:off x="6295870" y="3803190"/>
            <a:ext cx="53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3 –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Speeding.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89906-7C82-48C0-9DB7-BD44A622FB1C}"/>
              </a:ext>
            </a:extLst>
          </p:cNvPr>
          <p:cNvSpPr txBox="1"/>
          <p:nvPr/>
        </p:nvSpPr>
        <p:spPr>
          <a:xfrm>
            <a:off x="6295870" y="4431519"/>
            <a:ext cx="53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4 –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Aggressive Driving.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7545E-F3C9-4F24-82E1-6B6ACD79D96D}"/>
              </a:ext>
            </a:extLst>
          </p:cNvPr>
          <p:cNvSpPr txBox="1"/>
          <p:nvPr/>
        </p:nvSpPr>
        <p:spPr>
          <a:xfrm>
            <a:off x="6295870" y="5087812"/>
            <a:ext cx="53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5 –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Bad Weather.</a:t>
            </a:r>
          </a:p>
        </p:txBody>
      </p:sp>
      <p:pic>
        <p:nvPicPr>
          <p:cNvPr id="13" name="Did you hurt">
            <a:hlinkClick r:id="" action="ppaction://media"/>
            <a:extLst>
              <a:ext uri="{FF2B5EF4-FFF2-40B4-BE49-F238E27FC236}">
                <a16:creationId xmlns:a16="http://schemas.microsoft.com/office/drawing/2014/main" id="{A357FDC4-D8AC-4080-8E7A-022E02C3A1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27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6486" y="919109"/>
            <a:ext cx="939384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D6476E-FC60-438C-9FC1-C5C6B4760499}"/>
              </a:ext>
            </a:extLst>
          </p:cNvPr>
          <p:cNvSpPr txBox="1"/>
          <p:nvPr/>
        </p:nvSpPr>
        <p:spPr>
          <a:xfrm>
            <a:off x="0" y="2932386"/>
            <a:ext cx="11981793" cy="123110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 What’s the average of Saudi Arabian residents die on the country’s road each year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DE371-6650-499C-B049-F130CC0F88C1}"/>
              </a:ext>
            </a:extLst>
          </p:cNvPr>
          <p:cNvSpPr txBox="1"/>
          <p:nvPr/>
        </p:nvSpPr>
        <p:spPr>
          <a:xfrm>
            <a:off x="-1" y="4602833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How many people die each year on the world’s roads ?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9140112-AF51-4604-BA19-A36899291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" y="910013"/>
            <a:ext cx="4631961" cy="1933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A462D1-BB83-4304-B543-7D22ACF19CBF}"/>
              </a:ext>
            </a:extLst>
          </p:cNvPr>
          <p:cNvSpPr txBox="1"/>
          <p:nvPr/>
        </p:nvSpPr>
        <p:spPr>
          <a:xfrm>
            <a:off x="1526324" y="1672960"/>
            <a:ext cx="299545" cy="22071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ECA61-AA7D-4EE1-8652-C20F8D60ECBA}"/>
              </a:ext>
            </a:extLst>
          </p:cNvPr>
          <p:cNvSpPr txBox="1"/>
          <p:nvPr/>
        </p:nvSpPr>
        <p:spPr>
          <a:xfrm>
            <a:off x="1526324" y="2333018"/>
            <a:ext cx="992024" cy="22071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5c3219f9-af84-4ac8-81c8-d636b60a52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7344-AB67-4829-B16F-CA572156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89" r="772" b="2609"/>
          <a:stretch/>
        </p:blipFill>
        <p:spPr>
          <a:xfrm>
            <a:off x="6864628" y="300423"/>
            <a:ext cx="4929807" cy="5986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B96FF2BB-144E-4A76-87C9-DFABE66109D5}"/>
              </a:ext>
            </a:extLst>
          </p:cNvPr>
          <p:cNvSpPr/>
          <p:nvPr/>
        </p:nvSpPr>
        <p:spPr>
          <a:xfrm>
            <a:off x="1" y="2173357"/>
            <a:ext cx="7116416" cy="1563756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Online 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3246250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D6476E-FC60-438C-9FC1-C5C6B4760499}"/>
              </a:ext>
            </a:extLst>
          </p:cNvPr>
          <p:cNvSpPr txBox="1"/>
          <p:nvPr/>
        </p:nvSpPr>
        <p:spPr>
          <a:xfrm>
            <a:off x="-3" y="2130126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Who are the distracted drivers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DE371-6650-499C-B049-F130CC0F88C1}"/>
              </a:ext>
            </a:extLst>
          </p:cNvPr>
          <p:cNvSpPr txBox="1"/>
          <p:nvPr/>
        </p:nvSpPr>
        <p:spPr>
          <a:xfrm>
            <a:off x="-4" y="4562030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is meant by “ take their eyes off “ ?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CE6E95E-EA15-46C2-9C08-2A392911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147"/>
            <a:ext cx="4646951" cy="14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6DC12-93B8-4E9B-9A86-CB0123E2733B}"/>
              </a:ext>
            </a:extLst>
          </p:cNvPr>
          <p:cNvSpPr txBox="1"/>
          <p:nvPr/>
        </p:nvSpPr>
        <p:spPr>
          <a:xfrm>
            <a:off x="3568605" y="587782"/>
            <a:ext cx="973415" cy="2443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39F9-71A3-43BA-ADCD-526B73924989}"/>
              </a:ext>
            </a:extLst>
          </p:cNvPr>
          <p:cNvSpPr txBox="1"/>
          <p:nvPr/>
        </p:nvSpPr>
        <p:spPr>
          <a:xfrm>
            <a:off x="569627" y="805257"/>
            <a:ext cx="719528" cy="215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F44EE-589D-492A-A79E-C27E05F56250}"/>
              </a:ext>
            </a:extLst>
          </p:cNvPr>
          <p:cNvSpPr txBox="1"/>
          <p:nvPr/>
        </p:nvSpPr>
        <p:spPr>
          <a:xfrm>
            <a:off x="569627" y="402570"/>
            <a:ext cx="1588958" cy="185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CBEAA7-7013-4706-B351-82F2489763F4}"/>
              </a:ext>
            </a:extLst>
          </p:cNvPr>
          <p:cNvSpPr txBox="1"/>
          <p:nvPr/>
        </p:nvSpPr>
        <p:spPr>
          <a:xfrm>
            <a:off x="0" y="324740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Those who are talking on the cell phones , adjusting the radio or CD players , reading maps while driving and don’t pay attention to the road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3301F-C4AF-4D6D-B4C4-4BCDC0BBAAFA}"/>
              </a:ext>
            </a:extLst>
          </p:cNvPr>
          <p:cNvSpPr txBox="1"/>
          <p:nvPr/>
        </p:nvSpPr>
        <p:spPr>
          <a:xfrm>
            <a:off x="0" y="55715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Don’t look at .</a:t>
            </a:r>
          </a:p>
        </p:txBody>
      </p:sp>
    </p:spTree>
    <p:extLst>
      <p:ext uri="{BB962C8B-B14F-4D97-AF65-F5344CB8AC3E}">
        <p14:creationId xmlns:p14="http://schemas.microsoft.com/office/powerpoint/2010/main" val="7138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6EC87-0AF3-416A-A508-0FD9DC7C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878"/>
            <a:ext cx="6980952" cy="1303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B83E5-925B-4DB4-87A4-D318ECF864AE}"/>
              </a:ext>
            </a:extLst>
          </p:cNvPr>
          <p:cNvSpPr txBox="1"/>
          <p:nvPr/>
        </p:nvSpPr>
        <p:spPr>
          <a:xfrm>
            <a:off x="0" y="1792653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is meant by “ Driver Fatigue “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4A376-2AB7-4593-90D8-F630D0FA95CA}"/>
              </a:ext>
            </a:extLst>
          </p:cNvPr>
          <p:cNvSpPr txBox="1"/>
          <p:nvPr/>
        </p:nvSpPr>
        <p:spPr>
          <a:xfrm>
            <a:off x="434715" y="445756"/>
            <a:ext cx="1139252" cy="276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51E1C-F87C-44FD-8943-1F2B0D6FF6F9}"/>
              </a:ext>
            </a:extLst>
          </p:cNvPr>
          <p:cNvSpPr txBox="1"/>
          <p:nvPr/>
        </p:nvSpPr>
        <p:spPr>
          <a:xfrm>
            <a:off x="0" y="285357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The exhaustion that a driver encounter while driving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36ABA-658E-463E-A6DB-5E90FD33EC41}"/>
              </a:ext>
            </a:extLst>
          </p:cNvPr>
          <p:cNvSpPr txBox="1"/>
          <p:nvPr/>
        </p:nvSpPr>
        <p:spPr>
          <a:xfrm>
            <a:off x="0" y="3677357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may happen to the drowsy and tired drivers while driving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C4253-08E8-4F0D-9B99-644A28EA6C55}"/>
              </a:ext>
            </a:extLst>
          </p:cNvPr>
          <p:cNvSpPr txBox="1"/>
          <p:nvPr/>
        </p:nvSpPr>
        <p:spPr>
          <a:xfrm>
            <a:off x="1141751" y="754921"/>
            <a:ext cx="5393960" cy="27651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4D0EA-CA9F-4AA1-ADEA-E4A098519DB4}"/>
              </a:ext>
            </a:extLst>
          </p:cNvPr>
          <p:cNvSpPr txBox="1"/>
          <p:nvPr/>
        </p:nvSpPr>
        <p:spPr>
          <a:xfrm>
            <a:off x="-1" y="4939513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is the most common time to encounter tired drivers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25716-02F8-4B9D-83AB-6E7A98C40B81}"/>
              </a:ext>
            </a:extLst>
          </p:cNvPr>
          <p:cNvSpPr txBox="1"/>
          <p:nvPr/>
        </p:nvSpPr>
        <p:spPr>
          <a:xfrm>
            <a:off x="3657599" y="1118268"/>
            <a:ext cx="1933731" cy="3075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B83E5-925B-4DB4-87A4-D318ECF864AE}"/>
              </a:ext>
            </a:extLst>
          </p:cNvPr>
          <p:cNvSpPr txBox="1"/>
          <p:nvPr/>
        </p:nvSpPr>
        <p:spPr>
          <a:xfrm>
            <a:off x="0" y="2478879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does speeding increase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3DD142-B8C0-422E-AFBF-DC8DEC85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74"/>
            <a:ext cx="8199620" cy="800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8939CC-A208-4F2A-9724-6E8E64899F97}"/>
              </a:ext>
            </a:extLst>
          </p:cNvPr>
          <p:cNvSpPr txBox="1"/>
          <p:nvPr/>
        </p:nvSpPr>
        <p:spPr>
          <a:xfrm>
            <a:off x="2066144" y="1119636"/>
            <a:ext cx="2228536" cy="281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0520A-EE92-4596-9D47-650BD90D4C61}"/>
              </a:ext>
            </a:extLst>
          </p:cNvPr>
          <p:cNvSpPr txBox="1"/>
          <p:nvPr/>
        </p:nvSpPr>
        <p:spPr>
          <a:xfrm>
            <a:off x="4314669" y="1119636"/>
            <a:ext cx="3725058" cy="281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E3A3-02CF-452E-9AFE-7EF9D3ACE740}"/>
              </a:ext>
            </a:extLst>
          </p:cNvPr>
          <p:cNvSpPr txBox="1"/>
          <p:nvPr/>
        </p:nvSpPr>
        <p:spPr>
          <a:xfrm>
            <a:off x="374754" y="1403861"/>
            <a:ext cx="562132" cy="2812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1DB820-4F57-4D3C-AC78-F00BAF9F7768}"/>
              </a:ext>
            </a:extLst>
          </p:cNvPr>
          <p:cNvSpPr txBox="1"/>
          <p:nvPr/>
        </p:nvSpPr>
        <p:spPr>
          <a:xfrm>
            <a:off x="1311640" y="1433412"/>
            <a:ext cx="3140439" cy="2812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7EDB5-9A9A-4A8B-B099-DA1148F0CC8F}"/>
              </a:ext>
            </a:extLst>
          </p:cNvPr>
          <p:cNvSpPr txBox="1"/>
          <p:nvPr/>
        </p:nvSpPr>
        <p:spPr>
          <a:xfrm>
            <a:off x="194872" y="4221486"/>
            <a:ext cx="8109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Speeding increases may lead to</a:t>
            </a:r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 death .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F25CF1EA-B9EF-4392-B157-9B612F13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73" y="357890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17" grpId="0" animBg="1"/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B83E5-925B-4DB4-87A4-D318ECF864AE}"/>
              </a:ext>
            </a:extLst>
          </p:cNvPr>
          <p:cNvSpPr txBox="1"/>
          <p:nvPr/>
        </p:nvSpPr>
        <p:spPr>
          <a:xfrm>
            <a:off x="0" y="2478879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is  “ Aggressive Driving “ 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51E1C-F87C-44FD-8943-1F2B0D6FF6F9}"/>
              </a:ext>
            </a:extLst>
          </p:cNvPr>
          <p:cNvSpPr txBox="1"/>
          <p:nvPr/>
        </p:nvSpPr>
        <p:spPr>
          <a:xfrm>
            <a:off x="0" y="357890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When an individual commits a combination of moving traffic offenses that endangers other persons or property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36ABA-658E-463E-A6DB-5E90FD33EC41}"/>
              </a:ext>
            </a:extLst>
          </p:cNvPr>
          <p:cNvSpPr txBox="1"/>
          <p:nvPr/>
        </p:nvSpPr>
        <p:spPr>
          <a:xfrm>
            <a:off x="0" y="4936024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are the characteristics of aggressive drivers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F6ECD4-803C-4850-A61D-830CFD7C3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007"/>
            <a:ext cx="8019738" cy="1233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8B383A-B9A3-46CF-8424-8737FDCDFF55}"/>
              </a:ext>
            </a:extLst>
          </p:cNvPr>
          <p:cNvSpPr txBox="1"/>
          <p:nvPr/>
        </p:nvSpPr>
        <p:spPr>
          <a:xfrm>
            <a:off x="437213" y="1156788"/>
            <a:ext cx="1556480" cy="312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8F9BC1-D311-47DD-9C58-7C2C376B3630}"/>
              </a:ext>
            </a:extLst>
          </p:cNvPr>
          <p:cNvSpPr txBox="1"/>
          <p:nvPr/>
        </p:nvSpPr>
        <p:spPr>
          <a:xfrm>
            <a:off x="5638800" y="1156787"/>
            <a:ext cx="1961213" cy="3122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FC8B2E-EED5-4360-80C6-8F6EDA402786}"/>
              </a:ext>
            </a:extLst>
          </p:cNvPr>
          <p:cNvSpPr txBox="1"/>
          <p:nvPr/>
        </p:nvSpPr>
        <p:spPr>
          <a:xfrm>
            <a:off x="437214" y="1518957"/>
            <a:ext cx="1556480" cy="24988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10171-B1DD-4AC7-9040-3B80C03C6AF1}"/>
              </a:ext>
            </a:extLst>
          </p:cNvPr>
          <p:cNvSpPr txBox="1"/>
          <p:nvPr/>
        </p:nvSpPr>
        <p:spPr>
          <a:xfrm>
            <a:off x="2054902" y="1518956"/>
            <a:ext cx="5903627" cy="24988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DD79C-C0EA-46A7-9B07-AAE5F4E25F97}"/>
              </a:ext>
            </a:extLst>
          </p:cNvPr>
          <p:cNvSpPr txBox="1"/>
          <p:nvPr/>
        </p:nvSpPr>
        <p:spPr>
          <a:xfrm>
            <a:off x="437214" y="1845595"/>
            <a:ext cx="3160426" cy="3122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5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B83E5-925B-4DB4-87A4-D318ECF864AE}"/>
              </a:ext>
            </a:extLst>
          </p:cNvPr>
          <p:cNvSpPr txBox="1"/>
          <p:nvPr/>
        </p:nvSpPr>
        <p:spPr>
          <a:xfrm>
            <a:off x="0" y="2478879"/>
            <a:ext cx="11981793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makes driving more difficult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36ABA-658E-463E-A6DB-5E90FD33EC41}"/>
              </a:ext>
            </a:extLst>
          </p:cNvPr>
          <p:cNvSpPr txBox="1"/>
          <p:nvPr/>
        </p:nvSpPr>
        <p:spPr>
          <a:xfrm>
            <a:off x="-54921" y="4000160"/>
            <a:ext cx="12036714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rgbClr val="660033"/>
                </a:solidFill>
                <a:latin typeface="Comic Sans MS" panose="030F0702030302020204" pitchFamily="66" charset="0"/>
              </a:rPr>
              <a:t>What should a driver do when encounter a bad weather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52E774-8ABF-4D5A-9437-DC2BA70B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733"/>
            <a:ext cx="8769246" cy="130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064590-D035-4549-B1EB-6AC501DBF731}"/>
              </a:ext>
            </a:extLst>
          </p:cNvPr>
          <p:cNvSpPr txBox="1"/>
          <p:nvPr/>
        </p:nvSpPr>
        <p:spPr>
          <a:xfrm>
            <a:off x="1681397" y="1133783"/>
            <a:ext cx="856851" cy="2743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55F51-B9E0-44F1-9384-D0419F7A288D}"/>
              </a:ext>
            </a:extLst>
          </p:cNvPr>
          <p:cNvSpPr txBox="1"/>
          <p:nvPr/>
        </p:nvSpPr>
        <p:spPr>
          <a:xfrm>
            <a:off x="2538248" y="1133783"/>
            <a:ext cx="999431" cy="2743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F1A05E-1F3F-40F9-972C-35C338E296B8}"/>
              </a:ext>
            </a:extLst>
          </p:cNvPr>
          <p:cNvSpPr txBox="1"/>
          <p:nvPr/>
        </p:nvSpPr>
        <p:spPr>
          <a:xfrm>
            <a:off x="3537679" y="1151476"/>
            <a:ext cx="999432" cy="25662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4C05E-62FA-44A6-8CAE-25FDCCD5FE6A}"/>
              </a:ext>
            </a:extLst>
          </p:cNvPr>
          <p:cNvSpPr txBox="1"/>
          <p:nvPr/>
        </p:nvSpPr>
        <p:spPr>
          <a:xfrm>
            <a:off x="4537110" y="1169169"/>
            <a:ext cx="889329" cy="25662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84207-30F3-45EB-8B01-DFAA5F9FC83B}"/>
              </a:ext>
            </a:extLst>
          </p:cNvPr>
          <p:cNvSpPr txBox="1"/>
          <p:nvPr/>
        </p:nvSpPr>
        <p:spPr>
          <a:xfrm>
            <a:off x="5454095" y="1169169"/>
            <a:ext cx="641905" cy="25662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D1370B-1E2F-44B1-9401-53B3503ADFFE}"/>
              </a:ext>
            </a:extLst>
          </p:cNvPr>
          <p:cNvSpPr txBox="1"/>
          <p:nvPr/>
        </p:nvSpPr>
        <p:spPr>
          <a:xfrm>
            <a:off x="4317168" y="1501189"/>
            <a:ext cx="2024834" cy="2743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D835E7-2F8B-4802-8CD9-37B827458AC4}"/>
              </a:ext>
            </a:extLst>
          </p:cNvPr>
          <p:cNvSpPr txBox="1"/>
          <p:nvPr/>
        </p:nvSpPr>
        <p:spPr>
          <a:xfrm>
            <a:off x="6730584" y="1449321"/>
            <a:ext cx="1918741" cy="30849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3206CC-C255-437D-9C51-3DE4D846A45B}"/>
              </a:ext>
            </a:extLst>
          </p:cNvPr>
          <p:cNvSpPr txBox="1"/>
          <p:nvPr/>
        </p:nvSpPr>
        <p:spPr>
          <a:xfrm>
            <a:off x="487181" y="1762789"/>
            <a:ext cx="2735704" cy="27432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8C4BC-3BA8-4F79-94B3-74D03633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2" descr="DetectiveU | Devpost">
            <a:extLst>
              <a:ext uri="{FF2B5EF4-FFF2-40B4-BE49-F238E27FC236}">
                <a16:creationId xmlns:a16="http://schemas.microsoft.com/office/drawing/2014/main" id="{7FC39158-28AC-4B5A-8C28-9A4535E1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8" b="984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2" y="2544033"/>
            <a:ext cx="4644422" cy="39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عنوان 2">
            <a:extLst>
              <a:ext uri="{FF2B5EF4-FFF2-40B4-BE49-F238E27FC236}">
                <a16:creationId xmlns:a16="http://schemas.microsoft.com/office/drawing/2014/main" id="{08F626AF-BDA4-40CC-ABF4-90860AFDF7C7}"/>
              </a:ext>
            </a:extLst>
          </p:cNvPr>
          <p:cNvSpPr txBox="1">
            <a:spLocks/>
          </p:cNvSpPr>
          <p:nvPr/>
        </p:nvSpPr>
        <p:spPr>
          <a:xfrm>
            <a:off x="8040828" y="1650690"/>
            <a:ext cx="3425632" cy="2349999"/>
          </a:xfrm>
          <a:prstGeom prst="rect">
            <a:avLst/>
          </a:prstGeom>
        </p:spPr>
        <p:txBody>
          <a:bodyPr>
            <a:prstTxWarp prst="textArch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Quick Check</a:t>
            </a:r>
            <a:endParaRPr lang="ar-SA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18CFF10-40E3-4C63-A7FA-03DB8FD17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75"/>
          <a:stretch/>
        </p:blipFill>
        <p:spPr>
          <a:xfrm>
            <a:off x="-29854" y="929389"/>
            <a:ext cx="6096000" cy="112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80E0D9-036A-4971-AE4E-3688D7CF12DB}"/>
              </a:ext>
            </a:extLst>
          </p:cNvPr>
          <p:cNvSpPr txBox="1"/>
          <p:nvPr/>
        </p:nvSpPr>
        <p:spPr>
          <a:xfrm>
            <a:off x="0" y="2116504"/>
            <a:ext cx="203866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injured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1999A-A979-4B5B-8414-85C3DFB2F8A1}"/>
              </a:ext>
            </a:extLst>
          </p:cNvPr>
          <p:cNvSpPr txBox="1"/>
          <p:nvPr/>
        </p:nvSpPr>
        <p:spPr>
          <a:xfrm>
            <a:off x="2123858" y="2116504"/>
            <a:ext cx="315543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got a shock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AEDA4-C791-42E8-84A5-AF90EA3B0827}"/>
              </a:ext>
            </a:extLst>
          </p:cNvPr>
          <p:cNvSpPr txBox="1"/>
          <p:nvPr/>
        </p:nvSpPr>
        <p:spPr>
          <a:xfrm>
            <a:off x="5433456" y="2116504"/>
            <a:ext cx="157215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cut</a:t>
            </a:r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A696FF89-0AB1-45F1-B5DC-193276B4C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619"/>
            <a:ext cx="5771213" cy="39523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CAC2EF-18A0-446F-9B6A-64133C58E111}"/>
              </a:ext>
            </a:extLst>
          </p:cNvPr>
          <p:cNvSpPr txBox="1"/>
          <p:nvPr/>
        </p:nvSpPr>
        <p:spPr>
          <a:xfrm>
            <a:off x="689548" y="4646951"/>
            <a:ext cx="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820515-11CD-4760-AF4C-98EB343C9E76}"/>
              </a:ext>
            </a:extLst>
          </p:cNvPr>
          <p:cNvSpPr txBox="1"/>
          <p:nvPr/>
        </p:nvSpPr>
        <p:spPr>
          <a:xfrm>
            <a:off x="689548" y="5159067"/>
            <a:ext cx="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BAE18-D479-4A15-BA7A-06559584AC98}"/>
              </a:ext>
            </a:extLst>
          </p:cNvPr>
          <p:cNvSpPr txBox="1"/>
          <p:nvPr/>
        </p:nvSpPr>
        <p:spPr>
          <a:xfrm>
            <a:off x="734518" y="5614122"/>
            <a:ext cx="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F7562D-F6BA-46DC-A3DF-EAB82427AAC0}"/>
              </a:ext>
            </a:extLst>
          </p:cNvPr>
          <p:cNvSpPr txBox="1"/>
          <p:nvPr/>
        </p:nvSpPr>
        <p:spPr>
          <a:xfrm>
            <a:off x="704538" y="5868250"/>
            <a:ext cx="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C16878-1D04-4D96-A274-4C5187531F98}"/>
              </a:ext>
            </a:extLst>
          </p:cNvPr>
          <p:cNvSpPr txBox="1"/>
          <p:nvPr/>
        </p:nvSpPr>
        <p:spPr>
          <a:xfrm>
            <a:off x="764497" y="6138639"/>
            <a:ext cx="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30071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 animBg="1"/>
      <p:bldP spid="14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42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0FD088-2028-451B-8B57-E9653FBC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D7C88A-95DB-462B-A88E-076440613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76" y="1176793"/>
            <a:ext cx="4429755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5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ewspaper, items, small&#10;&#10;Description automatically generated">
            <a:extLst>
              <a:ext uri="{FF2B5EF4-FFF2-40B4-BE49-F238E27FC236}">
                <a16:creationId xmlns:a16="http://schemas.microsoft.com/office/drawing/2014/main" id="{54A1B2B4-179E-4BD5-976C-8F0A0F189E4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000"/>
            <a:ext cx="12192000" cy="5796652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F02A53BB-2CE4-41F1-9A8B-D9C9F3840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12124" y="1744759"/>
            <a:ext cx="7173310" cy="42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6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irthday, cake, indoor, made&#10;&#10;Description automatically generated">
            <a:extLst>
              <a:ext uri="{FF2B5EF4-FFF2-40B4-BE49-F238E27FC236}">
                <a16:creationId xmlns:a16="http://schemas.microsoft.com/office/drawing/2014/main" id="{6B634554-2920-4479-B969-F871BAE1B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" y="2248524"/>
            <a:ext cx="11182662" cy="3852517"/>
          </a:xfr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95769D-C185-46DC-825F-9CDCEC8F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149902"/>
            <a:ext cx="7764905" cy="196371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80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2">
            <a:extLst>
              <a:ext uri="{FF2B5EF4-FFF2-40B4-BE49-F238E27FC236}">
                <a16:creationId xmlns:a16="http://schemas.microsoft.com/office/drawing/2014/main" id="{20645086-89BC-46F8-9754-AA06797E46EE}"/>
              </a:ext>
            </a:extLst>
          </p:cNvPr>
          <p:cNvSpPr txBox="1">
            <a:spLocks/>
          </p:cNvSpPr>
          <p:nvPr/>
        </p:nvSpPr>
        <p:spPr>
          <a:xfrm>
            <a:off x="614595" y="903404"/>
            <a:ext cx="5066675" cy="7060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 dirty="0">
                <a:solidFill>
                  <a:srgbClr val="C00000"/>
                </a:solidFill>
              </a:rPr>
              <a:t>Lesson objectives</a:t>
            </a:r>
            <a:endParaRPr lang="ar-SA" sz="5400" b="1" u="sng" dirty="0">
              <a:solidFill>
                <a:srgbClr val="C00000"/>
              </a:solidFill>
            </a:endParaRPr>
          </a:p>
        </p:txBody>
      </p: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id="{B8348F23-02E3-4144-9A79-207E9D3A86D6}"/>
              </a:ext>
            </a:extLst>
          </p:cNvPr>
          <p:cNvSpPr txBox="1">
            <a:spLocks/>
          </p:cNvSpPr>
          <p:nvPr/>
        </p:nvSpPr>
        <p:spPr>
          <a:xfrm>
            <a:off x="0" y="2115168"/>
            <a:ext cx="11535177" cy="2858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STC-Regular"/>
            </a:endParaRP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Discuss the pictures .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Talk about some common accidents .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Know the most common causes of automobile crashes .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Answer some questions 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4" descr="CounterPath targets SMB with Stretto | Comms Business">
            <a:extLst>
              <a:ext uri="{FF2B5EF4-FFF2-40B4-BE49-F238E27FC236}">
                <a16:creationId xmlns:a16="http://schemas.microsoft.com/office/drawing/2014/main" id="{9984F649-826A-440C-979C-CF9CC55F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498626"/>
            <a:ext cx="3646487" cy="257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5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1D5101F-CEC1-49DF-B665-232511B25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92" y="862243"/>
            <a:ext cx="6191250" cy="526732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9DD7297-D389-4F48-9C0F-3A4883D524CC}"/>
              </a:ext>
            </a:extLst>
          </p:cNvPr>
          <p:cNvSpPr txBox="1"/>
          <p:nvPr/>
        </p:nvSpPr>
        <p:spPr>
          <a:xfrm rot="21210494">
            <a:off x="3423570" y="2523890"/>
            <a:ext cx="47426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Keep</a:t>
            </a:r>
          </a:p>
          <a:p>
            <a:pPr algn="ctr"/>
            <a:r>
              <a:rPr lang="en-US" sz="6000" dirty="0"/>
              <a:t>your books</a:t>
            </a:r>
          </a:p>
          <a:p>
            <a:pPr algn="ctr"/>
            <a:r>
              <a:rPr lang="en-US" sz="6000" dirty="0"/>
              <a:t>closed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4060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330308-3131-4608-8223-FE08E29B0F44}"/>
              </a:ext>
            </a:extLst>
          </p:cNvPr>
          <p:cNvSpPr txBox="1"/>
          <p:nvPr/>
        </p:nvSpPr>
        <p:spPr>
          <a:xfrm>
            <a:off x="2977422" y="235436"/>
            <a:ext cx="5964703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Wide Latin" panose="020A0A07050505020404" pitchFamily="18" charset="0"/>
              </a:rPr>
              <a:t>Warm Up</a:t>
            </a:r>
          </a:p>
        </p:txBody>
      </p:sp>
      <p:sp>
        <p:nvSpPr>
          <p:cNvPr id="15" name="مربع نص 17">
            <a:extLst>
              <a:ext uri="{FF2B5EF4-FFF2-40B4-BE49-F238E27FC236}">
                <a16:creationId xmlns:a16="http://schemas.microsoft.com/office/drawing/2014/main" id="{2B7B0AAA-0AF8-4B08-96B2-B784A42D428B}"/>
              </a:ext>
            </a:extLst>
          </p:cNvPr>
          <p:cNvSpPr txBox="1"/>
          <p:nvPr/>
        </p:nvSpPr>
        <p:spPr>
          <a:xfrm>
            <a:off x="44449" y="1349425"/>
            <a:ext cx="121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 ever been in  a car accident ?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B928B6D-AAE0-4E73-A78B-475F0D12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311"/>
          <a:stretch/>
        </p:blipFill>
        <p:spPr>
          <a:xfrm>
            <a:off x="1499016" y="2371081"/>
            <a:ext cx="7946743" cy="347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وعية السلامه المرورية من شركة ارامكو">
            <a:hlinkClick r:id="" action="ppaction://media"/>
            <a:extLst>
              <a:ext uri="{FF2B5EF4-FFF2-40B4-BE49-F238E27FC236}">
                <a16:creationId xmlns:a16="http://schemas.microsoft.com/office/drawing/2014/main" id="{8A8E49E2-F7CE-4452-B808-2010C11C58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380"/>
            <a:ext cx="12192000" cy="59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7D763C-1B5D-492D-9B44-0133CEC2CD19}"/>
              </a:ext>
            </a:extLst>
          </p:cNvPr>
          <p:cNvSpPr/>
          <p:nvPr/>
        </p:nvSpPr>
        <p:spPr>
          <a:xfrm>
            <a:off x="-1" y="0"/>
            <a:ext cx="12192000" cy="954107"/>
          </a:xfrm>
          <a:prstGeom prst="roundRect">
            <a:avLst/>
          </a:prstGeom>
          <a:solidFill>
            <a:srgbClr val="EBB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Discuss the following pictures 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3AE845-7EDF-4381-A963-61A4EE2A9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119921" y="1133989"/>
            <a:ext cx="3844560" cy="31681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02621C7-64BB-4F44-8F6A-A4B5E9051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82" y="1089020"/>
            <a:ext cx="3966039" cy="3213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C3EAA7D-F743-40B3-862D-BDF913452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522" y="1089019"/>
            <a:ext cx="3377668" cy="3213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034A9024-DDFA-4749-BAC2-A269B5FB9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10199"/>
          <a:stretch/>
        </p:blipFill>
        <p:spPr>
          <a:xfrm>
            <a:off x="3702570" y="4386860"/>
            <a:ext cx="4821951" cy="17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3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216F9EB-67D3-449D-A3D7-AB40F60EF6E5}"/>
              </a:ext>
            </a:extLst>
          </p:cNvPr>
          <p:cNvSpPr txBox="1"/>
          <p:nvPr/>
        </p:nvSpPr>
        <p:spPr>
          <a:xfrm>
            <a:off x="527050" y="4563048"/>
            <a:ext cx="1113789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 situation in which someone is injured or something is damaged without anyone intending them to be .</a:t>
            </a:r>
            <a:endParaRPr 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D8F5E26-9108-4EF4-B7C7-1036EC8D7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57" y="1077654"/>
            <a:ext cx="2618643" cy="27069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7D763C-1B5D-492D-9B44-0133CEC2CD19}"/>
              </a:ext>
            </a:extLst>
          </p:cNvPr>
          <p:cNvSpPr/>
          <p:nvPr/>
        </p:nvSpPr>
        <p:spPr>
          <a:xfrm>
            <a:off x="1274164" y="1477020"/>
            <a:ext cx="6595672" cy="9541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accident ? </a:t>
            </a:r>
          </a:p>
        </p:txBody>
      </p:sp>
    </p:spTree>
    <p:extLst>
      <p:ext uri="{BB962C8B-B14F-4D97-AF65-F5344CB8AC3E}">
        <p14:creationId xmlns:p14="http://schemas.microsoft.com/office/powerpoint/2010/main" val="37093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476</Words>
  <Application>Microsoft Office PowerPoint</Application>
  <PresentationFormat>Widescreen</PresentationFormat>
  <Paragraphs>99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Cavolini</vt:lpstr>
      <vt:lpstr>Comic Sans MS</vt:lpstr>
      <vt:lpstr>STC-Regular</vt:lpstr>
      <vt:lpstr>Times New Roman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يوسف اليزيدي</dc:creator>
  <cp:lastModifiedBy>يوسف اليزيدي</cp:lastModifiedBy>
  <cp:revision>5</cp:revision>
  <dcterms:created xsi:type="dcterms:W3CDTF">2020-11-08T22:24:04Z</dcterms:created>
  <dcterms:modified xsi:type="dcterms:W3CDTF">2021-12-05T19:38:53Z</dcterms:modified>
</cp:coreProperties>
</file>