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0" r:id="rId1"/>
  </p:sldMasterIdLst>
  <p:notesMasterIdLst>
    <p:notesMasterId r:id="rId18"/>
  </p:notesMasterIdLst>
  <p:sldIdLst>
    <p:sldId id="256" r:id="rId2"/>
    <p:sldId id="582" r:id="rId3"/>
    <p:sldId id="756" r:id="rId4"/>
    <p:sldId id="752" r:id="rId5"/>
    <p:sldId id="810" r:id="rId6"/>
    <p:sldId id="811" r:id="rId7"/>
    <p:sldId id="820" r:id="rId8"/>
    <p:sldId id="823" r:id="rId9"/>
    <p:sldId id="825" r:id="rId10"/>
    <p:sldId id="819" r:id="rId11"/>
    <p:sldId id="824" r:id="rId12"/>
    <p:sldId id="829" r:id="rId13"/>
    <p:sldId id="826" r:id="rId14"/>
    <p:sldId id="827" r:id="rId15"/>
    <p:sldId id="296" r:id="rId16"/>
    <p:sldId id="794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يوسف اليزيدي" initials="يوسف" lastIdx="6" clrIdx="0">
    <p:extLst>
      <p:ext uri="{19B8F6BF-5375-455C-9EA6-DF929625EA0E}">
        <p15:presenceInfo xmlns:p15="http://schemas.microsoft.com/office/powerpoint/2012/main" userId="S::t622941@mkhb.moe.gov.sa::b327cda9-2c30-43b3-8ef7-a35bc7fad163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CC"/>
    <a:srgbClr val="339966"/>
    <a:srgbClr val="CC9900"/>
    <a:srgbClr val="FF0000"/>
    <a:srgbClr val="990099"/>
    <a:srgbClr val="008000"/>
    <a:srgbClr val="FF33CC"/>
    <a:srgbClr val="3399FF"/>
    <a:srgbClr val="009900"/>
    <a:srgbClr val="FF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D27102A9-8310-4765-A935-A1911B00CA55}" styleName="Light Style 1 - Accent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638B1855-1B75-4FBE-930C-398BA8C253C6}" styleName="Themed Style 2 - Accent 6">
    <a:tblBg>
      <a:fillRef idx="3">
        <a:schemeClr val="accent6"/>
      </a:fillRef>
      <a:effectRef idx="3">
        <a:schemeClr val="accent6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6">
                <a:tint val="50000"/>
              </a:schemeClr>
            </a:lnRef>
          </a:left>
          <a:right>
            <a:lnRef idx="1">
              <a:schemeClr val="accent6">
                <a:tint val="50000"/>
              </a:schemeClr>
            </a:lnRef>
          </a:right>
          <a:top>
            <a:lnRef idx="1">
              <a:schemeClr val="accent6">
                <a:tint val="50000"/>
              </a:schemeClr>
            </a:lnRef>
          </a:top>
          <a:bottom>
            <a:lnRef idx="1">
              <a:schemeClr val="accent6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147" autoAdjust="0"/>
    <p:restoredTop sz="94249" autoAdjust="0"/>
  </p:normalViewPr>
  <p:slideViewPr>
    <p:cSldViewPr snapToGrid="0">
      <p:cViewPr varScale="1">
        <p:scale>
          <a:sx n="70" d="100"/>
          <a:sy n="70" d="100"/>
        </p:scale>
        <p:origin x="732" y="72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29BC6E4-D455-410A-B63B-B683F27C7E15}" type="datetimeFigureOut">
              <a:rPr lang="en-US" smtClean="0"/>
              <a:t>12/9/2022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02D4905-A777-4505-A9D2-10788E4883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28369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02D4905-A777-4505-A9D2-10788E48834D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09549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0325138-59AB-45CC-AFEF-0A304C24D54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6902B027-3A3F-4E31-AAAB-5DED2F1687B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8E88D005-7563-4E85-BFA2-F72229C284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A43239-4449-4686-ACD2-49248B37E9CB}" type="datetimeFigureOut">
              <a:rPr lang="en-US" smtClean="0"/>
              <a:t>12/9/2022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434A3C0D-8A52-4C4A-9507-72D12D8E88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92111194-076E-4B66-936C-69C78BEA2B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3EE70D-D95F-4FE4-B660-4BFF36E60E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20727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A746B77-8661-4189-AF10-31361581CE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D653881E-71A8-4876-AFB6-614D7E099EA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36CC26C6-64ED-4C44-80F0-480111D4D0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A43239-4449-4686-ACD2-49248B37E9CB}" type="datetimeFigureOut">
              <a:rPr lang="en-US" smtClean="0"/>
              <a:t>12/9/2022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8862CCD1-21EF-4451-BB13-40521D6AE2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29201A28-26BC-4D98-8129-1BBA26F1EB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3EE70D-D95F-4FE4-B660-4BFF36E60E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1604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CE8CC68E-A1FC-4E70-8C11-AB4A6744E5E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0E4ED6DE-D1CD-4A90-95E3-229340C7208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78484782-1360-4F7F-9E98-0A2AAB760A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A43239-4449-4686-ACD2-49248B37E9CB}" type="datetimeFigureOut">
              <a:rPr lang="en-US" smtClean="0"/>
              <a:t>12/9/2022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2F500F01-2CDB-4A1B-871B-77A4C885F9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D90633A3-433A-4389-B18A-ACE715B470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3EE70D-D95F-4FE4-B660-4BFF36E60E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50666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1492166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1" name="Picture 7" descr="Picture 7"/>
          <p:cNvPicPr>
            <a:picLocks noChangeAspect="1"/>
          </p:cNvPicPr>
          <p:nvPr/>
        </p:nvPicPr>
        <p:blipFill>
          <a:blip r:embed="rId2"/>
          <a:srcRect t="83297" r="23"/>
          <a:stretch>
            <a:fillRect/>
          </a:stretch>
        </p:blipFill>
        <p:spPr>
          <a:xfrm>
            <a:off x="55294" y="689307"/>
            <a:ext cx="12122849" cy="213846"/>
          </a:xfrm>
          <a:prstGeom prst="rect">
            <a:avLst/>
          </a:prstGeom>
          <a:ln w="12700">
            <a:miter lim="400000"/>
          </a:ln>
        </p:spPr>
      </p:pic>
      <p:sp>
        <p:nvSpPr>
          <p:cNvPr id="102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5892800" y="6172200"/>
            <a:ext cx="2844800" cy="368301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568440957"/>
      </p:ext>
    </p:extLst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5EE9945-F272-4D45-B280-D1997D7F61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F144B29A-1926-4177-8D68-4F94BE4378C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E914853C-1D72-4F38-A137-393B04C8DC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A43239-4449-4686-ACD2-49248B37E9CB}" type="datetimeFigureOut">
              <a:rPr lang="en-US" smtClean="0"/>
              <a:t>12/9/2022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CE015819-95F9-4C3A-94D2-4792CD4EA9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943DAFDA-15F1-46F3-B3C4-C4EB827CCF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3EE70D-D95F-4FE4-B660-4BFF36E60E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93465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73D28B4-3A85-4C28-8DF2-7DB75758BF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39E45495-C638-4A0D-99FA-D6FAFBB32BD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188106E1-4C17-4C55-85CD-29B9633559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A43239-4449-4686-ACD2-49248B37E9CB}" type="datetimeFigureOut">
              <a:rPr lang="en-US" smtClean="0"/>
              <a:t>12/9/2022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1DC347DF-ABCC-49BC-B049-A3E7907B4A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BE0F88CA-B523-4BDB-A48E-CEF9E755FA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3EE70D-D95F-4FE4-B660-4BFF36E60E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51382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A38DF3E-B2A3-41C5-9816-E536F0194B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00280918-AFD5-4A20-AFF1-10350A05704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F0050380-60AB-40A8-9278-FC6B2D0B16F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78BB06F7-A5E1-42F7-8E89-2CF79269DE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A43239-4449-4686-ACD2-49248B37E9CB}" type="datetimeFigureOut">
              <a:rPr lang="en-US" smtClean="0"/>
              <a:t>12/9/2022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B65DA649-BE97-45F9-9059-C7286F2B36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BFEDC467-59E9-43C4-8FBD-F5858EB0BA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3EE70D-D95F-4FE4-B660-4BFF36E60E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74022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986DABC-A578-4905-BA7D-1A97A9F78A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DC1ED06C-5B65-4652-BC34-B8A0E40A953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735F9E98-521D-4F20-BDB9-0D83DDB1992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718E4C0F-98B8-4B0E-97FF-22417BB0C29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86965586-3DD4-487D-B323-D6876E27D8D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A6B83035-AD2C-4FD0-A9E0-2ABBEB1817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A43239-4449-4686-ACD2-49248B37E9CB}" type="datetimeFigureOut">
              <a:rPr lang="en-US" smtClean="0"/>
              <a:t>12/9/2022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3B91922C-21A3-4E2D-9E34-107845E5C7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B4275B66-725E-4E53-B22A-DA9BFD150B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3EE70D-D95F-4FE4-B660-4BFF36E60E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18808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2CE67AB-093F-4F5C-B01D-AC34038160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A9D0C4A2-C63A-4EFE-A165-23422A4A53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A43239-4449-4686-ACD2-49248B37E9CB}" type="datetimeFigureOut">
              <a:rPr lang="en-US" smtClean="0"/>
              <a:t>12/9/2022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5A46AC17-8EF6-43DF-9917-311C551476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63B12377-CB7E-4439-A391-54AC1FB024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3EE70D-D95F-4FE4-B660-4BFF36E60E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35899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FB7CB018-06AA-46E1-920F-F4E1AC0277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A43239-4449-4686-ACD2-49248B37E9CB}" type="datetimeFigureOut">
              <a:rPr lang="en-US" smtClean="0"/>
              <a:t>12/9/2022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8F3844BB-695E-472C-8F80-8F2A9170F9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9149E8BE-4BE6-43D5-925F-BB5DDA2DF7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3EE70D-D95F-4FE4-B660-4BFF36E60E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75292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186563B-8255-4386-A73D-9857824E33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7DBBC1E5-6D6E-4F8E-B511-E5B0C4F37C0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AE6DA8F4-7A93-443B-B41D-FDC8984DDED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C6920EB1-2045-48C3-9B10-A0819DCFC6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A43239-4449-4686-ACD2-49248B37E9CB}" type="datetimeFigureOut">
              <a:rPr lang="en-US" smtClean="0"/>
              <a:t>12/9/2022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2980580A-3C36-46F5-A235-0267408C68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3C05F6B3-D194-4D08-8D2E-F40F0BCC0A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3EE70D-D95F-4FE4-B660-4BFF36E60E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66442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2A00FEF-2503-4653-AD81-B3B9126311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8D518A03-E230-4E0E-9AB3-BB6E556053B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D1D6B2DF-10CF-42A1-B730-9E20F21ADEA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E88C1A25-C730-4D60-B930-05EB113345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A43239-4449-4686-ACD2-49248B37E9CB}" type="datetimeFigureOut">
              <a:rPr lang="en-US" smtClean="0"/>
              <a:t>12/9/2022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A07A7F7C-03BF-4627-A862-703681CFF2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0CBB3466-9FFD-4E54-8B10-F113318764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3EE70D-D95F-4FE4-B660-4BFF36E60E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18570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62E6F98C-008C-4DA6-8017-C69FCDD721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B2ED2C2B-E1F0-4CC5-8C0D-E7EA33A8027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2CDF3CDE-0A9D-4693-8D7E-5C080F058CE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A43239-4449-4686-ACD2-49248B37E9CB}" type="datetimeFigureOut">
              <a:rPr lang="en-US" smtClean="0"/>
              <a:t>12/9/2022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5E0E549C-A9F5-4FD3-9566-C4D9895DF2C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47F60F0D-7D80-471C-B65E-7B36BD0873D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3EE70D-D95F-4FE4-B660-4BFF36E60E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75961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3" r:id="rId3"/>
    <p:sldLayoutId id="2147483694" r:id="rId4"/>
    <p:sldLayoutId id="2147483695" r:id="rId5"/>
    <p:sldLayoutId id="2147483696" r:id="rId6"/>
    <p:sldLayoutId id="2147483697" r:id="rId7"/>
    <p:sldLayoutId id="2147483698" r:id="rId8"/>
    <p:sldLayoutId id="2147483699" r:id="rId9"/>
    <p:sldLayoutId id="2147483700" r:id="rId10"/>
    <p:sldLayoutId id="2147483701" r:id="rId11"/>
    <p:sldLayoutId id="2147483702" r:id="rId12"/>
    <p:sldLayoutId id="2147483703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blog.udemy.com/advise-vs-advice/" TargetMode="Externa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5" Type="http://schemas.openxmlformats.org/officeDocument/2006/relationships/hyperlink" Target="http://connectedprincipals.com/archives/10532" TargetMode="External"/><Relationship Id="rId4" Type="http://schemas.openxmlformats.org/officeDocument/2006/relationships/image" Target="../media/image3.jpg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0.jp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Relationship Id="rId4" Type="http://schemas.openxmlformats.org/officeDocument/2006/relationships/hyperlink" Target="http://www.pngall.com/remember-png" TargetMode="Externa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istockphoto.com/vector/have-a-nice-day-lettering-gm670668638-122728751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4" Type="http://schemas.microsoft.com/office/2007/relationships/hdphoto" Target="../media/hdphoto2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2.xml"/><Relationship Id="rId5" Type="http://schemas.openxmlformats.org/officeDocument/2006/relationships/hyperlink" Target="https://heartofthematterseminars.wordpress.com/2010/04/08/setting-long-and-short-term-parenting-goals-step-3-in-ease-into-parent-planning/" TargetMode="External"/><Relationship Id="rId4" Type="http://schemas.microsoft.com/office/2007/relationships/hdphoto" Target="../media/hdphoto3.wdp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0.jp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hyperlink" Target="https://pixabay.com/en/ear-listen-hear-gossip-sound-25595/" TargetMode="External"/><Relationship Id="rId3" Type="http://schemas.openxmlformats.org/officeDocument/2006/relationships/slideLayout" Target="../slideLayouts/slideLayout12.xml"/><Relationship Id="rId7" Type="http://schemas.openxmlformats.org/officeDocument/2006/relationships/image" Target="../media/image15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teepublic.com/t-shirt/469342-thumb-up-emoji" TargetMode="External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مستطيل 3">
            <a:extLst>
              <a:ext uri="{FF2B5EF4-FFF2-40B4-BE49-F238E27FC236}">
                <a16:creationId xmlns:a16="http://schemas.microsoft.com/office/drawing/2014/main" xmlns="" id="{ADA0F27D-7A22-486E-ABD9-8DEAB654A1A2}"/>
              </a:ext>
            </a:extLst>
          </p:cNvPr>
          <p:cNvSpPr/>
          <p:nvPr/>
        </p:nvSpPr>
        <p:spPr>
          <a:xfrm>
            <a:off x="1525" y="0"/>
            <a:ext cx="6094475" cy="6858000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2800" dirty="0">
                <a:solidFill>
                  <a:srgbClr val="66003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Mega Goal 1.2</a:t>
            </a:r>
          </a:p>
          <a:p>
            <a:pPr algn="ctr"/>
            <a:endParaRPr lang="en-US" sz="2800" dirty="0">
              <a:solidFill>
                <a:srgbClr val="660033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endParaRPr lang="en-US" sz="2800" dirty="0">
              <a:solidFill>
                <a:srgbClr val="660033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en-US" sz="4800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U: </a:t>
            </a:r>
            <a:r>
              <a:rPr lang="en-US" sz="4800" dirty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</a:p>
          <a:p>
            <a:pPr algn="ctr"/>
            <a:r>
              <a:rPr lang="en-US" sz="3600" dirty="0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	</a:t>
            </a:r>
            <a:endParaRPr lang="en-US" sz="3600" b="1" u="sng" dirty="0">
              <a:solidFill>
                <a:srgbClr val="FFFF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en-US" sz="4400" b="1" u="sng" dirty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Take my advice</a:t>
            </a:r>
          </a:p>
          <a:p>
            <a:pPr algn="ctr"/>
            <a:r>
              <a:rPr lang="en-US" sz="4000" b="1" u="sng" dirty="0">
                <a:solidFill>
                  <a:srgbClr val="66003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Writing</a:t>
            </a:r>
          </a:p>
          <a:p>
            <a:pPr algn="ctr"/>
            <a:r>
              <a:rPr lang="en-US" sz="6600" b="1" u="sng" dirty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       </a:t>
            </a:r>
          </a:p>
          <a:p>
            <a:pPr algn="ctr"/>
            <a:endParaRPr lang="en-US" sz="11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en-US" sz="5400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By: </a:t>
            </a:r>
            <a:r>
              <a:rPr lang="en-US" sz="4000" dirty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Yousef </a:t>
            </a:r>
            <a:r>
              <a:rPr lang="en-US" sz="4000" dirty="0" err="1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Hilal</a:t>
            </a:r>
            <a:r>
              <a:rPr lang="en-US" sz="4000" dirty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dirty="0" err="1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Alyazedi</a:t>
            </a:r>
            <a:endParaRPr lang="ar-SA" sz="4000" dirty="0">
              <a:solidFill>
                <a:srgbClr val="0000FF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4" name="Picture 3" descr="A close up of a keyboard&#10;&#10;Description automatically generated">
            <a:extLst>
              <a:ext uri="{FF2B5EF4-FFF2-40B4-BE49-F238E27FC236}">
                <a16:creationId xmlns:a16="http://schemas.microsoft.com/office/drawing/2014/main" xmlns="" id="{FD424454-3A1F-4B6D-885F-880679C2AB1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xmlns="" r:id="rId3"/>
              </a:ext>
            </a:extLst>
          </a:blip>
          <a:stretch>
            <a:fillRect/>
          </a:stretch>
        </p:blipFill>
        <p:spPr>
          <a:xfrm>
            <a:off x="6096000" y="0"/>
            <a:ext cx="6094475" cy="3429000"/>
          </a:xfrm>
          <a:prstGeom prst="rect">
            <a:avLst/>
          </a:prstGeom>
        </p:spPr>
      </p:pic>
      <p:pic>
        <p:nvPicPr>
          <p:cNvPr id="6" name="Picture 5" descr="A picture containing logo&#10;&#10;Description automatically generated">
            <a:extLst>
              <a:ext uri="{FF2B5EF4-FFF2-40B4-BE49-F238E27FC236}">
                <a16:creationId xmlns:a16="http://schemas.microsoft.com/office/drawing/2014/main" xmlns="" id="{0AEFF041-6AF9-489D-A623-EE3B408FC17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xmlns="" r:id="rId5"/>
              </a:ext>
            </a:extLst>
          </a:blip>
          <a:stretch>
            <a:fillRect/>
          </a:stretch>
        </p:blipFill>
        <p:spPr>
          <a:xfrm>
            <a:off x="6096000" y="3429001"/>
            <a:ext cx="6094475" cy="342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1323554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مربع نص 4">
            <a:extLst>
              <a:ext uri="{FF2B5EF4-FFF2-40B4-BE49-F238E27FC236}">
                <a16:creationId xmlns:a16="http://schemas.microsoft.com/office/drawing/2014/main" xmlns="" id="{835A26BD-0AF0-44ED-90DA-585974257276}"/>
              </a:ext>
            </a:extLst>
          </p:cNvPr>
          <p:cNvSpPr txBox="1"/>
          <p:nvPr/>
        </p:nvSpPr>
        <p:spPr>
          <a:xfrm>
            <a:off x="661436" y="2"/>
            <a:ext cx="10869132" cy="7514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dirty="0"/>
              <a:t>Open your </a:t>
            </a:r>
            <a:r>
              <a:rPr lang="en-US" sz="3200" dirty="0"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Student’s book </a:t>
            </a:r>
            <a:r>
              <a:rPr lang="en-US" sz="3200" dirty="0"/>
              <a:t>at page: </a:t>
            </a:r>
            <a:r>
              <a:rPr lang="en-US" sz="3200" dirty="0">
                <a:solidFill>
                  <a:srgbClr val="FF0000"/>
                </a:solidFill>
              </a:rPr>
              <a:t>27                             </a:t>
            </a:r>
            <a:endParaRPr lang="ar-SA" sz="3200" dirty="0">
              <a:solidFill>
                <a:srgbClr val="FF0000"/>
              </a:solidFill>
            </a:endParaRPr>
          </a:p>
        </p:txBody>
      </p:sp>
      <p:pic>
        <p:nvPicPr>
          <p:cNvPr id="7" name="Picture 2" descr="Free Download Open Book Clip Art Clipart Book Clip - Book Clipart Png Black  And White, Cliparts &amp; Cartoons - Jing.fm">
            <a:extLst>
              <a:ext uri="{FF2B5EF4-FFF2-40B4-BE49-F238E27FC236}">
                <a16:creationId xmlns:a16="http://schemas.microsoft.com/office/drawing/2014/main" xmlns="" id="{8434C7F3-84DA-4D1B-BB57-5D12B1EFDF1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5179" b="92500" l="2907" r="9814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41433" y="4093483"/>
            <a:ext cx="2789135" cy="22621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صورة 2" descr="صورة تحتوي على نص, علامة&#10;&#10;تم إنشاء الوصف تلقائياً">
            <a:extLst>
              <a:ext uri="{FF2B5EF4-FFF2-40B4-BE49-F238E27FC236}">
                <a16:creationId xmlns:a16="http://schemas.microsoft.com/office/drawing/2014/main" xmlns="" id="{E26FE58F-F708-4642-B38D-8559C2C50EE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4062" y="872198"/>
            <a:ext cx="7897371" cy="54834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55553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Table&#10;&#10;Description automatically generated">
            <a:extLst>
              <a:ext uri="{FF2B5EF4-FFF2-40B4-BE49-F238E27FC236}">
                <a16:creationId xmlns:a16="http://schemas.microsoft.com/office/drawing/2014/main" xmlns="" id="{3343535A-C21D-4EC7-9A21-893BC86F156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746" y="174358"/>
            <a:ext cx="9170880" cy="5326109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3AE4A25E-DED8-43B4-BC44-515A4857938E}"/>
              </a:ext>
            </a:extLst>
          </p:cNvPr>
          <p:cNvSpPr txBox="1"/>
          <p:nvPr/>
        </p:nvSpPr>
        <p:spPr>
          <a:xfrm>
            <a:off x="310746" y="1416525"/>
            <a:ext cx="902498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rgbClr val="0000CC"/>
                </a:solidFill>
                <a:latin typeface="Comic Sans MS" panose="030F0702030302020204" pitchFamily="66" charset="0"/>
              </a:rPr>
              <a:t>He is very unhappy and bored . He misses his friends . He can’t adjust to his new school 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43443917-2533-4A0E-824E-CC8CD63B4B70}"/>
              </a:ext>
            </a:extLst>
          </p:cNvPr>
          <p:cNvSpPr txBox="1"/>
          <p:nvPr/>
        </p:nvSpPr>
        <p:spPr>
          <a:xfrm>
            <a:off x="310745" y="2203108"/>
            <a:ext cx="455622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rgbClr val="0000CC"/>
                </a:solidFill>
                <a:latin typeface="Comic Sans MS" panose="030F0702030302020204" pitchFamily="66" charset="0"/>
              </a:rPr>
              <a:t>He has not accepted by his classmates in his new school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CB55101E-57D5-4084-8CE7-FD3E96EDD145}"/>
              </a:ext>
            </a:extLst>
          </p:cNvPr>
          <p:cNvSpPr txBox="1"/>
          <p:nvPr/>
        </p:nvSpPr>
        <p:spPr>
          <a:xfrm>
            <a:off x="267014" y="2851803"/>
            <a:ext cx="455622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rgbClr val="0000CC"/>
                </a:solidFill>
                <a:latin typeface="Comic Sans MS" panose="030F0702030302020204" pitchFamily="66" charset="0"/>
              </a:rPr>
              <a:t>He is the “ new student “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63C298BD-B3D0-47A8-94D3-DA8D6113389A}"/>
              </a:ext>
            </a:extLst>
          </p:cNvPr>
          <p:cNvSpPr txBox="1"/>
          <p:nvPr/>
        </p:nvSpPr>
        <p:spPr>
          <a:xfrm>
            <a:off x="267011" y="3810821"/>
            <a:ext cx="455622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rgbClr val="0000CC"/>
                </a:solidFill>
                <a:latin typeface="Comic Sans MS" panose="030F0702030302020204" pitchFamily="66" charset="0"/>
              </a:rPr>
              <a:t>He is not allowed to participate in the football team / or play football at school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27621FD6-6701-4EA2-BA28-669E7CF290AA}"/>
              </a:ext>
            </a:extLst>
          </p:cNvPr>
          <p:cNvSpPr txBox="1"/>
          <p:nvPr/>
        </p:nvSpPr>
        <p:spPr>
          <a:xfrm>
            <a:off x="267012" y="4492307"/>
            <a:ext cx="455622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rgbClr val="0000CC"/>
                </a:solidFill>
                <a:latin typeface="Comic Sans MS" panose="030F0702030302020204" pitchFamily="66" charset="0"/>
              </a:rPr>
              <a:t>He is ignored and rejected by his classmates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5981B275-E89B-4B97-AEAD-7C185CBFDF3B}"/>
              </a:ext>
            </a:extLst>
          </p:cNvPr>
          <p:cNvSpPr txBox="1"/>
          <p:nvPr/>
        </p:nvSpPr>
        <p:spPr>
          <a:xfrm>
            <a:off x="310745" y="3391776"/>
            <a:ext cx="455622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rgbClr val="0000CC"/>
                </a:solidFill>
                <a:latin typeface="Comic Sans MS" panose="030F0702030302020204" pitchFamily="66" charset="0"/>
              </a:rPr>
              <a:t>He is not invited anywhere 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8DCA7E60-9BBC-4B92-BFE0-20DDB633A833}"/>
              </a:ext>
            </a:extLst>
          </p:cNvPr>
          <p:cNvSpPr txBox="1"/>
          <p:nvPr/>
        </p:nvSpPr>
        <p:spPr>
          <a:xfrm>
            <a:off x="267010" y="4925251"/>
            <a:ext cx="455622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rgbClr val="0000CC"/>
                </a:solidFill>
                <a:latin typeface="Comic Sans MS" panose="030F0702030302020204" pitchFamily="66" charset="0"/>
              </a:rPr>
              <a:t>Only one person turned up when he invited them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13B0E672-1217-4BAD-8B25-7BD5117C214A}"/>
              </a:ext>
            </a:extLst>
          </p:cNvPr>
          <p:cNvSpPr txBox="1"/>
          <p:nvPr/>
        </p:nvSpPr>
        <p:spPr>
          <a:xfrm>
            <a:off x="4823233" y="2190053"/>
            <a:ext cx="465839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He should join study groups to make new friends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B8D65730-2541-49D8-8D2A-2096191AC7BC}"/>
              </a:ext>
            </a:extLst>
          </p:cNvPr>
          <p:cNvSpPr txBox="1"/>
          <p:nvPr/>
        </p:nvSpPr>
        <p:spPr>
          <a:xfrm>
            <a:off x="4779506" y="2843148"/>
            <a:ext cx="455622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He should have a calm relaxed manner  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34EBD926-F725-47D6-B99A-AD67A0672341}"/>
              </a:ext>
            </a:extLst>
          </p:cNvPr>
          <p:cNvSpPr txBox="1"/>
          <p:nvPr/>
        </p:nvSpPr>
        <p:spPr>
          <a:xfrm>
            <a:off x="4823232" y="3407139"/>
            <a:ext cx="455622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He should go out with his family .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7DB76A89-25B4-4F5D-B96F-A1B847284089}"/>
              </a:ext>
            </a:extLst>
          </p:cNvPr>
          <p:cNvSpPr txBox="1"/>
          <p:nvPr/>
        </p:nvSpPr>
        <p:spPr>
          <a:xfrm>
            <a:off x="4823231" y="3949723"/>
            <a:ext cx="455622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He should show them his skills in football .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FED8B882-E59A-484A-BC5A-F1353F1538C3}"/>
              </a:ext>
            </a:extLst>
          </p:cNvPr>
          <p:cNvSpPr txBox="1"/>
          <p:nvPr/>
        </p:nvSpPr>
        <p:spPr>
          <a:xfrm>
            <a:off x="4823231" y="4492307"/>
            <a:ext cx="455622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He should deal with them in a good way .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22A1AB29-C080-4DAC-8C63-B753F6ECAC51}"/>
              </a:ext>
            </a:extLst>
          </p:cNvPr>
          <p:cNvSpPr txBox="1"/>
          <p:nvPr/>
        </p:nvSpPr>
        <p:spPr>
          <a:xfrm>
            <a:off x="4823231" y="4907539"/>
            <a:ext cx="455622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He should give them time and try to invite them in a different way .</a:t>
            </a:r>
          </a:p>
        </p:txBody>
      </p:sp>
    </p:spTree>
    <p:extLst>
      <p:ext uri="{BB962C8B-B14F-4D97-AF65-F5344CB8AC3E}">
        <p14:creationId xmlns:p14="http://schemas.microsoft.com/office/powerpoint/2010/main" val="38609230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  <p:bldP spid="9" grpId="0"/>
      <p:bldP spid="11" grpId="0"/>
      <p:bldP spid="12" grpId="0"/>
      <p:bldP spid="13" grpId="0"/>
      <p:bldP spid="14" grpId="0"/>
      <p:bldP spid="15" grpId="0"/>
      <p:bldP spid="16" grpId="0"/>
      <p:bldP spid="1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lowchart: Punched Tape 1">
            <a:extLst>
              <a:ext uri="{FF2B5EF4-FFF2-40B4-BE49-F238E27FC236}">
                <a16:creationId xmlns:a16="http://schemas.microsoft.com/office/drawing/2014/main" xmlns="" id="{A36954E1-DAB4-4C16-B1B8-4303E70FC567}"/>
              </a:ext>
            </a:extLst>
          </p:cNvPr>
          <p:cNvSpPr/>
          <p:nvPr/>
        </p:nvSpPr>
        <p:spPr>
          <a:xfrm>
            <a:off x="1237958" y="154743"/>
            <a:ext cx="7090117" cy="1308296"/>
          </a:xfrm>
          <a:prstGeom prst="flowChartPunchedTap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rgbClr val="FFFF00"/>
                </a:solidFill>
                <a:latin typeface="Comic Sans MS" panose="030F0702030302020204" pitchFamily="66" charset="0"/>
              </a:rPr>
              <a:t>How to plan the letter </a:t>
            </a: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xmlns="" id="{CF02C310-4530-472E-B9FD-079079B8F8CE}"/>
              </a:ext>
            </a:extLst>
          </p:cNvPr>
          <p:cNvSpPr/>
          <p:nvPr/>
        </p:nvSpPr>
        <p:spPr>
          <a:xfrm>
            <a:off x="0" y="1896792"/>
            <a:ext cx="12192000" cy="675250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200" dirty="0">
                <a:solidFill>
                  <a:srgbClr val="0000CC"/>
                </a:solidFill>
                <a:latin typeface="Comic Sans MS" panose="030F0702030302020204" pitchFamily="66" charset="0"/>
              </a:rPr>
              <a:t>Introduction ( </a:t>
            </a:r>
            <a:r>
              <a:rPr lang="en-US" sz="2200" dirty="0">
                <a:solidFill>
                  <a:srgbClr val="C00000"/>
                </a:solidFill>
                <a:latin typeface="Comic Sans MS" panose="030F0702030302020204" pitchFamily="66" charset="0"/>
              </a:rPr>
              <a:t>1</a:t>
            </a:r>
            <a:r>
              <a:rPr lang="en-US" sz="2200" baseline="30000" dirty="0">
                <a:solidFill>
                  <a:srgbClr val="C00000"/>
                </a:solidFill>
                <a:latin typeface="Comic Sans MS" panose="030F0702030302020204" pitchFamily="66" charset="0"/>
              </a:rPr>
              <a:t>st</a:t>
            </a:r>
            <a:r>
              <a:rPr lang="en-US" sz="2200" dirty="0">
                <a:solidFill>
                  <a:srgbClr val="C00000"/>
                </a:solidFill>
                <a:latin typeface="Comic Sans MS" panose="030F0702030302020204" pitchFamily="66" charset="0"/>
              </a:rPr>
              <a:t> paragraph </a:t>
            </a:r>
            <a:r>
              <a:rPr lang="en-US" sz="2200" dirty="0">
                <a:solidFill>
                  <a:srgbClr val="0000CC"/>
                </a:solidFill>
                <a:latin typeface="Comic Sans MS" panose="030F0702030302020204" pitchFamily="66" charset="0"/>
              </a:rPr>
              <a:t>) Make the purpose of you letter clear and show understanding</a:t>
            </a: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xmlns="" id="{6B6831C7-8BFE-4706-8ED7-46A30B38988B}"/>
              </a:ext>
            </a:extLst>
          </p:cNvPr>
          <p:cNvSpPr/>
          <p:nvPr/>
        </p:nvSpPr>
        <p:spPr>
          <a:xfrm>
            <a:off x="0" y="2965939"/>
            <a:ext cx="12192000" cy="675250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200" dirty="0">
                <a:solidFill>
                  <a:srgbClr val="0000CC"/>
                </a:solidFill>
                <a:latin typeface="Comic Sans MS" panose="030F0702030302020204" pitchFamily="66" charset="0"/>
              </a:rPr>
              <a:t> Main Body ( </a:t>
            </a:r>
            <a:r>
              <a:rPr lang="en-US" sz="2200" dirty="0">
                <a:solidFill>
                  <a:srgbClr val="C00000"/>
                </a:solidFill>
                <a:latin typeface="Comic Sans MS" panose="030F0702030302020204" pitchFamily="66" charset="0"/>
              </a:rPr>
              <a:t>2</a:t>
            </a:r>
            <a:r>
              <a:rPr lang="en-US" sz="2200" baseline="30000" dirty="0">
                <a:solidFill>
                  <a:srgbClr val="C00000"/>
                </a:solidFill>
                <a:latin typeface="Comic Sans MS" panose="030F0702030302020204" pitchFamily="66" charset="0"/>
              </a:rPr>
              <a:t>nd</a:t>
            </a:r>
            <a:r>
              <a:rPr lang="en-US" sz="2200" dirty="0">
                <a:solidFill>
                  <a:srgbClr val="C00000"/>
                </a:solidFill>
                <a:latin typeface="Comic Sans MS" panose="030F0702030302020204" pitchFamily="66" charset="0"/>
              </a:rPr>
              <a:t> paragraph </a:t>
            </a:r>
            <a:r>
              <a:rPr lang="en-US" sz="2200" dirty="0">
                <a:solidFill>
                  <a:srgbClr val="0000CC"/>
                </a:solidFill>
                <a:latin typeface="Comic Sans MS" panose="030F0702030302020204" pitchFamily="66" charset="0"/>
              </a:rPr>
              <a:t>) Give your advice to help him/her solve the problem.</a:t>
            </a: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xmlns="" id="{A7DBC1C5-B093-4F6A-A48C-175722FD0853}"/>
              </a:ext>
            </a:extLst>
          </p:cNvPr>
          <p:cNvSpPr/>
          <p:nvPr/>
        </p:nvSpPr>
        <p:spPr>
          <a:xfrm>
            <a:off x="0" y="4173416"/>
            <a:ext cx="12192000" cy="675250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200" dirty="0">
                <a:solidFill>
                  <a:srgbClr val="0000CC"/>
                </a:solidFill>
                <a:latin typeface="Comic Sans MS" panose="030F0702030302020204" pitchFamily="66" charset="0"/>
              </a:rPr>
              <a:t> Main Body ( </a:t>
            </a:r>
            <a:r>
              <a:rPr lang="en-US" sz="2200" dirty="0">
                <a:solidFill>
                  <a:srgbClr val="C00000"/>
                </a:solidFill>
                <a:latin typeface="Comic Sans MS" panose="030F0702030302020204" pitchFamily="66" charset="0"/>
              </a:rPr>
              <a:t>3</a:t>
            </a:r>
            <a:r>
              <a:rPr lang="en-US" sz="2200" baseline="30000" dirty="0">
                <a:solidFill>
                  <a:srgbClr val="C00000"/>
                </a:solidFill>
                <a:latin typeface="Comic Sans MS" panose="030F0702030302020204" pitchFamily="66" charset="0"/>
              </a:rPr>
              <a:t>rd</a:t>
            </a:r>
            <a:r>
              <a:rPr lang="en-US" sz="2200" dirty="0">
                <a:solidFill>
                  <a:srgbClr val="C00000"/>
                </a:solidFill>
                <a:latin typeface="Comic Sans MS" panose="030F0702030302020204" pitchFamily="66" charset="0"/>
              </a:rPr>
              <a:t> paragraph </a:t>
            </a:r>
            <a:r>
              <a:rPr lang="en-US" sz="2200" dirty="0">
                <a:solidFill>
                  <a:srgbClr val="0000CC"/>
                </a:solidFill>
                <a:latin typeface="Comic Sans MS" panose="030F0702030302020204" pitchFamily="66" charset="0"/>
              </a:rPr>
              <a:t>) Add some more advice .</a:t>
            </a:r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xmlns="" id="{5A5C042B-A5A2-4E32-934E-E7E3AFDACDCF}"/>
              </a:ext>
            </a:extLst>
          </p:cNvPr>
          <p:cNvSpPr/>
          <p:nvPr/>
        </p:nvSpPr>
        <p:spPr>
          <a:xfrm>
            <a:off x="0" y="5282419"/>
            <a:ext cx="12192000" cy="675250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200" dirty="0">
                <a:solidFill>
                  <a:srgbClr val="0000CC"/>
                </a:solidFill>
                <a:latin typeface="Comic Sans MS" panose="030F0702030302020204" pitchFamily="66" charset="0"/>
              </a:rPr>
              <a:t>Conclusion ( </a:t>
            </a:r>
            <a:r>
              <a:rPr lang="en-US" sz="2200" dirty="0">
                <a:solidFill>
                  <a:srgbClr val="C00000"/>
                </a:solidFill>
                <a:latin typeface="Comic Sans MS" panose="030F0702030302020204" pitchFamily="66" charset="0"/>
              </a:rPr>
              <a:t>4</a:t>
            </a:r>
            <a:r>
              <a:rPr lang="en-US" sz="2200" baseline="30000" dirty="0">
                <a:solidFill>
                  <a:srgbClr val="C00000"/>
                </a:solidFill>
                <a:latin typeface="Comic Sans MS" panose="030F0702030302020204" pitchFamily="66" charset="0"/>
              </a:rPr>
              <a:t>th</a:t>
            </a:r>
            <a:r>
              <a:rPr lang="en-US" sz="2200" dirty="0">
                <a:solidFill>
                  <a:srgbClr val="C00000"/>
                </a:solidFill>
                <a:latin typeface="Comic Sans MS" panose="030F0702030302020204" pitchFamily="66" charset="0"/>
              </a:rPr>
              <a:t>  paragraph </a:t>
            </a:r>
            <a:r>
              <a:rPr lang="en-US" sz="2200" dirty="0">
                <a:solidFill>
                  <a:srgbClr val="0000CC"/>
                </a:solidFill>
                <a:latin typeface="Comic Sans MS" panose="030F0702030302020204" pitchFamily="66" charset="0"/>
              </a:rPr>
              <a:t>) Hope everything will be fine </a:t>
            </a:r>
            <a:r>
              <a:rPr lang="en-US" sz="2800" dirty="0">
                <a:solidFill>
                  <a:srgbClr val="0000CC"/>
                </a:solidFill>
                <a:latin typeface="Comic Sans MS" panose="030F0702030302020204" pitchFamily="66" charset="0"/>
              </a:rPr>
              <a:t>+</a:t>
            </a:r>
            <a:r>
              <a:rPr lang="en-US" sz="2200" dirty="0">
                <a:solidFill>
                  <a:srgbClr val="0000CC"/>
                </a:solidFill>
                <a:latin typeface="Comic Sans MS" panose="030F0702030302020204" pitchFamily="66" charset="0"/>
              </a:rPr>
              <a:t> closing </a:t>
            </a:r>
            <a:r>
              <a:rPr lang="en-US" sz="2800" dirty="0">
                <a:solidFill>
                  <a:srgbClr val="0000CC"/>
                </a:solidFill>
                <a:latin typeface="Comic Sans MS" panose="030F0702030302020204" pitchFamily="66" charset="0"/>
              </a:rPr>
              <a:t>+</a:t>
            </a:r>
            <a:r>
              <a:rPr lang="en-US" sz="2200" dirty="0">
                <a:solidFill>
                  <a:srgbClr val="0000CC"/>
                </a:solidFill>
                <a:latin typeface="Comic Sans MS" panose="030F0702030302020204" pitchFamily="66" charset="0"/>
              </a:rPr>
              <a:t> signature </a:t>
            </a:r>
          </a:p>
        </p:txBody>
      </p:sp>
    </p:spTree>
    <p:extLst>
      <p:ext uri="{BB962C8B-B14F-4D97-AF65-F5344CB8AC3E}">
        <p14:creationId xmlns:p14="http://schemas.microsoft.com/office/powerpoint/2010/main" val="15160843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1" grpId="0" animBg="1"/>
      <p:bldP spid="12" grpId="0" animBg="1"/>
      <p:bldP spid="13" grpId="0" animBg="1"/>
      <p:bldP spid="1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F4343867-8466-495A-BCB4-27CA7FB4B3FD}"/>
              </a:ext>
            </a:extLst>
          </p:cNvPr>
          <p:cNvSpPr txBox="1"/>
          <p:nvPr/>
        </p:nvSpPr>
        <p:spPr>
          <a:xfrm>
            <a:off x="0" y="221227"/>
            <a:ext cx="12192000" cy="75713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0" i="0" dirty="0">
                <a:solidFill>
                  <a:srgbClr val="002060"/>
                </a:solidFill>
                <a:effectLst/>
                <a:latin typeface="Comic Sans MS" panose="030F0702030302020204" pitchFamily="66" charset="0"/>
              </a:rPr>
              <a:t>Dear Nasser,</a:t>
            </a:r>
          </a:p>
          <a:p>
            <a:endParaRPr lang="en-US" b="0" i="0" dirty="0">
              <a:solidFill>
                <a:srgbClr val="002060"/>
              </a:solidFill>
              <a:effectLst/>
              <a:latin typeface="Lato"/>
            </a:endParaRPr>
          </a:p>
          <a:p>
            <a:r>
              <a:rPr lang="en-US" sz="2000" dirty="0">
                <a:solidFill>
                  <a:srgbClr val="002060"/>
                </a:solidFill>
                <a:latin typeface="Comic Sans MS" panose="030F0702030302020204" pitchFamily="66" charset="0"/>
              </a:rPr>
              <a:t> I </a:t>
            </a:r>
            <a:r>
              <a:rPr lang="en-US" sz="2000" b="0" i="0" dirty="0">
                <a:solidFill>
                  <a:srgbClr val="002060"/>
                </a:solidFill>
                <a:effectLst/>
                <a:latin typeface="Comic Sans MS" panose="030F0702030302020204" pitchFamily="66" charset="0"/>
              </a:rPr>
              <a:t>am really  sorry to hear about your problem . I don’t understand why your new classmates do that with you . Please don’t worry . It will be over soon.</a:t>
            </a:r>
          </a:p>
          <a:p>
            <a:pPr algn="l"/>
            <a:endParaRPr lang="en-US" sz="2000" b="0" i="0" dirty="0">
              <a:solidFill>
                <a:srgbClr val="002060"/>
              </a:solidFill>
              <a:effectLst/>
              <a:latin typeface="Comic Sans MS" panose="030F0702030302020204" pitchFamily="66" charset="0"/>
            </a:endParaRPr>
          </a:p>
          <a:p>
            <a:r>
              <a:rPr lang="en-US" sz="2000" b="0" i="0" dirty="0">
                <a:solidFill>
                  <a:srgbClr val="002060"/>
                </a:solidFill>
                <a:effectLst/>
                <a:latin typeface="Comic Sans MS" panose="030F0702030302020204" pitchFamily="66" charset="0"/>
              </a:rPr>
              <a:t>It’s very common for students to have problems making friends </a:t>
            </a:r>
            <a:r>
              <a:rPr lang="en-US" sz="2000" dirty="0">
                <a:solidFill>
                  <a:srgbClr val="002060"/>
                </a:solidFill>
                <a:latin typeface="Comic Sans MS" panose="030F0702030302020204" pitchFamily="66" charset="0"/>
              </a:rPr>
              <a:t>. From your letter , I would feel the same way . I recommend that you should make friends from other classes . I think you should </a:t>
            </a:r>
            <a:r>
              <a:rPr lang="en-US" sz="2000" b="0" i="0" u="none" strike="noStrike" baseline="0" dirty="0">
                <a:solidFill>
                  <a:srgbClr val="002060"/>
                </a:solidFill>
                <a:latin typeface="Comic Sans MS" panose="030F0702030302020204" pitchFamily="66" charset="0"/>
              </a:rPr>
              <a:t>ask the school counselor for help . You should join study groups to make new friends . </a:t>
            </a:r>
            <a:r>
              <a:rPr lang="en-US" sz="2000" dirty="0">
                <a:solidFill>
                  <a:srgbClr val="002060"/>
                </a:solidFill>
                <a:latin typeface="Comic Sans MS" panose="030F0702030302020204" pitchFamily="66" charset="0"/>
              </a:rPr>
              <a:t>How about playing football alone and show them you perfect skills ?That will attract them . </a:t>
            </a:r>
            <a:r>
              <a:rPr lang="en-US" sz="2000" b="0" i="0" u="none" strike="noStrike" baseline="0" dirty="0">
                <a:solidFill>
                  <a:srgbClr val="002060"/>
                </a:solidFill>
                <a:latin typeface="Comic Sans MS" panose="030F0702030302020204" pitchFamily="66" charset="0"/>
              </a:rPr>
              <a:t>You should go out with your family to</a:t>
            </a:r>
            <a:r>
              <a:rPr lang="en-US" sz="2000" b="0" i="0" u="none" strike="noStrike" dirty="0">
                <a:solidFill>
                  <a:srgbClr val="002060"/>
                </a:solidFill>
                <a:latin typeface="Comic Sans MS" panose="030F0702030302020204" pitchFamily="66" charset="0"/>
              </a:rPr>
              <a:t> spend a nice time </a:t>
            </a:r>
            <a:r>
              <a:rPr lang="en-US" sz="2000" b="0" i="0" u="none" strike="noStrike" baseline="0" dirty="0">
                <a:solidFill>
                  <a:srgbClr val="002060"/>
                </a:solidFill>
                <a:latin typeface="Comic Sans MS" panose="030F0702030302020204" pitchFamily="66" charset="0"/>
              </a:rPr>
              <a:t>. </a:t>
            </a:r>
            <a:endParaRPr lang="en-US" sz="2400" b="0" i="0" dirty="0">
              <a:solidFill>
                <a:srgbClr val="002060"/>
              </a:solidFill>
              <a:effectLst/>
              <a:latin typeface="Comic Sans MS" panose="030F0702030302020204" pitchFamily="66" charset="0"/>
            </a:endParaRPr>
          </a:p>
          <a:p>
            <a:pPr algn="l"/>
            <a:r>
              <a:rPr lang="en-US" sz="2000" b="0" i="0" u="none" strike="noStrike" baseline="0" dirty="0">
                <a:solidFill>
                  <a:srgbClr val="002060"/>
                </a:solidFill>
                <a:latin typeface="Comic Sans MS" panose="030F0702030302020204" pitchFamily="66" charset="0"/>
              </a:rPr>
              <a:t> </a:t>
            </a:r>
            <a:endParaRPr lang="en-US" sz="2000" b="0" i="0" dirty="0">
              <a:solidFill>
                <a:srgbClr val="002060"/>
              </a:solidFill>
              <a:effectLst/>
              <a:latin typeface="Comic Sans MS" panose="030F0702030302020204" pitchFamily="66" charset="0"/>
            </a:endParaRPr>
          </a:p>
          <a:p>
            <a:pPr algn="l"/>
            <a:r>
              <a:rPr lang="en-US" sz="2000" b="0" i="0" dirty="0">
                <a:solidFill>
                  <a:srgbClr val="002060"/>
                </a:solidFill>
                <a:effectLst/>
                <a:latin typeface="Comic Sans MS" panose="030F0702030302020204" pitchFamily="66" charset="0"/>
              </a:rPr>
              <a:t>Moving to a new school is not easy but it is not also difficult to deal with . </a:t>
            </a:r>
            <a:r>
              <a:rPr lang="en-US" sz="2000" dirty="0">
                <a:solidFill>
                  <a:srgbClr val="002060"/>
                </a:solidFill>
                <a:latin typeface="Comic Sans MS" panose="030F0702030302020204" pitchFamily="66" charset="0"/>
              </a:rPr>
              <a:t>That always happens to every new student . The best thing for you is to give yourself more time , be patient and you will adjust to your new school .</a:t>
            </a:r>
            <a:endParaRPr lang="en-US" sz="2000" b="0" i="0" dirty="0">
              <a:solidFill>
                <a:srgbClr val="002060"/>
              </a:solidFill>
              <a:effectLst/>
              <a:latin typeface="Comic Sans MS" panose="030F0702030302020204" pitchFamily="66" charset="0"/>
            </a:endParaRPr>
          </a:p>
          <a:p>
            <a:pPr algn="l"/>
            <a:endParaRPr lang="en-US" sz="2000" b="0" i="0" dirty="0">
              <a:solidFill>
                <a:srgbClr val="002060"/>
              </a:solidFill>
              <a:effectLst/>
              <a:latin typeface="Comic Sans MS" panose="030F0702030302020204" pitchFamily="66" charset="0"/>
            </a:endParaRPr>
          </a:p>
          <a:p>
            <a:pPr algn="l"/>
            <a:r>
              <a:rPr lang="en-US" sz="2000" b="0" i="0" dirty="0">
                <a:solidFill>
                  <a:srgbClr val="002060"/>
                </a:solidFill>
                <a:effectLst/>
                <a:latin typeface="Comic Sans MS" panose="030F0702030302020204" pitchFamily="66" charset="0"/>
              </a:rPr>
              <a:t>I hope my advice will help you . Please write to me a gain if you need more help . Take care.</a:t>
            </a:r>
          </a:p>
          <a:p>
            <a:pPr algn="l"/>
            <a:endParaRPr lang="en-US" sz="2000" b="0" i="0" dirty="0">
              <a:solidFill>
                <a:srgbClr val="002060"/>
              </a:solidFill>
              <a:effectLst/>
              <a:latin typeface="Comic Sans MS" panose="030F0702030302020204" pitchFamily="66" charset="0"/>
            </a:endParaRPr>
          </a:p>
          <a:p>
            <a:pPr algn="l"/>
            <a:r>
              <a:rPr lang="en-US" sz="2000" dirty="0">
                <a:solidFill>
                  <a:srgbClr val="002060"/>
                </a:solidFill>
                <a:latin typeface="Comic Sans MS" panose="030F0702030302020204" pitchFamily="66" charset="0"/>
              </a:rPr>
              <a:t>Best </a:t>
            </a:r>
            <a:r>
              <a:rPr lang="en-US" sz="2000" b="0" i="0" dirty="0">
                <a:solidFill>
                  <a:srgbClr val="002060"/>
                </a:solidFill>
                <a:effectLst/>
                <a:latin typeface="Comic Sans MS" panose="030F0702030302020204" pitchFamily="66" charset="0"/>
              </a:rPr>
              <a:t>wishes,</a:t>
            </a:r>
          </a:p>
          <a:p>
            <a:pPr algn="l"/>
            <a:r>
              <a:rPr lang="en-US" sz="2000" b="0" i="0" dirty="0">
                <a:solidFill>
                  <a:srgbClr val="002060"/>
                </a:solidFill>
                <a:effectLst/>
                <a:latin typeface="Comic Sans MS" panose="030F0702030302020204" pitchFamily="66" charset="0"/>
              </a:rPr>
              <a:t>Yousef</a:t>
            </a:r>
          </a:p>
          <a:p>
            <a:endParaRPr lang="en-US" dirty="0">
              <a:solidFill>
                <a:srgbClr val="002060"/>
              </a:solidFill>
              <a:latin typeface="Lato"/>
            </a:endParaRPr>
          </a:p>
          <a:p>
            <a:endParaRPr lang="en-US" dirty="0">
              <a:solidFill>
                <a:srgbClr val="002060"/>
              </a:solidFill>
              <a:latin typeface="Lato"/>
            </a:endParaRPr>
          </a:p>
          <a:p>
            <a:endParaRPr lang="en-US" dirty="0">
              <a:solidFill>
                <a:srgbClr val="002060"/>
              </a:solidFill>
              <a:latin typeface="Lato"/>
            </a:endParaRPr>
          </a:p>
          <a:p>
            <a:endParaRPr lang="en-US" dirty="0">
              <a:solidFill>
                <a:srgbClr val="002060"/>
              </a:solidFill>
              <a:latin typeface="Lato"/>
            </a:endParaRPr>
          </a:p>
          <a:p>
            <a:endParaRPr lang="en-US" dirty="0">
              <a:solidFill>
                <a:srgbClr val="002060"/>
              </a:solidFill>
              <a:latin typeface="Lato"/>
            </a:endParaRPr>
          </a:p>
          <a:p>
            <a:endParaRPr lang="en-US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274365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Text&#10;&#10;Description automatically generated">
            <a:extLst>
              <a:ext uri="{FF2B5EF4-FFF2-40B4-BE49-F238E27FC236}">
                <a16:creationId xmlns:a16="http://schemas.microsoft.com/office/drawing/2014/main" xmlns="" id="{92C96111-7776-48DB-8938-921F0A54F35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505" y="401989"/>
            <a:ext cx="7821637" cy="5900337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71FC25BC-3F91-4C75-A4F0-0E0CD4E1862E}"/>
              </a:ext>
            </a:extLst>
          </p:cNvPr>
          <p:cNvSpPr txBox="1"/>
          <p:nvPr/>
        </p:nvSpPr>
        <p:spPr>
          <a:xfrm>
            <a:off x="989171" y="4804685"/>
            <a:ext cx="71961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C00000"/>
                </a:solidFill>
                <a:latin typeface="Comic Sans MS" panose="030F0702030302020204" pitchFamily="66" charset="0"/>
              </a:rPr>
              <a:t>I think, maybe, you should take to an expert 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D4F52408-7E42-4D50-A701-27C78CEAF0C0}"/>
              </a:ext>
            </a:extLst>
          </p:cNvPr>
          <p:cNvSpPr txBox="1"/>
          <p:nvPr/>
        </p:nvSpPr>
        <p:spPr>
          <a:xfrm>
            <a:off x="945953" y="5797741"/>
            <a:ext cx="76386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C00000"/>
                </a:solidFill>
                <a:latin typeface="Comic Sans MS" panose="030F0702030302020204" pitchFamily="66" charset="0"/>
              </a:rPr>
              <a:t>Have you tried to tell him about that . I think he will get your point.</a:t>
            </a:r>
          </a:p>
        </p:txBody>
      </p:sp>
    </p:spTree>
    <p:extLst>
      <p:ext uri="{BB962C8B-B14F-4D97-AF65-F5344CB8AC3E}">
        <p14:creationId xmlns:p14="http://schemas.microsoft.com/office/powerpoint/2010/main" val="29661415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سهم إلى اليمين 1"/>
          <p:cNvSpPr/>
          <p:nvPr/>
        </p:nvSpPr>
        <p:spPr>
          <a:xfrm>
            <a:off x="804033" y="202212"/>
            <a:ext cx="10124522" cy="1283906"/>
          </a:xfrm>
          <a:prstGeom prst="rightArrow">
            <a:avLst/>
          </a:prstGeom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600" b="0" i="0" u="none" strike="noStrike" cap="none" spc="0" normalizeH="0" baseline="0" dirty="0">
                <a:ln>
                  <a:noFill/>
                </a:ln>
                <a:solidFill>
                  <a:srgbClr val="C00000"/>
                </a:solidFill>
                <a:effectLst/>
                <a:uFillTx/>
                <a:latin typeface="Comic Sans MS" panose="030F0702030302020204" pitchFamily="66" charset="0"/>
                <a:sym typeface="Arial Rounded MT Bold"/>
              </a:rPr>
              <a:t>The stages of the writing process </a:t>
            </a:r>
          </a:p>
        </p:txBody>
      </p:sp>
      <p:sp>
        <p:nvSpPr>
          <p:cNvPr id="3" name="مخطط انسيابي: معالجة متعاقبة 2"/>
          <p:cNvSpPr/>
          <p:nvPr/>
        </p:nvSpPr>
        <p:spPr>
          <a:xfrm>
            <a:off x="1800665" y="2544651"/>
            <a:ext cx="5288280" cy="715087"/>
          </a:xfrm>
          <a:prstGeom prst="flowChartAlternateProcess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r>
              <a:rPr lang="en-US" sz="3600" dirty="0">
                <a:solidFill>
                  <a:srgbClr val="000000"/>
                </a:solidFill>
                <a:latin typeface="Comic Sans MS" panose="030F0702030302020204" pitchFamily="66" charset="0"/>
                <a:ea typeface="Arial Rounded MT Bold"/>
                <a:cs typeface="Arial Rounded MT Bold"/>
              </a:rPr>
              <a:t>Drafting</a:t>
            </a:r>
            <a:endParaRPr kumimoji="0" lang="en-US" sz="36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Arial Rounded MT Bold"/>
              <a:ea typeface="Arial Rounded MT Bold"/>
              <a:cs typeface="Arial Rounded MT Bold"/>
              <a:sym typeface="Arial Rounded MT Bold"/>
            </a:endParaRPr>
          </a:p>
        </p:txBody>
      </p:sp>
      <p:sp>
        <p:nvSpPr>
          <p:cNvPr id="4" name="مخطط انسيابي: معالجة متعاقبة 3"/>
          <p:cNvSpPr/>
          <p:nvPr/>
        </p:nvSpPr>
        <p:spPr>
          <a:xfrm>
            <a:off x="1808285" y="5549780"/>
            <a:ext cx="5280660" cy="715087"/>
          </a:xfrm>
          <a:prstGeom prst="flowChartAlternateProcess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6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omic Sans MS" panose="030F0702030302020204" pitchFamily="66" charset="0"/>
                <a:ea typeface="Arial Rounded MT Bold"/>
                <a:cs typeface="Arial Rounded MT Bold"/>
                <a:sym typeface="Arial Rounded MT Bold"/>
              </a:rPr>
              <a:t>Publishing</a:t>
            </a:r>
          </a:p>
        </p:txBody>
      </p:sp>
      <p:sp>
        <p:nvSpPr>
          <p:cNvPr id="5" name="مخطط انسيابي: معالجة متعاقبة 4"/>
          <p:cNvSpPr/>
          <p:nvPr/>
        </p:nvSpPr>
        <p:spPr>
          <a:xfrm>
            <a:off x="1800665" y="3528895"/>
            <a:ext cx="5288280" cy="715087"/>
          </a:xfrm>
          <a:prstGeom prst="flowChartAlternateProcess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6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omic Sans MS" panose="030F0702030302020204" pitchFamily="66" charset="0"/>
                <a:ea typeface="Arial Rounded MT Bold"/>
                <a:cs typeface="Arial Rounded MT Bold"/>
                <a:sym typeface="Arial Rounded MT Bold"/>
              </a:rPr>
              <a:t>Revision</a:t>
            </a:r>
          </a:p>
        </p:txBody>
      </p:sp>
      <p:sp>
        <p:nvSpPr>
          <p:cNvPr id="6" name="مخطط انسيابي: معالجة متعاقبة 5"/>
          <p:cNvSpPr/>
          <p:nvPr/>
        </p:nvSpPr>
        <p:spPr>
          <a:xfrm>
            <a:off x="1793045" y="4513139"/>
            <a:ext cx="5288280" cy="715087"/>
          </a:xfrm>
          <a:prstGeom prst="flowChartAlternateProcess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6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omic Sans MS" panose="030F0702030302020204" pitchFamily="66" charset="0"/>
                <a:ea typeface="Arial Rounded MT Bold"/>
                <a:cs typeface="Arial Rounded MT Bold"/>
                <a:sym typeface="Arial Rounded MT Bold"/>
              </a:rPr>
              <a:t>Editing</a:t>
            </a:r>
            <a:r>
              <a:rPr kumimoji="0" lang="en-US" sz="3600" b="0" i="0" u="none" strike="noStrike" cap="none" spc="0" normalizeH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omic Sans MS" panose="030F0702030302020204" pitchFamily="66" charset="0"/>
                <a:ea typeface="Arial Rounded MT Bold"/>
                <a:cs typeface="Arial Rounded MT Bold"/>
                <a:sym typeface="Arial Rounded MT Bold"/>
              </a:rPr>
              <a:t> </a:t>
            </a:r>
            <a:r>
              <a:rPr kumimoji="0" lang="en-US" sz="3600" b="0" i="0" u="none" strike="noStrike" cap="none" spc="0" normalizeH="0" dirty="0">
                <a:ln>
                  <a:noFill/>
                </a:ln>
                <a:solidFill>
                  <a:srgbClr val="990099"/>
                </a:solidFill>
                <a:effectLst/>
                <a:uFillTx/>
                <a:latin typeface="Comic Sans MS" panose="030F0702030302020204" pitchFamily="66" charset="0"/>
                <a:ea typeface="Arial Rounded MT Bold"/>
                <a:cs typeface="Arial Rounded MT Bold"/>
                <a:sym typeface="Arial Rounded MT Bold"/>
              </a:rPr>
              <a:t>(</a:t>
            </a:r>
            <a:r>
              <a:rPr kumimoji="0" lang="en-US" sz="3600" b="0" i="0" u="none" strike="noStrike" cap="none" spc="0" normalizeH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omic Sans MS" panose="030F0702030302020204" pitchFamily="66" charset="0"/>
                <a:ea typeface="Arial Rounded MT Bold"/>
                <a:cs typeface="Arial Rounded MT Bold"/>
                <a:sym typeface="Arial Rounded MT Bold"/>
              </a:rPr>
              <a:t> proofreading </a:t>
            </a:r>
            <a:r>
              <a:rPr kumimoji="0" lang="en-US" sz="3600" b="0" i="0" u="none" strike="noStrike" cap="none" spc="0" normalizeH="0" dirty="0">
                <a:ln>
                  <a:noFill/>
                </a:ln>
                <a:solidFill>
                  <a:srgbClr val="990099"/>
                </a:solidFill>
                <a:effectLst/>
                <a:uFillTx/>
                <a:latin typeface="Comic Sans MS" panose="030F0702030302020204" pitchFamily="66" charset="0"/>
                <a:ea typeface="Arial Rounded MT Bold"/>
                <a:cs typeface="Arial Rounded MT Bold"/>
                <a:sym typeface="Arial Rounded MT Bold"/>
              </a:rPr>
              <a:t>)</a:t>
            </a:r>
            <a:endParaRPr kumimoji="0" lang="en-US" sz="3600" b="0" i="0" u="none" strike="noStrike" cap="none" spc="0" normalizeH="0" baseline="0" dirty="0">
              <a:ln>
                <a:noFill/>
              </a:ln>
              <a:solidFill>
                <a:srgbClr val="990099"/>
              </a:solidFill>
              <a:effectLst/>
              <a:uFillTx/>
              <a:latin typeface="Comic Sans MS" panose="030F0702030302020204" pitchFamily="66" charset="0"/>
              <a:ea typeface="Arial Rounded MT Bold"/>
              <a:cs typeface="Arial Rounded MT Bold"/>
              <a:sym typeface="Arial Rounded MT Bold"/>
            </a:endParaRPr>
          </a:p>
        </p:txBody>
      </p:sp>
      <p:sp>
        <p:nvSpPr>
          <p:cNvPr id="7" name="مخطط انسيابي: معالجة متعاقبة 6"/>
          <p:cNvSpPr/>
          <p:nvPr/>
        </p:nvSpPr>
        <p:spPr>
          <a:xfrm>
            <a:off x="1800665" y="1508010"/>
            <a:ext cx="5288280" cy="715087"/>
          </a:xfrm>
          <a:prstGeom prst="flowChartAlternateProcess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6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omic Sans MS" panose="030F0702030302020204" pitchFamily="66" charset="0"/>
                <a:ea typeface="Arial Rounded MT Bold"/>
                <a:cs typeface="Arial Rounded MT Bold"/>
                <a:sym typeface="Arial Rounded MT Bold"/>
              </a:rPr>
              <a:t>Prewriting </a:t>
            </a:r>
            <a:r>
              <a:rPr kumimoji="0" lang="en-US" sz="3600" b="0" i="0" u="none" strike="noStrike" cap="none" spc="0" normalizeH="0" baseline="0" dirty="0">
                <a:ln>
                  <a:noFill/>
                </a:ln>
                <a:solidFill>
                  <a:srgbClr val="990099"/>
                </a:solidFill>
                <a:effectLst/>
                <a:uFillTx/>
                <a:latin typeface="Comic Sans MS" panose="030F0702030302020204" pitchFamily="66" charset="0"/>
                <a:ea typeface="Arial Rounded MT Bold"/>
                <a:cs typeface="Arial Rounded MT Bold"/>
                <a:sym typeface="Arial Rounded MT Bold"/>
              </a:rPr>
              <a:t>(</a:t>
            </a:r>
            <a:r>
              <a:rPr kumimoji="0" lang="en-US" sz="36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omic Sans MS" panose="030F0702030302020204" pitchFamily="66" charset="0"/>
                <a:ea typeface="Arial Rounded MT Bold"/>
                <a:cs typeface="Arial Rounded MT Bold"/>
                <a:sym typeface="Arial Rounded MT Bold"/>
              </a:rPr>
              <a:t> planning </a:t>
            </a:r>
            <a:r>
              <a:rPr kumimoji="0" lang="en-US" sz="3600" b="0" i="0" u="none" strike="noStrike" cap="none" spc="0" normalizeH="0" baseline="0" dirty="0">
                <a:ln>
                  <a:noFill/>
                </a:ln>
                <a:solidFill>
                  <a:srgbClr val="990099"/>
                </a:solidFill>
                <a:effectLst/>
                <a:uFillTx/>
                <a:latin typeface="Comic Sans MS" panose="030F0702030302020204" pitchFamily="66" charset="0"/>
                <a:ea typeface="Arial Rounded MT Bold"/>
                <a:cs typeface="Arial Rounded MT Bold"/>
                <a:sym typeface="Arial Rounded MT Bold"/>
              </a:rPr>
              <a:t>)</a:t>
            </a:r>
          </a:p>
        </p:txBody>
      </p:sp>
      <p:pic>
        <p:nvPicPr>
          <p:cNvPr id="9" name="Picture 8" descr="Graphical user interface&#10;&#10;Description automatically generated">
            <a:extLst>
              <a:ext uri="{FF2B5EF4-FFF2-40B4-BE49-F238E27FC236}">
                <a16:creationId xmlns:a16="http://schemas.microsoft.com/office/drawing/2014/main" xmlns="" id="{1B399554-64E7-4B50-99B9-A3C06B2BEED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xmlns="" r:id="rId4"/>
              </a:ext>
            </a:extLst>
          </a:blip>
          <a:stretch>
            <a:fillRect/>
          </a:stretch>
        </p:blipFill>
        <p:spPr>
          <a:xfrm>
            <a:off x="7654413" y="1486118"/>
            <a:ext cx="4277032" cy="3380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233662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6" grpId="0" animBg="1"/>
      <p:bldP spid="7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Graphical user interface, website&#10;&#10;Description automatically generated">
            <a:extLst>
              <a:ext uri="{FF2B5EF4-FFF2-40B4-BE49-F238E27FC236}">
                <a16:creationId xmlns:a16="http://schemas.microsoft.com/office/drawing/2014/main" xmlns="" id="{6C3CD0D3-587E-47CC-B8F8-340A699062B6}"/>
              </a:ext>
            </a:extLst>
          </p:cNvPr>
          <p:cNvPicPr>
            <a:picLocks noChangeAspect="1"/>
          </p:cNvPicPr>
          <p:nvPr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7618" y="393895"/>
            <a:ext cx="9326879" cy="5964701"/>
          </a:xfrm>
          <a:prstGeom prst="rect">
            <a:avLst/>
          </a:prstGeom>
        </p:spPr>
      </p:pic>
      <p:pic>
        <p:nvPicPr>
          <p:cNvPr id="9" name="Picture 8" descr="Text, logo, company name&#10;&#10;Description automatically generated">
            <a:extLst>
              <a:ext uri="{FF2B5EF4-FFF2-40B4-BE49-F238E27FC236}">
                <a16:creationId xmlns:a16="http://schemas.microsoft.com/office/drawing/2014/main" xmlns="" id="{2EF2B0BD-F24B-4BCD-8C19-1A027ABB486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xmlns="" r:id="rId4"/>
              </a:ext>
            </a:extLst>
          </a:blip>
          <a:stretch>
            <a:fillRect/>
          </a:stretch>
        </p:blipFill>
        <p:spPr>
          <a:xfrm>
            <a:off x="1697503" y="499404"/>
            <a:ext cx="8892503" cy="48306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7275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2" descr="blob:https://web.telegram.org/5c3219f9-af84-4ac8-81c8-d636b60a5220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723A7344-AB67-4829-B16F-CA572156D0A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saturation sat="300000"/>
                    </a14:imgEffect>
                  </a14:imgLayer>
                </a14:imgProps>
              </a:ext>
            </a:extLst>
          </a:blip>
          <a:srcRect l="2789" r="772" b="2609"/>
          <a:stretch/>
        </p:blipFill>
        <p:spPr>
          <a:xfrm>
            <a:off x="6864628" y="300423"/>
            <a:ext cx="4929807" cy="598604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  <p:sp>
        <p:nvSpPr>
          <p:cNvPr id="2" name="Rectangle: Diagonal Corners Snipped 1">
            <a:extLst>
              <a:ext uri="{FF2B5EF4-FFF2-40B4-BE49-F238E27FC236}">
                <a16:creationId xmlns:a16="http://schemas.microsoft.com/office/drawing/2014/main" xmlns="" id="{B96FF2BB-144E-4A76-87C9-DFABE66109D5}"/>
              </a:ext>
            </a:extLst>
          </p:cNvPr>
          <p:cNvSpPr/>
          <p:nvPr/>
        </p:nvSpPr>
        <p:spPr>
          <a:xfrm>
            <a:off x="1" y="2173357"/>
            <a:ext cx="7116416" cy="1563756"/>
          </a:xfrm>
          <a:prstGeom prst="snip2Diag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4000" dirty="0">
                <a:highlight>
                  <a:srgbClr val="FFFF00"/>
                </a:highlight>
                <a:latin typeface="Cavolini" panose="03000502040302020204" pitchFamily="66" charset="0"/>
                <a:cs typeface="Cavolini" panose="03000502040302020204" pitchFamily="66" charset="0"/>
              </a:rPr>
              <a:t>Online Classroom Rules</a:t>
            </a:r>
          </a:p>
        </p:txBody>
      </p:sp>
    </p:spTree>
    <p:extLst>
      <p:ext uri="{BB962C8B-B14F-4D97-AF65-F5344CB8AC3E}">
        <p14:creationId xmlns:p14="http://schemas.microsoft.com/office/powerpoint/2010/main" val="3246250059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A picture containing birthday, cake, indoor, made&#10;&#10;Description automatically generated">
            <a:extLst>
              <a:ext uri="{FF2B5EF4-FFF2-40B4-BE49-F238E27FC236}">
                <a16:creationId xmlns:a16="http://schemas.microsoft.com/office/drawing/2014/main" xmlns="" id="{6B634554-2920-4479-B969-F871BAE1BAB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4245" y="1704466"/>
            <a:ext cx="9589398" cy="4351338"/>
          </a:xfrm>
          <a:ln>
            <a:solidFill>
              <a:schemeClr val="accent4">
                <a:lumMod val="75000"/>
              </a:schemeClr>
            </a:solidFill>
          </a:ln>
        </p:spPr>
      </p:pic>
      <p:pic>
        <p:nvPicPr>
          <p:cNvPr id="7" name="Picture 6" descr="A picture containing drawing&#10;&#10;Description automatically generated">
            <a:extLst>
              <a:ext uri="{FF2B5EF4-FFF2-40B4-BE49-F238E27FC236}">
                <a16:creationId xmlns:a16="http://schemas.microsoft.com/office/drawing/2014/main" xmlns="" id="{4095769D-C185-46DC-825F-9CDCEC8F612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7756" y="0"/>
            <a:ext cx="6771032" cy="1557337"/>
          </a:xfrm>
          <a:prstGeom prst="rect">
            <a:avLst/>
          </a:prstGeom>
          <a:ln>
            <a:solidFill>
              <a:schemeClr val="accent4">
                <a:lumMod val="7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27780748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Icon&#10;&#10;Description automatically generated">
            <a:extLst>
              <a:ext uri="{FF2B5EF4-FFF2-40B4-BE49-F238E27FC236}">
                <a16:creationId xmlns:a16="http://schemas.microsoft.com/office/drawing/2014/main" xmlns="" id="{8C122196-59C1-4401-A581-15619F457B4B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211"/>
          <a:stretch/>
        </p:blipFill>
        <p:spPr>
          <a:xfrm>
            <a:off x="9243800" y="-200439"/>
            <a:ext cx="2405275" cy="3429000"/>
          </a:xfrm>
          <a:prstGeom prst="rect">
            <a:avLst/>
          </a:prstGeom>
        </p:spPr>
      </p:pic>
      <p:sp>
        <p:nvSpPr>
          <p:cNvPr id="6" name="عنوان 2">
            <a:extLst>
              <a:ext uri="{FF2B5EF4-FFF2-40B4-BE49-F238E27FC236}">
                <a16:creationId xmlns:a16="http://schemas.microsoft.com/office/drawing/2014/main" xmlns="" id="{FD5B3A59-DAD0-42D0-94F7-9AD513F8F4EE}"/>
              </a:ext>
            </a:extLst>
          </p:cNvPr>
          <p:cNvSpPr txBox="1">
            <a:spLocks/>
          </p:cNvSpPr>
          <p:nvPr/>
        </p:nvSpPr>
        <p:spPr>
          <a:xfrm>
            <a:off x="542925" y="471487"/>
            <a:ext cx="5233639" cy="70609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u="sng" dirty="0">
                <a:solidFill>
                  <a:srgbClr val="7030A0"/>
                </a:solidFill>
                <a:highlight>
                  <a:srgbClr val="FFFF00"/>
                </a:highlight>
                <a:latin typeface="Arial Rounded MT Bold" panose="020F0704030504030204" pitchFamily="34" charset="0"/>
              </a:rPr>
              <a:t>Lesson Goals</a:t>
            </a:r>
            <a:endParaRPr lang="ar-SA" u="sng" dirty="0">
              <a:solidFill>
                <a:srgbClr val="7030A0"/>
              </a:solidFill>
              <a:highlight>
                <a:srgbClr val="FFFF00"/>
              </a:highlight>
              <a:latin typeface="Arial Rounded MT Bold" panose="020F0704030504030204" pitchFamily="34" charset="0"/>
            </a:endParaRPr>
          </a:p>
        </p:txBody>
      </p:sp>
      <p:sp>
        <p:nvSpPr>
          <p:cNvPr id="9" name="عنصر نائب للمحتوى 3">
            <a:extLst>
              <a:ext uri="{FF2B5EF4-FFF2-40B4-BE49-F238E27FC236}">
                <a16:creationId xmlns:a16="http://schemas.microsoft.com/office/drawing/2014/main" xmlns="" id="{D2F43824-9A4A-4715-B9EC-4E0FDBA3970B}"/>
              </a:ext>
            </a:extLst>
          </p:cNvPr>
          <p:cNvSpPr txBox="1">
            <a:spLocks/>
          </p:cNvSpPr>
          <p:nvPr/>
        </p:nvSpPr>
        <p:spPr>
          <a:xfrm>
            <a:off x="0" y="1342198"/>
            <a:ext cx="8928294" cy="3772727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>
              <a:solidFill>
                <a:schemeClr val="bg1"/>
              </a:solidFill>
              <a:latin typeface="STC-Regular"/>
            </a:endParaRPr>
          </a:p>
          <a:p>
            <a:r>
              <a:rPr lang="en-US" sz="3200" dirty="0">
                <a:solidFill>
                  <a:srgbClr val="0000FF"/>
                </a:solidFill>
                <a:latin typeface="Comic Sans MS" panose="030F0702030302020204" pitchFamily="66" charset="0"/>
              </a:rPr>
              <a:t>Ask friends about their problems .</a:t>
            </a:r>
          </a:p>
          <a:p>
            <a:r>
              <a:rPr lang="en-US" sz="3200" dirty="0">
                <a:solidFill>
                  <a:srgbClr val="0000FF"/>
                </a:solidFill>
                <a:latin typeface="Comic Sans MS" panose="030F0702030302020204" pitchFamily="66" charset="0"/>
              </a:rPr>
              <a:t>Write notes about a letter .</a:t>
            </a:r>
          </a:p>
          <a:p>
            <a:r>
              <a:rPr lang="en-US" sz="3200" dirty="0">
                <a:solidFill>
                  <a:srgbClr val="0000FF"/>
                </a:solidFill>
                <a:latin typeface="Comic Sans MS" panose="030F0702030302020204" pitchFamily="66" charset="0"/>
              </a:rPr>
              <a:t>Find a problem in a text.</a:t>
            </a:r>
          </a:p>
          <a:p>
            <a:r>
              <a:rPr lang="en-US" sz="3200" dirty="0">
                <a:solidFill>
                  <a:srgbClr val="0000FF"/>
                </a:solidFill>
                <a:latin typeface="Comic Sans MS" panose="030F0702030302020204" pitchFamily="66" charset="0"/>
              </a:rPr>
              <a:t>Find advice and solution in a text .</a:t>
            </a:r>
          </a:p>
          <a:p>
            <a:endParaRPr lang="en-US" sz="3200" dirty="0">
              <a:solidFill>
                <a:srgbClr val="0000FF"/>
              </a:solidFill>
              <a:latin typeface="Comic Sans MS" panose="030F0702030302020204" pitchFamily="66" charset="0"/>
            </a:endParaRPr>
          </a:p>
        </p:txBody>
      </p:sp>
      <p:pic>
        <p:nvPicPr>
          <p:cNvPr id="8" name="Picture 7" descr="Text&#10;&#10;Description automatically generated">
            <a:extLst>
              <a:ext uri="{FF2B5EF4-FFF2-40B4-BE49-F238E27FC236}">
                <a16:creationId xmlns:a16="http://schemas.microsoft.com/office/drawing/2014/main" xmlns="" id="{6DB91AA6-5E05-429E-B983-BF540C16BD3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xmlns="" r:id="rId5"/>
              </a:ext>
            </a:extLst>
          </a:blip>
          <a:srcRect t="16483" b="17118"/>
          <a:stretch/>
        </p:blipFill>
        <p:spPr>
          <a:xfrm>
            <a:off x="0" y="4636681"/>
            <a:ext cx="11788726" cy="17582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62687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مربع نص 4">
            <a:extLst>
              <a:ext uri="{FF2B5EF4-FFF2-40B4-BE49-F238E27FC236}">
                <a16:creationId xmlns:a16="http://schemas.microsoft.com/office/drawing/2014/main" xmlns="" id="{835A26BD-0AF0-44ED-90DA-585974257276}"/>
              </a:ext>
            </a:extLst>
          </p:cNvPr>
          <p:cNvSpPr txBox="1"/>
          <p:nvPr/>
        </p:nvSpPr>
        <p:spPr>
          <a:xfrm>
            <a:off x="661436" y="2"/>
            <a:ext cx="10869132" cy="7514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dirty="0"/>
              <a:t>Open your </a:t>
            </a:r>
            <a:r>
              <a:rPr lang="en-US" sz="3200" dirty="0"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Student’s book </a:t>
            </a:r>
            <a:r>
              <a:rPr lang="en-US" sz="3200" dirty="0"/>
              <a:t>at page: </a:t>
            </a:r>
            <a:r>
              <a:rPr lang="en-US" sz="3200" dirty="0">
                <a:solidFill>
                  <a:srgbClr val="FF0000"/>
                </a:solidFill>
              </a:rPr>
              <a:t>26                             </a:t>
            </a:r>
            <a:endParaRPr lang="ar-SA" sz="3200" dirty="0">
              <a:solidFill>
                <a:srgbClr val="FF0000"/>
              </a:solidFill>
            </a:endParaRPr>
          </a:p>
        </p:txBody>
      </p:sp>
      <p:pic>
        <p:nvPicPr>
          <p:cNvPr id="7" name="Picture 2" descr="Free Download Open Book Clip Art Clipart Book Clip - Book Clipart Png Black  And White, Cliparts &amp; Cartoons - Jing.fm">
            <a:extLst>
              <a:ext uri="{FF2B5EF4-FFF2-40B4-BE49-F238E27FC236}">
                <a16:creationId xmlns:a16="http://schemas.microsoft.com/office/drawing/2014/main" xmlns="" id="{8434C7F3-84DA-4D1B-BB57-5D12B1EFDF1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5179" b="92500" l="2907" r="9814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41433" y="4093483"/>
            <a:ext cx="2789135" cy="22621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صورة 2" descr="صورة تحتوي على نص, علامة&#10;&#10;تم إنشاء الوصف تلقائياً">
            <a:extLst>
              <a:ext uri="{FF2B5EF4-FFF2-40B4-BE49-F238E27FC236}">
                <a16:creationId xmlns:a16="http://schemas.microsoft.com/office/drawing/2014/main" xmlns="" id="{E26FE58F-F708-4642-B38D-8559C2C50EE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4062" y="872198"/>
            <a:ext cx="7897371" cy="54834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85392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xmlns="" id="{3A157549-8402-4F31-8185-F8CF0407DEC5}"/>
              </a:ext>
            </a:extLst>
          </p:cNvPr>
          <p:cNvSpPr/>
          <p:nvPr/>
        </p:nvSpPr>
        <p:spPr>
          <a:xfrm>
            <a:off x="989426" y="351692"/>
            <a:ext cx="8721971" cy="1002324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3600" dirty="0">
              <a:solidFill>
                <a:srgbClr val="C00000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algn="ctr"/>
            <a:r>
              <a:rPr lang="en-US" sz="3600" dirty="0">
                <a:solidFill>
                  <a:srgbClr val="C0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Discuss the following questions . </a:t>
            </a:r>
          </a:p>
          <a:p>
            <a:pPr algn="ctr"/>
            <a:endParaRPr lang="en-US" sz="3200" dirty="0">
              <a:solidFill>
                <a:srgbClr val="C00000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pic>
        <p:nvPicPr>
          <p:cNvPr id="4" name="Picture 3" descr="Graphical user interface, text&#10;&#10;Description automatically generated">
            <a:extLst>
              <a:ext uri="{FF2B5EF4-FFF2-40B4-BE49-F238E27FC236}">
                <a16:creationId xmlns:a16="http://schemas.microsoft.com/office/drawing/2014/main" xmlns="" id="{A08CCC5E-A27D-4592-86CD-915F63620CA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3302" y="1871004"/>
            <a:ext cx="10535596" cy="316523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19695851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Graphical user interface&#10;&#10;Description automatically generated">
            <a:extLst>
              <a:ext uri="{FF2B5EF4-FFF2-40B4-BE49-F238E27FC236}">
                <a16:creationId xmlns:a16="http://schemas.microsoft.com/office/drawing/2014/main" xmlns="" id="{3E4D789C-C906-47D2-9357-160B261A72E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680" y="961334"/>
            <a:ext cx="5813320" cy="522845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52008685-0F80-4316-8218-4B52669A7CE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680" y="272821"/>
            <a:ext cx="5813320" cy="561905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7" name="Writing">
            <a:hlinkClick r:id="" action="ppaction://media"/>
            <a:extLst>
              <a:ext uri="{FF2B5EF4-FFF2-40B4-BE49-F238E27FC236}">
                <a16:creationId xmlns:a16="http://schemas.microsoft.com/office/drawing/2014/main" xmlns="" id="{2DD796CD-5341-44B8-87AB-402BA6AE022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>
            <a:duotone>
              <a:prstClr val="black"/>
              <a:srgbClr val="FF33CC">
                <a:tint val="45000"/>
                <a:satMod val="400000"/>
              </a:srgbClr>
            </a:duotone>
          </a:blip>
          <a:stretch>
            <a:fillRect/>
          </a:stretch>
        </p:blipFill>
        <p:spPr>
          <a:xfrm>
            <a:off x="8947052" y="1758462"/>
            <a:ext cx="1392702" cy="1350498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C956DCF1-57FF-4D20-A5B1-DB8D170A8FD5}"/>
              </a:ext>
            </a:extLst>
          </p:cNvPr>
          <p:cNvPicPr>
            <a:picLocks noChangeAspect="1"/>
          </p:cNvPicPr>
          <p:nvPr/>
        </p:nvPicPr>
        <p:blipFill>
          <a:blip r:embed="rId7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xmlns="" r:id="rId8"/>
              </a:ext>
            </a:extLst>
          </a:blip>
          <a:stretch>
            <a:fillRect/>
          </a:stretch>
        </p:blipFill>
        <p:spPr>
          <a:xfrm>
            <a:off x="8425009" y="105306"/>
            <a:ext cx="2188258" cy="14588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43960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>
                <p:cTn id="4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Graphical user interface&#10;&#10;Description automatically generated">
            <a:extLst>
              <a:ext uri="{FF2B5EF4-FFF2-40B4-BE49-F238E27FC236}">
                <a16:creationId xmlns:a16="http://schemas.microsoft.com/office/drawing/2014/main" xmlns="" id="{3E4D789C-C906-47D2-9357-160B261A72E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679" y="370491"/>
            <a:ext cx="6089985" cy="5673843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xmlns="" id="{A9B3100D-289D-4C92-B1ED-C3358B299231}"/>
              </a:ext>
            </a:extLst>
          </p:cNvPr>
          <p:cNvSpPr/>
          <p:nvPr/>
        </p:nvSpPr>
        <p:spPr>
          <a:xfrm>
            <a:off x="6611815" y="370491"/>
            <a:ext cx="5580185" cy="670518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>
                <a:solidFill>
                  <a:srgbClr val="C00000"/>
                </a:solidFill>
                <a:latin typeface="Comic Sans MS" panose="030F0702030302020204" pitchFamily="66" charset="0"/>
              </a:rPr>
              <a:t>Who wrote the letter ?</a:t>
            </a: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xmlns="" id="{18BAED98-48DA-4F5D-98B0-364BEC2B4E06}"/>
              </a:ext>
            </a:extLst>
          </p:cNvPr>
          <p:cNvSpPr/>
          <p:nvPr/>
        </p:nvSpPr>
        <p:spPr>
          <a:xfrm>
            <a:off x="6611810" y="1404467"/>
            <a:ext cx="5580185" cy="670518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>
                <a:solidFill>
                  <a:srgbClr val="C00000"/>
                </a:solidFill>
                <a:latin typeface="Comic Sans MS" panose="030F0702030302020204" pitchFamily="66" charset="0"/>
              </a:rPr>
              <a:t>To whom Nasser wrote the letter ?</a:t>
            </a: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xmlns="" id="{1C766915-0FB4-4AB2-BE20-292E318D7253}"/>
              </a:ext>
            </a:extLst>
          </p:cNvPr>
          <p:cNvSpPr/>
          <p:nvPr/>
        </p:nvSpPr>
        <p:spPr>
          <a:xfrm>
            <a:off x="6611809" y="2424332"/>
            <a:ext cx="5580185" cy="670518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>
                <a:solidFill>
                  <a:srgbClr val="C00000"/>
                </a:solidFill>
                <a:latin typeface="Comic Sans MS" panose="030F0702030302020204" pitchFamily="66" charset="0"/>
              </a:rPr>
              <a:t>Did he move to another city ?</a:t>
            </a: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xmlns="" id="{91BA2846-47AA-4FCF-8ADF-3F935886CDEF}"/>
              </a:ext>
            </a:extLst>
          </p:cNvPr>
          <p:cNvSpPr/>
          <p:nvPr/>
        </p:nvSpPr>
        <p:spPr>
          <a:xfrm>
            <a:off x="6611809" y="3410222"/>
            <a:ext cx="5580185" cy="670518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>
                <a:solidFill>
                  <a:srgbClr val="C00000"/>
                </a:solidFill>
                <a:latin typeface="Comic Sans MS" panose="030F0702030302020204" pitchFamily="66" charset="0"/>
              </a:rPr>
              <a:t>What was his problem ?</a:t>
            </a: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xmlns="" id="{67F23AB1-D3BC-4913-AF16-D1B0BD4F8BC5}"/>
              </a:ext>
            </a:extLst>
          </p:cNvPr>
          <p:cNvSpPr/>
          <p:nvPr/>
        </p:nvSpPr>
        <p:spPr>
          <a:xfrm>
            <a:off x="6611808" y="4396112"/>
            <a:ext cx="5580185" cy="670518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>
                <a:solidFill>
                  <a:srgbClr val="C00000"/>
                </a:solidFill>
                <a:latin typeface="Comic Sans MS" panose="030F0702030302020204" pitchFamily="66" charset="0"/>
              </a:rPr>
              <a:t>Why did he gain a lot of weight ?</a:t>
            </a: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xmlns="" id="{6BB6D043-50AA-4057-A603-9838EF538120}"/>
              </a:ext>
            </a:extLst>
          </p:cNvPr>
          <p:cNvSpPr/>
          <p:nvPr/>
        </p:nvSpPr>
        <p:spPr>
          <a:xfrm>
            <a:off x="6611807" y="5249510"/>
            <a:ext cx="5580185" cy="1209863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>
                <a:solidFill>
                  <a:srgbClr val="C00000"/>
                </a:solidFill>
                <a:latin typeface="Comic Sans MS" panose="030F0702030302020204" pitchFamily="66" charset="0"/>
              </a:rPr>
              <a:t>What do you think he means when he says “ </a:t>
            </a:r>
            <a:r>
              <a:rPr lang="en-US" sz="2400" dirty="0">
                <a:solidFill>
                  <a:srgbClr val="008000"/>
                </a:solidFill>
                <a:latin typeface="Comic Sans MS" panose="030F0702030302020204" pitchFamily="66" charset="0"/>
              </a:rPr>
              <a:t>I feel like giving up on everything </a:t>
            </a:r>
            <a:r>
              <a:rPr lang="en-US" sz="2400" dirty="0">
                <a:solidFill>
                  <a:srgbClr val="C00000"/>
                </a:solidFill>
                <a:latin typeface="Comic Sans MS" panose="030F0702030302020204" pitchFamily="66" charset="0"/>
              </a:rPr>
              <a:t>“ ?</a:t>
            </a:r>
          </a:p>
        </p:txBody>
      </p:sp>
      <p:cxnSp>
        <p:nvCxnSpPr>
          <p:cNvPr id="14" name="رابط مستقيم 27">
            <a:extLst>
              <a:ext uri="{FF2B5EF4-FFF2-40B4-BE49-F238E27FC236}">
                <a16:creationId xmlns:a16="http://schemas.microsoft.com/office/drawing/2014/main" xmlns="" id="{71C4D9B8-DF8C-4D41-827A-B1969EF38645}"/>
              </a:ext>
            </a:extLst>
          </p:cNvPr>
          <p:cNvCxnSpPr>
            <a:cxnSpLocks/>
          </p:cNvCxnSpPr>
          <p:nvPr/>
        </p:nvCxnSpPr>
        <p:spPr>
          <a:xfrm>
            <a:off x="393895" y="5934993"/>
            <a:ext cx="604911" cy="0"/>
          </a:xfrm>
          <a:prstGeom prst="line">
            <a:avLst/>
          </a:prstGeom>
          <a:ln w="28575">
            <a:solidFill>
              <a:srgbClr val="0000CC"/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16" name="رابط مستقيم 27">
            <a:extLst>
              <a:ext uri="{FF2B5EF4-FFF2-40B4-BE49-F238E27FC236}">
                <a16:creationId xmlns:a16="http://schemas.microsoft.com/office/drawing/2014/main" xmlns="" id="{F8FD8182-4E74-452F-9627-2553B20CCF45}"/>
              </a:ext>
            </a:extLst>
          </p:cNvPr>
          <p:cNvCxnSpPr>
            <a:cxnSpLocks/>
          </p:cNvCxnSpPr>
          <p:nvPr/>
        </p:nvCxnSpPr>
        <p:spPr>
          <a:xfrm>
            <a:off x="752622" y="713535"/>
            <a:ext cx="513470" cy="0"/>
          </a:xfrm>
          <a:prstGeom prst="line">
            <a:avLst/>
          </a:prstGeom>
          <a:ln w="28575">
            <a:solidFill>
              <a:srgbClr val="0000CC"/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18" name="رابط مستقيم 27">
            <a:extLst>
              <a:ext uri="{FF2B5EF4-FFF2-40B4-BE49-F238E27FC236}">
                <a16:creationId xmlns:a16="http://schemas.microsoft.com/office/drawing/2014/main" xmlns="" id="{190DAD42-6076-4F86-AD6C-38FBECA90AB2}"/>
              </a:ext>
            </a:extLst>
          </p:cNvPr>
          <p:cNvCxnSpPr>
            <a:cxnSpLocks/>
          </p:cNvCxnSpPr>
          <p:nvPr/>
        </p:nvCxnSpPr>
        <p:spPr>
          <a:xfrm>
            <a:off x="1967132" y="1330210"/>
            <a:ext cx="1549791" cy="0"/>
          </a:xfrm>
          <a:prstGeom prst="line">
            <a:avLst/>
          </a:prstGeom>
          <a:ln w="28575">
            <a:solidFill>
              <a:srgbClr val="990099"/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20" name="رابط مستقيم 27">
            <a:extLst>
              <a:ext uri="{FF2B5EF4-FFF2-40B4-BE49-F238E27FC236}">
                <a16:creationId xmlns:a16="http://schemas.microsoft.com/office/drawing/2014/main" xmlns="" id="{FBB0AB34-FD03-4DB2-AADD-E4F435A59B36}"/>
              </a:ext>
            </a:extLst>
          </p:cNvPr>
          <p:cNvCxnSpPr>
            <a:cxnSpLocks/>
          </p:cNvCxnSpPr>
          <p:nvPr/>
        </p:nvCxnSpPr>
        <p:spPr>
          <a:xfrm>
            <a:off x="1542757" y="1538881"/>
            <a:ext cx="1974166" cy="0"/>
          </a:xfrm>
          <a:prstGeom prst="line">
            <a:avLst/>
          </a:prstGeom>
          <a:ln w="28575">
            <a:solidFill>
              <a:srgbClr val="008000"/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22" name="رابط مستقيم 27">
            <a:extLst>
              <a:ext uri="{FF2B5EF4-FFF2-40B4-BE49-F238E27FC236}">
                <a16:creationId xmlns:a16="http://schemas.microsoft.com/office/drawing/2014/main" xmlns="" id="{B8244749-8D78-4D68-B977-99DC1148EF13}"/>
              </a:ext>
            </a:extLst>
          </p:cNvPr>
          <p:cNvCxnSpPr>
            <a:cxnSpLocks/>
          </p:cNvCxnSpPr>
          <p:nvPr/>
        </p:nvCxnSpPr>
        <p:spPr>
          <a:xfrm>
            <a:off x="393895" y="1986704"/>
            <a:ext cx="2180493" cy="0"/>
          </a:xfrm>
          <a:prstGeom prst="line">
            <a:avLst/>
          </a:prstGeom>
          <a:ln w="28575">
            <a:solidFill>
              <a:srgbClr val="008000"/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24" name="رابط مستقيم 27">
            <a:extLst>
              <a:ext uri="{FF2B5EF4-FFF2-40B4-BE49-F238E27FC236}">
                <a16:creationId xmlns:a16="http://schemas.microsoft.com/office/drawing/2014/main" xmlns="" id="{D5DAB0E3-2A40-460D-9737-6DF1CB580FE9}"/>
              </a:ext>
            </a:extLst>
          </p:cNvPr>
          <p:cNvCxnSpPr>
            <a:cxnSpLocks/>
          </p:cNvCxnSpPr>
          <p:nvPr/>
        </p:nvCxnSpPr>
        <p:spPr>
          <a:xfrm>
            <a:off x="2703341" y="1986704"/>
            <a:ext cx="813582" cy="0"/>
          </a:xfrm>
          <a:prstGeom prst="line">
            <a:avLst/>
          </a:prstGeom>
          <a:ln w="28575">
            <a:solidFill>
              <a:srgbClr val="008000"/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27" name="رابط مستقيم 27">
            <a:extLst>
              <a:ext uri="{FF2B5EF4-FFF2-40B4-BE49-F238E27FC236}">
                <a16:creationId xmlns:a16="http://schemas.microsoft.com/office/drawing/2014/main" xmlns="" id="{1C9CFFAD-635E-43A9-B58D-E27886EC3AC1}"/>
              </a:ext>
            </a:extLst>
          </p:cNvPr>
          <p:cNvCxnSpPr>
            <a:cxnSpLocks/>
          </p:cNvCxnSpPr>
          <p:nvPr/>
        </p:nvCxnSpPr>
        <p:spPr>
          <a:xfrm>
            <a:off x="452510" y="2160207"/>
            <a:ext cx="1193410" cy="0"/>
          </a:xfrm>
          <a:prstGeom prst="line">
            <a:avLst/>
          </a:prstGeom>
          <a:ln w="28575">
            <a:solidFill>
              <a:srgbClr val="008000"/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29" name="رابط مستقيم 27">
            <a:extLst>
              <a:ext uri="{FF2B5EF4-FFF2-40B4-BE49-F238E27FC236}">
                <a16:creationId xmlns:a16="http://schemas.microsoft.com/office/drawing/2014/main" xmlns="" id="{2F10DB09-9427-4841-AB0F-AB6232C7B2DF}"/>
              </a:ext>
            </a:extLst>
          </p:cNvPr>
          <p:cNvCxnSpPr>
            <a:cxnSpLocks/>
          </p:cNvCxnSpPr>
          <p:nvPr/>
        </p:nvCxnSpPr>
        <p:spPr>
          <a:xfrm>
            <a:off x="1784252" y="2168873"/>
            <a:ext cx="1535723" cy="0"/>
          </a:xfrm>
          <a:prstGeom prst="line">
            <a:avLst/>
          </a:prstGeom>
          <a:ln w="28575">
            <a:solidFill>
              <a:srgbClr val="008000"/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32" name="رابط مستقيم 27">
            <a:extLst>
              <a:ext uri="{FF2B5EF4-FFF2-40B4-BE49-F238E27FC236}">
                <a16:creationId xmlns:a16="http://schemas.microsoft.com/office/drawing/2014/main" xmlns="" id="{C4B70738-920F-410E-BDA8-14BADC59718E}"/>
              </a:ext>
            </a:extLst>
          </p:cNvPr>
          <p:cNvCxnSpPr>
            <a:cxnSpLocks/>
          </p:cNvCxnSpPr>
          <p:nvPr/>
        </p:nvCxnSpPr>
        <p:spPr>
          <a:xfrm>
            <a:off x="452510" y="2340740"/>
            <a:ext cx="3064413" cy="0"/>
          </a:xfrm>
          <a:prstGeom prst="line">
            <a:avLst/>
          </a:prstGeom>
          <a:ln w="28575">
            <a:solidFill>
              <a:srgbClr val="008000"/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34" name="رابط مستقيم 27">
            <a:extLst>
              <a:ext uri="{FF2B5EF4-FFF2-40B4-BE49-F238E27FC236}">
                <a16:creationId xmlns:a16="http://schemas.microsoft.com/office/drawing/2014/main" xmlns="" id="{BBEEFDEB-120C-45D3-9399-5ECFC70788B0}"/>
              </a:ext>
            </a:extLst>
          </p:cNvPr>
          <p:cNvCxnSpPr>
            <a:cxnSpLocks/>
          </p:cNvCxnSpPr>
          <p:nvPr/>
        </p:nvCxnSpPr>
        <p:spPr>
          <a:xfrm>
            <a:off x="452510" y="2511898"/>
            <a:ext cx="2867465" cy="0"/>
          </a:xfrm>
          <a:prstGeom prst="line">
            <a:avLst/>
          </a:prstGeom>
          <a:ln w="28575">
            <a:solidFill>
              <a:srgbClr val="008000"/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37" name="رابط مستقيم 27">
            <a:extLst>
              <a:ext uri="{FF2B5EF4-FFF2-40B4-BE49-F238E27FC236}">
                <a16:creationId xmlns:a16="http://schemas.microsoft.com/office/drawing/2014/main" xmlns="" id="{A4795458-90BD-4829-99F8-9E38A3E1F0A8}"/>
              </a:ext>
            </a:extLst>
          </p:cNvPr>
          <p:cNvCxnSpPr>
            <a:cxnSpLocks/>
          </p:cNvCxnSpPr>
          <p:nvPr/>
        </p:nvCxnSpPr>
        <p:spPr>
          <a:xfrm>
            <a:off x="452510" y="2715879"/>
            <a:ext cx="1193410" cy="0"/>
          </a:xfrm>
          <a:prstGeom prst="line">
            <a:avLst/>
          </a:prstGeom>
          <a:ln w="28575">
            <a:solidFill>
              <a:srgbClr val="008000"/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39" name="رابط مستقيم 27">
            <a:extLst>
              <a:ext uri="{FF2B5EF4-FFF2-40B4-BE49-F238E27FC236}">
                <a16:creationId xmlns:a16="http://schemas.microsoft.com/office/drawing/2014/main" xmlns="" id="{13483111-9A47-4BB7-B75A-7D6498F15E20}"/>
              </a:ext>
            </a:extLst>
          </p:cNvPr>
          <p:cNvCxnSpPr>
            <a:cxnSpLocks/>
          </p:cNvCxnSpPr>
          <p:nvPr/>
        </p:nvCxnSpPr>
        <p:spPr>
          <a:xfrm>
            <a:off x="1420837" y="3911633"/>
            <a:ext cx="2096086" cy="0"/>
          </a:xfrm>
          <a:prstGeom prst="line">
            <a:avLst/>
          </a:prstGeom>
          <a:ln w="28575">
            <a:solidFill>
              <a:srgbClr val="008000"/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42" name="رابط مستقيم 27">
            <a:extLst>
              <a:ext uri="{FF2B5EF4-FFF2-40B4-BE49-F238E27FC236}">
                <a16:creationId xmlns:a16="http://schemas.microsoft.com/office/drawing/2014/main" xmlns="" id="{4701C8E5-10C7-4A7E-8432-143235D72D49}"/>
              </a:ext>
            </a:extLst>
          </p:cNvPr>
          <p:cNvCxnSpPr>
            <a:cxnSpLocks/>
          </p:cNvCxnSpPr>
          <p:nvPr/>
        </p:nvCxnSpPr>
        <p:spPr>
          <a:xfrm>
            <a:off x="452510" y="4066672"/>
            <a:ext cx="447822" cy="0"/>
          </a:xfrm>
          <a:prstGeom prst="line">
            <a:avLst/>
          </a:prstGeom>
          <a:ln w="28575">
            <a:solidFill>
              <a:srgbClr val="008000"/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44" name="رابط مستقيم 27">
            <a:extLst>
              <a:ext uri="{FF2B5EF4-FFF2-40B4-BE49-F238E27FC236}">
                <a16:creationId xmlns:a16="http://schemas.microsoft.com/office/drawing/2014/main" xmlns="" id="{C3C07CC3-5569-42F5-BFC0-55F0A2AC1DE5}"/>
              </a:ext>
            </a:extLst>
          </p:cNvPr>
          <p:cNvCxnSpPr>
            <a:cxnSpLocks/>
          </p:cNvCxnSpPr>
          <p:nvPr/>
        </p:nvCxnSpPr>
        <p:spPr>
          <a:xfrm>
            <a:off x="453683" y="3896851"/>
            <a:ext cx="893298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248030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9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0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0" dur="2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8" grpId="0" animBg="1"/>
      <p:bldP spid="10" grpId="0" animBg="1"/>
      <p:bldP spid="11" grpId="0" animBg="1"/>
      <p:bldP spid="12" grpId="0" animBg="1"/>
      <p:bldP spid="1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فقاعة التفكير: على شكل سحابة 24">
            <a:extLst>
              <a:ext uri="{FF2B5EF4-FFF2-40B4-BE49-F238E27FC236}">
                <a16:creationId xmlns:a16="http://schemas.microsoft.com/office/drawing/2014/main" xmlns="" id="{81C279F1-649A-4088-A61D-AA0A100D8D3E}"/>
              </a:ext>
            </a:extLst>
          </p:cNvPr>
          <p:cNvSpPr/>
          <p:nvPr/>
        </p:nvSpPr>
        <p:spPr>
          <a:xfrm>
            <a:off x="899652" y="208120"/>
            <a:ext cx="4527754" cy="1708036"/>
          </a:xfrm>
          <a:prstGeom prst="cloudCallout">
            <a:avLst>
              <a:gd name="adj1" fmla="val 15227"/>
              <a:gd name="adj2" fmla="val 58809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2000" dirty="0">
                <a:solidFill>
                  <a:srgbClr val="C00000"/>
                </a:solidFill>
                <a:latin typeface="Comic Sans MS" panose="030F0702030302020204" pitchFamily="66" charset="0"/>
              </a:rPr>
              <a:t>Could you summarize</a:t>
            </a:r>
          </a:p>
          <a:p>
            <a:pPr algn="ctr"/>
            <a:r>
              <a:rPr lang="en-US" sz="2000" dirty="0">
                <a:solidFill>
                  <a:srgbClr val="C00000"/>
                </a:solidFill>
                <a:latin typeface="Comic Sans MS" panose="030F0702030302020204" pitchFamily="66" charset="0"/>
              </a:rPr>
              <a:t>the problem ?</a:t>
            </a:r>
            <a:endParaRPr lang="ar-SA" sz="2000" dirty="0">
              <a:solidFill>
                <a:srgbClr val="C00000"/>
              </a:solidFill>
              <a:latin typeface="Comic Sans MS" panose="030F0702030302020204" pitchFamily="66" charset="0"/>
            </a:endParaRPr>
          </a:p>
        </p:txBody>
      </p:sp>
      <p:grpSp>
        <p:nvGrpSpPr>
          <p:cNvPr id="4" name="Group 37">
            <a:extLst>
              <a:ext uri="{FF2B5EF4-FFF2-40B4-BE49-F238E27FC236}">
                <a16:creationId xmlns:a16="http://schemas.microsoft.com/office/drawing/2014/main" xmlns="" id="{618CAF2B-9149-4995-B58B-C95D7C12F483}"/>
              </a:ext>
            </a:extLst>
          </p:cNvPr>
          <p:cNvGrpSpPr/>
          <p:nvPr/>
        </p:nvGrpSpPr>
        <p:grpSpPr>
          <a:xfrm rot="5400000" flipV="1">
            <a:off x="5066067" y="-2399673"/>
            <a:ext cx="722675" cy="10564836"/>
            <a:chOff x="1965157" y="4479564"/>
            <a:chExt cx="1804738" cy="1804738"/>
          </a:xfrm>
        </p:grpSpPr>
        <p:sp>
          <p:nvSpPr>
            <p:cNvPr id="5" name="Oval 52">
              <a:extLst>
                <a:ext uri="{FF2B5EF4-FFF2-40B4-BE49-F238E27FC236}">
                  <a16:creationId xmlns:a16="http://schemas.microsoft.com/office/drawing/2014/main" xmlns="" id="{21AC011F-C322-482F-85AD-9F4FC6F750E6}"/>
                </a:ext>
              </a:extLst>
            </p:cNvPr>
            <p:cNvSpPr/>
            <p:nvPr/>
          </p:nvSpPr>
          <p:spPr>
            <a:xfrm>
              <a:off x="1965157" y="4479564"/>
              <a:ext cx="1804738" cy="1804738"/>
            </a:xfrm>
            <a:prstGeom prst="rect">
              <a:avLst/>
            </a:prstGeom>
            <a:gradFill flip="none" rotWithShape="1">
              <a:gsLst>
                <a:gs pos="100000">
                  <a:schemeClr val="bg1">
                    <a:lumMod val="95000"/>
                  </a:schemeClr>
                </a:gs>
                <a:gs pos="0">
                  <a:schemeClr val="bg1"/>
                </a:gs>
              </a:gsLst>
              <a:lin ang="2700000" scaled="1"/>
              <a:tileRect/>
            </a:gradFill>
            <a:ln>
              <a:noFill/>
            </a:ln>
            <a:effectLst>
              <a:outerShdw blurRad="355600" dist="127000" dir="2700000" algn="tl" rotWithShape="0">
                <a:schemeClr val="tx1">
                  <a:lumMod val="85000"/>
                  <a:lumOff val="15000"/>
                  <a:alpha val="4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sz="1350"/>
            </a:p>
          </p:txBody>
        </p:sp>
        <p:sp>
          <p:nvSpPr>
            <p:cNvPr id="6" name="Oval 53">
              <a:extLst>
                <a:ext uri="{FF2B5EF4-FFF2-40B4-BE49-F238E27FC236}">
                  <a16:creationId xmlns:a16="http://schemas.microsoft.com/office/drawing/2014/main" xmlns="" id="{95B00FAB-EE10-4C9F-BF9B-176F0056E42B}"/>
                </a:ext>
              </a:extLst>
            </p:cNvPr>
            <p:cNvSpPr/>
            <p:nvPr/>
          </p:nvSpPr>
          <p:spPr>
            <a:xfrm>
              <a:off x="2099514" y="4520549"/>
              <a:ext cx="1515559" cy="1729848"/>
            </a:xfrm>
            <a:prstGeom prst="rect">
              <a:avLst/>
            </a:prstGeom>
            <a:solidFill>
              <a:srgbClr val="92D050"/>
            </a:solidFill>
            <a:ln>
              <a:noFill/>
            </a:ln>
            <a:effectLst>
              <a:outerShdw blurRad="355600" dist="127000" dir="2700000" algn="tl" rotWithShape="0">
                <a:schemeClr val="tx1">
                  <a:lumMod val="85000"/>
                  <a:lumOff val="15000"/>
                  <a:alpha val="4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sz="1350" dirty="0"/>
            </a:p>
          </p:txBody>
        </p: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B3A484F3-CDDE-40AF-9FE6-0715443630E3}"/>
              </a:ext>
            </a:extLst>
          </p:cNvPr>
          <p:cNvSpPr txBox="1"/>
          <p:nvPr/>
        </p:nvSpPr>
        <p:spPr>
          <a:xfrm>
            <a:off x="408735" y="2647815"/>
            <a:ext cx="1012643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0000CC"/>
                </a:solidFill>
                <a:latin typeface="Comic Sans MS" panose="030F0702030302020204" pitchFamily="66" charset="0"/>
              </a:rPr>
              <a:t>He feels isolated .</a:t>
            </a:r>
          </a:p>
        </p:txBody>
      </p:sp>
      <p:grpSp>
        <p:nvGrpSpPr>
          <p:cNvPr id="8" name="Group 37">
            <a:extLst>
              <a:ext uri="{FF2B5EF4-FFF2-40B4-BE49-F238E27FC236}">
                <a16:creationId xmlns:a16="http://schemas.microsoft.com/office/drawing/2014/main" xmlns="" id="{521C69A1-172C-4E48-885F-324486779252}"/>
              </a:ext>
            </a:extLst>
          </p:cNvPr>
          <p:cNvGrpSpPr/>
          <p:nvPr/>
        </p:nvGrpSpPr>
        <p:grpSpPr>
          <a:xfrm rot="5400000" flipV="1">
            <a:off x="5002159" y="-1351967"/>
            <a:ext cx="722675" cy="10564836"/>
            <a:chOff x="1965157" y="4479564"/>
            <a:chExt cx="1804738" cy="1804738"/>
          </a:xfrm>
        </p:grpSpPr>
        <p:sp>
          <p:nvSpPr>
            <p:cNvPr id="9" name="Oval 52">
              <a:extLst>
                <a:ext uri="{FF2B5EF4-FFF2-40B4-BE49-F238E27FC236}">
                  <a16:creationId xmlns:a16="http://schemas.microsoft.com/office/drawing/2014/main" xmlns="" id="{4B337878-3961-4548-AB8F-593D22B19242}"/>
                </a:ext>
              </a:extLst>
            </p:cNvPr>
            <p:cNvSpPr/>
            <p:nvPr/>
          </p:nvSpPr>
          <p:spPr>
            <a:xfrm>
              <a:off x="1965157" y="4479564"/>
              <a:ext cx="1804738" cy="1804738"/>
            </a:xfrm>
            <a:prstGeom prst="rect">
              <a:avLst/>
            </a:prstGeom>
            <a:gradFill flip="none" rotWithShape="1">
              <a:gsLst>
                <a:gs pos="100000">
                  <a:schemeClr val="bg1">
                    <a:lumMod val="95000"/>
                  </a:schemeClr>
                </a:gs>
                <a:gs pos="0">
                  <a:schemeClr val="bg1"/>
                </a:gs>
              </a:gsLst>
              <a:lin ang="2700000" scaled="1"/>
              <a:tileRect/>
            </a:gradFill>
            <a:ln>
              <a:noFill/>
            </a:ln>
            <a:effectLst>
              <a:outerShdw blurRad="355600" dist="127000" dir="2700000" algn="tl" rotWithShape="0">
                <a:schemeClr val="tx1">
                  <a:lumMod val="85000"/>
                  <a:lumOff val="15000"/>
                  <a:alpha val="4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sz="1350"/>
            </a:p>
          </p:txBody>
        </p:sp>
        <p:sp>
          <p:nvSpPr>
            <p:cNvPr id="10" name="Oval 53">
              <a:extLst>
                <a:ext uri="{FF2B5EF4-FFF2-40B4-BE49-F238E27FC236}">
                  <a16:creationId xmlns:a16="http://schemas.microsoft.com/office/drawing/2014/main" xmlns="" id="{FF8579E1-5553-4064-B65B-D460633F4808}"/>
                </a:ext>
              </a:extLst>
            </p:cNvPr>
            <p:cNvSpPr/>
            <p:nvPr/>
          </p:nvSpPr>
          <p:spPr>
            <a:xfrm>
              <a:off x="2099514" y="4520549"/>
              <a:ext cx="1515559" cy="1729848"/>
            </a:xfrm>
            <a:prstGeom prst="rect">
              <a:avLst/>
            </a:prstGeom>
            <a:solidFill>
              <a:srgbClr val="92D050"/>
            </a:solidFill>
            <a:ln>
              <a:noFill/>
            </a:ln>
            <a:effectLst>
              <a:outerShdw blurRad="355600" dist="127000" dir="2700000" algn="tl" rotWithShape="0">
                <a:schemeClr val="tx1">
                  <a:lumMod val="85000"/>
                  <a:lumOff val="15000"/>
                  <a:alpha val="4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sz="1350" dirty="0"/>
            </a:p>
          </p:txBody>
        </p:sp>
      </p:grp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C9B416C2-1DDF-4573-A981-C5333DFB1A37}"/>
              </a:ext>
            </a:extLst>
          </p:cNvPr>
          <p:cNvSpPr txBox="1"/>
          <p:nvPr/>
        </p:nvSpPr>
        <p:spPr>
          <a:xfrm>
            <a:off x="408735" y="3695521"/>
            <a:ext cx="1012643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0000CC"/>
                </a:solidFill>
                <a:latin typeface="Comic Sans MS" panose="030F0702030302020204" pitchFamily="66" charset="0"/>
              </a:rPr>
              <a:t>He is very unhappy and bored .</a:t>
            </a:r>
          </a:p>
        </p:txBody>
      </p:sp>
      <p:grpSp>
        <p:nvGrpSpPr>
          <p:cNvPr id="12" name="Group 37">
            <a:extLst>
              <a:ext uri="{FF2B5EF4-FFF2-40B4-BE49-F238E27FC236}">
                <a16:creationId xmlns:a16="http://schemas.microsoft.com/office/drawing/2014/main" xmlns="" id="{B67C7ED3-54D7-4570-A224-C0666356FFB7}"/>
              </a:ext>
            </a:extLst>
          </p:cNvPr>
          <p:cNvGrpSpPr/>
          <p:nvPr/>
        </p:nvGrpSpPr>
        <p:grpSpPr>
          <a:xfrm rot="5400000" flipV="1">
            <a:off x="5066066" y="-304260"/>
            <a:ext cx="722675" cy="10564836"/>
            <a:chOff x="1965157" y="4479564"/>
            <a:chExt cx="1804738" cy="1804738"/>
          </a:xfrm>
        </p:grpSpPr>
        <p:sp>
          <p:nvSpPr>
            <p:cNvPr id="13" name="Oval 52">
              <a:extLst>
                <a:ext uri="{FF2B5EF4-FFF2-40B4-BE49-F238E27FC236}">
                  <a16:creationId xmlns:a16="http://schemas.microsoft.com/office/drawing/2014/main" xmlns="" id="{7EB3493A-4C1A-44FE-8329-D2BDF974EECA}"/>
                </a:ext>
              </a:extLst>
            </p:cNvPr>
            <p:cNvSpPr/>
            <p:nvPr/>
          </p:nvSpPr>
          <p:spPr>
            <a:xfrm>
              <a:off x="1965157" y="4479564"/>
              <a:ext cx="1804738" cy="1804738"/>
            </a:xfrm>
            <a:prstGeom prst="rect">
              <a:avLst/>
            </a:prstGeom>
            <a:gradFill flip="none" rotWithShape="1">
              <a:gsLst>
                <a:gs pos="100000">
                  <a:schemeClr val="bg1">
                    <a:lumMod val="95000"/>
                  </a:schemeClr>
                </a:gs>
                <a:gs pos="0">
                  <a:schemeClr val="bg1"/>
                </a:gs>
              </a:gsLst>
              <a:lin ang="2700000" scaled="1"/>
              <a:tileRect/>
            </a:gradFill>
            <a:ln>
              <a:noFill/>
            </a:ln>
            <a:effectLst>
              <a:outerShdw blurRad="355600" dist="127000" dir="2700000" algn="tl" rotWithShape="0">
                <a:schemeClr val="tx1">
                  <a:lumMod val="85000"/>
                  <a:lumOff val="15000"/>
                  <a:alpha val="4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sz="1350"/>
            </a:p>
          </p:txBody>
        </p:sp>
        <p:sp>
          <p:nvSpPr>
            <p:cNvPr id="14" name="Oval 53">
              <a:extLst>
                <a:ext uri="{FF2B5EF4-FFF2-40B4-BE49-F238E27FC236}">
                  <a16:creationId xmlns:a16="http://schemas.microsoft.com/office/drawing/2014/main" xmlns="" id="{4FD64B60-EAE6-47B8-9AC7-C1C4CE813288}"/>
                </a:ext>
              </a:extLst>
            </p:cNvPr>
            <p:cNvSpPr/>
            <p:nvPr/>
          </p:nvSpPr>
          <p:spPr>
            <a:xfrm>
              <a:off x="2099514" y="4520549"/>
              <a:ext cx="1515559" cy="1729848"/>
            </a:xfrm>
            <a:prstGeom prst="rect">
              <a:avLst/>
            </a:prstGeom>
            <a:solidFill>
              <a:srgbClr val="92D050"/>
            </a:solidFill>
            <a:ln>
              <a:noFill/>
            </a:ln>
            <a:effectLst>
              <a:outerShdw blurRad="355600" dist="127000" dir="2700000" algn="tl" rotWithShape="0">
                <a:schemeClr val="tx1">
                  <a:lumMod val="85000"/>
                  <a:lumOff val="15000"/>
                  <a:alpha val="4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sz="1350" dirty="0"/>
            </a:p>
          </p:txBody>
        </p:sp>
      </p:grp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68B1E8FA-E66B-42EE-BE2E-1B3AF3129765}"/>
              </a:ext>
            </a:extLst>
          </p:cNvPr>
          <p:cNvSpPr txBox="1"/>
          <p:nvPr/>
        </p:nvSpPr>
        <p:spPr>
          <a:xfrm>
            <a:off x="384908" y="4747325"/>
            <a:ext cx="1012643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0000CC"/>
                </a:solidFill>
                <a:latin typeface="Comic Sans MS" panose="030F0702030302020204" pitchFamily="66" charset="0"/>
              </a:rPr>
              <a:t>He can’t concentrate not think straight .</a:t>
            </a:r>
          </a:p>
        </p:txBody>
      </p:sp>
      <p:grpSp>
        <p:nvGrpSpPr>
          <p:cNvPr id="16" name="Group 37">
            <a:extLst>
              <a:ext uri="{FF2B5EF4-FFF2-40B4-BE49-F238E27FC236}">
                <a16:creationId xmlns:a16="http://schemas.microsoft.com/office/drawing/2014/main" xmlns="" id="{E812474C-C443-44B3-A818-CDC6E8621D31}"/>
              </a:ext>
            </a:extLst>
          </p:cNvPr>
          <p:cNvGrpSpPr/>
          <p:nvPr/>
        </p:nvGrpSpPr>
        <p:grpSpPr>
          <a:xfrm rot="5400000" flipV="1">
            <a:off x="5066065" y="743447"/>
            <a:ext cx="722675" cy="10564836"/>
            <a:chOff x="1965157" y="4479564"/>
            <a:chExt cx="1804738" cy="1804738"/>
          </a:xfrm>
        </p:grpSpPr>
        <p:sp>
          <p:nvSpPr>
            <p:cNvPr id="17" name="Oval 52">
              <a:extLst>
                <a:ext uri="{FF2B5EF4-FFF2-40B4-BE49-F238E27FC236}">
                  <a16:creationId xmlns:a16="http://schemas.microsoft.com/office/drawing/2014/main" xmlns="" id="{53A9CBD4-E9A0-4DA2-8A9C-7390CC3A22D3}"/>
                </a:ext>
              </a:extLst>
            </p:cNvPr>
            <p:cNvSpPr/>
            <p:nvPr/>
          </p:nvSpPr>
          <p:spPr>
            <a:xfrm>
              <a:off x="1965157" y="4479564"/>
              <a:ext cx="1804738" cy="1804738"/>
            </a:xfrm>
            <a:prstGeom prst="rect">
              <a:avLst/>
            </a:prstGeom>
            <a:gradFill flip="none" rotWithShape="1">
              <a:gsLst>
                <a:gs pos="100000">
                  <a:schemeClr val="bg1">
                    <a:lumMod val="95000"/>
                  </a:schemeClr>
                </a:gs>
                <a:gs pos="0">
                  <a:schemeClr val="bg1"/>
                </a:gs>
              </a:gsLst>
              <a:lin ang="2700000" scaled="1"/>
              <a:tileRect/>
            </a:gradFill>
            <a:ln>
              <a:noFill/>
            </a:ln>
            <a:effectLst>
              <a:outerShdw blurRad="355600" dist="127000" dir="2700000" algn="tl" rotWithShape="0">
                <a:schemeClr val="tx1">
                  <a:lumMod val="85000"/>
                  <a:lumOff val="15000"/>
                  <a:alpha val="4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sz="1350"/>
            </a:p>
          </p:txBody>
        </p:sp>
        <p:sp>
          <p:nvSpPr>
            <p:cNvPr id="18" name="Oval 53">
              <a:extLst>
                <a:ext uri="{FF2B5EF4-FFF2-40B4-BE49-F238E27FC236}">
                  <a16:creationId xmlns:a16="http://schemas.microsoft.com/office/drawing/2014/main" xmlns="" id="{C347C4C2-E7BF-4649-A555-8C40F19767CA}"/>
                </a:ext>
              </a:extLst>
            </p:cNvPr>
            <p:cNvSpPr/>
            <p:nvPr/>
          </p:nvSpPr>
          <p:spPr>
            <a:xfrm>
              <a:off x="2099514" y="4520549"/>
              <a:ext cx="1515559" cy="1729848"/>
            </a:xfrm>
            <a:prstGeom prst="rect">
              <a:avLst/>
            </a:prstGeom>
            <a:solidFill>
              <a:srgbClr val="92D050"/>
            </a:solidFill>
            <a:ln>
              <a:noFill/>
            </a:ln>
            <a:effectLst>
              <a:outerShdw blurRad="355600" dist="127000" dir="2700000" algn="tl" rotWithShape="0">
                <a:schemeClr val="tx1">
                  <a:lumMod val="85000"/>
                  <a:lumOff val="15000"/>
                  <a:alpha val="4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sz="1350" dirty="0"/>
            </a:p>
          </p:txBody>
        </p:sp>
      </p:grpSp>
      <p:sp>
        <p:nvSpPr>
          <p:cNvPr id="19" name="TextBox 18">
            <a:extLst>
              <a:ext uri="{FF2B5EF4-FFF2-40B4-BE49-F238E27FC236}">
                <a16:creationId xmlns:a16="http://schemas.microsoft.com/office/drawing/2014/main" xmlns="" id="{76C739E9-F220-49D0-93D6-C913642C3F18}"/>
              </a:ext>
            </a:extLst>
          </p:cNvPr>
          <p:cNvSpPr txBox="1"/>
          <p:nvPr/>
        </p:nvSpPr>
        <p:spPr>
          <a:xfrm>
            <a:off x="408735" y="5725703"/>
            <a:ext cx="1012643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0000CC"/>
                </a:solidFill>
                <a:latin typeface="Comic Sans MS" panose="030F0702030302020204" pitchFamily="66" charset="0"/>
              </a:rPr>
              <a:t>He can’t function well at school .</a:t>
            </a:r>
          </a:p>
        </p:txBody>
      </p:sp>
      <p:pic>
        <p:nvPicPr>
          <p:cNvPr id="21" name="Picture 20" descr="A picture containing logo&#10;&#10;Description automatically generated">
            <a:extLst>
              <a:ext uri="{FF2B5EF4-FFF2-40B4-BE49-F238E27FC236}">
                <a16:creationId xmlns:a16="http://schemas.microsoft.com/office/drawing/2014/main" xmlns="" id="{D71D0685-1EAE-4538-A72E-3B9D1E3E943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xmlns="" r:id="rId3"/>
              </a:ext>
            </a:extLst>
          </a:blip>
          <a:stretch>
            <a:fillRect/>
          </a:stretch>
        </p:blipFill>
        <p:spPr>
          <a:xfrm>
            <a:off x="8849032" y="409073"/>
            <a:ext cx="2443316" cy="15867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17323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 tmFilter="0,0; .5, 1; 1, 1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 tmFilter="0,0; .5, 1; 1, 1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 tmFilter="0,0; .5, 1; 1, 1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500" tmFilter="0,0; .5, 1; 1, 1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7" grpId="0"/>
      <p:bldP spid="11" grpId="0"/>
      <p:bldP spid="15" grpId="0"/>
      <p:bldP spid="19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Berlin</Template>
  <TotalTime>911</TotalTime>
  <Words>583</Words>
  <Application>Microsoft Office PowerPoint</Application>
  <PresentationFormat>ملء الشاشة</PresentationFormat>
  <Paragraphs>76</Paragraphs>
  <Slides>16</Slides>
  <Notes>1</Notes>
  <HiddenSlides>0</HiddenSlides>
  <MMClips>1</MMClips>
  <ScaleCrop>false</ScaleCrop>
  <HeadingPairs>
    <vt:vector size="6" baseType="variant">
      <vt:variant>
        <vt:lpstr>الخطوط المستخدمة</vt:lpstr>
      </vt:variant>
      <vt:variant>
        <vt:i4>9</vt:i4>
      </vt:variant>
      <vt:variant>
        <vt:lpstr>نسق</vt:lpstr>
      </vt:variant>
      <vt:variant>
        <vt:i4>1</vt:i4>
      </vt:variant>
      <vt:variant>
        <vt:lpstr>عناوين الشرائح</vt:lpstr>
      </vt:variant>
      <vt:variant>
        <vt:i4>16</vt:i4>
      </vt:variant>
    </vt:vector>
  </HeadingPairs>
  <TitlesOfParts>
    <vt:vector size="26" baseType="lpstr">
      <vt:lpstr>Arial</vt:lpstr>
      <vt:lpstr>Arial Rounded MT Bold</vt:lpstr>
      <vt:lpstr>Calibri</vt:lpstr>
      <vt:lpstr>Calibri Light</vt:lpstr>
      <vt:lpstr>Cavolini</vt:lpstr>
      <vt:lpstr>Comic Sans MS</vt:lpstr>
      <vt:lpstr>Lato</vt:lpstr>
      <vt:lpstr>STC-Regular</vt:lpstr>
      <vt:lpstr>Times New Roman</vt:lpstr>
      <vt:lpstr>Office Theme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يوسف اليزيدي</dc:creator>
  <cp:lastModifiedBy>hp</cp:lastModifiedBy>
  <cp:revision>80</cp:revision>
  <dcterms:created xsi:type="dcterms:W3CDTF">2020-10-28T13:55:29Z</dcterms:created>
  <dcterms:modified xsi:type="dcterms:W3CDTF">2022-12-09T16:54:57Z</dcterms:modified>
</cp:coreProperties>
</file>