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258" r:id="rId3"/>
    <p:sldId id="267" r:id="rId4"/>
    <p:sldId id="257" r:id="rId5"/>
    <p:sldId id="291" r:id="rId6"/>
    <p:sldId id="292" r:id="rId7"/>
    <p:sldId id="293" r:id="rId8"/>
    <p:sldId id="294" r:id="rId9"/>
    <p:sldId id="275" r:id="rId10"/>
    <p:sldId id="278" r:id="rId11"/>
    <p:sldId id="263" r:id="rId12"/>
    <p:sldId id="289" r:id="rId13"/>
    <p:sldId id="290" r:id="rId14"/>
    <p:sldId id="272" r:id="rId15"/>
    <p:sldId id="282" r:id="rId16"/>
    <p:sldId id="279" r:id="rId17"/>
    <p:sldId id="270" r:id="rId18"/>
    <p:sldId id="285" r:id="rId1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B9"/>
    <a:srgbClr val="7A94D4"/>
    <a:srgbClr val="FFFFE5"/>
    <a:srgbClr val="FFF7EF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6A88F-BE5F-486F-9325-45AD39DFDE97}">
  <a:tblStyle styleId="{2396A88F-BE5F-486F-9325-45AD39DFDE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b572cc5016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b572cc5016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572cc501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572cc501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94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4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b572cc5016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b572cc5016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b572cc5016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b572cc5016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b572cc5016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b572cc5016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572cc5016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572cc5016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4c36e8a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4c36e8a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572cc501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572cc501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43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2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16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572cc501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572cc501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35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74872" y="1229825"/>
            <a:ext cx="49944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74738" y="3489775"/>
            <a:ext cx="4994400" cy="42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20000" y="3386100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ctrTitle"/>
          </p:nvPr>
        </p:nvSpPr>
        <p:spPr>
          <a:xfrm>
            <a:off x="1609200" y="540000"/>
            <a:ext cx="5925600" cy="10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subTitle" idx="1"/>
          </p:nvPr>
        </p:nvSpPr>
        <p:spPr>
          <a:xfrm>
            <a:off x="1609200" y="2512063"/>
            <a:ext cx="5925600" cy="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2"/>
          </p:nvPr>
        </p:nvSpPr>
        <p:spPr>
          <a:xfrm>
            <a:off x="1609200" y="4230175"/>
            <a:ext cx="5925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1609200" y="3631875"/>
            <a:ext cx="5925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83825"/>
            <a:ext cx="7704000" cy="3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arenR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arenR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arenBoth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arenBoth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arenBoth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3952250" y="2103950"/>
            <a:ext cx="4471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2"/>
          </p:nvPr>
        </p:nvSpPr>
        <p:spPr>
          <a:xfrm>
            <a:off x="3952603" y="1655875"/>
            <a:ext cx="44715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44" name="Google Shape;44;p7"/>
          <p:cNvCxnSpPr/>
          <p:nvPr/>
        </p:nvCxnSpPr>
        <p:spPr>
          <a:xfrm rot="10800000">
            <a:off x="3602350" y="1019100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3"/>
          </p:nvPr>
        </p:nvSpPr>
        <p:spPr>
          <a:xfrm>
            <a:off x="4650375" y="2675875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4"/>
          </p:nvPr>
        </p:nvSpPr>
        <p:spPr>
          <a:xfrm>
            <a:off x="4650375" y="3211450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5"/>
          </p:nvPr>
        </p:nvSpPr>
        <p:spPr>
          <a:xfrm>
            <a:off x="4650375" y="3747025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47475"/>
            <a:ext cx="2927400" cy="16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3936175" y="2795238"/>
            <a:ext cx="44877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 flipH="1">
            <a:off x="3561900" y="540000"/>
            <a:ext cx="4862100" cy="4063500"/>
            <a:chOff x="720000" y="540000"/>
            <a:chExt cx="4862100" cy="4063500"/>
          </a:xfrm>
        </p:grpSpPr>
        <p:cxnSp>
          <p:nvCxnSpPr>
            <p:cNvPr id="73" name="Google Shape;73;p13"/>
            <p:cNvCxnSpPr/>
            <p:nvPr/>
          </p:nvCxnSpPr>
          <p:spPr>
            <a:xfrm>
              <a:off x="720000" y="3372925"/>
              <a:ext cx="48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20000" y="1770525"/>
              <a:ext cx="48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3"/>
            <p:cNvCxnSpPr/>
            <p:nvPr/>
          </p:nvCxnSpPr>
          <p:spPr>
            <a:xfrm rot="10800000">
              <a:off x="5582100" y="540000"/>
              <a:ext cx="0" cy="406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00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 hasCustomPrompt="1"/>
          </p:nvPr>
        </p:nvSpPr>
        <p:spPr>
          <a:xfrm>
            <a:off x="32967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7200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3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4"/>
          </p:nvPr>
        </p:nvSpPr>
        <p:spPr>
          <a:xfrm>
            <a:off x="720000" y="37103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5" hasCustomPrompt="1"/>
          </p:nvPr>
        </p:nvSpPr>
        <p:spPr>
          <a:xfrm>
            <a:off x="3296700" y="371030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6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7"/>
          </p:nvPr>
        </p:nvSpPr>
        <p:spPr>
          <a:xfrm>
            <a:off x="7200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8" hasCustomPrompt="1"/>
          </p:nvPr>
        </p:nvSpPr>
        <p:spPr>
          <a:xfrm>
            <a:off x="3296700" y="2446863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9"/>
          </p:nvPr>
        </p:nvSpPr>
        <p:spPr>
          <a:xfrm>
            <a:off x="7200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13"/>
          </p:nvPr>
        </p:nvSpPr>
        <p:spPr>
          <a:xfrm>
            <a:off x="60876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4"/>
          </p:nvPr>
        </p:nvSpPr>
        <p:spPr>
          <a:xfrm>
            <a:off x="60876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15"/>
          </p:nvPr>
        </p:nvSpPr>
        <p:spPr>
          <a:xfrm>
            <a:off x="60876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6"/>
          </p:nvPr>
        </p:nvSpPr>
        <p:spPr>
          <a:xfrm>
            <a:off x="60876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17" hasCustomPrompt="1"/>
          </p:nvPr>
        </p:nvSpPr>
        <p:spPr>
          <a:xfrm>
            <a:off x="49125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 idx="18" hasCustomPrompt="1"/>
          </p:nvPr>
        </p:nvSpPr>
        <p:spPr>
          <a:xfrm>
            <a:off x="4912500" y="2446871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cxnSp>
        <p:nvCxnSpPr>
          <p:cNvPr id="134" name="Google Shape;134;p18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446950" y="3340300"/>
            <a:ext cx="4250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2446950" y="1271300"/>
            <a:ext cx="42501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>
            <a:off x="720000" y="3169513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24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title" idx="2"/>
          </p:nvPr>
        </p:nvSpPr>
        <p:spPr>
          <a:xfrm>
            <a:off x="1532700" y="12436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1"/>
          </p:nvPr>
        </p:nvSpPr>
        <p:spPr>
          <a:xfrm>
            <a:off x="1532700" y="1551783"/>
            <a:ext cx="2683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 idx="3"/>
          </p:nvPr>
        </p:nvSpPr>
        <p:spPr>
          <a:xfrm>
            <a:off x="1532700" y="242720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4"/>
          </p:nvPr>
        </p:nvSpPr>
        <p:spPr>
          <a:xfrm>
            <a:off x="1532700" y="273533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title" idx="5"/>
          </p:nvPr>
        </p:nvSpPr>
        <p:spPr>
          <a:xfrm>
            <a:off x="1532700" y="36107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6"/>
          </p:nvPr>
        </p:nvSpPr>
        <p:spPr>
          <a:xfrm>
            <a:off x="1532700" y="391888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 idx="7"/>
          </p:nvPr>
        </p:nvSpPr>
        <p:spPr>
          <a:xfrm>
            <a:off x="5740500" y="12436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8"/>
          </p:nvPr>
        </p:nvSpPr>
        <p:spPr>
          <a:xfrm>
            <a:off x="5740500" y="1551783"/>
            <a:ext cx="2683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 idx="9"/>
          </p:nvPr>
        </p:nvSpPr>
        <p:spPr>
          <a:xfrm>
            <a:off x="5740500" y="242720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3"/>
          </p:nvPr>
        </p:nvSpPr>
        <p:spPr>
          <a:xfrm>
            <a:off x="5740500" y="273533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 idx="14"/>
          </p:nvPr>
        </p:nvSpPr>
        <p:spPr>
          <a:xfrm>
            <a:off x="5740500" y="36107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5"/>
          </p:nvPr>
        </p:nvSpPr>
        <p:spPr>
          <a:xfrm>
            <a:off x="5740500" y="391888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24"/>
          <p:cNvCxnSpPr/>
          <p:nvPr/>
        </p:nvCxnSpPr>
        <p:spPr>
          <a:xfrm>
            <a:off x="4576850" y="1019175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4" r:id="rId7"/>
    <p:sldLayoutId id="2147483665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E4049C6-62C9-46A7-A6A4-2C23C9C2643E}"/>
              </a:ext>
            </a:extLst>
          </p:cNvPr>
          <p:cNvSpPr txBox="1"/>
          <p:nvPr/>
        </p:nvSpPr>
        <p:spPr>
          <a:xfrm>
            <a:off x="628650" y="3121819"/>
            <a:ext cx="7922419" cy="514350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60" name="Google Shape;260;p34"/>
          <p:cNvSpPr txBox="1">
            <a:spLocks noGrp="1"/>
          </p:cNvSpPr>
          <p:nvPr>
            <p:ph type="ctrTitle"/>
          </p:nvPr>
        </p:nvSpPr>
        <p:spPr>
          <a:xfrm>
            <a:off x="2053440" y="1036944"/>
            <a:ext cx="4994400" cy="2799250"/>
          </a:xfrm>
          <a:prstGeom prst="rect">
            <a:avLst/>
          </a:prstGeom>
          <a:ln>
            <a:solidFill>
              <a:srgbClr val="3042B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chemeClr val="lt2"/>
                </a:solidFill>
              </a:rPr>
              <a:t>U</a:t>
            </a:r>
            <a:r>
              <a:rPr lang="en" sz="8800" b="1" dirty="0">
                <a:solidFill>
                  <a:srgbClr val="3042B9"/>
                </a:solidFill>
              </a:rPr>
              <a:t>nit</a:t>
            </a:r>
            <a:r>
              <a:rPr lang="ar-SA" sz="8800" b="1" dirty="0">
                <a:solidFill>
                  <a:srgbClr val="3042B9"/>
                </a:solidFill>
              </a:rPr>
              <a:t> </a:t>
            </a:r>
            <a:r>
              <a:rPr lang="en-US" sz="8800" b="1" dirty="0">
                <a:solidFill>
                  <a:srgbClr val="3042B9"/>
                </a:solidFill>
              </a:rPr>
              <a:t>4</a:t>
            </a:r>
            <a:br>
              <a:rPr lang="en" sz="9000" b="1" dirty="0">
                <a:solidFill>
                  <a:schemeClr val="lt2"/>
                </a:solidFill>
              </a:rPr>
            </a:br>
            <a:r>
              <a:rPr lang="en" sz="6900" dirty="0">
                <a:solidFill>
                  <a:schemeClr val="lt2"/>
                </a:solidFill>
              </a:rPr>
              <a:t>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Sporting Life</a:t>
            </a:r>
            <a:br>
              <a:rPr lang="en" b="1" dirty="0">
                <a:solidFill>
                  <a:schemeClr val="dk1"/>
                </a:solidFill>
              </a:rPr>
            </a:br>
            <a:br>
              <a:rPr lang="en" sz="1050" b="1" dirty="0">
                <a:solidFill>
                  <a:schemeClr val="dk1"/>
                </a:solidFill>
              </a:rPr>
            </a:br>
            <a:r>
              <a:rPr lang="en" sz="1800" b="1" dirty="0">
                <a:solidFill>
                  <a:schemeClr val="dk1"/>
                </a:solidFill>
              </a:rPr>
              <a:t>Form , Meaning&amp; Function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1"/>
          </p:nvPr>
        </p:nvSpPr>
        <p:spPr>
          <a:xfrm>
            <a:off x="2146176" y="4275588"/>
            <a:ext cx="49944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>
                    <a:lumMod val="75000"/>
                  </a:schemeClr>
                </a:solidFill>
              </a:rPr>
              <a:t>Done by : </a:t>
            </a:r>
            <a:r>
              <a:rPr lang="en" sz="1800" b="1" dirty="0">
                <a:solidFill>
                  <a:srgbClr val="3042B9"/>
                </a:solidFill>
              </a:rPr>
              <a:t>Entisar Al-Obaidallah</a:t>
            </a:r>
            <a:endParaRPr sz="1800" b="1" dirty="0">
              <a:solidFill>
                <a:srgbClr val="3042B9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C22D3F-8483-4655-B5C2-A2B7B5A1FD50}"/>
              </a:ext>
            </a:extLst>
          </p:cNvPr>
          <p:cNvSpPr txBox="1"/>
          <p:nvPr/>
        </p:nvSpPr>
        <p:spPr>
          <a:xfrm>
            <a:off x="600075" y="48190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042B9"/>
                </a:solidFill>
              </a:rPr>
              <a:t>Mega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3042B9"/>
                </a:solidFill>
              </a:rPr>
              <a:t>2.2</a:t>
            </a:r>
            <a:endParaRPr lang="ar-SA" sz="1600" b="1" dirty="0">
              <a:solidFill>
                <a:srgbClr val="3042B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6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</a:rPr>
              <a:t>More irregular adverbs</a:t>
            </a:r>
            <a:endParaRPr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05CF9A-E468-4909-A404-12C0DA74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85262"/>
              </p:ext>
            </p:extLst>
          </p:nvPr>
        </p:nvGraphicFramePr>
        <p:xfrm>
          <a:off x="1317787" y="996370"/>
          <a:ext cx="6096000" cy="354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6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adjective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adverb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well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hard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hard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early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early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9B6FF85-D8DC-42FD-96C0-131970258720}"/>
              </a:ext>
            </a:extLst>
          </p:cNvPr>
          <p:cNvSpPr txBox="1"/>
          <p:nvPr/>
        </p:nvSpPr>
        <p:spPr>
          <a:xfrm>
            <a:off x="689429" y="2772229"/>
            <a:ext cx="7699828" cy="740228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F0A019-0BC1-40A7-AF48-780CF32C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5" y="798286"/>
            <a:ext cx="5595257" cy="364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596629" y="270636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Comparative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4973BA-CC59-4C6F-B13B-DD841275ADC8}"/>
              </a:ext>
            </a:extLst>
          </p:cNvPr>
          <p:cNvSpPr/>
          <p:nvPr/>
        </p:nvSpPr>
        <p:spPr>
          <a:xfrm>
            <a:off x="544286" y="850444"/>
            <a:ext cx="8055429" cy="492130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1-Add -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er </a:t>
            </a:r>
            <a:r>
              <a:rPr lang="en-US" sz="1800" dirty="0">
                <a:solidFill>
                  <a:schemeClr val="accent2"/>
                </a:solidFill>
              </a:rPr>
              <a:t>to one syllable ( </a:t>
            </a:r>
            <a:r>
              <a:rPr lang="en-US" sz="1800" b="1" dirty="0">
                <a:solidFill>
                  <a:schemeClr val="accent2"/>
                </a:solidFill>
              </a:rPr>
              <a:t>adjectives</a:t>
            </a:r>
            <a:r>
              <a:rPr lang="en-US" sz="1800" dirty="0">
                <a:solidFill>
                  <a:schemeClr val="accent2"/>
                </a:solidFill>
              </a:rPr>
              <a:t> &amp; </a:t>
            </a:r>
            <a:r>
              <a:rPr lang="en-US" sz="1800" b="1" dirty="0">
                <a:solidFill>
                  <a:schemeClr val="accent2"/>
                </a:solidFill>
              </a:rPr>
              <a:t>adverbs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E108B-F73C-4BCB-B766-C835F80F90C8}"/>
              </a:ext>
            </a:extLst>
          </p:cNvPr>
          <p:cNvSpPr txBox="1"/>
          <p:nvPr/>
        </p:nvSpPr>
        <p:spPr>
          <a:xfrm>
            <a:off x="1381012" y="1702518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tall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36E7601-D7BB-43F3-B38E-54BF6E129E12}"/>
              </a:ext>
            </a:extLst>
          </p:cNvPr>
          <p:cNvSpPr txBox="1"/>
          <p:nvPr/>
        </p:nvSpPr>
        <p:spPr>
          <a:xfrm>
            <a:off x="3391238" y="16880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tall</a:t>
            </a:r>
            <a:r>
              <a:rPr lang="en-US" sz="1800" b="1" dirty="0">
                <a:solidFill>
                  <a:schemeClr val="accent2"/>
                </a:solidFill>
              </a:rPr>
              <a:t>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7738742F-C8EE-432D-8B4F-E2BC0965F424}"/>
              </a:ext>
            </a:extLst>
          </p:cNvPr>
          <p:cNvSpPr/>
          <p:nvPr/>
        </p:nvSpPr>
        <p:spPr>
          <a:xfrm>
            <a:off x="2446521" y="1730659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8A0642-2A58-48AF-86BA-3C49771DBCA2}"/>
              </a:ext>
            </a:extLst>
          </p:cNvPr>
          <p:cNvSpPr txBox="1"/>
          <p:nvPr/>
        </p:nvSpPr>
        <p:spPr>
          <a:xfrm>
            <a:off x="3833927" y="3749032"/>
            <a:ext cx="262493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more popular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13EB49-98C8-46A6-A2A4-15381F946393}"/>
              </a:ext>
            </a:extLst>
          </p:cNvPr>
          <p:cNvSpPr txBox="1"/>
          <p:nvPr/>
        </p:nvSpPr>
        <p:spPr>
          <a:xfrm>
            <a:off x="1330212" y="3741774"/>
            <a:ext cx="1492817" cy="365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popular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96C2ED-76C7-4AA4-9200-F34F778750D3}"/>
              </a:ext>
            </a:extLst>
          </p:cNvPr>
          <p:cNvSpPr txBox="1"/>
          <p:nvPr/>
        </p:nvSpPr>
        <p:spPr>
          <a:xfrm>
            <a:off x="3848440" y="4467489"/>
            <a:ext cx="2617675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More carefully</a:t>
            </a:r>
          </a:p>
        </p:txBody>
      </p:sp>
      <p:sp>
        <p:nvSpPr>
          <p:cNvPr id="13" name="Arrow: Right 3">
            <a:extLst>
              <a:ext uri="{FF2B5EF4-FFF2-40B4-BE49-F238E27FC236}">
                <a16:creationId xmlns:a16="http://schemas.microsoft.com/office/drawing/2014/main" id="{CBE778D7-424B-4AF7-ABF9-6DF4B964396E}"/>
              </a:ext>
            </a:extLst>
          </p:cNvPr>
          <p:cNvSpPr/>
          <p:nvPr/>
        </p:nvSpPr>
        <p:spPr>
          <a:xfrm>
            <a:off x="2910977" y="3748147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401C48-61C3-4E12-AEC9-6DBCF0AFCE91}"/>
              </a:ext>
            </a:extLst>
          </p:cNvPr>
          <p:cNvSpPr txBox="1"/>
          <p:nvPr/>
        </p:nvSpPr>
        <p:spPr>
          <a:xfrm>
            <a:off x="1337468" y="4438459"/>
            <a:ext cx="1463789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carefully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B3115CB-8282-484B-8423-B085FB16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" r="7810"/>
          <a:stretch/>
        </p:blipFill>
        <p:spPr>
          <a:xfrm>
            <a:off x="6778173" y="660400"/>
            <a:ext cx="1248228" cy="84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Google Shape;629;p50">
            <a:extLst>
              <a:ext uri="{FF2B5EF4-FFF2-40B4-BE49-F238E27FC236}">
                <a16:creationId xmlns:a16="http://schemas.microsoft.com/office/drawing/2014/main" id="{0DA31CE3-DD53-4CAC-A2D9-D79C3D407F52}"/>
              </a:ext>
            </a:extLst>
          </p:cNvPr>
          <p:cNvSpPr txBox="1">
            <a:spLocks/>
          </p:cNvSpPr>
          <p:nvPr/>
        </p:nvSpPr>
        <p:spPr>
          <a:xfrm>
            <a:off x="617438" y="1271368"/>
            <a:ext cx="42811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er than </a:t>
            </a:r>
            <a:r>
              <a:rPr lang="en-US" sz="1800" dirty="0"/>
              <a:t> his brother</a:t>
            </a:r>
            <a:r>
              <a:rPr lang="en-US" sz="1800" b="1" dirty="0"/>
              <a:t>.    (adjective)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66A9674-340D-4256-A74C-98B014DC3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7" y="1378858"/>
            <a:ext cx="979714" cy="899885"/>
          </a:xfrm>
          <a:prstGeom prst="rect">
            <a:avLst/>
          </a:prstGeom>
        </p:spPr>
      </p:pic>
      <p:pic>
        <p:nvPicPr>
          <p:cNvPr id="19" name="رسم 18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35DCB01F-C9E0-43CF-BF38-98E1CE76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1504951"/>
            <a:ext cx="914400" cy="788306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3B1BF2-6972-4B81-A09B-24F7AA31CCE0}"/>
              </a:ext>
            </a:extLst>
          </p:cNvPr>
          <p:cNvSpPr/>
          <p:nvPr/>
        </p:nvSpPr>
        <p:spPr>
          <a:xfrm>
            <a:off x="515257" y="2984043"/>
            <a:ext cx="8055429" cy="426815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2-Add 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more\less </a:t>
            </a:r>
            <a:r>
              <a:rPr lang="en-US" sz="1800" dirty="0">
                <a:solidFill>
                  <a:schemeClr val="accent2"/>
                </a:solidFill>
              </a:rPr>
              <a:t>before two or more syllables (</a:t>
            </a:r>
            <a:r>
              <a:rPr lang="en-US" sz="1600" b="1" dirty="0">
                <a:solidFill>
                  <a:schemeClr val="accent2"/>
                </a:solidFill>
              </a:rPr>
              <a:t>adjectives</a:t>
            </a:r>
            <a:r>
              <a:rPr lang="en-US" sz="1600" dirty="0">
                <a:solidFill>
                  <a:schemeClr val="accent2"/>
                </a:solidFill>
              </a:rPr>
              <a:t> &amp; </a:t>
            </a:r>
            <a:r>
              <a:rPr lang="en-US" sz="1600" b="1" dirty="0">
                <a:solidFill>
                  <a:schemeClr val="accent2"/>
                </a:solidFill>
              </a:rPr>
              <a:t>adverbs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503FBB-85F3-4A6A-812D-791E8F622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971" y="2728683"/>
            <a:ext cx="1277259" cy="82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Google Shape;629;p50">
            <a:extLst>
              <a:ext uri="{FF2B5EF4-FFF2-40B4-BE49-F238E27FC236}">
                <a16:creationId xmlns:a16="http://schemas.microsoft.com/office/drawing/2014/main" id="{5F91FB92-8E67-4DEA-A5E6-F85CB7881746}"/>
              </a:ext>
            </a:extLst>
          </p:cNvPr>
          <p:cNvSpPr txBox="1">
            <a:spLocks/>
          </p:cNvSpPr>
          <p:nvPr/>
        </p:nvSpPr>
        <p:spPr>
          <a:xfrm>
            <a:off x="494066" y="3332397"/>
            <a:ext cx="565273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Football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800" b="1" dirty="0">
                <a:solidFill>
                  <a:srgbClr val="3042B9"/>
                </a:solidFill>
              </a:rPr>
              <a:t>popular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than</a:t>
            </a:r>
            <a:r>
              <a:rPr lang="en-US" sz="1800" b="1" dirty="0">
                <a:solidFill>
                  <a:srgbClr val="3042B9"/>
                </a:solidFill>
              </a:rPr>
              <a:t> </a:t>
            </a:r>
            <a:r>
              <a:rPr lang="en-US" sz="1800" dirty="0"/>
              <a:t> basketball</a:t>
            </a:r>
            <a:r>
              <a:rPr lang="en-US" sz="1800" b="1" dirty="0"/>
              <a:t>.    (adjective)</a:t>
            </a:r>
          </a:p>
        </p:txBody>
      </p:sp>
      <p:sp>
        <p:nvSpPr>
          <p:cNvPr id="23" name="Google Shape;629;p50">
            <a:extLst>
              <a:ext uri="{FF2B5EF4-FFF2-40B4-BE49-F238E27FC236}">
                <a16:creationId xmlns:a16="http://schemas.microsoft.com/office/drawing/2014/main" id="{F9AE262D-89EC-46B6-AF0F-EC2277312522}"/>
              </a:ext>
            </a:extLst>
          </p:cNvPr>
          <p:cNvSpPr txBox="1">
            <a:spLocks/>
          </p:cNvSpPr>
          <p:nvPr/>
        </p:nvSpPr>
        <p:spPr>
          <a:xfrm>
            <a:off x="653722" y="2033368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800" b="1" dirty="0">
                <a:solidFill>
                  <a:srgbClr val="3042B9"/>
                </a:solidFill>
              </a:rPr>
              <a:t>er than </a:t>
            </a:r>
            <a:r>
              <a:rPr lang="en-US" sz="1800" dirty="0"/>
              <a:t> his brother</a:t>
            </a:r>
            <a:r>
              <a:rPr lang="en-US" sz="1800" b="1" dirty="0"/>
              <a:t>.   (adverb)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9A1C625-7425-43AF-8768-209EDE58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799" y="2300514"/>
            <a:ext cx="1059544" cy="66765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42B49F-701A-46A0-9C10-1A341CD24EDE}"/>
              </a:ext>
            </a:extLst>
          </p:cNvPr>
          <p:cNvSpPr txBox="1"/>
          <p:nvPr/>
        </p:nvSpPr>
        <p:spPr>
          <a:xfrm>
            <a:off x="1337468" y="2457261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fast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Arrow: Right 3">
            <a:extLst>
              <a:ext uri="{FF2B5EF4-FFF2-40B4-BE49-F238E27FC236}">
                <a16:creationId xmlns:a16="http://schemas.microsoft.com/office/drawing/2014/main" id="{A66CE704-4A45-4DA1-BB16-BB6E119E69D9}"/>
              </a:ext>
            </a:extLst>
          </p:cNvPr>
          <p:cNvSpPr/>
          <p:nvPr/>
        </p:nvSpPr>
        <p:spPr>
          <a:xfrm>
            <a:off x="2424750" y="2485402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300705-2F2B-459F-9643-2D8E530CB001}"/>
              </a:ext>
            </a:extLst>
          </p:cNvPr>
          <p:cNvSpPr txBox="1"/>
          <p:nvPr/>
        </p:nvSpPr>
        <p:spPr>
          <a:xfrm>
            <a:off x="3333180" y="24500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fast</a:t>
            </a:r>
            <a:r>
              <a:rPr lang="en-US" sz="1800" b="1" dirty="0">
                <a:solidFill>
                  <a:schemeClr val="accent2"/>
                </a:solidFill>
              </a:rPr>
              <a:t>er</a:t>
            </a:r>
          </a:p>
        </p:txBody>
      </p:sp>
      <p:sp>
        <p:nvSpPr>
          <p:cNvPr id="30" name="Google Shape;629;p50">
            <a:extLst>
              <a:ext uri="{FF2B5EF4-FFF2-40B4-BE49-F238E27FC236}">
                <a16:creationId xmlns:a16="http://schemas.microsoft.com/office/drawing/2014/main" id="{371D28C5-EED7-4088-8978-694B817718E7}"/>
              </a:ext>
            </a:extLst>
          </p:cNvPr>
          <p:cNvSpPr txBox="1">
            <a:spLocks/>
          </p:cNvSpPr>
          <p:nvPr/>
        </p:nvSpPr>
        <p:spPr>
          <a:xfrm>
            <a:off x="581151" y="4058113"/>
            <a:ext cx="5703535" cy="39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She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800" b="1" dirty="0">
                <a:solidFill>
                  <a:srgbClr val="3042B9"/>
                </a:solidFill>
              </a:rPr>
              <a:t>carefully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than </a:t>
            </a:r>
            <a:r>
              <a:rPr lang="en-US" sz="1800" dirty="0"/>
              <a:t> her brother</a:t>
            </a:r>
            <a:r>
              <a:rPr lang="en-US" sz="1800" b="1" dirty="0"/>
              <a:t>.   (adverb)</a:t>
            </a:r>
          </a:p>
        </p:txBody>
      </p:sp>
      <p:pic>
        <p:nvPicPr>
          <p:cNvPr id="31" name="رسم 3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B40425-2CBF-4334-B0B1-6C952F62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371" y="2281465"/>
            <a:ext cx="914400" cy="788306"/>
          </a:xfrm>
          <a:prstGeom prst="rect">
            <a:avLst/>
          </a:prstGeom>
        </p:spPr>
      </p:pic>
      <p:pic>
        <p:nvPicPr>
          <p:cNvPr id="32" name="رسم 31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88D507CA-F6B4-45B5-85C8-8244E0B90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3529693"/>
            <a:ext cx="914400" cy="788306"/>
          </a:xfrm>
          <a:prstGeom prst="rect">
            <a:avLst/>
          </a:prstGeom>
        </p:spPr>
      </p:pic>
      <p:pic>
        <p:nvPicPr>
          <p:cNvPr id="33" name="رسم 32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9D70D7-DFEA-434A-8613-7A42DB3F1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172" y="4239080"/>
            <a:ext cx="914400" cy="788306"/>
          </a:xfrm>
          <a:prstGeom prst="rect">
            <a:avLst/>
          </a:prstGeom>
        </p:spPr>
      </p:pic>
      <p:sp>
        <p:nvSpPr>
          <p:cNvPr id="34" name="Arrow: Right 3">
            <a:extLst>
              <a:ext uri="{FF2B5EF4-FFF2-40B4-BE49-F238E27FC236}">
                <a16:creationId xmlns:a16="http://schemas.microsoft.com/office/drawing/2014/main" id="{FBE8FE47-CC94-4755-8CC5-593FA056EA1E}"/>
              </a:ext>
            </a:extLst>
          </p:cNvPr>
          <p:cNvSpPr/>
          <p:nvPr/>
        </p:nvSpPr>
        <p:spPr>
          <a:xfrm>
            <a:off x="2910977" y="4466604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4" name="صورة 673">
            <a:extLst>
              <a:ext uri="{FF2B5EF4-FFF2-40B4-BE49-F238E27FC236}">
                <a16:creationId xmlns:a16="http://schemas.microsoft.com/office/drawing/2014/main" id="{F4795742-7387-479E-9DC8-491FB2AFAF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007"/>
          <a:stretch/>
        </p:blipFill>
        <p:spPr>
          <a:xfrm flipH="1">
            <a:off x="6698343" y="3621314"/>
            <a:ext cx="754742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7" grpId="0"/>
      <p:bldP spid="21" grpId="0" animBg="1"/>
      <p:bldP spid="22" grpId="0"/>
      <p:bldP spid="23" grpId="0"/>
      <p:bldP spid="26" grpId="0" animBg="1"/>
      <p:bldP spid="27" grpId="0" animBg="1"/>
      <p:bldP spid="28" grpId="0" animBg="1"/>
      <p:bldP spid="30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480515" y="3359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Comparative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4973BA-CC59-4C6F-B13B-DD841275ADC8}"/>
              </a:ext>
            </a:extLst>
          </p:cNvPr>
          <p:cNvSpPr/>
          <p:nvPr/>
        </p:nvSpPr>
        <p:spPr>
          <a:xfrm>
            <a:off x="551543" y="930272"/>
            <a:ext cx="7888514" cy="492130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1- There are some </a:t>
            </a:r>
            <a:r>
              <a:rPr lang="en-US" sz="2000" b="1" dirty="0">
                <a:solidFill>
                  <a:schemeClr val="accent2"/>
                </a:solidFill>
              </a:rPr>
              <a:t>irregular </a:t>
            </a:r>
            <a:r>
              <a:rPr lang="en-US" sz="1800" dirty="0">
                <a:solidFill>
                  <a:schemeClr val="accent2"/>
                </a:solidFill>
              </a:rPr>
              <a:t>adjective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E108B-F73C-4BCB-B766-C835F80F90C8}"/>
              </a:ext>
            </a:extLst>
          </p:cNvPr>
          <p:cNvSpPr txBox="1"/>
          <p:nvPr/>
        </p:nvSpPr>
        <p:spPr>
          <a:xfrm>
            <a:off x="1322956" y="2014576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36E7601-D7BB-43F3-B38E-54BF6E129E12}"/>
              </a:ext>
            </a:extLst>
          </p:cNvPr>
          <p:cNvSpPr txBox="1"/>
          <p:nvPr/>
        </p:nvSpPr>
        <p:spPr>
          <a:xfrm>
            <a:off x="3318667" y="19928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better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7738742F-C8EE-432D-8B4F-E2BC0965F424}"/>
              </a:ext>
            </a:extLst>
          </p:cNvPr>
          <p:cNvSpPr/>
          <p:nvPr/>
        </p:nvSpPr>
        <p:spPr>
          <a:xfrm>
            <a:off x="2417493" y="2013688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629;p50">
            <a:extLst>
              <a:ext uri="{FF2B5EF4-FFF2-40B4-BE49-F238E27FC236}">
                <a16:creationId xmlns:a16="http://schemas.microsoft.com/office/drawing/2014/main" id="{0DA31CE3-DD53-4CAC-A2D9-D79C3D407F52}"/>
              </a:ext>
            </a:extLst>
          </p:cNvPr>
          <p:cNvSpPr txBox="1">
            <a:spLocks/>
          </p:cNvSpPr>
          <p:nvPr/>
        </p:nvSpPr>
        <p:spPr>
          <a:xfrm>
            <a:off x="573895" y="1452796"/>
            <a:ext cx="42811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Ali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better</a:t>
            </a:r>
            <a:r>
              <a:rPr lang="en-US" sz="1800" b="1" dirty="0">
                <a:solidFill>
                  <a:srgbClr val="3042B9"/>
                </a:solidFill>
              </a:rPr>
              <a:t> than </a:t>
            </a:r>
            <a:r>
              <a:rPr lang="en-US" sz="1800" dirty="0"/>
              <a:t> Saad</a:t>
            </a:r>
            <a:r>
              <a:rPr lang="en-US" sz="1800" b="1" dirty="0"/>
              <a:t>.    </a:t>
            </a:r>
          </a:p>
        </p:txBody>
      </p:sp>
      <p:pic>
        <p:nvPicPr>
          <p:cNvPr id="19" name="رسم 18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35DCB01F-C9E0-43CF-BF38-98E1CE76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8" y="1809751"/>
            <a:ext cx="914400" cy="788306"/>
          </a:xfrm>
          <a:prstGeom prst="rect">
            <a:avLst/>
          </a:prstGeom>
        </p:spPr>
      </p:pic>
      <p:sp>
        <p:nvSpPr>
          <p:cNvPr id="23" name="Google Shape;629;p50">
            <a:extLst>
              <a:ext uri="{FF2B5EF4-FFF2-40B4-BE49-F238E27FC236}">
                <a16:creationId xmlns:a16="http://schemas.microsoft.com/office/drawing/2014/main" id="{F9AE262D-89EC-46B6-AF0F-EC2277312522}"/>
              </a:ext>
            </a:extLst>
          </p:cNvPr>
          <p:cNvSpPr txBox="1">
            <a:spLocks/>
          </p:cNvSpPr>
          <p:nvPr/>
        </p:nvSpPr>
        <p:spPr>
          <a:xfrm>
            <a:off x="610179" y="2497825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worse </a:t>
            </a:r>
            <a:r>
              <a:rPr lang="en-US" sz="1800" b="1" dirty="0">
                <a:solidFill>
                  <a:srgbClr val="3042B9"/>
                </a:solidFill>
              </a:rPr>
              <a:t> than </a:t>
            </a:r>
            <a:r>
              <a:rPr lang="en-US" sz="1800" dirty="0"/>
              <a:t> his brother</a:t>
            </a:r>
            <a:r>
              <a:rPr lang="en-US" sz="1800" b="1" dirty="0"/>
              <a:t>.  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42B49F-701A-46A0-9C10-1A341CD24EDE}"/>
              </a:ext>
            </a:extLst>
          </p:cNvPr>
          <p:cNvSpPr txBox="1"/>
          <p:nvPr/>
        </p:nvSpPr>
        <p:spPr>
          <a:xfrm>
            <a:off x="1351983" y="2965261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bad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Arrow: Right 3">
            <a:extLst>
              <a:ext uri="{FF2B5EF4-FFF2-40B4-BE49-F238E27FC236}">
                <a16:creationId xmlns:a16="http://schemas.microsoft.com/office/drawing/2014/main" id="{A66CE704-4A45-4DA1-BB16-BB6E119E69D9}"/>
              </a:ext>
            </a:extLst>
          </p:cNvPr>
          <p:cNvSpPr/>
          <p:nvPr/>
        </p:nvSpPr>
        <p:spPr>
          <a:xfrm>
            <a:off x="2424750" y="2978888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300705-2F2B-459F-9643-2D8E530CB001}"/>
              </a:ext>
            </a:extLst>
          </p:cNvPr>
          <p:cNvSpPr txBox="1"/>
          <p:nvPr/>
        </p:nvSpPr>
        <p:spPr>
          <a:xfrm>
            <a:off x="3405752" y="2972517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worse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31" name="رسم 3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B40425-2CBF-4334-B0B1-6C952F62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914" y="2789464"/>
            <a:ext cx="914400" cy="788306"/>
          </a:xfrm>
          <a:prstGeom prst="rect">
            <a:avLst/>
          </a:prstGeom>
        </p:spPr>
      </p:pic>
      <p:sp>
        <p:nvSpPr>
          <p:cNvPr id="35" name="Google Shape;629;p50">
            <a:extLst>
              <a:ext uri="{FF2B5EF4-FFF2-40B4-BE49-F238E27FC236}">
                <a16:creationId xmlns:a16="http://schemas.microsoft.com/office/drawing/2014/main" id="{87386B27-36F7-4E6F-BC8E-3675240B2AF3}"/>
              </a:ext>
            </a:extLst>
          </p:cNvPr>
          <p:cNvSpPr txBox="1">
            <a:spLocks/>
          </p:cNvSpPr>
          <p:nvPr/>
        </p:nvSpPr>
        <p:spPr>
          <a:xfrm>
            <a:off x="530352" y="3484797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We can’t go any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further</a:t>
            </a:r>
            <a:r>
              <a:rPr lang="en-US" sz="1800" dirty="0"/>
              <a:t>; the road’s blocked.</a:t>
            </a:r>
          </a:p>
          <a:p>
            <a:pPr marL="0" indent="0">
              <a:spcAft>
                <a:spcPts val="1600"/>
              </a:spcAft>
            </a:pPr>
            <a:endParaRPr lang="en-US" sz="1800" dirty="0"/>
          </a:p>
        </p:txBody>
      </p:sp>
      <p:pic>
        <p:nvPicPr>
          <p:cNvPr id="36" name="رسم 35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F7C321A0-9D91-4356-9675-CC932FC4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7" y="3870778"/>
            <a:ext cx="914400" cy="788306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6B08471-53A6-4749-867A-3E48C2044EDE}"/>
              </a:ext>
            </a:extLst>
          </p:cNvPr>
          <p:cNvSpPr txBox="1"/>
          <p:nvPr/>
        </p:nvSpPr>
        <p:spPr>
          <a:xfrm>
            <a:off x="1322954" y="4053833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Arrow: Right 3">
            <a:extLst>
              <a:ext uri="{FF2B5EF4-FFF2-40B4-BE49-F238E27FC236}">
                <a16:creationId xmlns:a16="http://schemas.microsoft.com/office/drawing/2014/main" id="{5E1F034B-1C6A-416A-AA18-D23C8104FA36}"/>
              </a:ext>
            </a:extLst>
          </p:cNvPr>
          <p:cNvSpPr/>
          <p:nvPr/>
        </p:nvSpPr>
        <p:spPr>
          <a:xfrm>
            <a:off x="2373950" y="4060202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1103F12-119F-43D1-A732-2E777C4E19B2}"/>
              </a:ext>
            </a:extLst>
          </p:cNvPr>
          <p:cNvSpPr txBox="1"/>
          <p:nvPr/>
        </p:nvSpPr>
        <p:spPr>
          <a:xfrm>
            <a:off x="3296895" y="4046575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further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/>
      <p:bldP spid="23" grpId="0"/>
      <p:bldP spid="26" grpId="0" animBg="1"/>
      <p:bldP spid="27" grpId="0" animBg="1"/>
      <p:bldP spid="28" grpId="0" animBg="1"/>
      <p:bldP spid="35" grpId="0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0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/>
                </a:solidFill>
              </a:rPr>
              <a:t>As……….As</a:t>
            </a:r>
            <a:endParaRPr sz="3200" dirty="0"/>
          </a:p>
        </p:txBody>
      </p:sp>
      <p:sp>
        <p:nvSpPr>
          <p:cNvPr id="628" name="Google Shape;628;p50"/>
          <p:cNvSpPr txBox="1">
            <a:spLocks noGrp="1"/>
          </p:cNvSpPr>
          <p:nvPr>
            <p:ph type="title" idx="2"/>
          </p:nvPr>
        </p:nvSpPr>
        <p:spPr>
          <a:xfrm>
            <a:off x="1002348" y="987618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042B9"/>
                </a:solidFill>
              </a:rPr>
              <a:t>As……….As</a:t>
            </a:r>
            <a:endParaRPr sz="2400" dirty="0">
              <a:solidFill>
                <a:srgbClr val="3042B9"/>
              </a:solidFill>
            </a:endParaRPr>
          </a:p>
        </p:txBody>
      </p:sp>
      <p:sp>
        <p:nvSpPr>
          <p:cNvPr id="629" name="Google Shape;629;p50"/>
          <p:cNvSpPr txBox="1">
            <a:spLocks noGrp="1"/>
          </p:cNvSpPr>
          <p:nvPr>
            <p:ph type="subTitle" idx="1"/>
          </p:nvPr>
        </p:nvSpPr>
        <p:spPr>
          <a:xfrm>
            <a:off x="664019" y="1335023"/>
            <a:ext cx="3421751" cy="397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to show two items are the </a:t>
            </a:r>
            <a:r>
              <a:rPr lang="en-US" sz="1800" b="1" u="sng" dirty="0"/>
              <a:t>same</a:t>
            </a:r>
            <a:r>
              <a:rPr lang="en-US" sz="1800" dirty="0"/>
              <a:t> in some way</a:t>
            </a:r>
          </a:p>
        </p:txBody>
      </p:sp>
      <p:sp>
        <p:nvSpPr>
          <p:cNvPr id="634" name="Google Shape;634;p50"/>
          <p:cNvSpPr txBox="1">
            <a:spLocks noGrp="1"/>
          </p:cNvSpPr>
          <p:nvPr>
            <p:ph type="title" idx="7"/>
          </p:nvPr>
        </p:nvSpPr>
        <p:spPr>
          <a:xfrm>
            <a:off x="5012609" y="94117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042B9"/>
                </a:solidFill>
              </a:rPr>
              <a:t>N</a:t>
            </a:r>
            <a:r>
              <a:rPr lang="en" sz="2400" dirty="0">
                <a:solidFill>
                  <a:srgbClr val="3042B9"/>
                </a:solidFill>
              </a:rPr>
              <a:t>ot as…………as</a:t>
            </a:r>
            <a:endParaRPr sz="2400" dirty="0">
              <a:solidFill>
                <a:srgbClr val="3042B9"/>
              </a:solidFill>
            </a:endParaRPr>
          </a:p>
        </p:txBody>
      </p:sp>
      <p:sp>
        <p:nvSpPr>
          <p:cNvPr id="635" name="Google Shape;635;p50"/>
          <p:cNvSpPr txBox="1">
            <a:spLocks noGrp="1"/>
          </p:cNvSpPr>
          <p:nvPr>
            <p:ph type="subTitle" idx="8"/>
          </p:nvPr>
        </p:nvSpPr>
        <p:spPr>
          <a:xfrm>
            <a:off x="4777623" y="1297493"/>
            <a:ext cx="3366924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to show two items are </a:t>
            </a:r>
            <a:r>
              <a:rPr lang="en-US" sz="1800" b="1" u="sng" dirty="0"/>
              <a:t>not </a:t>
            </a:r>
            <a:r>
              <a:rPr lang="en-US" sz="1800" dirty="0"/>
              <a:t>the same  in some way</a:t>
            </a:r>
          </a:p>
        </p:txBody>
      </p:sp>
      <p:sp>
        <p:nvSpPr>
          <p:cNvPr id="56" name="Google Shape;946;p64">
            <a:extLst>
              <a:ext uri="{FF2B5EF4-FFF2-40B4-BE49-F238E27FC236}">
                <a16:creationId xmlns:a16="http://schemas.microsoft.com/office/drawing/2014/main" id="{F806332F-348E-4423-BBD2-86CB79805D6F}"/>
              </a:ext>
            </a:extLst>
          </p:cNvPr>
          <p:cNvSpPr/>
          <p:nvPr/>
        </p:nvSpPr>
        <p:spPr>
          <a:xfrm>
            <a:off x="643380" y="1130737"/>
            <a:ext cx="289809" cy="235458"/>
          </a:xfrm>
          <a:custGeom>
            <a:avLst/>
            <a:gdLst/>
            <a:ahLst/>
            <a:cxnLst/>
            <a:rect l="l" t="t" r="r" b="b"/>
            <a:pathLst>
              <a:path w="23019" h="18702" extrusionOk="0">
                <a:moveTo>
                  <a:pt x="15938" y="0"/>
                </a:moveTo>
                <a:cubicBezTo>
                  <a:pt x="13331" y="0"/>
                  <a:pt x="11216" y="2114"/>
                  <a:pt x="11216" y="4719"/>
                </a:cubicBezTo>
                <a:cubicBezTo>
                  <a:pt x="11216" y="5090"/>
                  <a:pt x="11257" y="5452"/>
                  <a:pt x="11338" y="5795"/>
                </a:cubicBezTo>
                <a:cubicBezTo>
                  <a:pt x="7414" y="5597"/>
                  <a:pt x="3934" y="3720"/>
                  <a:pt x="1605" y="862"/>
                </a:cubicBezTo>
                <a:cubicBezTo>
                  <a:pt x="1200" y="1560"/>
                  <a:pt x="966" y="2370"/>
                  <a:pt x="966" y="3235"/>
                </a:cubicBezTo>
                <a:cubicBezTo>
                  <a:pt x="966" y="4873"/>
                  <a:pt x="1801" y="6320"/>
                  <a:pt x="3067" y="7164"/>
                </a:cubicBezTo>
                <a:cubicBezTo>
                  <a:pt x="2291" y="7140"/>
                  <a:pt x="1564" y="6926"/>
                  <a:pt x="928" y="6574"/>
                </a:cubicBezTo>
                <a:lnTo>
                  <a:pt x="928" y="6632"/>
                </a:lnTo>
                <a:cubicBezTo>
                  <a:pt x="928" y="8918"/>
                  <a:pt x="2556" y="10829"/>
                  <a:pt x="4717" y="11261"/>
                </a:cubicBezTo>
                <a:cubicBezTo>
                  <a:pt x="4320" y="11370"/>
                  <a:pt x="3902" y="11427"/>
                  <a:pt x="3472" y="11427"/>
                </a:cubicBezTo>
                <a:cubicBezTo>
                  <a:pt x="3166" y="11427"/>
                  <a:pt x="2872" y="11399"/>
                  <a:pt x="2584" y="11344"/>
                </a:cubicBezTo>
                <a:lnTo>
                  <a:pt x="2584" y="11344"/>
                </a:lnTo>
                <a:cubicBezTo>
                  <a:pt x="3185" y="13220"/>
                  <a:pt x="4927" y="14584"/>
                  <a:pt x="6993" y="14622"/>
                </a:cubicBezTo>
                <a:cubicBezTo>
                  <a:pt x="5378" y="15889"/>
                  <a:pt x="3340" y="16643"/>
                  <a:pt x="1129" y="16643"/>
                </a:cubicBezTo>
                <a:cubicBezTo>
                  <a:pt x="749" y="16643"/>
                  <a:pt x="371" y="16621"/>
                  <a:pt x="1" y="16577"/>
                </a:cubicBezTo>
                <a:lnTo>
                  <a:pt x="1" y="16577"/>
                </a:lnTo>
                <a:cubicBezTo>
                  <a:pt x="2095" y="17920"/>
                  <a:pt x="4574" y="18702"/>
                  <a:pt x="7243" y="18702"/>
                </a:cubicBezTo>
                <a:cubicBezTo>
                  <a:pt x="15929" y="18702"/>
                  <a:pt x="20677" y="11506"/>
                  <a:pt x="20677" y="5268"/>
                </a:cubicBezTo>
                <a:cubicBezTo>
                  <a:pt x="20677" y="5064"/>
                  <a:pt x="20672" y="4860"/>
                  <a:pt x="20662" y="4656"/>
                </a:cubicBezTo>
                <a:cubicBezTo>
                  <a:pt x="21583" y="3990"/>
                  <a:pt x="22385" y="3158"/>
                  <a:pt x="23018" y="2212"/>
                </a:cubicBezTo>
                <a:lnTo>
                  <a:pt x="23018" y="2212"/>
                </a:lnTo>
                <a:cubicBezTo>
                  <a:pt x="22172" y="2588"/>
                  <a:pt x="21262" y="2842"/>
                  <a:pt x="20306" y="2955"/>
                </a:cubicBezTo>
                <a:cubicBezTo>
                  <a:pt x="21281" y="2370"/>
                  <a:pt x="22029" y="1448"/>
                  <a:pt x="22382" y="343"/>
                </a:cubicBezTo>
                <a:lnTo>
                  <a:pt x="22382" y="343"/>
                </a:lnTo>
                <a:cubicBezTo>
                  <a:pt x="21471" y="885"/>
                  <a:pt x="20460" y="1277"/>
                  <a:pt x="19384" y="1490"/>
                </a:cubicBezTo>
                <a:cubicBezTo>
                  <a:pt x="18522" y="573"/>
                  <a:pt x="17296" y="0"/>
                  <a:pt x="15938" y="0"/>
                </a:cubicBezTo>
                <a:close/>
              </a:path>
            </a:pathLst>
          </a:custGeom>
          <a:solidFill>
            <a:srgbClr val="3042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946;p64">
            <a:extLst>
              <a:ext uri="{FF2B5EF4-FFF2-40B4-BE49-F238E27FC236}">
                <a16:creationId xmlns:a16="http://schemas.microsoft.com/office/drawing/2014/main" id="{07A43EA5-7437-40D4-8F70-C3016E47CC94}"/>
              </a:ext>
            </a:extLst>
          </p:cNvPr>
          <p:cNvSpPr/>
          <p:nvPr/>
        </p:nvSpPr>
        <p:spPr>
          <a:xfrm>
            <a:off x="4752229" y="1117239"/>
            <a:ext cx="289809" cy="235458"/>
          </a:xfrm>
          <a:custGeom>
            <a:avLst/>
            <a:gdLst/>
            <a:ahLst/>
            <a:cxnLst/>
            <a:rect l="l" t="t" r="r" b="b"/>
            <a:pathLst>
              <a:path w="23019" h="18702" extrusionOk="0">
                <a:moveTo>
                  <a:pt x="15938" y="0"/>
                </a:moveTo>
                <a:cubicBezTo>
                  <a:pt x="13331" y="0"/>
                  <a:pt x="11216" y="2114"/>
                  <a:pt x="11216" y="4719"/>
                </a:cubicBezTo>
                <a:cubicBezTo>
                  <a:pt x="11216" y="5090"/>
                  <a:pt x="11257" y="5452"/>
                  <a:pt x="11338" y="5795"/>
                </a:cubicBezTo>
                <a:cubicBezTo>
                  <a:pt x="7414" y="5597"/>
                  <a:pt x="3934" y="3720"/>
                  <a:pt x="1605" y="862"/>
                </a:cubicBezTo>
                <a:cubicBezTo>
                  <a:pt x="1200" y="1560"/>
                  <a:pt x="966" y="2370"/>
                  <a:pt x="966" y="3235"/>
                </a:cubicBezTo>
                <a:cubicBezTo>
                  <a:pt x="966" y="4873"/>
                  <a:pt x="1801" y="6320"/>
                  <a:pt x="3067" y="7164"/>
                </a:cubicBezTo>
                <a:cubicBezTo>
                  <a:pt x="2291" y="7140"/>
                  <a:pt x="1564" y="6926"/>
                  <a:pt x="928" y="6574"/>
                </a:cubicBezTo>
                <a:lnTo>
                  <a:pt x="928" y="6632"/>
                </a:lnTo>
                <a:cubicBezTo>
                  <a:pt x="928" y="8918"/>
                  <a:pt x="2556" y="10829"/>
                  <a:pt x="4717" y="11261"/>
                </a:cubicBezTo>
                <a:cubicBezTo>
                  <a:pt x="4320" y="11370"/>
                  <a:pt x="3902" y="11427"/>
                  <a:pt x="3472" y="11427"/>
                </a:cubicBezTo>
                <a:cubicBezTo>
                  <a:pt x="3166" y="11427"/>
                  <a:pt x="2872" y="11399"/>
                  <a:pt x="2584" y="11344"/>
                </a:cubicBezTo>
                <a:lnTo>
                  <a:pt x="2584" y="11344"/>
                </a:lnTo>
                <a:cubicBezTo>
                  <a:pt x="3185" y="13220"/>
                  <a:pt x="4927" y="14584"/>
                  <a:pt x="6993" y="14622"/>
                </a:cubicBezTo>
                <a:cubicBezTo>
                  <a:pt x="5378" y="15889"/>
                  <a:pt x="3340" y="16643"/>
                  <a:pt x="1129" y="16643"/>
                </a:cubicBezTo>
                <a:cubicBezTo>
                  <a:pt x="749" y="16643"/>
                  <a:pt x="371" y="16621"/>
                  <a:pt x="1" y="16577"/>
                </a:cubicBezTo>
                <a:lnTo>
                  <a:pt x="1" y="16577"/>
                </a:lnTo>
                <a:cubicBezTo>
                  <a:pt x="2095" y="17920"/>
                  <a:pt x="4574" y="18702"/>
                  <a:pt x="7243" y="18702"/>
                </a:cubicBezTo>
                <a:cubicBezTo>
                  <a:pt x="15929" y="18702"/>
                  <a:pt x="20677" y="11506"/>
                  <a:pt x="20677" y="5268"/>
                </a:cubicBezTo>
                <a:cubicBezTo>
                  <a:pt x="20677" y="5064"/>
                  <a:pt x="20672" y="4860"/>
                  <a:pt x="20662" y="4656"/>
                </a:cubicBezTo>
                <a:cubicBezTo>
                  <a:pt x="21583" y="3990"/>
                  <a:pt x="22385" y="3158"/>
                  <a:pt x="23018" y="2212"/>
                </a:cubicBezTo>
                <a:lnTo>
                  <a:pt x="23018" y="2212"/>
                </a:lnTo>
                <a:cubicBezTo>
                  <a:pt x="22172" y="2588"/>
                  <a:pt x="21262" y="2842"/>
                  <a:pt x="20306" y="2955"/>
                </a:cubicBezTo>
                <a:cubicBezTo>
                  <a:pt x="21281" y="2370"/>
                  <a:pt x="22029" y="1448"/>
                  <a:pt x="22382" y="343"/>
                </a:cubicBezTo>
                <a:lnTo>
                  <a:pt x="22382" y="343"/>
                </a:lnTo>
                <a:cubicBezTo>
                  <a:pt x="21471" y="885"/>
                  <a:pt x="20460" y="1277"/>
                  <a:pt x="19384" y="1490"/>
                </a:cubicBezTo>
                <a:cubicBezTo>
                  <a:pt x="18522" y="573"/>
                  <a:pt x="17296" y="0"/>
                  <a:pt x="15938" y="0"/>
                </a:cubicBezTo>
                <a:close/>
              </a:path>
            </a:pathLst>
          </a:custGeom>
          <a:solidFill>
            <a:srgbClr val="3042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EEB0A90-8F52-435B-AB24-DE1BBCB86679}"/>
              </a:ext>
            </a:extLst>
          </p:cNvPr>
          <p:cNvSpPr txBox="1"/>
          <p:nvPr/>
        </p:nvSpPr>
        <p:spPr>
          <a:xfrm>
            <a:off x="633526" y="2072632"/>
            <a:ext cx="152736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Example :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BD4FAC49-7710-41CB-9BCF-477ABBAF2F67}"/>
              </a:ext>
            </a:extLst>
          </p:cNvPr>
          <p:cNvSpPr txBox="1"/>
          <p:nvPr/>
        </p:nvSpPr>
        <p:spPr>
          <a:xfrm>
            <a:off x="4789401" y="2015446"/>
            <a:ext cx="152736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Example :</a:t>
            </a:r>
          </a:p>
        </p:txBody>
      </p:sp>
      <p:sp>
        <p:nvSpPr>
          <p:cNvPr id="60" name="Google Shape;629;p50">
            <a:extLst>
              <a:ext uri="{FF2B5EF4-FFF2-40B4-BE49-F238E27FC236}">
                <a16:creationId xmlns:a16="http://schemas.microsoft.com/office/drawing/2014/main" id="{70BBC43C-D4FD-43C2-A8C5-752ED3276BBC}"/>
              </a:ext>
            </a:extLst>
          </p:cNvPr>
          <p:cNvSpPr txBox="1">
            <a:spLocks/>
          </p:cNvSpPr>
          <p:nvPr/>
        </p:nvSpPr>
        <p:spPr>
          <a:xfrm>
            <a:off x="530352" y="2490567"/>
            <a:ext cx="215798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I’m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busy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bee </a:t>
            </a:r>
          </a:p>
        </p:txBody>
      </p:sp>
      <p:sp>
        <p:nvSpPr>
          <p:cNvPr id="18" name="يساوي 17">
            <a:extLst>
              <a:ext uri="{FF2B5EF4-FFF2-40B4-BE49-F238E27FC236}">
                <a16:creationId xmlns:a16="http://schemas.microsoft.com/office/drawing/2014/main" id="{EFC00D77-B15F-41FB-B63B-B29F3F6B6F21}"/>
              </a:ext>
            </a:extLst>
          </p:cNvPr>
          <p:cNvSpPr/>
          <p:nvPr/>
        </p:nvSpPr>
        <p:spPr>
          <a:xfrm>
            <a:off x="2395728" y="2596896"/>
            <a:ext cx="402336" cy="32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2" name="Google Shape;629;p50">
            <a:extLst>
              <a:ext uri="{FF2B5EF4-FFF2-40B4-BE49-F238E27FC236}">
                <a16:creationId xmlns:a16="http://schemas.microsoft.com/office/drawing/2014/main" id="{C3B44A64-B8C2-4311-834C-658CD576A0B1}"/>
              </a:ext>
            </a:extLst>
          </p:cNvPr>
          <p:cNvSpPr txBox="1">
            <a:spLocks/>
          </p:cNvSpPr>
          <p:nvPr/>
        </p:nvSpPr>
        <p:spPr>
          <a:xfrm>
            <a:off x="2740152" y="2505807"/>
            <a:ext cx="215798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I’m </a:t>
            </a:r>
            <a:r>
              <a:rPr lang="en-US" sz="1800" b="1" dirty="0">
                <a:solidFill>
                  <a:srgbClr val="3042B9"/>
                </a:solidFill>
              </a:rPr>
              <a:t>very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busy</a:t>
            </a:r>
            <a:r>
              <a:rPr lang="en-US" sz="1800" b="1" dirty="0">
                <a:solidFill>
                  <a:srgbClr val="3042B9"/>
                </a:solidFill>
              </a:rPr>
              <a:t> </a:t>
            </a:r>
            <a:endParaRPr lang="en-US" sz="1800" dirty="0"/>
          </a:p>
        </p:txBody>
      </p:sp>
      <p:sp>
        <p:nvSpPr>
          <p:cNvPr id="63" name="Google Shape;629;p50">
            <a:extLst>
              <a:ext uri="{FF2B5EF4-FFF2-40B4-BE49-F238E27FC236}">
                <a16:creationId xmlns:a16="http://schemas.microsoft.com/office/drawing/2014/main" id="{776DF974-B0DE-4863-BBB7-B9CC8C137259}"/>
              </a:ext>
            </a:extLst>
          </p:cNvPr>
          <p:cNvSpPr txBox="1">
            <a:spLocks/>
          </p:cNvSpPr>
          <p:nvPr/>
        </p:nvSpPr>
        <p:spPr>
          <a:xfrm>
            <a:off x="490728" y="2981295"/>
            <a:ext cx="232562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thin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a rake</a:t>
            </a:r>
          </a:p>
        </p:txBody>
      </p:sp>
      <p:sp>
        <p:nvSpPr>
          <p:cNvPr id="64" name="يساوي 63">
            <a:extLst>
              <a:ext uri="{FF2B5EF4-FFF2-40B4-BE49-F238E27FC236}">
                <a16:creationId xmlns:a16="http://schemas.microsoft.com/office/drawing/2014/main" id="{05F6D178-B2E4-4CF7-9438-10063C63F0B5}"/>
              </a:ext>
            </a:extLst>
          </p:cNvPr>
          <p:cNvSpPr/>
          <p:nvPr/>
        </p:nvSpPr>
        <p:spPr>
          <a:xfrm>
            <a:off x="2630424" y="3099816"/>
            <a:ext cx="368808" cy="2834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5" name="Google Shape;629;p50">
            <a:extLst>
              <a:ext uri="{FF2B5EF4-FFF2-40B4-BE49-F238E27FC236}">
                <a16:creationId xmlns:a16="http://schemas.microsoft.com/office/drawing/2014/main" id="{9505AD28-F767-4816-AEFB-7697745365B4}"/>
              </a:ext>
            </a:extLst>
          </p:cNvPr>
          <p:cNvSpPr txBox="1">
            <a:spLocks/>
          </p:cNvSpPr>
          <p:nvPr/>
        </p:nvSpPr>
        <p:spPr>
          <a:xfrm>
            <a:off x="2956560" y="3005679"/>
            <a:ext cx="1560576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very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thin</a:t>
            </a:r>
            <a:endParaRPr lang="en-US" sz="1800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EBB7810-70C8-4A6C-92EA-C9A7A1FF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44" y="1856232"/>
            <a:ext cx="1170432" cy="96012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986E3CF-DDB6-4CA6-8E1F-699F77FB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67" y="2509810"/>
            <a:ext cx="552284" cy="1220724"/>
          </a:xfrm>
          <a:prstGeom prst="rect">
            <a:avLst/>
          </a:prstGeom>
        </p:spPr>
      </p:pic>
      <p:sp>
        <p:nvSpPr>
          <p:cNvPr id="71" name="Google Shape;629;p50">
            <a:extLst>
              <a:ext uri="{FF2B5EF4-FFF2-40B4-BE49-F238E27FC236}">
                <a16:creationId xmlns:a16="http://schemas.microsoft.com/office/drawing/2014/main" id="{7FFFFBC3-B77E-4105-ADA0-42847BE0D564}"/>
              </a:ext>
            </a:extLst>
          </p:cNvPr>
          <p:cNvSpPr txBox="1">
            <a:spLocks/>
          </p:cNvSpPr>
          <p:nvPr/>
        </p:nvSpPr>
        <p:spPr>
          <a:xfrm>
            <a:off x="515112" y="3609183"/>
            <a:ext cx="2868168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his brother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52EAD9-BB74-46D0-A80C-E9CF3784D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096" y="3657600"/>
            <a:ext cx="1231392" cy="1141094"/>
          </a:xfrm>
          <a:prstGeom prst="rect">
            <a:avLst/>
          </a:prstGeom>
        </p:spPr>
      </p:pic>
      <p:sp>
        <p:nvSpPr>
          <p:cNvPr id="22" name="Google Shape;629;p50">
            <a:extLst>
              <a:ext uri="{FF2B5EF4-FFF2-40B4-BE49-F238E27FC236}">
                <a16:creationId xmlns:a16="http://schemas.microsoft.com/office/drawing/2014/main" id="{F59AEE7C-FCF8-40BB-BA15-8FAC40EAE506}"/>
              </a:ext>
            </a:extLst>
          </p:cNvPr>
          <p:cNvSpPr txBox="1">
            <a:spLocks/>
          </p:cNvSpPr>
          <p:nvPr/>
        </p:nvSpPr>
        <p:spPr>
          <a:xfrm>
            <a:off x="4688695" y="2425253"/>
            <a:ext cx="38747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A turtle is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rabbit. </a:t>
            </a:r>
          </a:p>
        </p:txBody>
      </p:sp>
      <p:sp>
        <p:nvSpPr>
          <p:cNvPr id="2" name="لا يساوي 1">
            <a:extLst>
              <a:ext uri="{FF2B5EF4-FFF2-40B4-BE49-F238E27FC236}">
                <a16:creationId xmlns:a16="http://schemas.microsoft.com/office/drawing/2014/main" id="{E7D4B9D2-CDC4-407C-B1B1-849A88D26421}"/>
              </a:ext>
            </a:extLst>
          </p:cNvPr>
          <p:cNvSpPr/>
          <p:nvPr/>
        </p:nvSpPr>
        <p:spPr>
          <a:xfrm>
            <a:off x="6088743" y="3055258"/>
            <a:ext cx="660400" cy="37737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D1BC55-50A3-49DF-95DD-9C006A84A6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79" t="6350" r="11764" b="6455"/>
          <a:stretch/>
        </p:blipFill>
        <p:spPr>
          <a:xfrm>
            <a:off x="7525658" y="3447143"/>
            <a:ext cx="1211944" cy="1364344"/>
          </a:xfrm>
          <a:prstGeom prst="rect">
            <a:avLst/>
          </a:prstGeom>
        </p:spPr>
      </p:pic>
      <p:sp>
        <p:nvSpPr>
          <p:cNvPr id="25" name="Google Shape;629;p50">
            <a:extLst>
              <a:ext uri="{FF2B5EF4-FFF2-40B4-BE49-F238E27FC236}">
                <a16:creationId xmlns:a16="http://schemas.microsoft.com/office/drawing/2014/main" id="{B03D7453-BC01-4552-BFDE-233A280BE9DF}"/>
              </a:ext>
            </a:extLst>
          </p:cNvPr>
          <p:cNvSpPr txBox="1">
            <a:spLocks/>
          </p:cNvSpPr>
          <p:nvPr/>
        </p:nvSpPr>
        <p:spPr>
          <a:xfrm>
            <a:off x="4550810" y="4050853"/>
            <a:ext cx="3257876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his brother.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3BFB7A-5C41-4B7A-B325-9DDBECB8E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144" y="2968171"/>
            <a:ext cx="1095827" cy="5878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58F19A3-461A-4EF9-B2CA-C380F0622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971" y="2772229"/>
            <a:ext cx="885371" cy="81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build="p"/>
      <p:bldP spid="635" grpId="0" build="p"/>
      <p:bldP spid="58" grpId="0" animBg="1"/>
      <p:bldP spid="59" grpId="0" animBg="1"/>
      <p:bldP spid="60" grpId="0"/>
      <p:bldP spid="18" grpId="0" animBg="1"/>
      <p:bldP spid="62" grpId="0"/>
      <p:bldP spid="63" grpId="0"/>
      <p:bldP spid="64" grpId="0" animBg="1"/>
      <p:bldP spid="65" grpId="0"/>
      <p:bldP spid="71" grpId="0"/>
      <p:bldP spid="22" grpId="0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0"/>
          <p:cNvSpPr txBox="1">
            <a:spLocks noGrp="1"/>
          </p:cNvSpPr>
          <p:nvPr>
            <p:ph type="title"/>
          </p:nvPr>
        </p:nvSpPr>
        <p:spPr>
          <a:xfrm>
            <a:off x="720000" y="3432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Read &amp; Complete:</a:t>
            </a:r>
            <a:endParaRPr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BB92C3-8D2F-47AA-B6EE-BA9FAB018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2" t="16930" r="6667" b="16615"/>
          <a:stretch/>
        </p:blipFill>
        <p:spPr>
          <a:xfrm>
            <a:off x="856343" y="1059542"/>
            <a:ext cx="7438571" cy="3490685"/>
          </a:xfrm>
          <a:prstGeom prst="rect">
            <a:avLst/>
          </a:prstGeom>
          <a:solidFill>
            <a:srgbClr val="FFFFE5"/>
          </a:solidFill>
          <a:ln w="88900" cap="sq">
            <a:solidFill>
              <a:schemeClr val="accent1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4855028" y="1859969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well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68046A-86A7-45BE-9FEC-EA765694B8AD}"/>
              </a:ext>
            </a:extLst>
          </p:cNvPr>
          <p:cNvSpPr txBox="1"/>
          <p:nvPr/>
        </p:nvSpPr>
        <p:spPr>
          <a:xfrm>
            <a:off x="4695371" y="2055912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than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AC7EBC-D926-4792-9E0B-1FE95B919DE8}"/>
              </a:ext>
            </a:extLst>
          </p:cNvPr>
          <p:cNvSpPr txBox="1"/>
          <p:nvPr/>
        </p:nvSpPr>
        <p:spPr>
          <a:xfrm>
            <a:off x="5348513" y="2251855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latest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8B248F-2099-4D4B-BBC0-5883ED9D0541}"/>
              </a:ext>
            </a:extLst>
          </p:cNvPr>
          <p:cNvSpPr txBox="1"/>
          <p:nvPr/>
        </p:nvSpPr>
        <p:spPr>
          <a:xfrm>
            <a:off x="2692399" y="2687284"/>
            <a:ext cx="200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most         popular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5AC6AD1-6A5B-4579-96AC-E4E4ADF4E1FC}"/>
              </a:ext>
            </a:extLst>
          </p:cNvPr>
          <p:cNvSpPr txBox="1"/>
          <p:nvPr/>
        </p:nvSpPr>
        <p:spPr>
          <a:xfrm>
            <a:off x="6756400" y="2730826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easier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962FA83-C9F7-4E95-8E7E-62D6CA20F1D1}"/>
              </a:ext>
            </a:extLst>
          </p:cNvPr>
          <p:cNvSpPr txBox="1"/>
          <p:nvPr/>
        </p:nvSpPr>
        <p:spPr>
          <a:xfrm>
            <a:off x="5080000" y="3100941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faster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24DE8B6-4776-4B88-8D9A-6366E6A788DC}"/>
              </a:ext>
            </a:extLst>
          </p:cNvPr>
          <p:cNvSpPr txBox="1"/>
          <p:nvPr/>
        </p:nvSpPr>
        <p:spPr>
          <a:xfrm>
            <a:off x="4267200" y="3971798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as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BCBB613-9B86-47FF-9501-14E8C8533467}"/>
              </a:ext>
            </a:extLst>
          </p:cNvPr>
          <p:cNvSpPr txBox="1"/>
          <p:nvPr/>
        </p:nvSpPr>
        <p:spPr>
          <a:xfrm>
            <a:off x="4956629" y="3500083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good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2DCFECA-6712-4978-95C4-B0AF157DE689}"/>
              </a:ext>
            </a:extLst>
          </p:cNvPr>
          <p:cNvSpPr txBox="1"/>
          <p:nvPr/>
        </p:nvSpPr>
        <p:spPr>
          <a:xfrm>
            <a:off x="3069771" y="2946398"/>
            <a:ext cx="1879600" cy="292388"/>
          </a:xfrm>
          <a:prstGeom prst="rect">
            <a:avLst/>
          </a:prstGeom>
          <a:solidFill>
            <a:srgbClr val="FFF7E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3042B9"/>
                </a:solidFill>
              </a:rPr>
              <a:t>more fashionable</a:t>
            </a:r>
            <a:endParaRPr lang="ar-SA" sz="1300" b="1" dirty="0">
              <a:solidFill>
                <a:srgbClr val="3042B9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FC96C38-8FD2-4B4D-8968-BF5E7141D921}"/>
              </a:ext>
            </a:extLst>
          </p:cNvPr>
          <p:cNvSpPr txBox="1"/>
          <p:nvPr/>
        </p:nvSpPr>
        <p:spPr>
          <a:xfrm>
            <a:off x="6001658" y="3710541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best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7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2"/>
                </a:solidFill>
              </a:rPr>
              <a:t>Remember..</a:t>
            </a:r>
            <a:endParaRPr sz="4000" b="1" dirty="0"/>
          </a:p>
        </p:txBody>
      </p:sp>
      <p:grpSp>
        <p:nvGrpSpPr>
          <p:cNvPr id="767" name="Google Shape;767;p57"/>
          <p:cNvGrpSpPr/>
          <p:nvPr/>
        </p:nvGrpSpPr>
        <p:grpSpPr>
          <a:xfrm>
            <a:off x="2635625" y="1229446"/>
            <a:ext cx="4072536" cy="3120363"/>
            <a:chOff x="1669410" y="1345922"/>
            <a:chExt cx="4021500" cy="3062887"/>
          </a:xfrm>
        </p:grpSpPr>
        <p:sp>
          <p:nvSpPr>
            <p:cNvPr id="768" name="Google Shape;768;p57"/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770" name="Google Shape;770;p57"/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71" name="Google Shape;771;p57"/>
          <p:cNvPicPr preferRelativeResize="0"/>
          <p:nvPr/>
        </p:nvPicPr>
        <p:blipFill rotWithShape="1">
          <a:blip r:embed="rId3">
            <a:alphaModFix/>
          </a:blip>
          <a:srcRect l="6186" t="6754" r="6186" b="6754"/>
          <a:stretch/>
        </p:blipFill>
        <p:spPr>
          <a:xfrm>
            <a:off x="2674044" y="1260181"/>
            <a:ext cx="4011065" cy="25280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C8C4558-0588-4569-917B-8BFB3A0B0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8" b="19328"/>
          <a:stretch/>
        </p:blipFill>
        <p:spPr>
          <a:xfrm>
            <a:off x="2750883" y="1444598"/>
            <a:ext cx="3857386" cy="215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72" name="Google Shape;772;p57"/>
          <p:cNvGrpSpPr/>
          <p:nvPr/>
        </p:nvGrpSpPr>
        <p:grpSpPr>
          <a:xfrm>
            <a:off x="6406793" y="2812262"/>
            <a:ext cx="1179657" cy="1622045"/>
            <a:chOff x="-734425" y="725975"/>
            <a:chExt cx="2684700" cy="3691500"/>
          </a:xfrm>
        </p:grpSpPr>
        <p:sp>
          <p:nvSpPr>
            <p:cNvPr id="773" name="Google Shape;773;p57"/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515514" y="4307174"/>
              <a:ext cx="184800" cy="4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577175" y="788693"/>
              <a:ext cx="61500" cy="615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8DC3CE0-25FC-4A47-A1C9-0F1E01715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324" y="2873827"/>
            <a:ext cx="1060397" cy="146765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>
            <a:spLocks noGrp="1"/>
          </p:cNvSpPr>
          <p:nvPr>
            <p:ph type="subTitle" idx="1"/>
          </p:nvPr>
        </p:nvSpPr>
        <p:spPr>
          <a:xfrm>
            <a:off x="3952250" y="2595728"/>
            <a:ext cx="4471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E</a:t>
            </a:r>
            <a:r>
              <a:rPr lang="en" sz="1600" dirty="0"/>
              <a:t>xercise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( N )</a:t>
            </a:r>
            <a:r>
              <a:rPr lang="en" sz="1600" dirty="0"/>
              <a:t> , page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( 116)</a:t>
            </a:r>
            <a:endParaRPr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7" name="Google Shape;517;p48"/>
          <p:cNvSpPr txBox="1">
            <a:spLocks noGrp="1"/>
          </p:cNvSpPr>
          <p:nvPr>
            <p:ph type="subTitle" idx="2"/>
          </p:nvPr>
        </p:nvSpPr>
        <p:spPr>
          <a:xfrm>
            <a:off x="3960287" y="2109232"/>
            <a:ext cx="44715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W</a:t>
            </a:r>
            <a:r>
              <a:rPr lang="en" dirty="0"/>
              <a:t>ork book </a:t>
            </a:r>
            <a:endParaRPr dirty="0"/>
          </a:p>
        </p:txBody>
      </p:sp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3042B9"/>
                </a:solidFill>
              </a:rPr>
              <a:t>Homework</a:t>
            </a:r>
            <a:endParaRPr sz="4800" b="1" dirty="0">
              <a:solidFill>
                <a:srgbClr val="3042B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E59A6-5A70-1B1F-AE86-5FED67A0F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879645" y="1218254"/>
            <a:ext cx="2771971" cy="337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3"/>
          <p:cNvSpPr txBox="1">
            <a:spLocks noGrp="1"/>
          </p:cNvSpPr>
          <p:nvPr>
            <p:ph type="ctrTitle"/>
          </p:nvPr>
        </p:nvSpPr>
        <p:spPr>
          <a:xfrm>
            <a:off x="1616884" y="324847"/>
            <a:ext cx="5925600" cy="10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4"/>
                </a:solidFill>
              </a:rPr>
              <a:t>THANKS!</a:t>
            </a:r>
            <a:endParaRPr sz="6000" b="1" dirty="0">
              <a:solidFill>
                <a:schemeClr val="accent4"/>
              </a:solidFill>
            </a:endParaRPr>
          </a:p>
        </p:txBody>
      </p:sp>
      <p:cxnSp>
        <p:nvCxnSpPr>
          <p:cNvPr id="929" name="Google Shape;929;p63"/>
          <p:cNvCxnSpPr>
            <a:cxnSpLocks/>
          </p:cNvCxnSpPr>
          <p:nvPr/>
        </p:nvCxnSpPr>
        <p:spPr>
          <a:xfrm>
            <a:off x="3165822" y="1657775"/>
            <a:ext cx="25741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85A1C5A-1FC9-4F5E-B7B7-D53DE878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04"/>
          <a:stretch/>
        </p:blipFill>
        <p:spPr>
          <a:xfrm>
            <a:off x="1874904" y="1483018"/>
            <a:ext cx="5371140" cy="288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>
            <a:off x="3403800" y="3764575"/>
            <a:ext cx="11730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3403800" y="2501175"/>
            <a:ext cx="23364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3403800" y="1237750"/>
            <a:ext cx="23364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7200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 </a:t>
            </a: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title" idx="2"/>
          </p:nvPr>
        </p:nvSpPr>
        <p:spPr>
          <a:xfrm>
            <a:off x="32967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7200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</a:t>
            </a:r>
            <a:r>
              <a:rPr lang="en" dirty="0"/>
              <a:t>etween present perfect simple and present perfect progressive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title" idx="3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/>
                </a:solidFill>
              </a:rPr>
              <a:t>Lesson </a:t>
            </a:r>
            <a:r>
              <a:rPr lang="en" sz="4000" b="1" dirty="0">
                <a:solidFill>
                  <a:schemeClr val="accent4">
                    <a:lumMod val="50000"/>
                  </a:schemeClr>
                </a:solidFill>
              </a:rPr>
              <a:t>Objectives</a:t>
            </a:r>
            <a:r>
              <a:rPr lang="en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4"/>
          </p:nvPr>
        </p:nvSpPr>
        <p:spPr>
          <a:xfrm>
            <a:off x="720000" y="37103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title" idx="5"/>
          </p:nvPr>
        </p:nvSpPr>
        <p:spPr>
          <a:xfrm>
            <a:off x="3296700" y="371030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81" name="Google Shape;281;p36"/>
          <p:cNvSpPr txBox="1">
            <a:spLocks noGrp="1"/>
          </p:cNvSpPr>
          <p:nvPr>
            <p:ph type="subTitle" idx="6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</a:t>
            </a:r>
            <a:r>
              <a:rPr lang="en" dirty="0"/>
              <a:t>dverb of manner in correct sentence</a:t>
            </a:r>
            <a:endParaRPr dirty="0"/>
          </a:p>
        </p:txBody>
      </p:sp>
      <p:sp>
        <p:nvSpPr>
          <p:cNvPr id="282" name="Google Shape;282;p36"/>
          <p:cNvSpPr txBox="1">
            <a:spLocks noGrp="1"/>
          </p:cNvSpPr>
          <p:nvPr>
            <p:ph type="title" idx="7"/>
          </p:nvPr>
        </p:nvSpPr>
        <p:spPr>
          <a:xfrm>
            <a:off x="7200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</a:t>
            </a:r>
            <a:endParaRPr dirty="0"/>
          </a:p>
        </p:txBody>
      </p:sp>
      <p:sp>
        <p:nvSpPr>
          <p:cNvPr id="283" name="Google Shape;283;p36"/>
          <p:cNvSpPr txBox="1">
            <a:spLocks noGrp="1"/>
          </p:cNvSpPr>
          <p:nvPr>
            <p:ph type="title" idx="8"/>
          </p:nvPr>
        </p:nvSpPr>
        <p:spPr>
          <a:xfrm>
            <a:off x="3296700" y="2446863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subTitle" idx="9"/>
          </p:nvPr>
        </p:nvSpPr>
        <p:spPr>
          <a:xfrm>
            <a:off x="7200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sentences using present perfect progressive</a:t>
            </a:r>
          </a:p>
        </p:txBody>
      </p:sp>
      <p:sp>
        <p:nvSpPr>
          <p:cNvPr id="285" name="Google Shape;285;p36"/>
          <p:cNvSpPr txBox="1">
            <a:spLocks noGrp="1"/>
          </p:cNvSpPr>
          <p:nvPr>
            <p:ph type="title" idx="13"/>
          </p:nvPr>
        </p:nvSpPr>
        <p:spPr>
          <a:xfrm>
            <a:off x="60876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orm </a:t>
            </a:r>
            <a:endParaRPr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subTitle" idx="14"/>
          </p:nvPr>
        </p:nvSpPr>
        <p:spPr>
          <a:xfrm>
            <a:off x="6087600" y="1591850"/>
            <a:ext cx="246131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entences with comparative form of adjectives and adverbs</a:t>
            </a:r>
            <a:endParaRPr dirty="0"/>
          </a:p>
        </p:txBody>
      </p:sp>
      <p:sp>
        <p:nvSpPr>
          <p:cNvPr id="287" name="Google Shape;287;p36"/>
          <p:cNvSpPr txBox="1">
            <a:spLocks noGrp="1"/>
          </p:cNvSpPr>
          <p:nvPr>
            <p:ph type="title" idx="15"/>
          </p:nvPr>
        </p:nvSpPr>
        <p:spPr>
          <a:xfrm>
            <a:off x="60876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orm </a:t>
            </a:r>
            <a:endParaRPr dirty="0"/>
          </a:p>
        </p:txBody>
      </p:sp>
      <p:sp>
        <p:nvSpPr>
          <p:cNvPr id="288" name="Google Shape;288;p36"/>
          <p:cNvSpPr txBox="1">
            <a:spLocks noGrp="1"/>
          </p:cNvSpPr>
          <p:nvPr>
            <p:ph type="subTitle" idx="16"/>
          </p:nvPr>
        </p:nvSpPr>
        <p:spPr>
          <a:xfrm>
            <a:off x="60876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entences using as……as</a:t>
            </a:r>
            <a:endParaRPr dirty="0"/>
          </a:p>
        </p:txBody>
      </p:sp>
      <p:sp>
        <p:nvSpPr>
          <p:cNvPr id="289" name="Google Shape;289;p36"/>
          <p:cNvSpPr txBox="1">
            <a:spLocks noGrp="1"/>
          </p:cNvSpPr>
          <p:nvPr>
            <p:ph type="title" idx="17"/>
          </p:nvPr>
        </p:nvSpPr>
        <p:spPr>
          <a:xfrm>
            <a:off x="49125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 idx="18"/>
          </p:nvPr>
        </p:nvSpPr>
        <p:spPr>
          <a:xfrm>
            <a:off x="4912500" y="2446871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cxnSp>
        <p:nvCxnSpPr>
          <p:cNvPr id="291" name="Google Shape;291;p36"/>
          <p:cNvCxnSpPr/>
          <p:nvPr/>
        </p:nvCxnSpPr>
        <p:spPr>
          <a:xfrm>
            <a:off x="4576850" y="1019175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72;p36">
            <a:extLst>
              <a:ext uri="{FF2B5EF4-FFF2-40B4-BE49-F238E27FC236}">
                <a16:creationId xmlns:a16="http://schemas.microsoft.com/office/drawing/2014/main" id="{91436DA7-7BFD-4549-9266-84D1EF2B5AF9}"/>
              </a:ext>
            </a:extLst>
          </p:cNvPr>
          <p:cNvSpPr/>
          <p:nvPr/>
        </p:nvSpPr>
        <p:spPr>
          <a:xfrm>
            <a:off x="4586714" y="3764575"/>
            <a:ext cx="11730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80;p36">
            <a:extLst>
              <a:ext uri="{FF2B5EF4-FFF2-40B4-BE49-F238E27FC236}">
                <a16:creationId xmlns:a16="http://schemas.microsoft.com/office/drawing/2014/main" id="{BB9BCC32-BCC5-4F02-8D4B-5FE050CEB314}"/>
              </a:ext>
            </a:extLst>
          </p:cNvPr>
          <p:cNvSpPr txBox="1">
            <a:spLocks/>
          </p:cNvSpPr>
          <p:nvPr/>
        </p:nvSpPr>
        <p:spPr>
          <a:xfrm>
            <a:off x="4515900" y="3710300"/>
            <a:ext cx="93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24" name="Google Shape;287;p36">
            <a:extLst>
              <a:ext uri="{FF2B5EF4-FFF2-40B4-BE49-F238E27FC236}">
                <a16:creationId xmlns:a16="http://schemas.microsoft.com/office/drawing/2014/main" id="{B5FE8F28-F58B-4702-B306-80E5CEDCB72C}"/>
              </a:ext>
            </a:extLst>
          </p:cNvPr>
          <p:cNvSpPr txBox="1">
            <a:spLocks/>
          </p:cNvSpPr>
          <p:nvPr/>
        </p:nvSpPr>
        <p:spPr>
          <a:xfrm>
            <a:off x="5935200" y="357897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Apply</a:t>
            </a:r>
          </a:p>
        </p:txBody>
      </p:sp>
      <p:sp>
        <p:nvSpPr>
          <p:cNvPr id="25" name="Google Shape;288;p36">
            <a:extLst>
              <a:ext uri="{FF2B5EF4-FFF2-40B4-BE49-F238E27FC236}">
                <a16:creationId xmlns:a16="http://schemas.microsoft.com/office/drawing/2014/main" id="{97D8A421-AB99-46A4-84FB-B2A86C9E1115}"/>
              </a:ext>
            </a:extLst>
          </p:cNvPr>
          <p:cNvSpPr txBox="1">
            <a:spLocks/>
          </p:cNvSpPr>
          <p:nvPr/>
        </p:nvSpPr>
        <p:spPr>
          <a:xfrm>
            <a:off x="5877142" y="3994635"/>
            <a:ext cx="25919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The rules to do the exercises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Book Open</a:t>
            </a:r>
            <a:endParaRPr sz="44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1"/>
          </p:nvPr>
        </p:nvSpPr>
        <p:spPr>
          <a:xfrm>
            <a:off x="5133603" y="2751695"/>
            <a:ext cx="201468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 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</a:rPr>
              <a:t>( 54)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56AC7-3B55-A128-8CEE-60499415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902505" y="936314"/>
            <a:ext cx="2771971" cy="337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61AEF1D-EEEE-472D-9B07-344DCC6D8461}"/>
              </a:ext>
            </a:extLst>
          </p:cNvPr>
          <p:cNvSpPr txBox="1"/>
          <p:nvPr/>
        </p:nvSpPr>
        <p:spPr>
          <a:xfrm>
            <a:off x="616857" y="740229"/>
            <a:ext cx="7997372" cy="464457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97C87C-52AD-4848-8BA4-EAAA765F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072" r="18254" b="10970"/>
          <a:stretch/>
        </p:blipFill>
        <p:spPr>
          <a:xfrm>
            <a:off x="1291771" y="689428"/>
            <a:ext cx="6531429" cy="3701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A3C36A0D-1DC2-4129-9DD4-F9CF9D95A89D}"/>
              </a:ext>
            </a:extLst>
          </p:cNvPr>
          <p:cNvSpPr/>
          <p:nvPr/>
        </p:nvSpPr>
        <p:spPr>
          <a:xfrm>
            <a:off x="1981201" y="268515"/>
            <a:ext cx="6516914" cy="740228"/>
          </a:xfrm>
          <a:prstGeom prst="wedgeRoundRectCallout">
            <a:avLst>
              <a:gd name="adj1" fmla="val -58056"/>
              <a:gd name="adj2" fmla="val 229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do you know about the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 Perfect Progressive</a:t>
            </a:r>
            <a:r>
              <a:rPr lang="en-US" sz="1600" b="1" dirty="0">
                <a:solidFill>
                  <a:schemeClr val="accent2"/>
                </a:solidFill>
              </a:rPr>
              <a:t>?</a:t>
            </a:r>
            <a:endParaRPr lang="ar-SA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32 ideas de Gif | gifs de besos, gifs de besos apasionados, gif parejas">
            <a:extLst>
              <a:ext uri="{FF2B5EF4-FFF2-40B4-BE49-F238E27FC236}">
                <a16:creationId xmlns:a16="http://schemas.microsoft.com/office/drawing/2014/main" id="{A82FE987-D137-433E-977A-EC4BA8698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-43543"/>
            <a:ext cx="2061029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12D80E4-8E71-43E5-A1F5-29642F0C7F56}"/>
              </a:ext>
            </a:extLst>
          </p:cNvPr>
          <p:cNvSpPr txBox="1"/>
          <p:nvPr/>
        </p:nvSpPr>
        <p:spPr>
          <a:xfrm>
            <a:off x="769258" y="1645216"/>
            <a:ext cx="754742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talk about an </a:t>
            </a:r>
            <a:r>
              <a:rPr lang="en-US" b="1" dirty="0"/>
              <a:t>action</a:t>
            </a:r>
            <a:r>
              <a:rPr lang="en-US" dirty="0"/>
              <a:t> that started in the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past </a:t>
            </a:r>
            <a:r>
              <a:rPr lang="en-US" dirty="0"/>
              <a:t>and has a connection with the present time.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action may or may not have finished.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emphasize the </a:t>
            </a:r>
            <a:r>
              <a:rPr lang="en-US" b="1" dirty="0"/>
              <a:t>results</a:t>
            </a:r>
            <a:r>
              <a:rPr lang="en-US" dirty="0"/>
              <a:t> of the action.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say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long </a:t>
            </a:r>
            <a:r>
              <a:rPr lang="en-US" dirty="0"/>
              <a:t>something has been happening.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7B899C-741A-40F0-B7CB-DFE3D29D547F}"/>
              </a:ext>
            </a:extLst>
          </p:cNvPr>
          <p:cNvSpPr txBox="1"/>
          <p:nvPr/>
        </p:nvSpPr>
        <p:spPr>
          <a:xfrm>
            <a:off x="577211" y="109509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Using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2FCFCB-FD48-4661-91BC-2B8AFADB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38" y="2804079"/>
            <a:ext cx="1682642" cy="1030313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ECE9D37-70E9-479A-B69C-FEBBA4B5DBE3}"/>
              </a:ext>
            </a:extLst>
          </p:cNvPr>
          <p:cNvSpPr/>
          <p:nvPr/>
        </p:nvSpPr>
        <p:spPr>
          <a:xfrm>
            <a:off x="2416629" y="2728685"/>
            <a:ext cx="6016171" cy="957944"/>
          </a:xfrm>
          <a:prstGeom prst="cloudCallout">
            <a:avLst>
              <a:gd name="adj1" fmla="val -58232"/>
              <a:gd name="adj2" fmla="val 2251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Use </a:t>
            </a:r>
            <a:r>
              <a:rPr lang="en-US" b="1" dirty="0">
                <a:solidFill>
                  <a:schemeClr val="accent2"/>
                </a:solidFill>
              </a:rPr>
              <a:t>“ for”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b="1" dirty="0">
                <a:solidFill>
                  <a:schemeClr val="accent2"/>
                </a:solidFill>
              </a:rPr>
              <a:t>‘ all “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 err="1">
                <a:solidFill>
                  <a:schemeClr val="accent2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indicate the duration of action.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Use “ </a:t>
            </a:r>
            <a:r>
              <a:rPr lang="en-US" b="1" dirty="0">
                <a:solidFill>
                  <a:schemeClr val="accent2"/>
                </a:solidFill>
              </a:rPr>
              <a:t>since”</a:t>
            </a:r>
            <a:r>
              <a:rPr lang="en-US" dirty="0">
                <a:solidFill>
                  <a:schemeClr val="accent2"/>
                </a:solidFill>
              </a:rPr>
              <a:t> to indicate when the action began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A6D03-4ACB-4370-8EEC-7F21B538C8F6}"/>
              </a:ext>
            </a:extLst>
          </p:cNvPr>
          <p:cNvSpPr txBox="1"/>
          <p:nvPr/>
        </p:nvSpPr>
        <p:spPr>
          <a:xfrm>
            <a:off x="584469" y="40197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D2345F-72F4-4D44-9384-3E1943EDE8AE}"/>
              </a:ext>
            </a:extLst>
          </p:cNvPr>
          <p:cNvSpPr txBox="1"/>
          <p:nvPr/>
        </p:nvSpPr>
        <p:spPr>
          <a:xfrm>
            <a:off x="2061027" y="4407226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has been working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en-US" dirty="0"/>
              <a:t> 7:00 a.m.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5312055-48BE-4719-B531-71F55A683FD3}"/>
              </a:ext>
            </a:extLst>
          </p:cNvPr>
          <p:cNvSpPr/>
          <p:nvPr/>
        </p:nvSpPr>
        <p:spPr>
          <a:xfrm>
            <a:off x="2344059" y="3831775"/>
            <a:ext cx="1451428" cy="515254"/>
          </a:xfrm>
          <a:prstGeom prst="wedgeEllipseCallout">
            <a:avLst>
              <a:gd name="adj1" fmla="val 63210"/>
              <a:gd name="adj2" fmla="val 54530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 beginning of action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7CFC1D-A117-431E-8068-F850EFE9BA96}"/>
              </a:ext>
            </a:extLst>
          </p:cNvPr>
          <p:cNvSpPr txBox="1"/>
          <p:nvPr/>
        </p:nvSpPr>
        <p:spPr>
          <a:xfrm>
            <a:off x="5435598" y="4392711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has been working </a:t>
            </a:r>
            <a:r>
              <a:rPr lang="en-US" b="1" u="sng" dirty="0">
                <a:solidFill>
                  <a:srgbClr val="3042B9"/>
                </a:solidFill>
              </a:rPr>
              <a:t>for</a:t>
            </a:r>
            <a:r>
              <a:rPr lang="en-US" dirty="0"/>
              <a:t> eight hours</a:t>
            </a: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8042581B-49C5-41E6-B1A5-4C9C9F3FDC2E}"/>
              </a:ext>
            </a:extLst>
          </p:cNvPr>
          <p:cNvSpPr/>
          <p:nvPr/>
        </p:nvSpPr>
        <p:spPr>
          <a:xfrm>
            <a:off x="5704116" y="3810004"/>
            <a:ext cx="1451428" cy="515254"/>
          </a:xfrm>
          <a:prstGeom prst="wedgeEllipseCallout">
            <a:avLst>
              <a:gd name="adj1" fmla="val 63210"/>
              <a:gd name="adj2" fmla="val 54530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 duration of action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Female Clipart Presentation - Teacher Clipart - Png Download  (#85017) - PinClipart">
            <a:extLst>
              <a:ext uri="{FF2B5EF4-FFF2-40B4-BE49-F238E27FC236}">
                <a16:creationId xmlns:a16="http://schemas.microsoft.com/office/drawing/2014/main" id="{02879DF7-6B6F-4A09-BF86-7A27F8A9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3" y="157187"/>
            <a:ext cx="1682976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F49F2F63-9A51-43D9-8B09-506BED6F16F3}"/>
              </a:ext>
            </a:extLst>
          </p:cNvPr>
          <p:cNvSpPr/>
          <p:nvPr/>
        </p:nvSpPr>
        <p:spPr>
          <a:xfrm>
            <a:off x="2282804" y="417430"/>
            <a:ext cx="5112225" cy="966651"/>
          </a:xfrm>
          <a:prstGeom prst="cloudCallout">
            <a:avLst>
              <a:gd name="adj1" fmla="val -56421"/>
              <a:gd name="adj2" fmla="val 513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00" dirty="0"/>
          </a:p>
          <a:p>
            <a:pPr algn="ctr"/>
            <a:r>
              <a:rPr lang="en-US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We can form present perfect progressive using this </a:t>
            </a:r>
            <a:r>
              <a:rPr lang="en-US" sz="1600" b="1" dirty="0">
                <a:solidFill>
                  <a:schemeClr val="accent2"/>
                </a:solidFill>
              </a:rPr>
              <a:t>structure</a:t>
            </a:r>
            <a:endParaRPr lang="ar-SA" sz="1700" b="1" dirty="0">
              <a:solidFill>
                <a:schemeClr val="accent2"/>
              </a:solidFill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549FC216-CFC8-4171-9E82-835AEC5DDF5C}"/>
              </a:ext>
            </a:extLst>
          </p:cNvPr>
          <p:cNvSpPr txBox="1">
            <a:spLocks/>
          </p:cNvSpPr>
          <p:nvPr/>
        </p:nvSpPr>
        <p:spPr>
          <a:xfrm>
            <a:off x="620487" y="2014311"/>
            <a:ext cx="5016500" cy="239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It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Singular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You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They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plural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قوس كبير أيسر 8">
            <a:extLst>
              <a:ext uri="{FF2B5EF4-FFF2-40B4-BE49-F238E27FC236}">
                <a16:creationId xmlns:a16="http://schemas.microsoft.com/office/drawing/2014/main" id="{EFF022F7-09BC-4C28-A057-0EC6BF45E33B}"/>
              </a:ext>
            </a:extLst>
          </p:cNvPr>
          <p:cNvSpPr/>
          <p:nvPr/>
        </p:nvSpPr>
        <p:spPr>
          <a:xfrm rot="10800000">
            <a:off x="1204684" y="1966683"/>
            <a:ext cx="489858" cy="105954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D7D001-0601-4E39-B27E-B474AF82CE08}"/>
              </a:ext>
            </a:extLst>
          </p:cNvPr>
          <p:cNvSpPr txBox="1"/>
          <p:nvPr/>
        </p:nvSpPr>
        <p:spPr>
          <a:xfrm>
            <a:off x="1743529" y="2314122"/>
            <a:ext cx="2679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has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been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ing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قوس كبير أيسر 10">
            <a:extLst>
              <a:ext uri="{FF2B5EF4-FFF2-40B4-BE49-F238E27FC236}">
                <a16:creationId xmlns:a16="http://schemas.microsoft.com/office/drawing/2014/main" id="{56F608E6-F836-4BFF-BC54-F8EE2C52E143}"/>
              </a:ext>
            </a:extLst>
          </p:cNvPr>
          <p:cNvSpPr/>
          <p:nvPr/>
        </p:nvSpPr>
        <p:spPr>
          <a:xfrm rot="10800000">
            <a:off x="1146628" y="3272969"/>
            <a:ext cx="497114" cy="104503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CF26B5-1B45-4A21-93D8-CA0205F88166}"/>
              </a:ext>
            </a:extLst>
          </p:cNvPr>
          <p:cNvSpPr txBox="1"/>
          <p:nvPr/>
        </p:nvSpPr>
        <p:spPr>
          <a:xfrm>
            <a:off x="1641928" y="3584122"/>
            <a:ext cx="2679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have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been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ing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84CAA27-FB59-4FE2-BDBE-86DD758B6657}"/>
              </a:ext>
            </a:extLst>
          </p:cNvPr>
          <p:cNvSpPr txBox="1"/>
          <p:nvPr/>
        </p:nvSpPr>
        <p:spPr>
          <a:xfrm>
            <a:off x="4445268" y="147972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14A4A8-F7B5-41E0-9F27-78FC211F9DCC}"/>
              </a:ext>
            </a:extLst>
          </p:cNvPr>
          <p:cNvSpPr txBox="1"/>
          <p:nvPr/>
        </p:nvSpPr>
        <p:spPr>
          <a:xfrm>
            <a:off x="707839" y="14289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Form 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87784C-E4D4-4DF2-92C0-FF9E2294017A}"/>
              </a:ext>
            </a:extLst>
          </p:cNvPr>
          <p:cNvSpPr txBox="1"/>
          <p:nvPr/>
        </p:nvSpPr>
        <p:spPr>
          <a:xfrm>
            <a:off x="4383314" y="2165640"/>
            <a:ext cx="3966802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3:00pm</a:t>
            </a:r>
            <a:r>
              <a:rPr lang="en-US" sz="155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hasn’t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3:00pm </a:t>
            </a:r>
            <a:endParaRPr lang="en-US" sz="15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3:00pm ?</a:t>
            </a:r>
            <a:endParaRPr lang="ar-SA" sz="15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A85223D-4D4E-4BC0-8591-6066D858D180}"/>
              </a:ext>
            </a:extLst>
          </p:cNvPr>
          <p:cNvSpPr txBox="1"/>
          <p:nvPr/>
        </p:nvSpPr>
        <p:spPr>
          <a:xfrm>
            <a:off x="4412343" y="3326783"/>
            <a:ext cx="4104687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3:00pm</a:t>
            </a:r>
            <a:r>
              <a:rPr lang="en-US" sz="155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haven’t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3:00pm </a:t>
            </a:r>
            <a:endParaRPr lang="en-US" sz="15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3:00pm ?</a:t>
            </a:r>
            <a:endParaRPr lang="ar-SA" sz="15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A3C36A0D-1DC2-4129-9DD4-F9CF9D95A89D}"/>
              </a:ext>
            </a:extLst>
          </p:cNvPr>
          <p:cNvSpPr/>
          <p:nvPr/>
        </p:nvSpPr>
        <p:spPr>
          <a:xfrm>
            <a:off x="1981201" y="268515"/>
            <a:ext cx="6516914" cy="740228"/>
          </a:xfrm>
          <a:prstGeom prst="wedgeRoundRectCallout">
            <a:avLst>
              <a:gd name="adj1" fmla="val -58056"/>
              <a:gd name="adj2" fmla="val 229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do you know about the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 Perfect Simple</a:t>
            </a:r>
            <a:r>
              <a:rPr lang="en-US" sz="1600" b="1" dirty="0">
                <a:solidFill>
                  <a:schemeClr val="accent2"/>
                </a:solidFill>
              </a:rPr>
              <a:t>?</a:t>
            </a:r>
            <a:endParaRPr lang="ar-SA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32 ideas de Gif | gifs de besos, gifs de besos apasionados, gif parejas">
            <a:extLst>
              <a:ext uri="{FF2B5EF4-FFF2-40B4-BE49-F238E27FC236}">
                <a16:creationId xmlns:a16="http://schemas.microsoft.com/office/drawing/2014/main" id="{A82FE987-D137-433E-977A-EC4BA8698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0"/>
            <a:ext cx="2061029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12D80E4-8E71-43E5-A1F5-29642F0C7F56}"/>
              </a:ext>
            </a:extLst>
          </p:cNvPr>
          <p:cNvSpPr txBox="1"/>
          <p:nvPr/>
        </p:nvSpPr>
        <p:spPr>
          <a:xfrm>
            <a:off x="769259" y="1645216"/>
            <a:ext cx="605245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say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many </a:t>
            </a:r>
            <a:r>
              <a:rPr lang="en-US" dirty="0"/>
              <a:t>things have been done. </a:t>
            </a:r>
            <a:r>
              <a:rPr lang="en-US" b="1" dirty="0"/>
              <a:t>( quantity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to talk about recently completed action.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7B899C-741A-40F0-B7CB-DFE3D29D547F}"/>
              </a:ext>
            </a:extLst>
          </p:cNvPr>
          <p:cNvSpPr txBox="1"/>
          <p:nvPr/>
        </p:nvSpPr>
        <p:spPr>
          <a:xfrm>
            <a:off x="577211" y="109509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Using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2FCFCB-FD48-4661-91BC-2B8AFADB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3" y="2433964"/>
            <a:ext cx="1682642" cy="1030313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ECE9D37-70E9-479A-B69C-FEBBA4B5DBE3}"/>
              </a:ext>
            </a:extLst>
          </p:cNvPr>
          <p:cNvSpPr/>
          <p:nvPr/>
        </p:nvSpPr>
        <p:spPr>
          <a:xfrm>
            <a:off x="2554515" y="2344057"/>
            <a:ext cx="5675085" cy="957944"/>
          </a:xfrm>
          <a:prstGeom prst="cloudCallout">
            <a:avLst>
              <a:gd name="adj1" fmla="val -58232"/>
              <a:gd name="adj2" fmla="val 2251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Use </a:t>
            </a:r>
            <a:r>
              <a:rPr lang="en-US" b="1" dirty="0">
                <a:solidFill>
                  <a:schemeClr val="accent2"/>
                </a:solidFill>
              </a:rPr>
              <a:t>“ How many ” </a:t>
            </a:r>
            <a:r>
              <a:rPr lang="en-US" dirty="0">
                <a:solidFill>
                  <a:schemeClr val="accent2"/>
                </a:solidFill>
              </a:rPr>
              <a:t>with </a:t>
            </a:r>
            <a:r>
              <a:rPr lang="en-US" b="1" dirty="0">
                <a:solidFill>
                  <a:schemeClr val="accent2"/>
                </a:solidFill>
              </a:rPr>
              <a:t>countable</a:t>
            </a:r>
            <a:r>
              <a:rPr lang="en-US" dirty="0">
                <a:solidFill>
                  <a:schemeClr val="accent2"/>
                </a:solidFill>
              </a:rPr>
              <a:t> nouns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Use “ </a:t>
            </a:r>
            <a:r>
              <a:rPr lang="en-US" b="1" dirty="0">
                <a:solidFill>
                  <a:schemeClr val="accent2"/>
                </a:solidFill>
              </a:rPr>
              <a:t>How much ”</a:t>
            </a:r>
            <a:r>
              <a:rPr lang="en-US" dirty="0">
                <a:solidFill>
                  <a:schemeClr val="accent2"/>
                </a:solidFill>
              </a:rPr>
              <a:t> with </a:t>
            </a:r>
            <a:r>
              <a:rPr lang="en-US" b="1" dirty="0">
                <a:solidFill>
                  <a:schemeClr val="accent2"/>
                </a:solidFill>
              </a:rPr>
              <a:t>uncountable </a:t>
            </a:r>
            <a:r>
              <a:rPr lang="en-US" dirty="0">
                <a:solidFill>
                  <a:schemeClr val="accent2"/>
                </a:solidFill>
              </a:rPr>
              <a:t>nouns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A6D03-4ACB-4370-8EEC-7F21B538C8F6}"/>
              </a:ext>
            </a:extLst>
          </p:cNvPr>
          <p:cNvSpPr txBox="1"/>
          <p:nvPr/>
        </p:nvSpPr>
        <p:spPr>
          <a:xfrm>
            <a:off x="577212" y="35117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D2345F-72F4-4D44-9384-3E1943EDE8AE}"/>
              </a:ext>
            </a:extLst>
          </p:cNvPr>
          <p:cNvSpPr txBox="1"/>
          <p:nvPr/>
        </p:nvSpPr>
        <p:spPr>
          <a:xfrm>
            <a:off x="1821541" y="4247568"/>
            <a:ext cx="357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How many</a:t>
            </a:r>
            <a:r>
              <a:rPr lang="en-US" dirty="0"/>
              <a:t> </a:t>
            </a:r>
            <a:r>
              <a:rPr lang="en-US" b="1" dirty="0"/>
              <a:t>programs</a:t>
            </a:r>
            <a:r>
              <a:rPr lang="en-US" dirty="0"/>
              <a:t> have you watched?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5312055-48BE-4719-B531-71F55A683FD3}"/>
              </a:ext>
            </a:extLst>
          </p:cNvPr>
          <p:cNvSpPr/>
          <p:nvPr/>
        </p:nvSpPr>
        <p:spPr>
          <a:xfrm>
            <a:off x="2365830" y="3505204"/>
            <a:ext cx="1451428" cy="515254"/>
          </a:xfrm>
          <a:prstGeom prst="wedgeEllipseCallout">
            <a:avLst>
              <a:gd name="adj1" fmla="val 12710"/>
              <a:gd name="adj2" fmla="val 88333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Countable nouns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7CFC1D-A117-431E-8068-F850EFE9BA96}"/>
              </a:ext>
            </a:extLst>
          </p:cNvPr>
          <p:cNvSpPr txBox="1"/>
          <p:nvPr/>
        </p:nvSpPr>
        <p:spPr>
          <a:xfrm>
            <a:off x="5319484" y="4225797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3042B9"/>
                </a:solidFill>
              </a:rPr>
              <a:t>How much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have you spent?</a:t>
            </a: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8042581B-49C5-41E6-B1A5-4C9C9F3FDC2E}"/>
              </a:ext>
            </a:extLst>
          </p:cNvPr>
          <p:cNvSpPr/>
          <p:nvPr/>
        </p:nvSpPr>
        <p:spPr>
          <a:xfrm>
            <a:off x="6037945" y="3505203"/>
            <a:ext cx="1473198" cy="515254"/>
          </a:xfrm>
          <a:prstGeom prst="wedgeEllipseCallout">
            <a:avLst>
              <a:gd name="adj1" fmla="val -39290"/>
              <a:gd name="adj2" fmla="val 79882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Uncountable nouns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Book Open</a:t>
            </a:r>
            <a:endParaRPr sz="44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1"/>
          </p:nvPr>
        </p:nvSpPr>
        <p:spPr>
          <a:xfrm>
            <a:off x="5133603" y="2751695"/>
            <a:ext cx="201468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 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</a:rPr>
              <a:t>( 55)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76A98-17AA-5AA5-10E1-D4BE1580E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902505" y="936314"/>
            <a:ext cx="2771971" cy="337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967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37CE9DA-1D51-4321-A098-CCC448391193}"/>
              </a:ext>
            </a:extLst>
          </p:cNvPr>
          <p:cNvSpPr txBox="1"/>
          <p:nvPr/>
        </p:nvSpPr>
        <p:spPr>
          <a:xfrm>
            <a:off x="2155371" y="972457"/>
            <a:ext cx="4078514" cy="449942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Adverbs of Manner</a:t>
            </a:r>
            <a:endParaRPr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7D230B8-68E6-48A1-A262-ADD875332DEF}"/>
              </a:ext>
            </a:extLst>
          </p:cNvPr>
          <p:cNvSpPr txBox="1"/>
          <p:nvPr/>
        </p:nvSpPr>
        <p:spPr>
          <a:xfrm>
            <a:off x="595086" y="990507"/>
            <a:ext cx="355599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+mj-lt"/>
              </a:rPr>
              <a:t>expresses</a:t>
            </a:r>
            <a:r>
              <a:rPr lang="en-US" sz="1400" b="0" i="0" u="none" strike="noStrike" baseline="0" dirty="0">
                <a:latin typeface="+mj-lt"/>
              </a:rPr>
              <a:t> </a:t>
            </a:r>
            <a:r>
              <a:rPr lang="en-US" sz="1400" b="1" i="0" u="none" strike="noStrike" baseline="0" dirty="0">
                <a:solidFill>
                  <a:srgbClr val="3042B9"/>
                </a:solidFill>
                <a:latin typeface="+mj-lt"/>
              </a:rPr>
              <a:t>HOW</a:t>
            </a:r>
            <a:r>
              <a:rPr lang="en-US" sz="1400" b="0" i="0" u="none" strike="noStrike" baseline="0" dirty="0">
                <a:latin typeface="+mj-lt"/>
              </a:rPr>
              <a:t> something is </a:t>
            </a:r>
            <a:r>
              <a:rPr lang="en-US" sz="1400" b="1" i="0" u="none" strike="noStrike" baseline="0" dirty="0">
                <a:solidFill>
                  <a:srgbClr val="3042B9"/>
                </a:solidFill>
                <a:latin typeface="+mj-lt"/>
              </a:rPr>
              <a:t>DONE</a:t>
            </a:r>
            <a:r>
              <a:rPr lang="en-US" sz="1400" b="0" i="0" u="none" strike="noStrike" baseline="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describes a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verb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4E9E2CF3-D638-43CD-9237-BF2F49AEEFE8}"/>
              </a:ext>
            </a:extLst>
          </p:cNvPr>
          <p:cNvSpPr/>
          <p:nvPr/>
        </p:nvSpPr>
        <p:spPr>
          <a:xfrm>
            <a:off x="4268067" y="1164603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689DC5-EE0B-4862-B384-7142B09C20A0}"/>
              </a:ext>
            </a:extLst>
          </p:cNvPr>
          <p:cNvSpPr txBox="1"/>
          <p:nvPr/>
        </p:nvSpPr>
        <p:spPr>
          <a:xfrm>
            <a:off x="4978399" y="993894"/>
            <a:ext cx="3563258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latin typeface="+mj-lt"/>
              </a:rPr>
              <a:t>How</a:t>
            </a:r>
            <a:r>
              <a:rPr lang="en-US" sz="1600" i="0" u="none" strike="noStrike" baseline="0" dirty="0">
                <a:latin typeface="+mj-lt"/>
              </a:rPr>
              <a:t> did he </a:t>
            </a:r>
            <a:r>
              <a:rPr lang="en-US" sz="1600" b="1" i="0" u="sng" strike="noStrike" baseline="0" dirty="0">
                <a:solidFill>
                  <a:srgbClr val="3042B9"/>
                </a:solidFill>
                <a:latin typeface="+mj-lt"/>
              </a:rPr>
              <a:t>explain</a:t>
            </a:r>
            <a:r>
              <a:rPr lang="en-US" sz="1600" i="0" u="none" strike="noStrike" baseline="0" dirty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He </a:t>
            </a:r>
            <a:r>
              <a:rPr lang="en-US" b="1" u="sng" dirty="0">
                <a:solidFill>
                  <a:srgbClr val="3042B9"/>
                </a:solidFill>
                <a:latin typeface="+mj-lt"/>
              </a:rPr>
              <a:t>explained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carefully / badly / well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15788C-2DE6-40F4-970C-84903B6D188D}"/>
              </a:ext>
            </a:extLst>
          </p:cNvPr>
          <p:cNvSpPr txBox="1"/>
          <p:nvPr/>
        </p:nvSpPr>
        <p:spPr>
          <a:xfrm>
            <a:off x="627899" y="1929563"/>
            <a:ext cx="339981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We usually </a:t>
            </a:r>
            <a:r>
              <a:rPr lang="en-US" sz="1800" b="1" dirty="0">
                <a:latin typeface="+mj-lt"/>
              </a:rPr>
              <a:t>add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r>
              <a:rPr lang="en-US" sz="2000" b="0" i="0" u="none" strike="noStrike" baseline="0" dirty="0">
                <a:latin typeface="+mj-lt"/>
              </a:rPr>
              <a:t>-</a:t>
            </a:r>
            <a:r>
              <a:rPr lang="en-US" sz="2000" b="1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ly</a:t>
            </a:r>
            <a:r>
              <a:rPr lang="en-US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to an adjective to form</a:t>
            </a:r>
            <a:r>
              <a:rPr lang="en-US" sz="1800" b="0" i="0" u="none" strike="noStrike" dirty="0">
                <a:latin typeface="+mj-lt"/>
              </a:rPr>
              <a:t> an adverb</a:t>
            </a: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dirty="0">
              <a:latin typeface="+mj-lt"/>
            </a:endParaRPr>
          </a:p>
        </p:txBody>
      </p:sp>
      <p:sp>
        <p:nvSpPr>
          <p:cNvPr id="9" name="Arrow: Right 3">
            <a:extLst>
              <a:ext uri="{FF2B5EF4-FFF2-40B4-BE49-F238E27FC236}">
                <a16:creationId xmlns:a16="http://schemas.microsoft.com/office/drawing/2014/main" id="{3812A5AB-338C-4EFF-8BC2-997192922F2D}"/>
              </a:ext>
            </a:extLst>
          </p:cNvPr>
          <p:cNvSpPr/>
          <p:nvPr/>
        </p:nvSpPr>
        <p:spPr>
          <a:xfrm>
            <a:off x="4137439" y="2049975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C985A63-E258-4A1C-A8C5-7F0B942C9506}"/>
              </a:ext>
            </a:extLst>
          </p:cNvPr>
          <p:cNvSpPr txBox="1"/>
          <p:nvPr/>
        </p:nvSpPr>
        <p:spPr>
          <a:xfrm>
            <a:off x="5005825" y="1903030"/>
            <a:ext cx="3477775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+mj-lt"/>
              </a:rPr>
              <a:t>slow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slow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 3" panose="05040102010807070707" pitchFamily="18" charset="2"/>
              </a:rPr>
              <a:t>quick</a:t>
            </a:r>
            <a:r>
              <a:rPr lang="en-US" dirty="0">
                <a:solidFill>
                  <a:srgbClr val="0000FF"/>
                </a:solidFill>
                <a:latin typeface="+mj-lt"/>
                <a:sym typeface="Wingdings 3" panose="05040102010807070707" pitchFamily="18" charset="2"/>
              </a:rPr>
              <a:t> 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quick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 3" panose="05040102010807070707" pitchFamily="18" charset="2"/>
              </a:rPr>
              <a:t>loud 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loud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78F1CB6-3038-44E7-A841-49C47360DD1C}"/>
              </a:ext>
            </a:extLst>
          </p:cNvPr>
          <p:cNvSpPr txBox="1"/>
          <p:nvPr/>
        </p:nvSpPr>
        <p:spPr>
          <a:xfrm>
            <a:off x="653142" y="2937432"/>
            <a:ext cx="34253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Sometimes an adjective and adverb have the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same form</a:t>
            </a:r>
            <a:r>
              <a:rPr lang="en-US" sz="1600" dirty="0"/>
              <a:t>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E433CD5-1283-4D35-9917-7369D78E9117}"/>
              </a:ext>
            </a:extLst>
          </p:cNvPr>
          <p:cNvSpPr txBox="1"/>
          <p:nvPr/>
        </p:nvSpPr>
        <p:spPr>
          <a:xfrm>
            <a:off x="4913086" y="2935162"/>
            <a:ext cx="3657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He’s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600" dirty="0"/>
              <a:t> runner. → He runs </a:t>
            </a:r>
            <a:r>
              <a:rPr lang="en-US" sz="1600" b="1" dirty="0"/>
              <a:t>fast</a:t>
            </a:r>
            <a:r>
              <a:rPr lang="en-US" sz="1600" dirty="0"/>
              <a:t>.</a:t>
            </a:r>
          </a:p>
          <a:p>
            <a:r>
              <a:rPr lang="en-US" sz="1600" dirty="0"/>
              <a:t>He’s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hard</a:t>
            </a:r>
            <a:r>
              <a:rPr lang="en-US" sz="1600" dirty="0"/>
              <a:t> worker.→ He works </a:t>
            </a:r>
            <a:r>
              <a:rPr lang="en-US" sz="1600" b="1" dirty="0"/>
              <a:t>hard.</a:t>
            </a:r>
          </a:p>
        </p:txBody>
      </p:sp>
      <p:sp>
        <p:nvSpPr>
          <p:cNvPr id="15" name="Arrow: Right 3">
            <a:extLst>
              <a:ext uri="{FF2B5EF4-FFF2-40B4-BE49-F238E27FC236}">
                <a16:creationId xmlns:a16="http://schemas.microsoft.com/office/drawing/2014/main" id="{7C2E72A4-1ACA-48B1-A437-75E373DF72CC}"/>
              </a:ext>
            </a:extLst>
          </p:cNvPr>
          <p:cNvSpPr/>
          <p:nvPr/>
        </p:nvSpPr>
        <p:spPr>
          <a:xfrm>
            <a:off x="4159210" y="3065975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4446AE-C189-4644-B8BD-EA3739314CB8}"/>
              </a:ext>
            </a:extLst>
          </p:cNvPr>
          <p:cNvSpPr txBox="1"/>
          <p:nvPr/>
        </p:nvSpPr>
        <p:spPr>
          <a:xfrm>
            <a:off x="703942" y="3891969"/>
            <a:ext cx="33455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50" dirty="0"/>
              <a:t>The adverb form of </a:t>
            </a:r>
            <a:r>
              <a:rPr lang="en-US" sz="1750" b="1" u="sng" dirty="0"/>
              <a:t>good</a:t>
            </a:r>
            <a:r>
              <a:rPr lang="en-US" sz="1750" dirty="0"/>
              <a:t> is </a:t>
            </a:r>
            <a:r>
              <a:rPr lang="en-US" sz="1750" b="1" u="sng" dirty="0">
                <a:solidFill>
                  <a:schemeClr val="accent5">
                    <a:lumMod val="75000"/>
                  </a:schemeClr>
                </a:solidFill>
              </a:rPr>
              <a:t>well</a:t>
            </a:r>
            <a:endParaRPr lang="ar-SA" sz="175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Arrow: Right 3">
            <a:extLst>
              <a:ext uri="{FF2B5EF4-FFF2-40B4-BE49-F238E27FC236}">
                <a16:creationId xmlns:a16="http://schemas.microsoft.com/office/drawing/2014/main" id="{D5E0200A-4A8E-4EAA-A809-9D3B2339282D}"/>
              </a:ext>
            </a:extLst>
          </p:cNvPr>
          <p:cNvSpPr/>
          <p:nvPr/>
        </p:nvSpPr>
        <p:spPr>
          <a:xfrm>
            <a:off x="4151953" y="4016661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9A58E32-7F87-4399-B0A2-3C5C2A64BE1B}"/>
              </a:ext>
            </a:extLst>
          </p:cNvPr>
          <p:cNvSpPr txBox="1"/>
          <p:nvPr/>
        </p:nvSpPr>
        <p:spPr>
          <a:xfrm>
            <a:off x="4985656" y="3920998"/>
            <a:ext cx="3548743" cy="569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Can Ali dive?</a:t>
            </a:r>
          </a:p>
          <a:p>
            <a:r>
              <a:rPr lang="en-US" sz="1500" dirty="0"/>
              <a:t>He’s </a:t>
            </a:r>
            <a:r>
              <a:rPr lang="en-US" sz="1500" b="1" u="sng" dirty="0"/>
              <a:t>a good </a:t>
            </a:r>
            <a:r>
              <a:rPr lang="en-US" sz="1500" dirty="0"/>
              <a:t>diver. He dives really </a:t>
            </a:r>
            <a:r>
              <a:rPr lang="en-US" sz="1500" b="1" u="sng" dirty="0">
                <a:solidFill>
                  <a:schemeClr val="accent5">
                    <a:lumMod val="75000"/>
                  </a:schemeClr>
                </a:solidFill>
              </a:rPr>
              <a:t>well</a:t>
            </a:r>
            <a:r>
              <a:rPr lang="en-US" sz="1500" dirty="0"/>
              <a:t>.</a:t>
            </a:r>
            <a:endParaRPr lang="ar-SA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March Daily Slides by Slidesgo">
  <a:themeElements>
    <a:clrScheme name="Simple Light">
      <a:dk1>
        <a:srgbClr val="080C41"/>
      </a:dk1>
      <a:lt1>
        <a:srgbClr val="031267"/>
      </a:lt1>
      <a:dk2>
        <a:srgbClr val="262EAF"/>
      </a:dk2>
      <a:lt2>
        <a:srgbClr val="3042B9"/>
      </a:lt2>
      <a:accent1>
        <a:srgbClr val="3B5CB3"/>
      </a:accent1>
      <a:accent2>
        <a:srgbClr val="FFFFFF"/>
      </a:accent2>
      <a:accent3>
        <a:srgbClr val="EFEFEF"/>
      </a:accent3>
      <a:accent4>
        <a:srgbClr val="E992DF"/>
      </a:accent4>
      <a:accent5>
        <a:srgbClr val="CC6BC1"/>
      </a:accent5>
      <a:accent6>
        <a:srgbClr val="BA4AB2"/>
      </a:accent6>
      <a:hlink>
        <a:srgbClr val="080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691</Words>
  <Application>Microsoft Office PowerPoint</Application>
  <PresentationFormat>عرض على الشاشة (16:9)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Raleway</vt:lpstr>
      <vt:lpstr>Bebas Neue</vt:lpstr>
      <vt:lpstr>Constantia</vt:lpstr>
      <vt:lpstr>Barlow</vt:lpstr>
      <vt:lpstr>Wingdings</vt:lpstr>
      <vt:lpstr>Arial</vt:lpstr>
      <vt:lpstr>March Daily Slides by Slidesgo</vt:lpstr>
      <vt:lpstr>Unit 4  Sporting Life  Form , Meaning&amp; Function</vt:lpstr>
      <vt:lpstr>Distinguish </vt:lpstr>
      <vt:lpstr>Book Open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Book Open</vt:lpstr>
      <vt:lpstr>Adverbs of Manner</vt:lpstr>
      <vt:lpstr>More irregular adverbs</vt:lpstr>
      <vt:lpstr>عرض تقديمي في PowerPoint</vt:lpstr>
      <vt:lpstr> Comparative</vt:lpstr>
      <vt:lpstr> Comparative</vt:lpstr>
      <vt:lpstr>As……….As</vt:lpstr>
      <vt:lpstr>Read &amp; Complete:</vt:lpstr>
      <vt:lpstr>Remember..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DAILY SLIDES</dc:title>
  <dc:creator>ام الوليد</dc:creator>
  <cp:lastModifiedBy>انتصار العبيدالله</cp:lastModifiedBy>
  <cp:revision>17</cp:revision>
  <dcterms:modified xsi:type="dcterms:W3CDTF">2023-01-30T21:42:18Z</dcterms:modified>
</cp:coreProperties>
</file>