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vml" ContentType="application/vnd.openxmlformats-officedocument.vmlDrawing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customXml/itemProps5.xml" ContentType="application/vnd.openxmlformats-officedocument.customXmlPropertie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7"/>
  </p:sldMasterIdLst>
  <p:sldIdLst>
    <p:sldId id="256" r:id="rId8"/>
    <p:sldId id="257" r:id="rId9"/>
    <p:sldId id="258" r:id="rId10"/>
    <p:sldId id="259" r:id="rId11"/>
    <p:sldId id="260" r:id="rId12"/>
    <p:sldId id="279" r:id="rId13"/>
    <p:sldId id="282" r:id="rId14"/>
    <p:sldId id="261" r:id="rId15"/>
    <p:sldId id="278" r:id="rId16"/>
    <p:sldId id="283" r:id="rId17"/>
    <p:sldId id="262" r:id="rId18"/>
    <p:sldId id="263" r:id="rId19"/>
    <p:sldId id="286" r:id="rId20"/>
    <p:sldId id="287" r:id="rId21"/>
    <p:sldId id="277" r:id="rId22"/>
    <p:sldId id="264" r:id="rId23"/>
    <p:sldId id="265" r:id="rId24"/>
    <p:sldId id="266" r:id="rId25"/>
    <p:sldId id="267" r:id="rId26"/>
    <p:sldId id="276" r:id="rId27"/>
    <p:sldId id="274" r:id="rId28"/>
    <p:sldId id="280" r:id="rId29"/>
    <p:sldId id="268" r:id="rId30"/>
    <p:sldId id="269" r:id="rId31"/>
    <p:sldId id="275" r:id="rId32"/>
    <p:sldId id="270" r:id="rId33"/>
    <p:sldId id="271" r:id="rId34"/>
    <p:sldId id="272" r:id="rId35"/>
    <p:sldId id="273" r:id="rId36"/>
    <p:sldId id="284" r:id="rId37"/>
    <p:sldId id="285" r:id="rId3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customXml" Target="../../customXml/item3.xml"/><Relationship Id="rId6" Type="http://schemas.openxmlformats.org/officeDocument/2006/relationships/tags" Target="../tags/tag5.xml"/><Relationship Id="rId11" Type="http://schemas.openxmlformats.org/officeDocument/2006/relationships/image" Target="../media/image1.png"/><Relationship Id="rId5" Type="http://schemas.openxmlformats.org/officeDocument/2006/relationships/tags" Target="../tags/tag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customXml" Target="../../customXml/item2.xml"/><Relationship Id="rId6" Type="http://schemas.openxmlformats.org/officeDocument/2006/relationships/tags" Target="../tags/tag13.xml"/><Relationship Id="rId11" Type="http://schemas.openxmlformats.org/officeDocument/2006/relationships/image" Target="../media/image3.png"/><Relationship Id="rId5" Type="http://schemas.openxmlformats.org/officeDocument/2006/relationships/tags" Target="../tags/tag12.xml"/><Relationship Id="rId10" Type="http://schemas.openxmlformats.org/officeDocument/2006/relationships/image" Target="../media/image2.png"/><Relationship Id="rId4" Type="http://schemas.openxmlformats.org/officeDocument/2006/relationships/tags" Target="../tags/tag11.xml"/><Relationship Id="rId9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customXml" Target="../../customXml/item1.xml"/><Relationship Id="rId6" Type="http://schemas.openxmlformats.org/officeDocument/2006/relationships/tags" Target="../tags/tag19.xml"/><Relationship Id="rId11" Type="http://schemas.openxmlformats.org/officeDocument/2006/relationships/image" Target="../media/image3.png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.xml"/><Relationship Id="rId7" Type="http://schemas.openxmlformats.org/officeDocument/2006/relationships/image" Target="../media/image1.png"/><Relationship Id="rId2" Type="http://schemas.openxmlformats.org/officeDocument/2006/relationships/tags" Target="../tags/tag21.xml"/><Relationship Id="rId1" Type="http://schemas.openxmlformats.org/officeDocument/2006/relationships/customXml" Target="../../customXml/item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6.xml"/><Relationship Id="rId7" Type="http://schemas.openxmlformats.org/officeDocument/2006/relationships/image" Target="../media/image1.png"/><Relationship Id="rId2" Type="http://schemas.openxmlformats.org/officeDocument/2006/relationships/tags" Target="../tags/tag25.xml"/><Relationship Id="rId1" Type="http://schemas.openxmlformats.org/officeDocument/2006/relationships/customXml" Target="../../customXml/item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0.xml"/><Relationship Id="rId7" Type="http://schemas.openxmlformats.org/officeDocument/2006/relationships/image" Target="../media/image1.png"/><Relationship Id="rId2" Type="http://schemas.openxmlformats.org/officeDocument/2006/relationships/tags" Target="../tags/tag29.xml"/><Relationship Id="rId1" Type="http://schemas.openxmlformats.org/officeDocument/2006/relationships/customXml" Target="../../customXml/item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C1B0-B769-41A0-98B4-5DBC3BEC232E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2701-DCA9-4040-9177-CF8FA54E0C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C1B0-B769-41A0-98B4-5DBC3BEC232E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2701-DCA9-4040-9177-CF8FA54E0C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C1B0-B769-41A0-98B4-5DBC3BEC232E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2701-DCA9-4040-9177-CF8FA54E0C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اختيارات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7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10" name="عنصر نائب للمحتوى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384047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pic>
        <p:nvPicPr>
          <p:cNvPr id="11" name="صورة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845552" y="1249184"/>
            <a:ext cx="857250" cy="857250"/>
          </a:xfrm>
          <a:prstGeom prst="rect">
            <a:avLst/>
          </a:prstGeom>
        </p:spPr>
      </p:pic>
      <p:pic>
        <p:nvPicPr>
          <p:cNvPr id="12" name="صورة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845552" y="2581693"/>
            <a:ext cx="857250" cy="857250"/>
          </a:xfrm>
          <a:prstGeom prst="rect">
            <a:avLst/>
          </a:prstGeom>
        </p:spPr>
      </p:pic>
      <p:pic>
        <p:nvPicPr>
          <p:cNvPr id="13" name="صورة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845552" y="3914203"/>
            <a:ext cx="857250" cy="857250"/>
          </a:xfrm>
          <a:prstGeom prst="rect">
            <a:avLst/>
          </a:prstGeom>
        </p:spPr>
      </p:pic>
      <p:pic>
        <p:nvPicPr>
          <p:cNvPr id="14" name="صورة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845552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اختيارات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7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pic>
        <p:nvPicPr>
          <p:cNvPr id="10" name="صورة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845552" y="1852688"/>
            <a:ext cx="857250" cy="857250"/>
          </a:xfrm>
          <a:prstGeom prst="rect">
            <a:avLst/>
          </a:prstGeom>
        </p:spPr>
      </p:pic>
      <p:pic>
        <p:nvPicPr>
          <p:cNvPr id="11" name="صورة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845552" y="3185198"/>
            <a:ext cx="857250" cy="857250"/>
          </a:xfrm>
          <a:prstGeom prst="rect">
            <a:avLst/>
          </a:prstGeom>
        </p:spPr>
      </p:pic>
      <p:pic>
        <p:nvPicPr>
          <p:cNvPr id="12" name="صورة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845552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اختيارات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7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pic>
        <p:nvPicPr>
          <p:cNvPr id="10" name="صورة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845552" y="1852688"/>
            <a:ext cx="857250" cy="857250"/>
          </a:xfrm>
          <a:prstGeom prst="rect">
            <a:avLst/>
          </a:prstGeom>
        </p:spPr>
      </p:pic>
      <p:pic>
        <p:nvPicPr>
          <p:cNvPr id="11" name="صورة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845552" y="3185198"/>
            <a:ext cx="857250" cy="857250"/>
          </a:xfrm>
          <a:prstGeom prst="rect">
            <a:avLst/>
          </a:prstGeom>
        </p:spPr>
      </p:pic>
      <p:pic>
        <p:nvPicPr>
          <p:cNvPr id="12" name="صورة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845552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نعم/لا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مربع نص 6"/>
          <p:cNvSpPr txBox="1"/>
          <p:nvPr userDrawn="1">
            <p:custDataLst>
              <p:tags r:id="rId2"/>
            </p:custDataLst>
          </p:nvPr>
        </p:nvSpPr>
        <p:spPr>
          <a:xfrm>
            <a:off x="384047" y="1901723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نعم</a:t>
            </a:r>
            <a:endParaRPr lang="ar-SA" sz="3200"/>
          </a:p>
        </p:txBody>
      </p:sp>
      <p:sp>
        <p:nvSpPr>
          <p:cNvPr id="8" name="مربع نص 7"/>
          <p:cNvSpPr txBox="1"/>
          <p:nvPr userDrawn="1">
            <p:custDataLst>
              <p:tags r:id="rId3"/>
            </p:custDataLst>
          </p:nvPr>
        </p:nvSpPr>
        <p:spPr>
          <a:xfrm>
            <a:off x="384047" y="3540785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لا</a:t>
            </a:r>
            <a:endParaRPr lang="ar-SA" sz="3200"/>
          </a:p>
        </p:txBody>
      </p:sp>
      <p:pic>
        <p:nvPicPr>
          <p:cNvPr id="9" name="صورة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صورة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نعم/لا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مربع نص 6"/>
          <p:cNvSpPr txBox="1"/>
          <p:nvPr userDrawn="1">
            <p:custDataLst>
              <p:tags r:id="rId2"/>
            </p:custDataLst>
          </p:nvPr>
        </p:nvSpPr>
        <p:spPr>
          <a:xfrm>
            <a:off x="384047" y="1901723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نعم</a:t>
            </a:r>
            <a:endParaRPr lang="ar-SA" sz="3200"/>
          </a:p>
        </p:txBody>
      </p:sp>
      <p:sp>
        <p:nvSpPr>
          <p:cNvPr id="8" name="مربع نص 7"/>
          <p:cNvSpPr txBox="1"/>
          <p:nvPr userDrawn="1">
            <p:custDataLst>
              <p:tags r:id="rId3"/>
            </p:custDataLst>
          </p:nvPr>
        </p:nvSpPr>
        <p:spPr>
          <a:xfrm>
            <a:off x="384047" y="3540785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لا</a:t>
            </a:r>
            <a:endParaRPr lang="ar-SA" sz="3200"/>
          </a:p>
        </p:txBody>
      </p:sp>
      <p:pic>
        <p:nvPicPr>
          <p:cNvPr id="9" name="صورة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صورة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نعم/لا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مربع نص 6"/>
          <p:cNvSpPr txBox="1"/>
          <p:nvPr userDrawn="1">
            <p:custDataLst>
              <p:tags r:id="rId2"/>
            </p:custDataLst>
          </p:nvPr>
        </p:nvSpPr>
        <p:spPr>
          <a:xfrm>
            <a:off x="384047" y="1901723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نعم</a:t>
            </a:r>
            <a:endParaRPr lang="ar-SA" sz="3200"/>
          </a:p>
        </p:txBody>
      </p:sp>
      <p:sp>
        <p:nvSpPr>
          <p:cNvPr id="8" name="مربع نص 7"/>
          <p:cNvSpPr txBox="1"/>
          <p:nvPr userDrawn="1">
            <p:custDataLst>
              <p:tags r:id="rId3"/>
            </p:custDataLst>
          </p:nvPr>
        </p:nvSpPr>
        <p:spPr>
          <a:xfrm>
            <a:off x="384047" y="3540785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لا</a:t>
            </a:r>
            <a:endParaRPr lang="ar-SA" sz="3200"/>
          </a:p>
        </p:txBody>
      </p:sp>
      <p:pic>
        <p:nvPicPr>
          <p:cNvPr id="9" name="صورة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صورة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C1B0-B769-41A0-98B4-5DBC3BEC232E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2701-DCA9-4040-9177-CF8FA54E0C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C1B0-B769-41A0-98B4-5DBC3BEC232E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2701-DCA9-4040-9177-CF8FA54E0C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C1B0-B769-41A0-98B4-5DBC3BEC232E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2701-DCA9-4040-9177-CF8FA54E0C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C1B0-B769-41A0-98B4-5DBC3BEC232E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2701-DCA9-4040-9177-CF8FA54E0C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C1B0-B769-41A0-98B4-5DBC3BEC232E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2701-DCA9-4040-9177-CF8FA54E0C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C1B0-B769-41A0-98B4-5DBC3BEC232E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2701-DCA9-4040-9177-CF8FA54E0C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C1B0-B769-41A0-98B4-5DBC3BEC232E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2701-DCA9-4040-9177-CF8FA54E0C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C1B0-B769-41A0-98B4-5DBC3BEC232E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2701-DCA9-4040-9177-CF8FA54E0C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AC1B0-B769-41A0-98B4-5DBC3BEC232E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42701-DCA9-4040-9177-CF8FA54E0CF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40.xml"/><Relationship Id="rId7" Type="http://schemas.openxmlformats.org/officeDocument/2006/relationships/image" Target="../media/image26.png"/><Relationship Id="rId2" Type="http://schemas.openxmlformats.org/officeDocument/2006/relationships/tags" Target="../tags/tag3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2.xml"/><Relationship Id="rId7" Type="http://schemas.openxmlformats.org/officeDocument/2006/relationships/oleObject" Target="../embeddings/oleObject11.bin"/><Relationship Id="rId2" Type="http://schemas.openxmlformats.org/officeDocument/2006/relationships/tags" Target="../tags/tag4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4.xml"/><Relationship Id="rId7" Type="http://schemas.openxmlformats.org/officeDocument/2006/relationships/oleObject" Target="../embeddings/oleObject12.bin"/><Relationship Id="rId2" Type="http://schemas.openxmlformats.org/officeDocument/2006/relationships/tags" Target="../tags/tag4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6.xml"/><Relationship Id="rId7" Type="http://schemas.openxmlformats.org/officeDocument/2006/relationships/oleObject" Target="../embeddings/oleObject13.bin"/><Relationship Id="rId2" Type="http://schemas.openxmlformats.org/officeDocument/2006/relationships/tags" Target="../tags/tag4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36.xml"/><Relationship Id="rId7" Type="http://schemas.openxmlformats.org/officeDocument/2006/relationships/oleObject" Target="../embeddings/oleObject5.bin"/><Relationship Id="rId2" Type="http://schemas.openxmlformats.org/officeDocument/2006/relationships/tags" Target="../tags/tag3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8.xml"/><Relationship Id="rId7" Type="http://schemas.openxmlformats.org/officeDocument/2006/relationships/oleObject" Target="../embeddings/oleObject8.bin"/><Relationship Id="rId2" Type="http://schemas.openxmlformats.org/officeDocument/2006/relationships/tags" Target="../tags/tag3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642918"/>
            <a:ext cx="1924054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14554"/>
            <a:ext cx="6643734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642910" y="4714884"/>
            <a:ext cx="4929222" cy="11430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إعداد المعلمة : هند </a:t>
            </a:r>
            <a:r>
              <a:rPr lang="ar-SA" sz="3600" dirty="0" err="1" smtClean="0"/>
              <a:t>العديني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نص 6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1368198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40 </a:t>
            </a:r>
            <a:endParaRPr lang="ar-SA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0040"/>
            <a:ext cx="7901930" cy="162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5148064" y="1412776"/>
            <a:ext cx="3312368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804248" y="1988840"/>
          <a:ext cx="800100" cy="576263"/>
        </p:xfrm>
        <a:graphic>
          <a:graphicData uri="http://schemas.openxmlformats.org/presentationml/2006/ole">
            <p:oleObj spid="_x0000_s4098" name="Equation" r:id="rId6" imgW="317160" imgH="228600" progId="Equation.DSMT4">
              <p:embed/>
            </p:oleObj>
          </a:graphicData>
        </a:graphic>
      </p:graphicFrame>
      <p:sp>
        <p:nvSpPr>
          <p:cNvPr id="18" name="عنصر نائب للمحتوى 1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9" name="عنصر نائب للمحتوى 16" descr="CorrectAnswerIndicator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845552" y="4517707"/>
            <a:ext cx="857250" cy="857250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251520" y="0"/>
            <a:ext cx="230425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ماوسات</a:t>
            </a:r>
            <a:r>
              <a:rPr lang="ar-SA" sz="2800" b="1" dirty="0" smtClean="0"/>
              <a:t> متعددة</a:t>
            </a:r>
            <a:endParaRPr lang="ar-SA" sz="2800" b="1" dirty="0"/>
          </a:p>
        </p:txBody>
      </p:sp>
      <p:graphicFrame>
        <p:nvGraphicFramePr>
          <p:cNvPr id="13" name="كائن 12"/>
          <p:cNvGraphicFramePr>
            <a:graphicFrameLocks noChangeAspect="1"/>
          </p:cNvGraphicFramePr>
          <p:nvPr/>
        </p:nvGraphicFramePr>
        <p:xfrm>
          <a:off x="6660232" y="4653136"/>
          <a:ext cx="891034" cy="606127"/>
        </p:xfrm>
        <a:graphic>
          <a:graphicData uri="http://schemas.openxmlformats.org/presentationml/2006/ole">
            <p:oleObj spid="_x0000_s4099" name="Equation" r:id="rId8" imgW="393480" imgH="22860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8072494" cy="28574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905124"/>
            <a:ext cx="6696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25" y="4138622"/>
            <a:ext cx="409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2209" y="4524388"/>
            <a:ext cx="5381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5048264"/>
            <a:ext cx="1209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5334016"/>
            <a:ext cx="4905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95672" y="5834082"/>
            <a:ext cx="441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9650" y="6262710"/>
            <a:ext cx="8134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142984"/>
            <a:ext cx="24098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نص 7"/>
          <p:cNvSpPr>
            <a:spLocks noGrp="1"/>
          </p:cNvSpPr>
          <p:nvPr>
            <p:ph type="body" idx="10"/>
          </p:nvPr>
        </p:nvSpPr>
        <p:spPr>
          <a:xfrm>
            <a:off x="310896" y="476672"/>
            <a:ext cx="8833104" cy="1584176"/>
          </a:xfrm>
        </p:spPr>
        <p:txBody>
          <a:bodyPr/>
          <a:lstStyle/>
          <a:p>
            <a:pPr algn="r" rtl="0"/>
            <a:r>
              <a:rPr lang="ar-SA" dirty="0" smtClean="0"/>
              <a:t>إذا كان                                                   </a:t>
            </a:r>
          </a:p>
          <a:p>
            <a:pPr algn="r" rtl="0"/>
            <a:r>
              <a:rPr lang="ar-SA" dirty="0" smtClean="0"/>
              <a:t>  فإن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48680"/>
            <a:ext cx="489637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16632"/>
            <a:ext cx="2088233" cy="6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كائن 10"/>
          <p:cNvGraphicFramePr>
            <a:graphicFrameLocks noChangeAspect="1"/>
          </p:cNvGraphicFramePr>
          <p:nvPr/>
        </p:nvGraphicFramePr>
        <p:xfrm>
          <a:off x="4144963" y="1341438"/>
          <a:ext cx="2855912" cy="546100"/>
        </p:xfrm>
        <a:graphic>
          <a:graphicData uri="http://schemas.openxmlformats.org/presentationml/2006/ole">
            <p:oleObj spid="_x0000_s26628" name="Equation" r:id="rId7" imgW="1079280" imgH="253800" progId="Equation.DSMT4">
              <p:embed/>
            </p:oleObj>
          </a:graphicData>
        </a:graphic>
      </p:graphicFrame>
      <p:pic>
        <p:nvPicPr>
          <p:cNvPr id="13" name="صورة 12" descr="CorrectAnswerIndicator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35496" y="0"/>
            <a:ext cx="2088232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ماوسات</a:t>
            </a:r>
            <a:r>
              <a:rPr lang="ar-SA" sz="2800" b="1" dirty="0" smtClean="0"/>
              <a:t> متعددة</a:t>
            </a:r>
            <a:endParaRPr lang="ar-SA" sz="2800" b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نص 7"/>
          <p:cNvSpPr txBox="1">
            <a:spLocks/>
          </p:cNvSpPr>
          <p:nvPr/>
        </p:nvSpPr>
        <p:spPr>
          <a:xfrm>
            <a:off x="310896" y="476672"/>
            <a:ext cx="8833104" cy="1584176"/>
          </a:xfrm>
          <a:prstGeom prst="rect">
            <a:avLst/>
          </a:prstGeom>
        </p:spPr>
        <p:txBody>
          <a:bodyPr vert="horz" wrap="square" lIns="91440" tIns="45720" rIns="91440" bIns="45720" rtlCol="1" anchor="ctr" anchorCtr="1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إذا كان                                                  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فإن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48680"/>
            <a:ext cx="489637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16632"/>
            <a:ext cx="2088233" cy="6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كائن 6"/>
          <p:cNvGraphicFramePr>
            <a:graphicFrameLocks noChangeAspect="1"/>
          </p:cNvGraphicFramePr>
          <p:nvPr/>
        </p:nvGraphicFramePr>
        <p:xfrm>
          <a:off x="4329113" y="1341438"/>
          <a:ext cx="2486025" cy="647402"/>
        </p:xfrm>
        <a:graphic>
          <a:graphicData uri="http://schemas.openxmlformats.org/presentationml/2006/ole">
            <p:oleObj spid="_x0000_s27650" name="Equation" r:id="rId7" imgW="939600" imgH="253800" progId="Equation.DSMT4">
              <p:embed/>
            </p:oleObj>
          </a:graphicData>
        </a:graphic>
      </p:graphicFrame>
      <p:pic>
        <p:nvPicPr>
          <p:cNvPr id="9" name="صورة 8" descr="CorrectAnswerIndicator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  <p:sp>
        <p:nvSpPr>
          <p:cNvPr id="11" name="مستطيل مستدير الزوايا 10"/>
          <p:cNvSpPr/>
          <p:nvPr/>
        </p:nvSpPr>
        <p:spPr>
          <a:xfrm>
            <a:off x="35496" y="0"/>
            <a:ext cx="2088232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ماوسات</a:t>
            </a:r>
            <a:r>
              <a:rPr lang="ar-SA" sz="2800" b="1" dirty="0" smtClean="0"/>
              <a:t> متعددة</a:t>
            </a:r>
            <a:endParaRPr lang="ar-SA" sz="2800" b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نص 7"/>
          <p:cNvSpPr>
            <a:spLocks noGrp="1"/>
          </p:cNvSpPr>
          <p:nvPr/>
        </p:nvSpPr>
        <p:spPr>
          <a:xfrm>
            <a:off x="310896" y="476672"/>
            <a:ext cx="8833104" cy="1584176"/>
          </a:xfrm>
          <a:prstGeom prst="rect">
            <a:avLst/>
          </a:prstGeom>
        </p:spPr>
        <p:txBody>
          <a:bodyPr vert="horz" wrap="square" lIns="91440" tIns="45720" rIns="91440" bIns="45720" rtlCol="1" anchor="ctr" anchorCtr="1">
            <a:normAutofit/>
          </a:bodyPr>
          <a:lstStyle>
            <a:lvl1pPr marL="342900" indent="-34290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ar-SA" dirty="0" smtClean="0"/>
              <a:t>إذا كان                                                   </a:t>
            </a:r>
          </a:p>
          <a:p>
            <a:pPr algn="r" rtl="0"/>
            <a:r>
              <a:rPr lang="ar-SA" dirty="0" smtClean="0"/>
              <a:t>  فإن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48680"/>
            <a:ext cx="489637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16632"/>
            <a:ext cx="2088233" cy="6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كائن 7"/>
          <p:cNvGraphicFramePr>
            <a:graphicFrameLocks noChangeAspect="1"/>
          </p:cNvGraphicFramePr>
          <p:nvPr/>
        </p:nvGraphicFramePr>
        <p:xfrm>
          <a:off x="4499992" y="1340768"/>
          <a:ext cx="2648570" cy="546819"/>
        </p:xfrm>
        <a:graphic>
          <a:graphicData uri="http://schemas.openxmlformats.org/presentationml/2006/ole">
            <p:oleObj spid="_x0000_s28674" name="Equation" r:id="rId7" imgW="1460160" imgH="253800" progId="Equation.DSMT4">
              <p:embed/>
            </p:oleObj>
          </a:graphicData>
        </a:graphic>
      </p:graphicFrame>
      <p:pic>
        <p:nvPicPr>
          <p:cNvPr id="10" name="صورة 9" descr="CorrectAnswerIndicator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  <p:sp>
        <p:nvSpPr>
          <p:cNvPr id="12" name="مستطيل مستدير الزوايا 11"/>
          <p:cNvSpPr/>
          <p:nvPr/>
        </p:nvSpPr>
        <p:spPr>
          <a:xfrm>
            <a:off x="35496" y="0"/>
            <a:ext cx="2088232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ماوسات</a:t>
            </a:r>
            <a:r>
              <a:rPr lang="ar-SA" sz="2800" b="1" dirty="0" smtClean="0"/>
              <a:t> متعددة</a:t>
            </a:r>
            <a:endParaRPr lang="ar-SA" sz="2800" b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32656"/>
            <a:ext cx="9001156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40768"/>
            <a:ext cx="2628900" cy="524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71056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3114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714488"/>
            <a:ext cx="3409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85992"/>
            <a:ext cx="4743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8249" y="3214686"/>
            <a:ext cx="3190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74" y="3786190"/>
            <a:ext cx="4362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3926" y="4714884"/>
            <a:ext cx="3790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9586" y="128586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رابط مستقيم 10"/>
          <p:cNvCxnSpPr/>
          <p:nvPr/>
        </p:nvCxnSpPr>
        <p:spPr>
          <a:xfrm rot="5400000">
            <a:off x="2643968" y="3786190"/>
            <a:ext cx="471490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1714488"/>
            <a:ext cx="2343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2571744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3714752"/>
            <a:ext cx="2038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8" y="4429132"/>
            <a:ext cx="1762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46015"/>
            <a:ext cx="7938451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32000"/>
            <a:ext cx="1643074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2643174" y="932066"/>
            <a:ext cx="3929090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متعاونة مع أفراد مجموعتك وباستخدام </a:t>
            </a:r>
            <a:r>
              <a:rPr lang="ar-S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استراتيجية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المراسل المتنقل أجيبي عما يلي :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7715112" y="214290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7715272" y="188640"/>
            <a:ext cx="1080000" cy="10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 smtClean="0"/>
          </a:p>
          <a:p>
            <a:pPr algn="ctr"/>
            <a:r>
              <a:rPr lang="ar-SA" sz="2000" dirty="0" smtClean="0"/>
              <a:t>10د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57166"/>
            <a:ext cx="9001156" cy="573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25908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5085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14422"/>
            <a:ext cx="2981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714488"/>
            <a:ext cx="4248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357430"/>
            <a:ext cx="5953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2928934"/>
            <a:ext cx="24860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357562"/>
            <a:ext cx="3590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3929066"/>
            <a:ext cx="298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4357694"/>
            <a:ext cx="3333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71414"/>
            <a:ext cx="2938476" cy="14287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وسيلة شرح مستطيلة مستديرة الزوايا 2"/>
          <p:cNvSpPr/>
          <p:nvPr/>
        </p:nvSpPr>
        <p:spPr>
          <a:xfrm>
            <a:off x="571472" y="428604"/>
            <a:ext cx="3286148" cy="1071570"/>
          </a:xfrm>
          <a:prstGeom prst="wedgeRoundRectCallout">
            <a:avLst>
              <a:gd name="adj1" fmla="val -1728"/>
              <a:gd name="adj2" fmla="val 695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كيف تتم عملية جمع </a:t>
            </a:r>
            <a:r>
              <a:rPr lang="ar-SA" sz="2400" dirty="0" err="1" smtClean="0">
                <a:solidFill>
                  <a:srgbClr val="FF0000"/>
                </a:solidFill>
              </a:rPr>
              <a:t>او</a:t>
            </a:r>
            <a:r>
              <a:rPr lang="ar-SA" sz="2400" dirty="0" smtClean="0">
                <a:solidFill>
                  <a:srgbClr val="FF0000"/>
                </a:solidFill>
              </a:rPr>
              <a:t> طرح متجهين أو أكثر 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وسيلة شرح مستطيلة مستديرة الزوايا 3"/>
          <p:cNvSpPr/>
          <p:nvPr/>
        </p:nvSpPr>
        <p:spPr>
          <a:xfrm>
            <a:off x="723872" y="1714488"/>
            <a:ext cx="3286148" cy="1071570"/>
          </a:xfrm>
          <a:prstGeom prst="wedgeRoundRectCallout">
            <a:avLst>
              <a:gd name="adj1" fmla="val -1728"/>
              <a:gd name="adj2" fmla="val 695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كيف يتم عملية ضرب متجه  بعدد حقيقي  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71612"/>
            <a:ext cx="2638437" cy="23574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000504"/>
            <a:ext cx="2643205" cy="26384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9" name="مجموعة 8"/>
          <p:cNvGrpSpPr/>
          <p:nvPr/>
        </p:nvGrpSpPr>
        <p:grpSpPr>
          <a:xfrm>
            <a:off x="0" y="4429132"/>
            <a:ext cx="6786578" cy="504827"/>
            <a:chOff x="0" y="4429132"/>
            <a:chExt cx="6786578" cy="50482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2184" y="4429132"/>
              <a:ext cx="4524394" cy="44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500570"/>
              <a:ext cx="2285984" cy="433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9516" y="5348302"/>
            <a:ext cx="3352814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857760"/>
            <a:ext cx="3128975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269" y="5929330"/>
            <a:ext cx="7191375" cy="41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755332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4143372" y="357166"/>
            <a:ext cx="392909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ورقة الدقيقة الواحدة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4" name="صورة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شكل بيضاوي 4"/>
          <p:cNvSpPr/>
          <p:nvPr/>
        </p:nvSpPr>
        <p:spPr>
          <a:xfrm>
            <a:off x="428596" y="285728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428596" y="260768"/>
            <a:ext cx="1080000" cy="10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r>
              <a:rPr lang="ar-SA" dirty="0" smtClean="0"/>
              <a:t>1 </a:t>
            </a:r>
            <a:r>
              <a:rPr lang="ar-SA" dirty="0" err="1" smtClean="0"/>
              <a:t>د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76672"/>
            <a:ext cx="799902" cy="51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032426" cy="111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1" y="1412776"/>
            <a:ext cx="25202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513086"/>
            <a:ext cx="7272808" cy="114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089150"/>
            <a:ext cx="2006898" cy="62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5273" y="3933056"/>
            <a:ext cx="588315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077072"/>
            <a:ext cx="212710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4797152"/>
            <a:ext cx="77768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5301208"/>
            <a:ext cx="2547913" cy="58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539552" y="260648"/>
            <a:ext cx="144016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فردي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984776" cy="10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6732240" y="332656"/>
            <a:ext cx="144016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التقويم</a:t>
            </a:r>
            <a:endParaRPr lang="ar-SA" sz="2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899592" y="476672"/>
            <a:ext cx="144016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فردي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32"/>
            <a:ext cx="9144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429000"/>
            <a:ext cx="24574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643182"/>
            <a:ext cx="5581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071810"/>
            <a:ext cx="51149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66659"/>
            <a:ext cx="6905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6000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21" y="1785926"/>
            <a:ext cx="5210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285992"/>
            <a:ext cx="5553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071810"/>
            <a:ext cx="2847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143248"/>
            <a:ext cx="2238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9327" y="3857628"/>
            <a:ext cx="672467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690" y="2564904"/>
            <a:ext cx="1695450" cy="51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068960"/>
            <a:ext cx="74580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5" cstate="print"/>
          <a:srcRect l="37956" t="29123" r="26839" b="58076"/>
          <a:stretch>
            <a:fillRect/>
          </a:stretch>
        </p:blipFill>
        <p:spPr bwMode="auto">
          <a:xfrm>
            <a:off x="72008" y="0"/>
            <a:ext cx="36358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292080" y="116632"/>
            <a:ext cx="3600400" cy="12916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3600" b="0" dirty="0" smtClean="0">
                <a:cs typeface="PT Bold Heading" pitchFamily="2" charset="-78"/>
              </a:rPr>
              <a:t> أربعة ، اثنان ، واحد</a:t>
            </a:r>
            <a:endParaRPr lang="ar-SA" sz="3600" dirty="0" smtClean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860032" y="1628800"/>
            <a:ext cx="396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سؤال المجموعة الرباعية </a:t>
            </a:r>
            <a:endParaRPr lang="ar-SA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23928" y="358876"/>
            <a:ext cx="115212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1د</a:t>
            </a:r>
            <a:endParaRPr lang="ar-SA" sz="440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923928" y="404664"/>
            <a:ext cx="115212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2د</a:t>
            </a:r>
            <a:endParaRPr lang="ar-SA" sz="4400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923928" y="404664"/>
            <a:ext cx="115212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3د</a:t>
            </a:r>
            <a:endParaRPr lang="ar-SA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6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6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66484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571612"/>
            <a:ext cx="2943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071678"/>
            <a:ext cx="2638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754" y="2547935"/>
            <a:ext cx="3676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39" y="3214686"/>
            <a:ext cx="3457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571876"/>
            <a:ext cx="43719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1571612"/>
            <a:ext cx="293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2071678"/>
            <a:ext cx="2886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2" y="2500306"/>
            <a:ext cx="3819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06" y="3071810"/>
            <a:ext cx="3762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571876"/>
            <a:ext cx="4238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رابط مستقيم 12"/>
          <p:cNvCxnSpPr/>
          <p:nvPr/>
        </p:nvCxnSpPr>
        <p:spPr>
          <a:xfrm rot="5400000">
            <a:off x="1679567" y="4035417"/>
            <a:ext cx="564357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4214818"/>
            <a:ext cx="2247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57290" y="4429132"/>
            <a:ext cx="22002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050654"/>
            <a:ext cx="61912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4" cstate="print"/>
          <a:srcRect l="37956" t="29123" r="26839" b="58076"/>
          <a:stretch>
            <a:fillRect/>
          </a:stretch>
        </p:blipFill>
        <p:spPr bwMode="auto">
          <a:xfrm>
            <a:off x="72008" y="0"/>
            <a:ext cx="36358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148064" y="116632"/>
            <a:ext cx="3888432" cy="12916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3600" b="0" dirty="0" smtClean="0">
                <a:cs typeface="PT Bold Heading" pitchFamily="2" charset="-78"/>
              </a:rPr>
              <a:t> أربعة ، اثنان ، واحد</a:t>
            </a:r>
            <a:endParaRPr lang="ar-SA" sz="3600" dirty="0" smtClean="0"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60032" y="1628800"/>
            <a:ext cx="396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سؤال المجموعة الثنائية </a:t>
            </a:r>
            <a:endParaRPr lang="ar-SA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707904" y="286868"/>
            <a:ext cx="115212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1د</a:t>
            </a:r>
            <a:endParaRPr lang="ar-SA" sz="44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07904" y="332656"/>
            <a:ext cx="115212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2د</a:t>
            </a:r>
            <a:endParaRPr lang="ar-SA" sz="440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707904" y="332656"/>
            <a:ext cx="115212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3د</a:t>
            </a:r>
            <a:endParaRPr lang="ar-SA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6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6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0"/>
            <a:ext cx="72485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21240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6950" y="1928802"/>
            <a:ext cx="6877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71744"/>
            <a:ext cx="5400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831" y="3000372"/>
            <a:ext cx="4924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3429000"/>
            <a:ext cx="2952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57628"/>
            <a:ext cx="52006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4286256"/>
            <a:ext cx="2790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4643446"/>
            <a:ext cx="37052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08" y="5000636"/>
            <a:ext cx="2667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58" y="5357826"/>
            <a:ext cx="504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5786454"/>
            <a:ext cx="4686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14414" y="6319861"/>
            <a:ext cx="4543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8" y="3214686"/>
            <a:ext cx="26003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94409"/>
            <a:ext cx="8715375" cy="115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4" cstate="print"/>
          <a:srcRect l="37956" t="29123" r="26839" b="58076"/>
          <a:stretch>
            <a:fillRect/>
          </a:stretch>
        </p:blipFill>
        <p:spPr bwMode="auto">
          <a:xfrm>
            <a:off x="72008" y="0"/>
            <a:ext cx="36358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364088" y="116632"/>
            <a:ext cx="3600400" cy="12916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3600" b="0" dirty="0" smtClean="0">
                <a:cs typeface="PT Bold Heading" pitchFamily="2" charset="-78"/>
              </a:rPr>
              <a:t> أربعة ، اثنان ، واحد</a:t>
            </a:r>
            <a:endParaRPr lang="ar-SA" sz="3600" dirty="0" smtClean="0"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60032" y="1628800"/>
            <a:ext cx="396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السؤال الفردي </a:t>
            </a:r>
            <a:endParaRPr lang="ar-SA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4067944" y="214290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4068104" y="188640"/>
            <a:ext cx="1080000" cy="10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 smtClean="0"/>
          </a:p>
          <a:p>
            <a:pPr algn="ctr"/>
            <a:r>
              <a:rPr lang="ar-SA" sz="2000" dirty="0" smtClean="0"/>
              <a:t>10د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8034367" cy="253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2623224" y="2953444"/>
            <a:ext cx="3214710" cy="164307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C00000"/>
                </a:solidFill>
              </a:rPr>
              <a:t>ما نوع الرياح التي تؤثر على </a:t>
            </a:r>
            <a:r>
              <a:rPr lang="ar-SA" sz="2400" dirty="0" err="1" smtClean="0">
                <a:solidFill>
                  <a:srgbClr val="C00000"/>
                </a:solidFill>
              </a:rPr>
              <a:t>إتجاه</a:t>
            </a:r>
            <a:r>
              <a:rPr lang="ar-SA" sz="2400" dirty="0" smtClean="0">
                <a:solidFill>
                  <a:srgbClr val="C00000"/>
                </a:solidFill>
              </a:rPr>
              <a:t> حركة الطائرة ؟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5980778" y="3096320"/>
            <a:ext cx="2928958" cy="164307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C00000"/>
                </a:solidFill>
              </a:rPr>
              <a:t>كيف تؤثر الرياح العكسية على سرعة الطائرة ؟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051720" y="4882270"/>
            <a:ext cx="5929354" cy="164307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C00000"/>
                </a:solidFill>
              </a:rPr>
              <a:t>إذا هبت رياح جانبية بزاوية  </a:t>
            </a:r>
            <a:r>
              <a:rPr lang="en-US" sz="2400" dirty="0" smtClean="0">
                <a:solidFill>
                  <a:srgbClr val="C00000"/>
                </a:solidFill>
              </a:rPr>
              <a:t>90</a:t>
            </a:r>
            <a:r>
              <a:rPr lang="en-US" sz="2400" dirty="0" smtClean="0">
                <a:solidFill>
                  <a:srgbClr val="C00000"/>
                </a:solidFill>
                <a:latin typeface="Cambria Math"/>
                <a:ea typeface="Cambria Math"/>
              </a:rPr>
              <a:t>⁰  </a:t>
            </a:r>
            <a:r>
              <a:rPr lang="ar-SA" sz="2400" dirty="0" smtClean="0">
                <a:solidFill>
                  <a:srgbClr val="C00000"/>
                </a:solidFill>
                <a:latin typeface="Cambria Math"/>
                <a:ea typeface="Cambria Math"/>
              </a:rPr>
              <a:t> على اتجاه سير الطائرة فهل تخرج الطائرة عن مسارها</a:t>
            </a:r>
            <a:r>
              <a:rPr lang="ar-SA" sz="2400" dirty="0" smtClean="0">
                <a:solidFill>
                  <a:srgbClr val="C00000"/>
                </a:solidFill>
              </a:rPr>
              <a:t>؟</a:t>
            </a:r>
            <a:endParaRPr lang="ar-SA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76672"/>
            <a:ext cx="799902" cy="51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539552" y="260648"/>
            <a:ext cx="144016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فردي</a:t>
            </a:r>
            <a:endParaRPr lang="ar-SA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11585"/>
            <a:ext cx="7416824" cy="112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700808"/>
            <a:ext cx="3080545" cy="52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708920"/>
            <a:ext cx="5976664" cy="6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284984"/>
            <a:ext cx="1762869" cy="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3933056"/>
            <a:ext cx="74523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797152"/>
            <a:ext cx="28083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4797152"/>
            <a:ext cx="30963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732240" y="332656"/>
            <a:ext cx="144016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التقويم</a:t>
            </a:r>
            <a:endParaRPr lang="ar-SA" sz="28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899592" y="476672"/>
            <a:ext cx="144016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فردي</a:t>
            </a:r>
            <a:endParaRPr lang="ar-SA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7236296" cy="109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14"/>
            <a:ext cx="8715436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0"/>
            <a:ext cx="8858280" cy="25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500306"/>
            <a:ext cx="714854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500438"/>
            <a:ext cx="4486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000504"/>
            <a:ext cx="6305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357694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6878" y="0"/>
            <a:ext cx="777961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عنصر نائب للنص 16"/>
          <p:cNvSpPr>
            <a:spLocks noGrp="1"/>
          </p:cNvSpPr>
          <p:nvPr>
            <p:ph type="body" idx="10"/>
          </p:nvPr>
        </p:nvSpPr>
        <p:spPr>
          <a:xfrm>
            <a:off x="0" y="908720"/>
            <a:ext cx="8833104" cy="1440206"/>
          </a:xfrm>
        </p:spPr>
        <p:txBody>
          <a:bodyPr/>
          <a:lstStyle/>
          <a:p>
            <a:endParaRPr lang="ar-SA" dirty="0"/>
          </a:p>
        </p:txBody>
      </p:sp>
      <p:graphicFrame>
        <p:nvGraphicFramePr>
          <p:cNvPr id="21" name="كائن 20"/>
          <p:cNvGraphicFramePr>
            <a:graphicFrameLocks noChangeAspect="1"/>
          </p:cNvGraphicFramePr>
          <p:nvPr/>
        </p:nvGraphicFramePr>
        <p:xfrm>
          <a:off x="5076056" y="1988840"/>
          <a:ext cx="1944216" cy="720080"/>
        </p:xfrm>
        <a:graphic>
          <a:graphicData uri="http://schemas.openxmlformats.org/presentationml/2006/ole">
            <p:oleObj spid="_x0000_s1026" name="Equation" r:id="rId6" imgW="545760" imgH="25380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ph sz="quarter" idx="12"/>
          </p:nvPr>
        </p:nvGraphicFramePr>
        <p:xfrm>
          <a:off x="5508105" y="3213099"/>
          <a:ext cx="1460016" cy="720000"/>
        </p:xfrm>
        <a:graphic>
          <a:graphicData uri="http://schemas.openxmlformats.org/presentationml/2006/ole">
            <p:oleObj spid="_x0000_s1027" name="Equation" r:id="rId7" imgW="393480" imgH="25380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ph sz="quarter" idx="13"/>
          </p:nvPr>
        </p:nvGraphicFramePr>
        <p:xfrm>
          <a:off x="5508105" y="4797425"/>
          <a:ext cx="1800000" cy="695073"/>
        </p:xfrm>
        <a:graphic>
          <a:graphicData uri="http://schemas.openxmlformats.org/presentationml/2006/ole">
            <p:oleObj spid="_x0000_s1029" name="Equation" r:id="rId8" imgW="482400" imgH="253800" progId="Equation.DSMT4">
              <p:embed/>
            </p:oleObj>
          </a:graphicData>
        </a:graphic>
      </p:graphicFrame>
      <p:sp>
        <p:nvSpPr>
          <p:cNvPr id="25" name="مستطيل 24"/>
          <p:cNvSpPr/>
          <p:nvPr/>
        </p:nvSpPr>
        <p:spPr>
          <a:xfrm>
            <a:off x="1475656" y="980728"/>
            <a:ext cx="3312368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7" name="عنصر نائب للمحتوى 2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8" name="عنصر نائب للمحتوى 25" descr="CorrectAnswerIndicator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845552" y="3185198"/>
            <a:ext cx="857250" cy="857250"/>
          </a:xfrm>
          <a:prstGeom prst="rect">
            <a:avLst/>
          </a:prstGeom>
        </p:spPr>
      </p:pic>
      <p:sp>
        <p:nvSpPr>
          <p:cNvPr id="30" name="مستطيل مستدير الزوايا 29"/>
          <p:cNvSpPr/>
          <p:nvPr/>
        </p:nvSpPr>
        <p:spPr>
          <a:xfrm>
            <a:off x="395536" y="2276872"/>
            <a:ext cx="230425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ماوسات</a:t>
            </a:r>
            <a:r>
              <a:rPr lang="ar-SA" sz="2800" b="1" dirty="0" smtClean="0"/>
              <a:t> متعددة</a:t>
            </a:r>
            <a:endParaRPr lang="ar-SA" sz="2800" b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32656"/>
            <a:ext cx="777961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عنصر نائب للنص 16"/>
          <p:cNvSpPr>
            <a:spLocks noGrp="1"/>
          </p:cNvSpPr>
          <p:nvPr>
            <p:ph type="body" idx="10"/>
          </p:nvPr>
        </p:nvSpPr>
        <p:spPr>
          <a:xfrm>
            <a:off x="0" y="908720"/>
            <a:ext cx="8833104" cy="1440206"/>
          </a:xfrm>
        </p:spPr>
        <p:txBody>
          <a:bodyPr/>
          <a:lstStyle/>
          <a:p>
            <a:endParaRPr lang="ar-SA" dirty="0"/>
          </a:p>
        </p:txBody>
      </p:sp>
      <p:graphicFrame>
        <p:nvGraphicFramePr>
          <p:cNvPr id="21" name="كائن 20"/>
          <p:cNvGraphicFramePr>
            <a:graphicFrameLocks noChangeAspect="1"/>
          </p:cNvGraphicFramePr>
          <p:nvPr/>
        </p:nvGraphicFramePr>
        <p:xfrm>
          <a:off x="6156176" y="1916832"/>
          <a:ext cx="1593156" cy="684000"/>
        </p:xfrm>
        <a:graphic>
          <a:graphicData uri="http://schemas.openxmlformats.org/presentationml/2006/ole">
            <p:oleObj spid="_x0000_s2050" name="Equation" r:id="rId6" imgW="609480" imgH="25380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ph sz="quarter" idx="12"/>
          </p:nvPr>
        </p:nvGraphicFramePr>
        <p:xfrm>
          <a:off x="6300192" y="4725144"/>
          <a:ext cx="1297582" cy="720000"/>
        </p:xfrm>
        <a:graphic>
          <a:graphicData uri="http://schemas.openxmlformats.org/presentationml/2006/ole">
            <p:oleObj spid="_x0000_s2051" name="Equation" r:id="rId7" imgW="457200" imgH="25380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ph sz="quarter" idx="13"/>
          </p:nvPr>
        </p:nvGraphicFramePr>
        <p:xfrm>
          <a:off x="6228184" y="3284984"/>
          <a:ext cx="1369015" cy="720000"/>
        </p:xfrm>
        <a:graphic>
          <a:graphicData uri="http://schemas.openxmlformats.org/presentationml/2006/ole">
            <p:oleObj spid="_x0000_s2052" name="Equation" r:id="rId8" imgW="482400" imgH="253800" progId="Equation.DSMT4">
              <p:embed/>
            </p:oleObj>
          </a:graphicData>
        </a:graphic>
      </p:graphicFrame>
      <p:sp>
        <p:nvSpPr>
          <p:cNvPr id="25" name="مستطيل 24"/>
          <p:cNvSpPr/>
          <p:nvPr/>
        </p:nvSpPr>
        <p:spPr>
          <a:xfrm>
            <a:off x="5076056" y="1385392"/>
            <a:ext cx="3312368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0" y="0"/>
            <a:ext cx="230425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ماوسات</a:t>
            </a:r>
            <a:r>
              <a:rPr lang="ar-SA" sz="2800" b="1" dirty="0" smtClean="0"/>
              <a:t> متعددة</a:t>
            </a:r>
            <a:endParaRPr lang="ar-SA" sz="2800" b="1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" name="عنصر نائب للمحتوى 9" descr="CorrectAnswerIndicator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845552" y="1852688"/>
            <a:ext cx="857250" cy="857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1928"/>
            <a:ext cx="9143999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31" y="3000379"/>
            <a:ext cx="6181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000504"/>
            <a:ext cx="6019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500570"/>
            <a:ext cx="6981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000636"/>
            <a:ext cx="3343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نص 6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1368198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128</a:t>
            </a:r>
            <a:endParaRPr lang="ar-SA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0"/>
            <a:ext cx="7901930" cy="162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0" y="1052736"/>
            <a:ext cx="3312368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graphicFrame>
        <p:nvGraphicFramePr>
          <p:cNvPr id="13" name="كائن 12"/>
          <p:cNvGraphicFramePr>
            <a:graphicFrameLocks noChangeAspect="1"/>
          </p:cNvGraphicFramePr>
          <p:nvPr/>
        </p:nvGraphicFramePr>
        <p:xfrm>
          <a:off x="6804248" y="3429000"/>
          <a:ext cx="858118" cy="558577"/>
        </p:xfrm>
        <a:graphic>
          <a:graphicData uri="http://schemas.openxmlformats.org/presentationml/2006/ole">
            <p:oleObj spid="_x0000_s3074" name="Equation" r:id="rId6" imgW="368280" imgH="22860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ph sz="quarter" idx="13"/>
          </p:nvPr>
        </p:nvGraphicFramePr>
        <p:xfrm>
          <a:off x="6470650" y="4724400"/>
          <a:ext cx="768350" cy="576263"/>
        </p:xfrm>
        <a:graphic>
          <a:graphicData uri="http://schemas.openxmlformats.org/presentationml/2006/ole">
            <p:oleObj spid="_x0000_s3075" name="Equation" r:id="rId7" imgW="304560" imgH="228600" progId="Equation.DSMT4">
              <p:embed/>
            </p:oleObj>
          </a:graphicData>
        </a:graphic>
      </p:graphicFrame>
      <p:sp>
        <p:nvSpPr>
          <p:cNvPr id="19" name="مستطيل مستدير الزوايا 18"/>
          <p:cNvSpPr/>
          <p:nvPr/>
        </p:nvSpPr>
        <p:spPr>
          <a:xfrm>
            <a:off x="251520" y="0"/>
            <a:ext cx="230425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ماوسات</a:t>
            </a:r>
            <a:r>
              <a:rPr lang="ar-SA" sz="2800" b="1" dirty="0" smtClean="0"/>
              <a:t> متعددة</a:t>
            </a:r>
            <a:endParaRPr lang="ar-SA" sz="2800" b="1" dirty="0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" name="عنصر نائب للمحتوى 9" descr="CorrectAnswerIndicator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45552" y="3185198"/>
            <a:ext cx="857250" cy="857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Layout>
  <Type>MultipleChoice</Type>
  <ChoicesCount>3</ChoicesCount>
  <Orientation>Right</Orientation>
</Layout>
</file>

<file path=customXml/item2.xml><?xml version="1.0" encoding="utf-8"?>
<Layout>
  <Type>MultipleChoice</Type>
  <ChoicesCount>3</ChoicesCount>
  <Orientation>Right</Orientation>
</Layout>
</file>

<file path=customXml/item3.xml><?xml version="1.0" encoding="utf-8"?>
<Layout>
  <Type>MultipleChoice</Type>
  <ChoicesCount>4</ChoicesCount>
  <Orientation>Right</Orientation>
</Layout>
</file>

<file path=customXml/item4.xml><?xml version="1.0" encoding="utf-8"?>
<Layout>
  <Type>YesNo</Type>
  <ChoicesCount>2</ChoicesCount>
  <Orientation>Right</Orientation>
</Layout>
</file>

<file path=customXml/item5.xml><?xml version="1.0" encoding="utf-8"?>
<Layout>
  <Type>YesNo</Type>
  <ChoicesCount>2</ChoicesCount>
  <Orientation>Right</Orientation>
</Layout>
</file>

<file path=customXml/item6.xml><?xml version="1.0" encoding="utf-8"?>
<Layout>
  <Type>YesNo</Type>
  <ChoicesCount>2</ChoicesCount>
  <Orientation>Right</Orientation>
</Layout>
</file>

<file path=customXml/itemProps1.xml><?xml version="1.0" encoding="utf-8"?>
<ds:datastoreItem xmlns:ds="http://schemas.openxmlformats.org/officeDocument/2006/customXml" ds:itemID="{DFFB5364-9FD0-4E9B-AD85-B50E7A79FC2D}">
  <ds:schemaRefs/>
</ds:datastoreItem>
</file>

<file path=customXml/itemProps2.xml><?xml version="1.0" encoding="utf-8"?>
<ds:datastoreItem xmlns:ds="http://schemas.openxmlformats.org/officeDocument/2006/customXml" ds:itemID="{BBCC5D14-CAD9-4B85-92AC-D0FB5F2E4A21}">
  <ds:schemaRefs/>
</ds:datastoreItem>
</file>

<file path=customXml/itemProps3.xml><?xml version="1.0" encoding="utf-8"?>
<ds:datastoreItem xmlns:ds="http://schemas.openxmlformats.org/officeDocument/2006/customXml" ds:itemID="{8691808C-F121-43BB-86B8-3A83A52E2291}">
  <ds:schemaRefs/>
</ds:datastoreItem>
</file>

<file path=customXml/itemProps4.xml><?xml version="1.0" encoding="utf-8"?>
<ds:datastoreItem xmlns:ds="http://schemas.openxmlformats.org/officeDocument/2006/customXml" ds:itemID="{97C8230F-B785-4EFB-9017-88B97D74E5E3}">
  <ds:schemaRefs/>
</ds:datastoreItem>
</file>

<file path=customXml/itemProps5.xml><?xml version="1.0" encoding="utf-8"?>
<ds:datastoreItem xmlns:ds="http://schemas.openxmlformats.org/officeDocument/2006/customXml" ds:itemID="{380D98B0-1B4C-452E-BF8B-E1652AA97BAE}">
  <ds:schemaRefs/>
</ds:datastoreItem>
</file>

<file path=customXml/itemProps6.xml><?xml version="1.0" encoding="utf-8"?>
<ds:datastoreItem xmlns:ds="http://schemas.openxmlformats.org/officeDocument/2006/customXml" ds:itemID="{98C898A4-1D48-41E1-8538-B40282B5D56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147</Words>
  <Application>Microsoft Office PowerPoint</Application>
  <PresentationFormat>عرض على الشاشة (3:4)‏</PresentationFormat>
  <Paragraphs>51</Paragraphs>
  <Slides>31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3" baseType="lpstr">
      <vt:lpstr>سمة Office</vt:lpstr>
      <vt:lpstr>Equation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Emachines</cp:lastModifiedBy>
  <cp:revision>6</cp:revision>
  <dcterms:created xsi:type="dcterms:W3CDTF">2013-01-22T21:10:05Z</dcterms:created>
  <dcterms:modified xsi:type="dcterms:W3CDTF">2015-02-06T23:27:38Z</dcterms:modified>
</cp:coreProperties>
</file>