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8" r:id="rId7"/>
    <p:sldId id="263" r:id="rId8"/>
    <p:sldId id="261" r:id="rId9"/>
    <p:sldId id="281" r:id="rId10"/>
    <p:sldId id="262" r:id="rId11"/>
    <p:sldId id="264" r:id="rId12"/>
    <p:sldId id="265" r:id="rId13"/>
    <p:sldId id="266" r:id="rId14"/>
    <p:sldId id="280" r:id="rId15"/>
    <p:sldId id="283" r:id="rId16"/>
    <p:sldId id="273" r:id="rId17"/>
    <p:sldId id="274" r:id="rId18"/>
    <p:sldId id="284" r:id="rId19"/>
    <p:sldId id="276" r:id="rId20"/>
    <p:sldId id="271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45" d="100"/>
          <a:sy n="45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9F67B-3216-42CE-9958-785D9FD30309}" type="datetimeFigureOut">
              <a:rPr lang="en-US" smtClean="0"/>
              <a:t>2/7/2015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8BCB7-33D2-4666-839B-21E8773748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7265-5E5B-4572-B4F3-C4FF70E431A3}" type="datetimeFigureOut">
              <a:rPr lang="ar-SA" smtClean="0"/>
              <a:pPr/>
              <a:t>18/04/36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2B953-47A2-4664-A3B1-EF95041BD6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Emachines\Desktop\&#1576;&#1608;&#1585;%20&#1575;&#1604;&#1576;&#1575;&#1576;%20&#1575;&#1604;&#1582;&#1575;&#1605;&#1587;\&#1575;&#1604;&#1590;&#1585;&#1576;%20&#1575;&#1604;&#1583;&#1575;&#1582;&#1604;&#1610;\VideoJoiner140130175838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14620"/>
            <a:ext cx="5643602" cy="120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04"/>
            <a:ext cx="1638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14348" y="4572009"/>
            <a:ext cx="5019700" cy="17145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ar-SA" sz="4000" dirty="0" smtClean="0">
                <a:solidFill>
                  <a:schemeClr val="bg1"/>
                </a:solidFill>
              </a:rPr>
              <a:t>إعداد المعلمة: هند </a:t>
            </a:r>
            <a:r>
              <a:rPr lang="ar-SA" sz="4000" dirty="0" err="1" smtClean="0">
                <a:solidFill>
                  <a:schemeClr val="bg1"/>
                </a:solidFill>
              </a:rPr>
              <a:t>العديني</a:t>
            </a:r>
            <a:endParaRPr lang="ar-S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909"/>
            <a:ext cx="8892480" cy="13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مجموعة 4"/>
          <p:cNvGrpSpPr/>
          <p:nvPr/>
        </p:nvGrpSpPr>
        <p:grpSpPr>
          <a:xfrm>
            <a:off x="755576" y="1767855"/>
            <a:ext cx="8244408" cy="1517129"/>
            <a:chOff x="899592" y="1700808"/>
            <a:chExt cx="8244408" cy="151712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05969" y="1700808"/>
              <a:ext cx="6038031" cy="151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99592" y="1844824"/>
              <a:ext cx="2232248" cy="1243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3872657"/>
            <a:ext cx="2062907" cy="27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4860032" y="3356992"/>
            <a:ext cx="428396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إذا كانت الزاوية بين المتجهين  </a:t>
            </a:r>
            <a:r>
              <a:rPr lang="en-US" sz="2400" dirty="0" smtClean="0">
                <a:solidFill>
                  <a:schemeClr val="tx1"/>
                </a:solidFill>
              </a:rPr>
              <a:t>0 </a:t>
            </a:r>
            <a:r>
              <a:rPr lang="en-US" sz="2400" dirty="0" smtClean="0">
                <a:solidFill>
                  <a:schemeClr val="tx1"/>
                </a:solidFill>
                <a:latin typeface="Cambria Math"/>
                <a:ea typeface="Cambria Math"/>
              </a:rPr>
              <a:t> ͦ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فإن</a:t>
            </a:r>
            <a:r>
              <a:rPr lang="ar-SA" sz="2400" dirty="0" smtClean="0">
                <a:solidFill>
                  <a:schemeClr val="tx1"/>
                </a:solidFill>
              </a:rPr>
              <a:t> </a:t>
            </a:r>
            <a:r>
              <a:rPr lang="ar-SA" sz="2400" b="1" dirty="0" smtClean="0">
                <a:solidFill>
                  <a:schemeClr val="tx1"/>
                </a:solidFill>
              </a:rPr>
              <a:t>المتجهين متوازيان ولهما نفس الاتجاه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779640" y="4221088"/>
            <a:ext cx="44008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إذا كانت الزاوية بين المتجهين </a:t>
            </a:r>
            <a:r>
              <a:rPr lang="en-US" sz="2400" b="1" dirty="0" smtClean="0">
                <a:solidFill>
                  <a:schemeClr val="tx1"/>
                </a:solidFill>
              </a:rPr>
              <a:t>18</a:t>
            </a:r>
            <a:r>
              <a:rPr lang="en-US" sz="2400" dirty="0" smtClean="0">
                <a:solidFill>
                  <a:schemeClr val="tx1"/>
                </a:solidFill>
              </a:rPr>
              <a:t>0 </a:t>
            </a:r>
            <a:r>
              <a:rPr lang="en-US" sz="2400" dirty="0" smtClean="0">
                <a:solidFill>
                  <a:schemeClr val="tx1"/>
                </a:solidFill>
                <a:latin typeface="Cambria Math"/>
                <a:ea typeface="Cambria Math"/>
              </a:rPr>
              <a:t> ͦ</a:t>
            </a:r>
            <a:r>
              <a:rPr lang="ar-SA" sz="2400" b="1" dirty="0" smtClean="0">
                <a:solidFill>
                  <a:schemeClr val="tx1"/>
                </a:solidFill>
              </a:rPr>
              <a:t> فإن المتجهين متوازيان ومتعاكسان في الاتجاه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843264" y="5085184"/>
            <a:ext cx="433724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إذا كانت الزاوية بين المتجهين </a:t>
            </a:r>
            <a:r>
              <a:rPr lang="en-US" sz="2400" b="1" dirty="0" smtClean="0">
                <a:solidFill>
                  <a:schemeClr val="tx1"/>
                </a:solidFill>
              </a:rPr>
              <a:t>9</a:t>
            </a:r>
            <a:r>
              <a:rPr lang="en-US" sz="2400" dirty="0" smtClean="0">
                <a:solidFill>
                  <a:schemeClr val="tx1"/>
                </a:solidFill>
              </a:rPr>
              <a:t>0 </a:t>
            </a:r>
            <a:r>
              <a:rPr lang="en-US" sz="2400" dirty="0" smtClean="0">
                <a:solidFill>
                  <a:schemeClr val="tx1"/>
                </a:solidFill>
                <a:latin typeface="Cambria Math"/>
                <a:ea typeface="Cambria Math"/>
              </a:rPr>
              <a:t> ͦ</a:t>
            </a:r>
            <a:r>
              <a:rPr lang="ar-SA" sz="2400" b="1" dirty="0" smtClean="0">
                <a:solidFill>
                  <a:schemeClr val="tx1"/>
                </a:solidFill>
              </a:rPr>
              <a:t> فإن المتجهين متعامدان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035424" y="5686216"/>
            <a:ext cx="1752600" cy="36004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مربع نص 13"/>
          <p:cNvSpPr txBox="1"/>
          <p:nvPr/>
        </p:nvSpPr>
        <p:spPr>
          <a:xfrm>
            <a:off x="1619672" y="4750112"/>
            <a:ext cx="3143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/>
              <a:t>الزاوية بين متجهين هي الزاوية بينهما عندما يكونان في وضع قياسي وتقاس دائما  بحيث</a:t>
            </a:r>
          </a:p>
          <a:p>
            <a:r>
              <a:rPr lang="en-US" sz="2000" b="1" dirty="0" smtClean="0"/>
              <a:t>0</a:t>
            </a:r>
            <a:r>
              <a:rPr lang="en-US" sz="2000" b="1" baseline="46000" dirty="0" smtClean="0"/>
              <a:t>o</a:t>
            </a:r>
            <a:r>
              <a:rPr lang="en-US" sz="2000" b="1" dirty="0" smtClean="0">
                <a:latin typeface="Times New Roman"/>
                <a:cs typeface="Times New Roman"/>
              </a:rPr>
              <a:t>≤ Ɵ≤ 180</a:t>
            </a:r>
            <a:r>
              <a:rPr lang="en-US" sz="2000" b="1" baseline="46000" dirty="0" smtClean="0">
                <a:latin typeface="Times New Roman"/>
                <a:cs typeface="Times New Roman"/>
              </a:rPr>
              <a:t>o</a:t>
            </a:r>
          </a:p>
          <a:p>
            <a:r>
              <a:rPr lang="ar-SA" sz="20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0"/>
            <a:ext cx="6480719" cy="14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400" y="1484784"/>
            <a:ext cx="3576984" cy="68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132856"/>
            <a:ext cx="5256584" cy="86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96952"/>
            <a:ext cx="521545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2997" y="3789040"/>
            <a:ext cx="300739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581129"/>
            <a:ext cx="464472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5445224"/>
            <a:ext cx="3144936" cy="57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124744"/>
            <a:ext cx="2232248" cy="225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882" y="116632"/>
            <a:ext cx="312759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692696"/>
            <a:ext cx="388463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696" y="1476971"/>
            <a:ext cx="5858768" cy="10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564904"/>
            <a:ext cx="590465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429000"/>
            <a:ext cx="4355926" cy="77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149080"/>
            <a:ext cx="4635773" cy="79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085184"/>
            <a:ext cx="34234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717032"/>
            <a:ext cx="23077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643182"/>
            <a:ext cx="72728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شكل بيضاوي 4"/>
          <p:cNvSpPr/>
          <p:nvPr/>
        </p:nvSpPr>
        <p:spPr>
          <a:xfrm>
            <a:off x="7715112" y="214290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7715272" y="214290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 smtClean="0"/>
          </a:p>
          <a:p>
            <a:pPr algn="ctr"/>
            <a:r>
              <a:rPr lang="ar-SA" sz="2000" dirty="0" smtClean="0"/>
              <a:t>7د</a:t>
            </a:r>
            <a:endParaRPr lang="ar-SA" sz="20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643042" y="214290"/>
            <a:ext cx="3857652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err="1" smtClean="0"/>
              <a:t>استراتيجية</a:t>
            </a:r>
            <a:r>
              <a:rPr lang="ar-SA" sz="3600" dirty="0" smtClean="0"/>
              <a:t> تعاقب الأدوار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85875"/>
            <a:ext cx="551974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201" y="1671627"/>
            <a:ext cx="2500311" cy="39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28619"/>
            <a:ext cx="1004890" cy="42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314569"/>
            <a:ext cx="3695702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743197"/>
            <a:ext cx="2043111" cy="3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500438"/>
            <a:ext cx="5810277" cy="67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صورة 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857628"/>
            <a:ext cx="2676529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539552" y="260648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فردي</a:t>
            </a:r>
            <a:endParaRPr lang="ar-SA" sz="28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732240" y="4404838"/>
            <a:ext cx="144016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التقويم</a:t>
            </a:r>
            <a:endParaRPr lang="ar-SA" sz="28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99592" y="4548854"/>
            <a:ext cx="144016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فردي</a:t>
            </a:r>
            <a:endParaRPr lang="ar-SA" sz="28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5286388"/>
            <a:ext cx="628654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Joiner14013017583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857232"/>
            <a:ext cx="8143932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cyclist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8904" y="188640"/>
            <a:ext cx="845096" cy="82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ربع نص 12"/>
          <p:cNvSpPr txBox="1"/>
          <p:nvPr/>
        </p:nvSpPr>
        <p:spPr>
          <a:xfrm>
            <a:off x="6948264" y="5486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2"/>
                </a:solidFill>
              </a:rPr>
              <a:t>الشغل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3" name="مجموعة 19"/>
          <p:cNvGrpSpPr/>
          <p:nvPr/>
        </p:nvGrpSpPr>
        <p:grpSpPr>
          <a:xfrm>
            <a:off x="0" y="404664"/>
            <a:ext cx="4283968" cy="2124328"/>
            <a:chOff x="0" y="404664"/>
            <a:chExt cx="4283968" cy="2124328"/>
          </a:xfrm>
        </p:grpSpPr>
        <p:grpSp>
          <p:nvGrpSpPr>
            <p:cNvPr id="5" name="مجموعة 17"/>
            <p:cNvGrpSpPr/>
            <p:nvPr/>
          </p:nvGrpSpPr>
          <p:grpSpPr>
            <a:xfrm>
              <a:off x="0" y="404664"/>
              <a:ext cx="4283968" cy="2124328"/>
              <a:chOff x="1115616" y="3573016"/>
              <a:chExt cx="4283968" cy="2124328"/>
            </a:xfrm>
          </p:grpSpPr>
          <p:pic>
            <p:nvPicPr>
              <p:cNvPr id="15" name="Picture 6" descr="msotw9_temp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7071" t="26916" r="11262" b="7895"/>
              <a:stretch>
                <a:fillRect/>
              </a:stretch>
            </p:blipFill>
            <p:spPr bwMode="auto">
              <a:xfrm>
                <a:off x="4283968" y="3602076"/>
                <a:ext cx="936104" cy="2059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msotw9_temp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000" t="24902" b="7895"/>
              <a:stretch>
                <a:fillRect/>
              </a:stretch>
            </p:blipFill>
            <p:spPr bwMode="auto">
              <a:xfrm>
                <a:off x="1115616" y="3573016"/>
                <a:ext cx="2808312" cy="2122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" descr="msotw9_temp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436" t="86784" b="7895"/>
              <a:stretch>
                <a:fillRect/>
              </a:stretch>
            </p:blipFill>
            <p:spPr bwMode="auto">
              <a:xfrm>
                <a:off x="2663280" y="5529264"/>
                <a:ext cx="2736304" cy="168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مربع نص 18"/>
            <p:cNvSpPr txBox="1"/>
            <p:nvPr/>
          </p:nvSpPr>
          <p:spPr>
            <a:xfrm>
              <a:off x="2771800" y="68340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0" name="مربع نص 39"/>
          <p:cNvSpPr txBox="1"/>
          <p:nvPr/>
        </p:nvSpPr>
        <p:spPr>
          <a:xfrm>
            <a:off x="4355976" y="332656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هو مقدار القوة المؤثرة في جسم مضروبة في المسافة التي </a:t>
            </a:r>
            <a:r>
              <a:rPr lang="ar-SA" sz="2000" b="1" dirty="0" err="1" smtClean="0">
                <a:solidFill>
                  <a:schemeClr val="accent1">
                    <a:lumMod val="75000"/>
                  </a:schemeClr>
                </a:solidFill>
              </a:rPr>
              <a:t>يتحركها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الجسم في اتجاه القوة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24127"/>
            <a:ext cx="8286808" cy="433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0"/>
            <a:ext cx="56007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14"/>
            <a:ext cx="35052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428868"/>
            <a:ext cx="7381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643314"/>
            <a:ext cx="383857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4500570"/>
            <a:ext cx="600075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5286388"/>
            <a:ext cx="51244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28879" y="6143644"/>
            <a:ext cx="460057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رابط مستقيم 14"/>
          <p:cNvCxnSpPr/>
          <p:nvPr/>
        </p:nvCxnSpPr>
        <p:spPr>
          <a:xfrm rot="10800000">
            <a:off x="4500562" y="1000108"/>
            <a:ext cx="785818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0800000">
            <a:off x="3357554" y="928670"/>
            <a:ext cx="785818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10800000">
            <a:off x="7786710" y="1643050"/>
            <a:ext cx="785818" cy="1588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5724128" y="992152"/>
            <a:ext cx="3286148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 اكشف ورقك 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20688"/>
            <a:ext cx="2714644" cy="1728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10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7" name="Snagit_PPTF0BD" descr="PPTF0BD.png"/>
          <p:cNvPicPr>
            <a:picLocks noChangeAspect="1"/>
          </p:cNvPicPr>
          <p:nvPr/>
        </p:nvPicPr>
        <p:blipFill>
          <a:blip r:embed="rId6" cstate="print"/>
          <a:srcRect l="24358"/>
          <a:stretch>
            <a:fillRect/>
          </a:stretch>
        </p:blipFill>
        <p:spPr>
          <a:xfrm>
            <a:off x="3446219" y="3195306"/>
            <a:ext cx="5590277" cy="1628572"/>
          </a:xfrm>
          <a:prstGeom prst="rect">
            <a:avLst/>
          </a:prstGeom>
        </p:spPr>
      </p:pic>
      <p:pic>
        <p:nvPicPr>
          <p:cNvPr id="8" name="Snagit_PPTF0BD" descr="PPTF0BD.png"/>
          <p:cNvPicPr>
            <a:picLocks noChangeAspect="1"/>
          </p:cNvPicPr>
          <p:nvPr/>
        </p:nvPicPr>
        <p:blipFill>
          <a:blip r:embed="rId6" cstate="print"/>
          <a:srcRect r="77704"/>
          <a:stretch>
            <a:fillRect/>
          </a:stretch>
        </p:blipFill>
        <p:spPr>
          <a:xfrm>
            <a:off x="359947" y="3046365"/>
            <a:ext cx="2627877" cy="2597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F0BD" descr="PPTF0BD.png"/>
          <p:cNvPicPr>
            <a:picLocks noChangeAspect="1"/>
          </p:cNvPicPr>
          <p:nvPr/>
        </p:nvPicPr>
        <p:blipFill>
          <a:blip r:embed="rId3" cstate="print"/>
          <a:srcRect l="24358"/>
          <a:stretch>
            <a:fillRect/>
          </a:stretch>
        </p:blipFill>
        <p:spPr>
          <a:xfrm>
            <a:off x="2857489" y="188640"/>
            <a:ext cx="6179008" cy="2525980"/>
          </a:xfrm>
          <a:prstGeom prst="rect">
            <a:avLst/>
          </a:prstGeom>
        </p:spPr>
      </p:pic>
      <p:pic>
        <p:nvPicPr>
          <p:cNvPr id="6" name="Snagit_PPTF0BD" descr="PPTF0BD.png"/>
          <p:cNvPicPr>
            <a:picLocks noChangeAspect="1"/>
          </p:cNvPicPr>
          <p:nvPr/>
        </p:nvPicPr>
        <p:blipFill>
          <a:blip r:embed="rId3" cstate="print"/>
          <a:srcRect r="77704"/>
          <a:stretch>
            <a:fillRect/>
          </a:stretch>
        </p:blipFill>
        <p:spPr>
          <a:xfrm>
            <a:off x="359947" y="39699"/>
            <a:ext cx="2627877" cy="2597213"/>
          </a:xfrm>
          <a:prstGeom prst="rect">
            <a:avLst/>
          </a:prstGeom>
        </p:spPr>
      </p:pic>
      <p:cxnSp>
        <p:nvCxnSpPr>
          <p:cNvPr id="8" name="رابط كسهم مستقيم 7"/>
          <p:cNvCxnSpPr/>
          <p:nvPr/>
        </p:nvCxnSpPr>
        <p:spPr>
          <a:xfrm>
            <a:off x="1691680" y="1340768"/>
            <a:ext cx="0" cy="1008112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1619672" y="2361759"/>
            <a:ext cx="720080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2757" name="Object 5"/>
          <p:cNvGraphicFramePr>
            <a:graphicFrameLocks noChangeAspect="1"/>
          </p:cNvGraphicFramePr>
          <p:nvPr/>
        </p:nvGraphicFramePr>
        <p:xfrm>
          <a:off x="2285984" y="2928934"/>
          <a:ext cx="3692525" cy="3095625"/>
        </p:xfrm>
        <a:graphic>
          <a:graphicData uri="http://schemas.openxmlformats.org/presentationml/2006/ole">
            <p:oleObj spid="_x0000_s23555" name="Equation" r:id="rId4" imgW="1803400" imgH="1511300" progId="Equation.3">
              <p:embed/>
            </p:oleObj>
          </a:graphicData>
        </a:graphic>
      </p:graphicFrame>
      <p:grpSp>
        <p:nvGrpSpPr>
          <p:cNvPr id="7" name="مجموعة 16"/>
          <p:cNvGrpSpPr/>
          <p:nvPr/>
        </p:nvGrpSpPr>
        <p:grpSpPr>
          <a:xfrm>
            <a:off x="3286116" y="4214818"/>
            <a:ext cx="360040" cy="72008"/>
            <a:chOff x="5508104" y="6021288"/>
            <a:chExt cx="360040" cy="72008"/>
          </a:xfrm>
        </p:grpSpPr>
        <p:cxnSp>
          <p:nvCxnSpPr>
            <p:cNvPr id="18" name="رابط مستقيم 17"/>
            <p:cNvCxnSpPr/>
            <p:nvPr/>
          </p:nvCxnSpPr>
          <p:spPr>
            <a:xfrm>
              <a:off x="5508104" y="6093296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رابط مستقيم 18"/>
            <p:cNvCxnSpPr/>
            <p:nvPr/>
          </p:nvCxnSpPr>
          <p:spPr>
            <a:xfrm flipH="1" flipV="1">
              <a:off x="5724128" y="602128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رابط مستقيم 20"/>
          <p:cNvCxnSpPr/>
          <p:nvPr/>
        </p:nvCxnSpPr>
        <p:spPr>
          <a:xfrm>
            <a:off x="1691680" y="1268760"/>
            <a:ext cx="648072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1331640" y="11967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-60</a:t>
            </a:r>
            <a:r>
              <a:rPr lang="en-US" b="1" baseline="4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endParaRPr lang="en-US" b="1" baseline="46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 flipV="1">
            <a:off x="2339752" y="1268760"/>
            <a:ext cx="0" cy="108012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85728"/>
            <a:ext cx="2524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مستطيلة مستديرة الزوايا 4"/>
          <p:cNvSpPr/>
          <p:nvPr/>
        </p:nvSpPr>
        <p:spPr>
          <a:xfrm>
            <a:off x="571472" y="428604"/>
            <a:ext cx="4500594" cy="1071570"/>
          </a:xfrm>
          <a:prstGeom prst="wedgeRoundRectCallout">
            <a:avLst>
              <a:gd name="adj1" fmla="val -1728"/>
              <a:gd name="adj2" fmla="val 695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كيف تتم عملية جمع </a:t>
            </a:r>
            <a:r>
              <a:rPr lang="ar-SA" sz="2400" dirty="0" err="1" smtClean="0">
                <a:solidFill>
                  <a:srgbClr val="FF0000"/>
                </a:solidFill>
              </a:rPr>
              <a:t>او</a:t>
            </a:r>
            <a:r>
              <a:rPr lang="ar-SA" sz="2400" dirty="0" smtClean="0">
                <a:solidFill>
                  <a:srgbClr val="FF0000"/>
                </a:solidFill>
              </a:rPr>
              <a:t> طرح متجهين أو أكثر هندسيا أو جبريا 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" name="وسيلة شرح مستطيلة مستديرة الزوايا 5"/>
          <p:cNvSpPr/>
          <p:nvPr/>
        </p:nvSpPr>
        <p:spPr>
          <a:xfrm>
            <a:off x="723872" y="1714488"/>
            <a:ext cx="3286148" cy="1071570"/>
          </a:xfrm>
          <a:prstGeom prst="wedgeRoundRectCallout">
            <a:avLst>
              <a:gd name="adj1" fmla="val -1728"/>
              <a:gd name="adj2" fmla="val 695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</a:rPr>
              <a:t>كيف يتم عملية ضرب متجه  بعدد حقيقي هندسيا أو جبريا ؟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306" y="1785926"/>
            <a:ext cx="2366974" cy="163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00438"/>
            <a:ext cx="2000259" cy="31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14290"/>
            <a:ext cx="1004890" cy="428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مستطيل مستدير الزوايا 11"/>
          <p:cNvSpPr/>
          <p:nvPr/>
        </p:nvSpPr>
        <p:spPr>
          <a:xfrm>
            <a:off x="357158" y="285728"/>
            <a:ext cx="1571636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فردي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70723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-27384"/>
            <a:ext cx="892971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3563888" y="3140968"/>
            <a:ext cx="5364088" cy="144016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كيف يعرف الأشخاص في الصورة انهم يبذلون </a:t>
            </a:r>
            <a:r>
              <a:rPr lang="ar-SA" sz="2800" b="1" dirty="0" err="1" smtClean="0">
                <a:solidFill>
                  <a:srgbClr val="FF0000"/>
                </a:solidFill>
              </a:rPr>
              <a:t>شغلا  ؟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3779912" y="4581128"/>
            <a:ext cx="5364088" cy="144016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إذا حاولت المجموعة نفسها دفع السيارة بقوة أكبر فماذا سيحدث للسيارة </a:t>
            </a:r>
            <a:r>
              <a:rPr lang="ar-SA" sz="2800" b="1" dirty="0" err="1" smtClean="0">
                <a:solidFill>
                  <a:srgbClr val="FF0000"/>
                </a:solidFill>
              </a:rPr>
              <a:t>ولماذا؟</a:t>
            </a:r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" y="71414"/>
            <a:ext cx="900115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2" y="1928802"/>
            <a:ext cx="9096406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814774"/>
            <a:ext cx="7239000" cy="1257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6" y="5562620"/>
            <a:ext cx="878684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1899"/>
            <a:ext cx="7848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43050"/>
            <a:ext cx="2305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000240"/>
            <a:ext cx="600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566852"/>
            <a:ext cx="20764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000240"/>
            <a:ext cx="5619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357430"/>
            <a:ext cx="4000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285992"/>
            <a:ext cx="4229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071811"/>
            <a:ext cx="213359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64318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428868"/>
            <a:ext cx="7972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مستدير الزوايا 4"/>
          <p:cNvSpPr/>
          <p:nvPr/>
        </p:nvSpPr>
        <p:spPr>
          <a:xfrm>
            <a:off x="4143372" y="476434"/>
            <a:ext cx="392909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ورقة الدقيقة الواحدة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6" name="صورة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شكل بيضاوي 6"/>
          <p:cNvSpPr/>
          <p:nvPr/>
        </p:nvSpPr>
        <p:spPr>
          <a:xfrm>
            <a:off x="428596" y="285728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428596" y="277298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r>
              <a:rPr lang="ar-SA" dirty="0" smtClean="0"/>
              <a:t>2 </a:t>
            </a:r>
            <a:r>
              <a:rPr lang="ar-SA" dirty="0" err="1" smtClean="0"/>
              <a:t>د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259632" y="692696"/>
            <a:ext cx="6934200" cy="1726704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Object 1"/>
          <p:cNvGraphicFramePr>
            <a:graphicFrameLocks/>
          </p:cNvGraphicFramePr>
          <p:nvPr/>
        </p:nvGraphicFramePr>
        <p:xfrm>
          <a:off x="2438400" y="4114800"/>
          <a:ext cx="4343400" cy="765175"/>
        </p:xfrm>
        <a:graphic>
          <a:graphicData uri="http://schemas.openxmlformats.org/presentationml/2006/ole">
            <p:oleObj spid="_x0000_s2050" name="Equation" r:id="rId3" imgW="15283080" imgH="2534040" progId="Equation.3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2971800" y="5257800"/>
          <a:ext cx="3362325" cy="496888"/>
        </p:xfrm>
        <a:graphic>
          <a:graphicData uri="http://schemas.openxmlformats.org/presentationml/2006/ole">
            <p:oleObj spid="_x0000_s2051" name="Equation" r:id="rId4" imgW="10320480" imgH="1455840" progId="Equation.3">
              <p:embed/>
            </p:oleObj>
          </a:graphicData>
        </a:graphic>
      </p:graphicFrame>
      <p:sp>
        <p:nvSpPr>
          <p:cNvPr id="5" name="Freeform 21"/>
          <p:cNvSpPr>
            <a:spLocks/>
          </p:cNvSpPr>
          <p:nvPr/>
        </p:nvSpPr>
        <p:spPr bwMode="auto">
          <a:xfrm>
            <a:off x="2654300" y="2616200"/>
            <a:ext cx="2984500" cy="431800"/>
          </a:xfrm>
          <a:custGeom>
            <a:avLst/>
            <a:gdLst>
              <a:gd name="T0" fmla="*/ 56 w 1880"/>
              <a:gd name="T1" fmla="*/ 272 h 272"/>
              <a:gd name="T2" fmla="*/ 104 w 1880"/>
              <a:gd name="T3" fmla="*/ 224 h 272"/>
              <a:gd name="T4" fmla="*/ 680 w 1880"/>
              <a:gd name="T5" fmla="*/ 32 h 272"/>
              <a:gd name="T6" fmla="*/ 1304 w 1880"/>
              <a:gd name="T7" fmla="*/ 32 h 272"/>
              <a:gd name="T8" fmla="*/ 1880 w 1880"/>
              <a:gd name="T9" fmla="*/ 224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0"/>
              <a:gd name="T16" fmla="*/ 0 h 272"/>
              <a:gd name="T17" fmla="*/ 1880 w 1880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0" h="272">
                <a:moveTo>
                  <a:pt x="56" y="272"/>
                </a:moveTo>
                <a:cubicBezTo>
                  <a:pt x="28" y="268"/>
                  <a:pt x="0" y="264"/>
                  <a:pt x="104" y="224"/>
                </a:cubicBezTo>
                <a:cubicBezTo>
                  <a:pt x="208" y="184"/>
                  <a:pt x="480" y="64"/>
                  <a:pt x="680" y="32"/>
                </a:cubicBezTo>
                <a:cubicBezTo>
                  <a:pt x="880" y="0"/>
                  <a:pt x="1104" y="0"/>
                  <a:pt x="1304" y="32"/>
                </a:cubicBezTo>
                <a:cubicBezTo>
                  <a:pt x="1504" y="64"/>
                  <a:pt x="1692" y="144"/>
                  <a:pt x="1880" y="224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3429000" y="2590800"/>
            <a:ext cx="2819400" cy="431800"/>
          </a:xfrm>
          <a:custGeom>
            <a:avLst/>
            <a:gdLst>
              <a:gd name="T0" fmla="*/ 56 w 1880"/>
              <a:gd name="T1" fmla="*/ 272 h 272"/>
              <a:gd name="T2" fmla="*/ 104 w 1880"/>
              <a:gd name="T3" fmla="*/ 224 h 272"/>
              <a:gd name="T4" fmla="*/ 680 w 1880"/>
              <a:gd name="T5" fmla="*/ 32 h 272"/>
              <a:gd name="T6" fmla="*/ 1304 w 1880"/>
              <a:gd name="T7" fmla="*/ 32 h 272"/>
              <a:gd name="T8" fmla="*/ 1880 w 1880"/>
              <a:gd name="T9" fmla="*/ 224 h 2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0"/>
              <a:gd name="T16" fmla="*/ 0 h 272"/>
              <a:gd name="T17" fmla="*/ 1880 w 1880"/>
              <a:gd name="T18" fmla="*/ 272 h 2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0" h="272">
                <a:moveTo>
                  <a:pt x="56" y="272"/>
                </a:moveTo>
                <a:cubicBezTo>
                  <a:pt x="28" y="268"/>
                  <a:pt x="0" y="264"/>
                  <a:pt x="104" y="224"/>
                </a:cubicBezTo>
                <a:cubicBezTo>
                  <a:pt x="208" y="184"/>
                  <a:pt x="480" y="64"/>
                  <a:pt x="680" y="32"/>
                </a:cubicBezTo>
                <a:cubicBezTo>
                  <a:pt x="880" y="0"/>
                  <a:pt x="1104" y="0"/>
                  <a:pt x="1304" y="32"/>
                </a:cubicBezTo>
                <a:cubicBezTo>
                  <a:pt x="1504" y="64"/>
                  <a:pt x="1692" y="144"/>
                  <a:pt x="1880" y="224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1475656" y="3255392"/>
          <a:ext cx="4896544" cy="605656"/>
        </p:xfrm>
        <a:graphic>
          <a:graphicData uri="http://schemas.openxmlformats.org/presentationml/2006/ole">
            <p:oleObj spid="_x0000_s2052" name="Equation" r:id="rId5" imgW="1574800" imgH="203200" progId="Equation.3">
              <p:embed/>
            </p:oleObj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3203848" y="18864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 smtClean="0">
                <a:solidFill>
                  <a:srgbClr val="7030A0"/>
                </a:solidFill>
              </a:rPr>
              <a:t>الضرب الداخلي إذا كان المتجهان في صورة التوافق الخطي</a:t>
            </a:r>
            <a:endParaRPr lang="en-US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2053" name="Object 5"/>
          <p:cNvGraphicFramePr>
            <a:graphicFrameLocks/>
          </p:cNvGraphicFramePr>
          <p:nvPr/>
        </p:nvGraphicFramePr>
        <p:xfrm>
          <a:off x="1905000" y="1587500"/>
          <a:ext cx="4419600" cy="965200"/>
        </p:xfrm>
        <a:graphic>
          <a:graphicData uri="http://schemas.openxmlformats.org/presentationml/2006/ole">
            <p:oleObj spid="_x0000_s2053" name="Equation" r:id="rId6" imgW="13255200" imgH="2534040" progId="Equation.3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044700" y="685800"/>
          <a:ext cx="4165600" cy="571500"/>
        </p:xfrm>
        <a:graphic>
          <a:graphicData uri="http://schemas.openxmlformats.org/presentationml/2006/ole">
            <p:oleObj spid="_x0000_s2054" name="Equation" r:id="rId7" imgW="1612900" imgH="21590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905000" y="1270000"/>
          <a:ext cx="4457700" cy="558800"/>
        </p:xfrm>
        <a:graphic>
          <a:graphicData uri="http://schemas.openxmlformats.org/presentationml/2006/ole">
            <p:oleObj spid="_x0000_s2055" name="Equation" r:id="rId8" imgW="1600200" imgH="215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7953375" cy="30099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81" y="3071810"/>
            <a:ext cx="65817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71942"/>
            <a:ext cx="3695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500570"/>
            <a:ext cx="52101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5000636"/>
            <a:ext cx="4676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928934"/>
            <a:ext cx="6610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4143372" y="476434"/>
            <a:ext cx="3929090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ورقة الدقيقة الواحدة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4" name="صورة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شكل بيضاوي 4"/>
          <p:cNvSpPr/>
          <p:nvPr/>
        </p:nvSpPr>
        <p:spPr>
          <a:xfrm>
            <a:off x="428596" y="285728"/>
            <a:ext cx="1080000" cy="10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428596" y="285728"/>
            <a:ext cx="1080000" cy="108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r>
              <a:rPr lang="ar-SA" dirty="0" smtClean="0"/>
              <a:t>2 </a:t>
            </a:r>
            <a:r>
              <a:rPr lang="ar-SA" dirty="0" err="1" smtClean="0"/>
              <a:t>د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161</Words>
  <Application>Microsoft Office PowerPoint</Application>
  <PresentationFormat>عرض على الشاشة (3:4)‏</PresentationFormat>
  <Paragraphs>36</Paragraphs>
  <Slides>20</Slides>
  <Notes>0</Notes>
  <HiddenSlides>0</HiddenSlides>
  <MMClips>1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2" baseType="lpstr">
      <vt:lpstr>سمة Office</vt:lpstr>
      <vt:lpstr>Equation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Emachines</cp:lastModifiedBy>
  <cp:revision>29</cp:revision>
  <dcterms:created xsi:type="dcterms:W3CDTF">2013-01-27T21:22:07Z</dcterms:created>
  <dcterms:modified xsi:type="dcterms:W3CDTF">2015-02-07T09:35:55Z</dcterms:modified>
</cp:coreProperties>
</file>