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2"/>
  </p:notesMasterIdLst>
  <p:sldIdLst>
    <p:sldId id="299" r:id="rId2"/>
    <p:sldId id="257" r:id="rId3"/>
    <p:sldId id="258" r:id="rId4"/>
    <p:sldId id="298" r:id="rId5"/>
    <p:sldId id="259" r:id="rId6"/>
    <p:sldId id="260" r:id="rId7"/>
    <p:sldId id="261" r:id="rId8"/>
    <p:sldId id="271" r:id="rId9"/>
    <p:sldId id="263" r:id="rId10"/>
    <p:sldId id="264" r:id="rId11"/>
    <p:sldId id="265" r:id="rId12"/>
    <p:sldId id="266" r:id="rId13"/>
    <p:sldId id="293" r:id="rId14"/>
    <p:sldId id="267" r:id="rId15"/>
    <p:sldId id="284" r:id="rId16"/>
    <p:sldId id="268" r:id="rId17"/>
    <p:sldId id="269" r:id="rId18"/>
    <p:sldId id="287" r:id="rId19"/>
    <p:sldId id="294" r:id="rId20"/>
    <p:sldId id="270" r:id="rId21"/>
    <p:sldId id="279" r:id="rId22"/>
    <p:sldId id="297" r:id="rId23"/>
    <p:sldId id="289" r:id="rId24"/>
    <p:sldId id="288" r:id="rId25"/>
    <p:sldId id="290" r:id="rId26"/>
    <p:sldId id="272" r:id="rId27"/>
    <p:sldId id="273" r:id="rId28"/>
    <p:sldId id="274" r:id="rId29"/>
    <p:sldId id="292" r:id="rId30"/>
    <p:sldId id="275" r:id="rId31"/>
    <p:sldId id="291" r:id="rId32"/>
    <p:sldId id="286" r:id="rId33"/>
    <p:sldId id="285" r:id="rId34"/>
    <p:sldId id="276" r:id="rId35"/>
    <p:sldId id="280" r:id="rId36"/>
    <p:sldId id="277" r:id="rId37"/>
    <p:sldId id="278" r:id="rId38"/>
    <p:sldId id="281" r:id="rId39"/>
    <p:sldId id="282" r:id="rId40"/>
    <p:sldId id="283" r:id="rId4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نمط ذو سمات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نمط ذو سمات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FC77A-84B2-4E7F-A822-F6166902A2F5}" type="doc">
      <dgm:prSet loTypeId="urn:microsoft.com/office/officeart/2008/layout/RadialCluster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097AA6BD-A48D-449F-A7DF-3B9B57606C22}">
      <dgm:prSet phldrT="[نص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dirty="0" smtClean="0">
              <a:solidFill>
                <a:srgbClr val="FFFF00"/>
              </a:solidFill>
            </a:rPr>
            <a:t>أنواع عدم الاتصال </a:t>
          </a:r>
          <a:endParaRPr lang="ar-SA" dirty="0">
            <a:solidFill>
              <a:srgbClr val="FFFF00"/>
            </a:solidFill>
          </a:endParaRPr>
        </a:p>
      </dgm:t>
    </dgm:pt>
    <dgm:pt modelId="{E1A41168-A64A-492D-9060-CC366C39D309}" type="parTrans" cxnId="{EAB55538-0573-4B16-8C78-BA22AC1F5ACB}">
      <dgm:prSet/>
      <dgm:spPr/>
      <dgm:t>
        <a:bodyPr/>
        <a:lstStyle/>
        <a:p>
          <a:pPr rtl="1"/>
          <a:endParaRPr lang="ar-SA"/>
        </a:p>
      </dgm:t>
    </dgm:pt>
    <dgm:pt modelId="{7F6BD362-4654-4BFD-B3ED-FECA8E7552DB}" type="sibTrans" cxnId="{EAB55538-0573-4B16-8C78-BA22AC1F5ACB}">
      <dgm:prSet/>
      <dgm:spPr/>
      <dgm:t>
        <a:bodyPr/>
        <a:lstStyle/>
        <a:p>
          <a:pPr rtl="1"/>
          <a:endParaRPr lang="ar-SA"/>
        </a:p>
      </dgm:t>
    </dgm:pt>
    <dgm:pt modelId="{38AD0973-E1ED-4930-A219-3505C45E868F}">
      <dgm:prSet phldrT="[نص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dirty="0" smtClean="0"/>
            <a:t>عدم اتصال لانهائي</a:t>
          </a:r>
          <a:endParaRPr lang="ar-SA" dirty="0"/>
        </a:p>
      </dgm:t>
    </dgm:pt>
    <dgm:pt modelId="{14298F00-663D-46EF-A291-E7BDD718BB2A}" type="parTrans" cxnId="{25E789F1-14C5-421B-A686-A5EA852053CF}">
      <dgm:prSet/>
      <dgm:spPr/>
      <dgm:t>
        <a:bodyPr/>
        <a:lstStyle/>
        <a:p>
          <a:pPr rtl="1"/>
          <a:endParaRPr lang="ar-SA"/>
        </a:p>
      </dgm:t>
    </dgm:pt>
    <dgm:pt modelId="{C80685A4-C4BB-428D-8B93-42B58F6EA91D}" type="sibTrans" cxnId="{25E789F1-14C5-421B-A686-A5EA852053CF}">
      <dgm:prSet/>
      <dgm:spPr/>
      <dgm:t>
        <a:bodyPr/>
        <a:lstStyle/>
        <a:p>
          <a:pPr rtl="1"/>
          <a:endParaRPr lang="ar-SA"/>
        </a:p>
      </dgm:t>
    </dgm:pt>
    <dgm:pt modelId="{9F7AF776-0DAC-467F-9855-B39F82571A89}">
      <dgm:prSet phldrT="[نص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dirty="0" smtClean="0"/>
            <a:t>عدم اتصال قفزي</a:t>
          </a:r>
          <a:endParaRPr lang="ar-SA" dirty="0"/>
        </a:p>
      </dgm:t>
    </dgm:pt>
    <dgm:pt modelId="{2779EDFD-2C84-4B20-B6B3-D2E8D2BB715B}" type="parTrans" cxnId="{68203668-7F21-40BC-80AC-5534DA553BB3}">
      <dgm:prSet/>
      <dgm:spPr/>
      <dgm:t>
        <a:bodyPr/>
        <a:lstStyle/>
        <a:p>
          <a:pPr rtl="1"/>
          <a:endParaRPr lang="ar-SA"/>
        </a:p>
      </dgm:t>
    </dgm:pt>
    <dgm:pt modelId="{E7E296D3-9725-4A18-80A7-F3AE301791E0}" type="sibTrans" cxnId="{68203668-7F21-40BC-80AC-5534DA553BB3}">
      <dgm:prSet/>
      <dgm:spPr/>
      <dgm:t>
        <a:bodyPr/>
        <a:lstStyle/>
        <a:p>
          <a:pPr rtl="1"/>
          <a:endParaRPr lang="ar-SA"/>
        </a:p>
      </dgm:t>
    </dgm:pt>
    <dgm:pt modelId="{C58FD0C5-C26C-49A9-BBFF-89A3EEB089D3}">
      <dgm:prSet phldrT="[نص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dirty="0" smtClean="0"/>
            <a:t>عدم اتصال نقطي</a:t>
          </a:r>
          <a:endParaRPr lang="ar-SA" dirty="0"/>
        </a:p>
      </dgm:t>
    </dgm:pt>
    <dgm:pt modelId="{6A4DA801-ED90-4EBA-8283-F4603D54B349}" type="parTrans" cxnId="{BB9AB11B-02DA-466C-8752-02D34792829B}">
      <dgm:prSet/>
      <dgm:spPr/>
      <dgm:t>
        <a:bodyPr/>
        <a:lstStyle/>
        <a:p>
          <a:pPr rtl="1"/>
          <a:endParaRPr lang="ar-SA"/>
        </a:p>
      </dgm:t>
    </dgm:pt>
    <dgm:pt modelId="{7A8E2E98-DE72-45E0-9FDB-212F0CFA8810}" type="sibTrans" cxnId="{BB9AB11B-02DA-466C-8752-02D34792829B}">
      <dgm:prSet/>
      <dgm:spPr/>
      <dgm:t>
        <a:bodyPr/>
        <a:lstStyle/>
        <a:p>
          <a:pPr rtl="1"/>
          <a:endParaRPr lang="ar-SA"/>
        </a:p>
      </dgm:t>
    </dgm:pt>
    <dgm:pt modelId="{D60D7F45-C572-4582-8492-4628745D4EDC}" type="pres">
      <dgm:prSet presAssocID="{F12FC77A-84B2-4E7F-A822-F6166902A2F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23631368-B253-4818-894C-A902939BEE3B}" type="pres">
      <dgm:prSet presAssocID="{097AA6BD-A48D-449F-A7DF-3B9B57606C22}" presName="singleCycle" presStyleCnt="0"/>
      <dgm:spPr/>
    </dgm:pt>
    <dgm:pt modelId="{DD42BCDC-542B-4905-A0E5-F82E67824CDC}" type="pres">
      <dgm:prSet presAssocID="{097AA6BD-A48D-449F-A7DF-3B9B57606C22}" presName="singleCenter" presStyleLbl="node1" presStyleIdx="0" presStyleCnt="4" custScaleX="88204" custLinFactNeighborX="-20239">
        <dgm:presLayoutVars>
          <dgm:chMax val="7"/>
          <dgm:chPref val="7"/>
        </dgm:presLayoutVars>
      </dgm:prSet>
      <dgm:spPr/>
      <dgm:t>
        <a:bodyPr/>
        <a:lstStyle/>
        <a:p>
          <a:pPr rtl="1"/>
          <a:endParaRPr lang="ar-SA"/>
        </a:p>
      </dgm:t>
    </dgm:pt>
    <dgm:pt modelId="{FEC98E64-EEAD-481A-8436-479C7193109D}" type="pres">
      <dgm:prSet presAssocID="{14298F00-663D-46EF-A291-E7BDD718BB2A}" presName="Name56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2CB11A26-46C2-4563-8E23-5204C4563581}" type="pres">
      <dgm:prSet presAssocID="{38AD0973-E1ED-4930-A219-3505C45E868F}" presName="text0" presStyleLbl="node1" presStyleIdx="1" presStyleCnt="4" custRadScaleRad="107882" custRadScaleInc="-3673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3709DD5-E457-49C9-A5D4-F43F2BD68028}" type="pres">
      <dgm:prSet presAssocID="{2779EDFD-2C84-4B20-B6B3-D2E8D2BB715B}" presName="Name56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E36E515C-1FE4-4A4F-B149-DF0F6193EFBC}" type="pres">
      <dgm:prSet presAssocID="{9F7AF776-0DAC-467F-9855-B39F82571A89}" presName="text0" presStyleLbl="node1" presStyleIdx="2" presStyleCnt="4" custRadScaleRad="68024" custRadScaleInc="2885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608C57F-24F9-4AA9-A588-2D4EEE7C5161}" type="pres">
      <dgm:prSet presAssocID="{6A4DA801-ED90-4EBA-8283-F4603D54B349}" presName="Name56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C300E88A-0F6A-465F-AFE1-FF4874C470F4}" type="pres">
      <dgm:prSet presAssocID="{C58FD0C5-C26C-49A9-BBFF-89A3EEB089D3}" presName="text0" presStyleLbl="node1" presStyleIdx="3" presStyleCnt="4" custRadScaleRad="133930" custRadScaleInc="1346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73534CF-779F-4693-AFCD-0661459146CD}" type="presOf" srcId="{F12FC77A-84B2-4E7F-A822-F6166902A2F5}" destId="{D60D7F45-C572-4582-8492-4628745D4EDC}" srcOrd="0" destOrd="0" presId="urn:microsoft.com/office/officeart/2008/layout/RadialCluster"/>
    <dgm:cxn modelId="{B092F256-6877-4D7C-8BED-B4267CB74EAC}" type="presOf" srcId="{6A4DA801-ED90-4EBA-8283-F4603D54B349}" destId="{A608C57F-24F9-4AA9-A588-2D4EEE7C5161}" srcOrd="0" destOrd="0" presId="urn:microsoft.com/office/officeart/2008/layout/RadialCluster"/>
    <dgm:cxn modelId="{BB9AB11B-02DA-466C-8752-02D34792829B}" srcId="{097AA6BD-A48D-449F-A7DF-3B9B57606C22}" destId="{C58FD0C5-C26C-49A9-BBFF-89A3EEB089D3}" srcOrd="2" destOrd="0" parTransId="{6A4DA801-ED90-4EBA-8283-F4603D54B349}" sibTransId="{7A8E2E98-DE72-45E0-9FDB-212F0CFA8810}"/>
    <dgm:cxn modelId="{EAB55538-0573-4B16-8C78-BA22AC1F5ACB}" srcId="{F12FC77A-84B2-4E7F-A822-F6166902A2F5}" destId="{097AA6BD-A48D-449F-A7DF-3B9B57606C22}" srcOrd="0" destOrd="0" parTransId="{E1A41168-A64A-492D-9060-CC366C39D309}" sibTransId="{7F6BD362-4654-4BFD-B3ED-FECA8E7552DB}"/>
    <dgm:cxn modelId="{25E789F1-14C5-421B-A686-A5EA852053CF}" srcId="{097AA6BD-A48D-449F-A7DF-3B9B57606C22}" destId="{38AD0973-E1ED-4930-A219-3505C45E868F}" srcOrd="0" destOrd="0" parTransId="{14298F00-663D-46EF-A291-E7BDD718BB2A}" sibTransId="{C80685A4-C4BB-428D-8B93-42B58F6EA91D}"/>
    <dgm:cxn modelId="{68203668-7F21-40BC-80AC-5534DA553BB3}" srcId="{097AA6BD-A48D-449F-A7DF-3B9B57606C22}" destId="{9F7AF776-0DAC-467F-9855-B39F82571A89}" srcOrd="1" destOrd="0" parTransId="{2779EDFD-2C84-4B20-B6B3-D2E8D2BB715B}" sibTransId="{E7E296D3-9725-4A18-80A7-F3AE301791E0}"/>
    <dgm:cxn modelId="{35ECAB08-3D6D-4284-B03B-7BD221578E83}" type="presOf" srcId="{9F7AF776-0DAC-467F-9855-B39F82571A89}" destId="{E36E515C-1FE4-4A4F-B149-DF0F6193EFBC}" srcOrd="0" destOrd="0" presId="urn:microsoft.com/office/officeart/2008/layout/RadialCluster"/>
    <dgm:cxn modelId="{D2BD2B62-DE77-42DB-884C-D2B3C67D5395}" type="presOf" srcId="{C58FD0C5-C26C-49A9-BBFF-89A3EEB089D3}" destId="{C300E88A-0F6A-465F-AFE1-FF4874C470F4}" srcOrd="0" destOrd="0" presId="urn:microsoft.com/office/officeart/2008/layout/RadialCluster"/>
    <dgm:cxn modelId="{3D3421D3-15BB-413A-AE07-1553D80AA463}" type="presOf" srcId="{14298F00-663D-46EF-A291-E7BDD718BB2A}" destId="{FEC98E64-EEAD-481A-8436-479C7193109D}" srcOrd="0" destOrd="0" presId="urn:microsoft.com/office/officeart/2008/layout/RadialCluster"/>
    <dgm:cxn modelId="{71F75CBE-5104-43D7-9F9C-BA9D44D09AF2}" type="presOf" srcId="{38AD0973-E1ED-4930-A219-3505C45E868F}" destId="{2CB11A26-46C2-4563-8E23-5204C4563581}" srcOrd="0" destOrd="0" presId="urn:microsoft.com/office/officeart/2008/layout/RadialCluster"/>
    <dgm:cxn modelId="{A7A31729-E826-48F2-947D-6D8382667F1A}" type="presOf" srcId="{2779EDFD-2C84-4B20-B6B3-D2E8D2BB715B}" destId="{83709DD5-E457-49C9-A5D4-F43F2BD68028}" srcOrd="0" destOrd="0" presId="urn:microsoft.com/office/officeart/2008/layout/RadialCluster"/>
    <dgm:cxn modelId="{E7DB1380-DF30-4945-8970-C3FF737BE42E}" type="presOf" srcId="{097AA6BD-A48D-449F-A7DF-3B9B57606C22}" destId="{DD42BCDC-542B-4905-A0E5-F82E67824CDC}" srcOrd="0" destOrd="0" presId="urn:microsoft.com/office/officeart/2008/layout/RadialCluster"/>
    <dgm:cxn modelId="{8746376E-3FAE-430B-9D8A-40351CCCB295}" type="presParOf" srcId="{D60D7F45-C572-4582-8492-4628745D4EDC}" destId="{23631368-B253-4818-894C-A902939BEE3B}" srcOrd="0" destOrd="0" presId="urn:microsoft.com/office/officeart/2008/layout/RadialCluster"/>
    <dgm:cxn modelId="{A0FA20EC-10EE-48B5-86B0-41DAA7C74EDA}" type="presParOf" srcId="{23631368-B253-4818-894C-A902939BEE3B}" destId="{DD42BCDC-542B-4905-A0E5-F82E67824CDC}" srcOrd="0" destOrd="0" presId="urn:microsoft.com/office/officeart/2008/layout/RadialCluster"/>
    <dgm:cxn modelId="{9A014B2B-0492-47CD-8EFD-840736651D89}" type="presParOf" srcId="{23631368-B253-4818-894C-A902939BEE3B}" destId="{FEC98E64-EEAD-481A-8436-479C7193109D}" srcOrd="1" destOrd="0" presId="urn:microsoft.com/office/officeart/2008/layout/RadialCluster"/>
    <dgm:cxn modelId="{DB4F3645-919F-41A0-99A1-FA083A19042B}" type="presParOf" srcId="{23631368-B253-4818-894C-A902939BEE3B}" destId="{2CB11A26-46C2-4563-8E23-5204C4563581}" srcOrd="2" destOrd="0" presId="urn:microsoft.com/office/officeart/2008/layout/RadialCluster"/>
    <dgm:cxn modelId="{954679F7-A1D6-48CF-A6A5-E6CADB441C3A}" type="presParOf" srcId="{23631368-B253-4818-894C-A902939BEE3B}" destId="{83709DD5-E457-49C9-A5D4-F43F2BD68028}" srcOrd="3" destOrd="0" presId="urn:microsoft.com/office/officeart/2008/layout/RadialCluster"/>
    <dgm:cxn modelId="{86F5D561-CAB6-404F-8772-1C100CF2E8C4}" type="presParOf" srcId="{23631368-B253-4818-894C-A902939BEE3B}" destId="{E36E515C-1FE4-4A4F-B149-DF0F6193EFBC}" srcOrd="4" destOrd="0" presId="urn:microsoft.com/office/officeart/2008/layout/RadialCluster"/>
    <dgm:cxn modelId="{E1EF92EC-4361-45B3-BE0B-AF07EF9DE92A}" type="presParOf" srcId="{23631368-B253-4818-894C-A902939BEE3B}" destId="{A608C57F-24F9-4AA9-A588-2D4EEE7C5161}" srcOrd="5" destOrd="0" presId="urn:microsoft.com/office/officeart/2008/layout/RadialCluster"/>
    <dgm:cxn modelId="{7EA74D36-C4A1-414A-85B0-B1BEB96D3FD4}" type="presParOf" srcId="{23631368-B253-4818-894C-A902939BEE3B}" destId="{C300E88A-0F6A-465F-AFE1-FF4874C470F4}" srcOrd="6" destOrd="0" presId="urn:microsoft.com/office/officeart/2008/layout/RadialCluster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42BCDC-542B-4905-A0E5-F82E67824CDC}">
      <dsp:nvSpPr>
        <dsp:cNvPr id="0" name=""/>
        <dsp:cNvSpPr/>
      </dsp:nvSpPr>
      <dsp:spPr>
        <a:xfrm>
          <a:off x="2103621" y="2814050"/>
          <a:ext cx="1600551" cy="1814601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>
              <a:solidFill>
                <a:srgbClr val="FFFF00"/>
              </a:solidFill>
            </a:rPr>
            <a:t>أنواع عدم الاتصال </a:t>
          </a:r>
          <a:endParaRPr lang="ar-SA" sz="3600" kern="1200" dirty="0">
            <a:solidFill>
              <a:srgbClr val="FFFF00"/>
            </a:solidFill>
          </a:endParaRPr>
        </a:p>
      </dsp:txBody>
      <dsp:txXfrm>
        <a:off x="2103621" y="2814050"/>
        <a:ext cx="1600551" cy="1814601"/>
      </dsp:txXfrm>
    </dsp:sp>
    <dsp:sp modelId="{FEC98E64-EEAD-481A-8436-479C7193109D}">
      <dsp:nvSpPr>
        <dsp:cNvPr id="0" name=""/>
        <dsp:cNvSpPr/>
      </dsp:nvSpPr>
      <dsp:spPr>
        <a:xfrm rot="16199944">
          <a:off x="2267443" y="2177621"/>
          <a:ext cx="12728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2856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B11A26-46C2-4563-8E23-5204C4563581}">
      <dsp:nvSpPr>
        <dsp:cNvPr id="0" name=""/>
        <dsp:cNvSpPr/>
      </dsp:nvSpPr>
      <dsp:spPr>
        <a:xfrm>
          <a:off x="2295959" y="325410"/>
          <a:ext cx="1215783" cy="1215783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عدم اتصال لانهائي</a:t>
          </a:r>
          <a:endParaRPr lang="ar-SA" sz="2400" kern="1200" dirty="0"/>
        </a:p>
      </dsp:txBody>
      <dsp:txXfrm>
        <a:off x="2295959" y="325410"/>
        <a:ext cx="1215783" cy="1215783"/>
      </dsp:txXfrm>
    </dsp:sp>
    <dsp:sp modelId="{83709DD5-E457-49C9-A5D4-F43F2BD68028}">
      <dsp:nvSpPr>
        <dsp:cNvPr id="0" name=""/>
        <dsp:cNvSpPr/>
      </dsp:nvSpPr>
      <dsp:spPr>
        <a:xfrm rot="1800080">
          <a:off x="3626329" y="4473917"/>
          <a:ext cx="11619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1961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E515C-1FE4-4A4F-B149-DF0F6193EFBC}">
      <dsp:nvSpPr>
        <dsp:cNvPr id="0" name=""/>
        <dsp:cNvSpPr/>
      </dsp:nvSpPr>
      <dsp:spPr>
        <a:xfrm>
          <a:off x="4710447" y="4507512"/>
          <a:ext cx="1215783" cy="1215783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عدم اتصال قفزي</a:t>
          </a:r>
          <a:endParaRPr lang="ar-SA" sz="2400" kern="1200" dirty="0"/>
        </a:p>
      </dsp:txBody>
      <dsp:txXfrm>
        <a:off x="4710447" y="4507512"/>
        <a:ext cx="1215783" cy="1215783"/>
      </dsp:txXfrm>
    </dsp:sp>
    <dsp:sp modelId="{A608C57F-24F9-4AA9-A588-2D4EEE7C5161}">
      <dsp:nvSpPr>
        <dsp:cNvPr id="0" name=""/>
        <dsp:cNvSpPr/>
      </dsp:nvSpPr>
      <dsp:spPr>
        <a:xfrm rot="8924153">
          <a:off x="1140367" y="4476766"/>
          <a:ext cx="10386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69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0E88A-0F6A-465F-AFE1-FF4874C470F4}">
      <dsp:nvSpPr>
        <dsp:cNvPr id="0" name=""/>
        <dsp:cNvSpPr/>
      </dsp:nvSpPr>
      <dsp:spPr>
        <a:xfrm>
          <a:off x="0" y="4507483"/>
          <a:ext cx="1215783" cy="1215783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عدم اتصال نقطي</a:t>
          </a:r>
          <a:endParaRPr lang="ar-SA" sz="2400" kern="1200" dirty="0"/>
        </a:p>
      </dsp:txBody>
      <dsp:txXfrm>
        <a:off x="0" y="4507483"/>
        <a:ext cx="1215783" cy="1215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173D0BC-2C1D-43A3-BE40-1092C2EF870B}" type="datetimeFigureOut">
              <a:rPr lang="ar-SA" smtClean="0"/>
              <a:pPr/>
              <a:t>23/11/36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3BC7E3B-B152-4590-93C4-E652A7E0EA7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2DFA-3A17-4240-8FF1-ADED7A96CD6E}" type="datetimeFigureOut">
              <a:rPr lang="ar-SA" smtClean="0"/>
              <a:pPr/>
              <a:t>23/11/36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316C-41AA-485D-BD64-86512F4CBA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2DFA-3A17-4240-8FF1-ADED7A96CD6E}" type="datetimeFigureOut">
              <a:rPr lang="ar-SA" smtClean="0"/>
              <a:pPr/>
              <a:t>23/11/36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316C-41AA-485D-BD64-86512F4CBA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2DFA-3A17-4240-8FF1-ADED7A96CD6E}" type="datetimeFigureOut">
              <a:rPr lang="ar-SA" smtClean="0"/>
              <a:pPr/>
              <a:t>23/11/36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316C-41AA-485D-BD64-86512F4CBA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2DFA-3A17-4240-8FF1-ADED7A96CD6E}" type="datetimeFigureOut">
              <a:rPr lang="ar-SA" smtClean="0"/>
              <a:pPr/>
              <a:t>23/11/36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316C-41AA-485D-BD64-86512F4CBA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2DFA-3A17-4240-8FF1-ADED7A96CD6E}" type="datetimeFigureOut">
              <a:rPr lang="ar-SA" smtClean="0"/>
              <a:pPr/>
              <a:t>23/11/36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316C-41AA-485D-BD64-86512F4CBA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2DFA-3A17-4240-8FF1-ADED7A96CD6E}" type="datetimeFigureOut">
              <a:rPr lang="ar-SA" smtClean="0"/>
              <a:pPr/>
              <a:t>23/11/36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316C-41AA-485D-BD64-86512F4CBA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2DFA-3A17-4240-8FF1-ADED7A96CD6E}" type="datetimeFigureOut">
              <a:rPr lang="ar-SA" smtClean="0"/>
              <a:pPr/>
              <a:t>23/11/36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316C-41AA-485D-BD64-86512F4CBA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2DFA-3A17-4240-8FF1-ADED7A96CD6E}" type="datetimeFigureOut">
              <a:rPr lang="ar-SA" smtClean="0"/>
              <a:pPr/>
              <a:t>23/11/36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316C-41AA-485D-BD64-86512F4CBA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2DFA-3A17-4240-8FF1-ADED7A96CD6E}" type="datetimeFigureOut">
              <a:rPr lang="ar-SA" smtClean="0"/>
              <a:pPr/>
              <a:t>23/11/36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316C-41AA-485D-BD64-86512F4CBA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2DFA-3A17-4240-8FF1-ADED7A96CD6E}" type="datetimeFigureOut">
              <a:rPr lang="ar-SA" smtClean="0"/>
              <a:pPr/>
              <a:t>23/11/36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316C-41AA-485D-BD64-86512F4CBA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2DFA-3A17-4240-8FF1-ADED7A96CD6E}" type="datetimeFigureOut">
              <a:rPr lang="ar-SA" smtClean="0"/>
              <a:pPr/>
              <a:t>23/11/36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316C-41AA-485D-BD64-86512F4CBA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B2DFA-3A17-4240-8FF1-ADED7A96CD6E}" type="datetimeFigureOut">
              <a:rPr lang="ar-SA" smtClean="0"/>
              <a:pPr/>
              <a:t>23/11/36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7316C-41AA-485D-BD64-86512F4CBAA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52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3.png"/><Relationship Id="rId11" Type="http://schemas.openxmlformats.org/officeDocument/2006/relationships/image" Target="../media/image65.png"/><Relationship Id="rId5" Type="http://schemas.openxmlformats.org/officeDocument/2006/relationships/image" Target="../media/image62.png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61.png"/><Relationship Id="rId9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69.pn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3.png"/><Relationship Id="rId4" Type="http://schemas.openxmlformats.org/officeDocument/2006/relationships/image" Target="../media/image70.png"/><Relationship Id="rId9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4.wav"/><Relationship Id="rId7" Type="http://schemas.openxmlformats.org/officeDocument/2006/relationships/image" Target="../media/image10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110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12.png"/><Relationship Id="rId10" Type="http://schemas.openxmlformats.org/officeDocument/2006/relationships/image" Target="../media/image114.png"/><Relationship Id="rId4" Type="http://schemas.openxmlformats.org/officeDocument/2006/relationships/image" Target="../media/image111.png"/><Relationship Id="rId9" Type="http://schemas.openxmlformats.org/officeDocument/2006/relationships/image" Target="../media/image1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35.png"/><Relationship Id="rId4" Type="http://schemas.openxmlformats.org/officeDocument/2006/relationships/image" Target="../media/image1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35.png"/><Relationship Id="rId4" Type="http://schemas.openxmlformats.org/officeDocument/2006/relationships/image" Target="../media/image1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hyperlink" Target="http://images.google.com.sa/imgres?imgurl=http://w3.byuh.edu/library/curriculum/Math/math2.GIF&amp;imgrefurl=http://w3.byuh.edu/library/curriculum/Math/Math.htm&amp;h=713&amp;w=367&amp;sz=66&amp;hl=ar&amp;start=655&amp;tbnid=qYV7o7UufosagM:&amp;tbnh=140&amp;tbnw=72&amp;prev=/images?q=MATH&amp;start=640&amp;gbv=2&amp;ndsp=20&amp;svnum=10&amp;hl=ar&amp;sa=N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gif"/><Relationship Id="rId9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4.wav"/><Relationship Id="rId7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audio" Target="../media/audio4.wav"/><Relationship Id="rId7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0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56.jpeg"/><Relationship Id="rId4" Type="http://schemas.openxmlformats.org/officeDocument/2006/relationships/image" Target="../media/image15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8.png"/><Relationship Id="rId7" Type="http://schemas.openxmlformats.org/officeDocument/2006/relationships/image" Target="../media/image160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5" Type="http://schemas.openxmlformats.org/officeDocument/2006/relationships/image" Target="../media/image152.png"/><Relationship Id="rId4" Type="http://schemas.openxmlformats.org/officeDocument/2006/relationships/image" Target="../media/image1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56.jpeg"/><Relationship Id="rId4" Type="http://schemas.openxmlformats.org/officeDocument/2006/relationships/image" Target="../media/image1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Emachines\Dropbox\&#1576;&#1608;&#1585;%20&#1575;&#1604;&#1601;&#1589;&#1604;%20&#1575;&#1604;&#1571;&#1608;&#1604;\&#1576;&#1608;&#1585;%20&#1576;1%20&#1606;&#1607;&#1575;&#1574;&#1610;\&#1575;&#1604;&#1575;&#1578;&#1589;&#1575;&#1604;%20&#1608;&#1575;&#1604;&#1606;&#1607;&#1575;&#1610;&#1575;&#1578;\&#1605;&#1606;%20&#1583;&#1585;&#1587;%20&#1575;&#1604;&#1606;&#1607;&#1575;&#1610;&#1575;&#1578;%20&#1608;&#1575;&#1604;&#1575;&#1578;&#1589;&#1575;&#1604;%20&#1575;&#1606;&#1608;&#1575;&#1593;%20&#1593;&#1583;&#1605;%20&#1575;&#1604;&#1575;&#1578;&#1589;&#1575;&#1604;.wmv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audio" Target="../media/audio4.wav"/><Relationship Id="rId7" Type="http://schemas.openxmlformats.org/officeDocument/2006/relationships/image" Target="../media/image165.png"/><Relationship Id="rId12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11" Type="http://schemas.openxmlformats.org/officeDocument/2006/relationships/image" Target="../media/image156.jpeg"/><Relationship Id="rId5" Type="http://schemas.openxmlformats.org/officeDocument/2006/relationships/image" Target="../media/image104.png"/><Relationship Id="rId10" Type="http://schemas.openxmlformats.org/officeDocument/2006/relationships/image" Target="../media/image168.png"/><Relationship Id="rId4" Type="http://schemas.openxmlformats.org/officeDocument/2006/relationships/image" Target="../media/image163.png"/><Relationship Id="rId9" Type="http://schemas.openxmlformats.org/officeDocument/2006/relationships/image" Target="../media/image16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2"/>
          <p:cNvSpPr txBox="1">
            <a:spLocks/>
          </p:cNvSpPr>
          <p:nvPr/>
        </p:nvSpPr>
        <p:spPr>
          <a:xfrm>
            <a:off x="571472" y="4714884"/>
            <a:ext cx="3057524" cy="1143008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إعداد المعلمة :                        هند العديني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1663" y="2703790"/>
            <a:ext cx="585661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4" name="صورة 3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7298"/>
            <a:ext cx="3143240" cy="3000381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3214678" y="785794"/>
            <a:ext cx="4286280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المدرسة </a:t>
            </a:r>
            <a:r>
              <a:rPr lang="ar-SA" sz="3600" dirty="0" err="1" smtClean="0"/>
              <a:t>النصيفية</a:t>
            </a:r>
            <a:r>
              <a:rPr lang="ar-SA" sz="3600" dirty="0" smtClean="0"/>
              <a:t> النموذجية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309486" y="188640"/>
            <a:ext cx="280831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أنواع عدم الاتصال</a:t>
            </a:r>
            <a:endParaRPr lang="ar-SA" sz="2800" b="1" dirty="0"/>
          </a:p>
        </p:txBody>
      </p:sp>
      <p:cxnSp>
        <p:nvCxnSpPr>
          <p:cNvPr id="3" name="رابط كسهم مستقيم 2"/>
          <p:cNvCxnSpPr>
            <a:stCxn id="2" idx="2"/>
          </p:cNvCxnSpPr>
          <p:nvPr/>
        </p:nvCxnSpPr>
        <p:spPr>
          <a:xfrm>
            <a:off x="4713642" y="764704"/>
            <a:ext cx="198022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رابط كسهم مستقيم 3"/>
          <p:cNvCxnSpPr/>
          <p:nvPr/>
        </p:nvCxnSpPr>
        <p:spPr>
          <a:xfrm flipH="1">
            <a:off x="2373382" y="785794"/>
            <a:ext cx="234026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>
            <a:off x="7341934" y="2636912"/>
            <a:ext cx="108012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6261814" y="2636912"/>
            <a:ext cx="108012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16200000" flipH="1">
            <a:off x="1757039" y="3100689"/>
            <a:ext cx="786388" cy="14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مستطيل مستدير الزوايا 7"/>
          <p:cNvSpPr/>
          <p:nvPr/>
        </p:nvSpPr>
        <p:spPr>
          <a:xfrm>
            <a:off x="5829766" y="1988840"/>
            <a:ext cx="309634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عدم اتصال غير قابل للإزالة</a:t>
            </a:r>
            <a:endParaRPr lang="ar-SA" sz="2400" b="1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341934" y="3645024"/>
            <a:ext cx="154766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 لانهائي</a:t>
            </a:r>
            <a:endParaRPr lang="ar-SA" sz="24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677638" y="3501008"/>
            <a:ext cx="1584176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قفزي</a:t>
            </a:r>
            <a:endParaRPr lang="ar-SA" sz="24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01174" y="2204864"/>
            <a:ext cx="2880320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005230" y="3645024"/>
            <a:ext cx="223224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عدم اتصال نقطي</a:t>
            </a:r>
            <a:endParaRPr lang="ar-SA" sz="24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500570"/>
            <a:ext cx="2139532" cy="2204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429132"/>
            <a:ext cx="2228828" cy="2276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21088"/>
            <a:ext cx="2848497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مستطيل 15"/>
          <p:cNvSpPr/>
          <p:nvPr/>
        </p:nvSpPr>
        <p:spPr>
          <a:xfrm>
            <a:off x="755576" y="2204864"/>
            <a:ext cx="2536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 smtClean="0"/>
              <a:t>عدم اتصال  قابل للإزالة</a:t>
            </a:r>
            <a:endParaRPr lang="ar-SA" sz="2400" b="1" dirty="0"/>
          </a:p>
        </p:txBody>
      </p:sp>
      <p:sp>
        <p:nvSpPr>
          <p:cNvPr id="17" name="وسيلة شرح بيضاوية 16"/>
          <p:cNvSpPr/>
          <p:nvPr/>
        </p:nvSpPr>
        <p:spPr>
          <a:xfrm>
            <a:off x="214282" y="285728"/>
            <a:ext cx="4176464" cy="1944216"/>
          </a:xfrm>
          <a:prstGeom prst="wedgeEllipseCallout">
            <a:avLst>
              <a:gd name="adj1" fmla="val -44783"/>
              <a:gd name="adj2" fmla="val 555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من خلال المنحنيات الممثلة أمامك </a:t>
            </a:r>
            <a:r>
              <a:rPr lang="ar-SA" sz="2800" b="1" dirty="0" err="1" smtClean="0">
                <a:solidFill>
                  <a:srgbClr val="C00000"/>
                </a:solidFill>
              </a:rPr>
              <a:t>ماهي</a:t>
            </a:r>
            <a:r>
              <a:rPr lang="ar-SA" sz="2800" b="1" dirty="0" smtClean="0">
                <a:solidFill>
                  <a:srgbClr val="C00000"/>
                </a:solidFill>
              </a:rPr>
              <a:t> شروط اتصال دالة عند نقطة؟</a:t>
            </a:r>
            <a:endParaRPr lang="ar-SA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250" y="1223790"/>
            <a:ext cx="8768468" cy="313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78348"/>
            <a:ext cx="9033719" cy="677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4929190" y="1714488"/>
            <a:ext cx="3571900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3214678" y="2786058"/>
            <a:ext cx="5214974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1527526" y="3356992"/>
            <a:ext cx="650085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4572000" y="3500438"/>
            <a:ext cx="795342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7020272" y="3500438"/>
            <a:ext cx="409248" cy="288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2571736" y="3572446"/>
            <a:ext cx="344080" cy="216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428860" y="3857628"/>
            <a:ext cx="514353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1259632" y="4509120"/>
            <a:ext cx="717002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285720" y="6000768"/>
            <a:ext cx="8358246" cy="85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وسيلة شرح على شكل سحابة 11"/>
          <p:cNvSpPr/>
          <p:nvPr/>
        </p:nvSpPr>
        <p:spPr>
          <a:xfrm>
            <a:off x="500034" y="1000108"/>
            <a:ext cx="2315371" cy="1214446"/>
          </a:xfrm>
          <a:prstGeom prst="cloudCallout">
            <a:avLst>
              <a:gd name="adj1" fmla="val 104227"/>
              <a:gd name="adj2" fmla="val 1879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هل الدالة معرفة عند </a:t>
            </a:r>
            <a:r>
              <a:rPr lang="en-US" sz="2400" dirty="0" smtClean="0"/>
              <a:t>x=2 </a:t>
            </a:r>
            <a:r>
              <a:rPr lang="ar-SA" sz="2400" dirty="0" smtClean="0"/>
              <a:t>  ؟</a:t>
            </a:r>
            <a:endParaRPr lang="ar-SA" sz="2400" dirty="0"/>
          </a:p>
        </p:txBody>
      </p:sp>
      <p:sp>
        <p:nvSpPr>
          <p:cNvPr id="13" name="وسيلة شرح على شكل سحابة 12"/>
          <p:cNvSpPr/>
          <p:nvPr/>
        </p:nvSpPr>
        <p:spPr>
          <a:xfrm>
            <a:off x="71406" y="2428868"/>
            <a:ext cx="2315371" cy="1214446"/>
          </a:xfrm>
          <a:prstGeom prst="cloudCallout">
            <a:avLst>
              <a:gd name="adj1" fmla="val 104227"/>
              <a:gd name="adj2" fmla="val 1879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هل النهاية موجودة  عند </a:t>
            </a:r>
            <a:r>
              <a:rPr lang="en-US" sz="2400" dirty="0" smtClean="0"/>
              <a:t>x=2 </a:t>
            </a:r>
            <a:r>
              <a:rPr lang="ar-SA" sz="2400" dirty="0" smtClean="0"/>
              <a:t>  ؟</a:t>
            </a:r>
            <a:endParaRPr lang="ar-SA" sz="2400" dirty="0"/>
          </a:p>
        </p:txBody>
      </p:sp>
      <p:sp>
        <p:nvSpPr>
          <p:cNvPr id="14" name="وسيلة شرح على شكل سحابة 13"/>
          <p:cNvSpPr/>
          <p:nvPr/>
        </p:nvSpPr>
        <p:spPr>
          <a:xfrm>
            <a:off x="214282" y="5286388"/>
            <a:ext cx="2315371" cy="1214446"/>
          </a:xfrm>
          <a:prstGeom prst="cloudCallout">
            <a:avLst>
              <a:gd name="adj1" fmla="val 104227"/>
              <a:gd name="adj2" fmla="val 1879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هل النهاية تساوي </a:t>
            </a:r>
            <a:r>
              <a:rPr lang="en-US" sz="2400" dirty="0" smtClean="0"/>
              <a:t>f(2)</a:t>
            </a:r>
          </a:p>
          <a:p>
            <a:pPr algn="ctr"/>
            <a:r>
              <a:rPr lang="en-US" sz="2400" dirty="0" smtClean="0"/>
              <a:t> </a:t>
            </a:r>
            <a:r>
              <a:rPr lang="ar-SA" sz="2400" dirty="0" smtClean="0"/>
              <a:t>  ؟</a:t>
            </a:r>
            <a:endParaRPr lang="ar-SA" sz="2400" dirty="0"/>
          </a:p>
        </p:txBody>
      </p:sp>
      <p:sp>
        <p:nvSpPr>
          <p:cNvPr id="15" name="سهم منحني إلى الأسفل 14"/>
          <p:cNvSpPr/>
          <p:nvPr/>
        </p:nvSpPr>
        <p:spPr>
          <a:xfrm>
            <a:off x="5220072" y="2276872"/>
            <a:ext cx="2880320" cy="10081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+0.1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16" name="سهم منحني إلى الأسفل 15"/>
          <p:cNvSpPr/>
          <p:nvPr/>
        </p:nvSpPr>
        <p:spPr>
          <a:xfrm flipH="1">
            <a:off x="2339752" y="2357264"/>
            <a:ext cx="3032720" cy="10081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  - 0.1</a:t>
            </a:r>
            <a:endParaRPr lang="ar-SA" sz="3200" dirty="0">
              <a:solidFill>
                <a:srgbClr val="C00000"/>
              </a:solidFill>
            </a:endParaRP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6154738" y="4518025"/>
          <a:ext cx="1658937" cy="566738"/>
        </p:xfrm>
        <a:graphic>
          <a:graphicData uri="http://schemas.openxmlformats.org/presentationml/2006/ole">
            <p:oleObj spid="_x0000_s6145" name="Equation" r:id="rId4" imgW="838080" imgH="279360" progId="Equation.DSMT4">
              <p:embed/>
            </p:oleObj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2282825" y="4518025"/>
          <a:ext cx="1636713" cy="566738"/>
        </p:xfrm>
        <a:graphic>
          <a:graphicData uri="http://schemas.openxmlformats.org/presentationml/2006/ole">
            <p:oleObj spid="_x0000_s6146" name="Equation" r:id="rId5" imgW="825480" imgH="279360" progId="Equation.DSMT4">
              <p:embed/>
            </p:oleObj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/>
        </p:nvGraphicFramePr>
        <p:xfrm>
          <a:off x="3898900" y="5094288"/>
          <a:ext cx="1739900" cy="566737"/>
        </p:xfrm>
        <a:graphic>
          <a:graphicData uri="http://schemas.openxmlformats.org/presentationml/2006/ole">
            <p:oleObj spid="_x0000_s6147" name="Equation" r:id="rId6" imgW="787320" imgH="279360" progId="Equation.DSMT4">
              <p:embed/>
            </p:oleObj>
          </a:graphicData>
        </a:graphic>
      </p:graphicFrame>
      <p:sp>
        <p:nvSpPr>
          <p:cNvPr id="22" name="سهم إلى اليسار واليمين والأعلى 21"/>
          <p:cNvSpPr/>
          <p:nvPr/>
        </p:nvSpPr>
        <p:spPr>
          <a:xfrm rot="10800000">
            <a:off x="4499992" y="4509119"/>
            <a:ext cx="1152128" cy="57606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3372208" y="3573016"/>
            <a:ext cx="105577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5364088" y="3573016"/>
            <a:ext cx="12718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36912"/>
            <a:ext cx="8501122" cy="218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10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857852" y="920144"/>
            <a:ext cx="2786114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استراتيجية  اكشف ورقك 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17492" y="548680"/>
            <a:ext cx="2714644" cy="17281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4714876" y="1733907"/>
            <a:ext cx="41055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50000"/>
                  </a:schemeClr>
                </a:solidFill>
              </a:rPr>
              <a:t>الحل فقرة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B</a:t>
            </a:r>
            <a:r>
              <a:rPr lang="ar-SA" sz="2400" b="1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</a:p>
          <a:p>
            <a:r>
              <a:rPr lang="ar-SA" sz="2400" b="1" dirty="0" smtClean="0">
                <a:solidFill>
                  <a:schemeClr val="bg2">
                    <a:lumMod val="50000"/>
                  </a:schemeClr>
                </a:solidFill>
              </a:rPr>
              <a:t>الدالة معرفة عند </a:t>
            </a:r>
            <a:r>
              <a:rPr lang="ar-SA" sz="2400" b="1" dirty="0" smtClean="0">
                <a:solidFill>
                  <a:schemeClr val="bg2">
                    <a:lumMod val="50000"/>
                  </a:schemeClr>
                </a:solidFill>
                <a:latin typeface="Cambria Math"/>
                <a:ea typeface="Cambria Math"/>
              </a:rPr>
              <a:t>𝑥=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Cambria Math"/>
                <a:ea typeface="Cambria Math"/>
              </a:rPr>
              <a:t>0</a:t>
            </a:r>
            <a:r>
              <a:rPr lang="ar-SA" sz="2400" b="1" dirty="0" smtClean="0">
                <a:solidFill>
                  <a:schemeClr val="bg2">
                    <a:lumMod val="50000"/>
                  </a:schemeClr>
                </a:solidFill>
                <a:latin typeface="Cambria Math"/>
                <a:ea typeface="Cambria Math"/>
              </a:rPr>
              <a:t>   ,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Cambria Math"/>
                <a:ea typeface="Cambria Math"/>
              </a:rPr>
              <a:t>f(0) = 0 </a:t>
            </a:r>
            <a:r>
              <a:rPr lang="ar-SA" sz="2400" b="1" dirty="0" smtClean="0">
                <a:solidFill>
                  <a:schemeClr val="bg2">
                    <a:lumMod val="50000"/>
                  </a:schemeClr>
                </a:solidFill>
                <a:latin typeface="Cambria Math"/>
                <a:ea typeface="Cambria Math"/>
              </a:rPr>
              <a:t>  </a:t>
            </a:r>
            <a:r>
              <a:rPr lang="ar-SA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ar-SA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2911862419"/>
              </p:ext>
            </p:extLst>
          </p:nvPr>
        </p:nvGraphicFramePr>
        <p:xfrm>
          <a:off x="2928926" y="3286124"/>
          <a:ext cx="5857916" cy="7366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93250"/>
                <a:gridCol w="664471"/>
                <a:gridCol w="812801"/>
                <a:gridCol w="541868"/>
                <a:gridCol w="767376"/>
                <a:gridCol w="638744"/>
                <a:gridCol w="516140"/>
                <a:gridCol w="1023266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0.1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0.01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0.001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0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-0.001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-0.01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-0.1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𝑥   </a:t>
                      </a:r>
                      <a:endParaRPr lang="ar-SA" dirty="0"/>
                    </a:p>
                  </a:txBody>
                  <a:tcPr anchor="ctr"/>
                </a:tc>
              </a:tr>
              <a:tr h="33528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0.1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0.01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0.001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-1000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-100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-10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(𝑥)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7" name="مجموعة 6"/>
          <p:cNvGrpSpPr/>
          <p:nvPr/>
        </p:nvGrpSpPr>
        <p:grpSpPr>
          <a:xfrm>
            <a:off x="1187624" y="4293096"/>
            <a:ext cx="7425824" cy="437684"/>
            <a:chOff x="1187624" y="4631562"/>
            <a:chExt cx="7425824" cy="437684"/>
          </a:xfrm>
        </p:grpSpPr>
        <p:sp>
          <p:nvSpPr>
            <p:cNvPr id="8" name="مربع نص 7"/>
            <p:cNvSpPr txBox="1"/>
            <p:nvPr/>
          </p:nvSpPr>
          <p:spPr>
            <a:xfrm>
              <a:off x="5283079" y="4631562"/>
              <a:ext cx="3330369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 smtClean="0"/>
                <a:t>يبين الجدول أن</a:t>
              </a:r>
              <a:endParaRPr lang="ar-SA" sz="2000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" name="مربع نص 13"/>
                <p:cNvSpPr txBox="1"/>
                <p:nvPr/>
              </p:nvSpPr>
              <p:spPr>
                <a:xfrm>
                  <a:off x="6538297" y="4635871"/>
                  <a:ext cx="648072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ar-SA" sz="2000" dirty="0"/>
                </a:p>
              </p:txBody>
            </p:sp>
          </mc:Choice>
          <mc:Fallback>
            <p:sp>
              <p:nvSpPr>
                <p:cNvPr id="9" name="مربع نص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8297" y="4635871"/>
                  <a:ext cx="648072" cy="400110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l="-4717" b="-16667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" name="مربع نص 14"/>
                <p:cNvSpPr txBox="1"/>
                <p:nvPr/>
              </p:nvSpPr>
              <p:spPr>
                <a:xfrm>
                  <a:off x="1187624" y="4631562"/>
                  <a:ext cx="5346594" cy="43768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000" dirty="0" smtClean="0"/>
                    <a:t>تقترب من  قيمتين مختلفتين عندما تقترب  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/>
                        </a:rPr>
                        <m:t>      </m:t>
                      </m:r>
                      <m:r>
                        <a:rPr lang="ar-SA" sz="2000" b="0" i="0" smtClean="0">
                          <a:latin typeface="Cambria Math"/>
                        </a:rPr>
                        <m:t>0</m:t>
                      </m:r>
                      <m:r>
                        <a:rPr lang="ar-SA" sz="2000" b="0" i="0" smtClean="0">
                          <a:latin typeface="Cambria Math"/>
                        </a:rPr>
                        <m:t>    </m:t>
                      </m:r>
                      <m:r>
                        <a:rPr lang="ar-SA" sz="2000" b="0" i="0" smtClean="0">
                          <a:latin typeface="Cambria Math"/>
                        </a:rPr>
                        <m:t>من</m:t>
                      </m:r>
                      <m:r>
                        <a:rPr lang="ar-SA" sz="2000" b="0" i="0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</m:oMath>
                  </a14:m>
                  <a:endParaRPr lang="ar-SA" sz="2000" dirty="0"/>
                </a:p>
              </p:txBody>
            </p:sp>
          </mc:Choice>
          <mc:Fallback>
            <p:sp>
              <p:nvSpPr>
                <p:cNvPr id="10" name="مربع نص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7624" y="4631562"/>
                  <a:ext cx="5346594" cy="437684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r="-1140" b="-25000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مجموعة 10"/>
          <p:cNvGrpSpPr/>
          <p:nvPr/>
        </p:nvGrpSpPr>
        <p:grpSpPr>
          <a:xfrm>
            <a:off x="2483768" y="4653136"/>
            <a:ext cx="6066674" cy="514396"/>
            <a:chOff x="2483768" y="4426772"/>
            <a:chExt cx="6066674" cy="514396"/>
          </a:xfrm>
        </p:grpSpPr>
        <p:sp>
          <p:nvSpPr>
            <p:cNvPr id="12" name="مربع نص 11"/>
            <p:cNvSpPr txBox="1"/>
            <p:nvPr/>
          </p:nvSpPr>
          <p:spPr>
            <a:xfrm>
              <a:off x="2483768" y="4437112"/>
              <a:ext cx="606667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 smtClean="0"/>
                <a:t>أي أن :                  غير موجودة .     </a:t>
              </a:r>
              <a:endParaRPr lang="ar-SA" sz="2000" b="1" dirty="0"/>
            </a:p>
          </p:txBody>
        </p:sp>
        <p:graphicFrame>
          <p:nvGraphicFramePr>
            <p:cNvPr id="13" name="كائن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404238850"/>
                </p:ext>
              </p:extLst>
            </p:nvPr>
          </p:nvGraphicFramePr>
          <p:xfrm>
            <a:off x="6660232" y="4426772"/>
            <a:ext cx="1075556" cy="514396"/>
          </p:xfrm>
          <a:graphic>
            <a:graphicData uri="http://schemas.openxmlformats.org/presentationml/2006/ole">
              <p:oleObj spid="_x0000_s4099" name="Equation" r:id="rId5" imgW="583920" imgH="279360" progId="Equation.DSMT4">
                <p:embed/>
              </p:oleObj>
            </a:graphicData>
          </a:graphic>
        </p:graphicFrame>
      </p:grpSp>
      <p:grpSp>
        <p:nvGrpSpPr>
          <p:cNvPr id="14" name="مجموعة 13"/>
          <p:cNvGrpSpPr/>
          <p:nvPr/>
        </p:nvGrpSpPr>
        <p:grpSpPr>
          <a:xfrm>
            <a:off x="3671900" y="5306844"/>
            <a:ext cx="5004556" cy="400110"/>
            <a:chOff x="3275856" y="6021288"/>
            <a:chExt cx="5004556" cy="400110"/>
          </a:xfrm>
        </p:grpSpPr>
        <p:sp>
          <p:nvSpPr>
            <p:cNvPr id="15" name="مربع نص 14"/>
            <p:cNvSpPr txBox="1"/>
            <p:nvPr/>
          </p:nvSpPr>
          <p:spPr>
            <a:xfrm>
              <a:off x="3275856" y="6021288"/>
              <a:ext cx="500455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 smtClean="0"/>
                <a:t>إذن الدالة غير متصلة عند </a:t>
              </a:r>
              <a:endParaRPr lang="ar-SA" sz="2000" b="1" dirty="0"/>
            </a:p>
          </p:txBody>
        </p:sp>
        <p:graphicFrame>
          <p:nvGraphicFramePr>
            <p:cNvPr id="16" name="كائن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851768268"/>
                </p:ext>
              </p:extLst>
            </p:nvPr>
          </p:nvGraphicFramePr>
          <p:xfrm>
            <a:off x="5292080" y="6051399"/>
            <a:ext cx="659857" cy="329929"/>
          </p:xfrm>
          <a:graphic>
            <a:graphicData uri="http://schemas.openxmlformats.org/presentationml/2006/ole">
              <p:oleObj spid="_x0000_s4100" name="Equation" r:id="rId6" imgW="355320" imgH="177480" progId="Equation.DSMT4">
                <p:embed/>
              </p:oleObj>
            </a:graphicData>
          </a:graphic>
        </p:graphicFrame>
      </p:grpSp>
      <p:sp>
        <p:nvSpPr>
          <p:cNvPr id="17" name="مربع نص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9405" y="5621178"/>
            <a:ext cx="8364043" cy="400110"/>
          </a:xfrm>
          <a:prstGeom prst="rect">
            <a:avLst/>
          </a:prstGeom>
          <a:blipFill rotWithShape="1">
            <a:blip r:embed="rId7" cstate="print"/>
            <a:stretch>
              <a:fillRect t="-6061" r="-729" b="-27273"/>
            </a:stretch>
          </a:blipFill>
        </p:spPr>
        <p:txBody>
          <a:bodyPr/>
          <a:lstStyle/>
          <a:p>
            <a:r>
              <a:rPr lang="ar-SA">
                <a:noFill/>
              </a:rPr>
              <a:t> </a:t>
            </a:r>
          </a:p>
        </p:txBody>
      </p:sp>
      <p:cxnSp>
        <p:nvCxnSpPr>
          <p:cNvPr id="18" name="رابط كسهم مستقيم 17"/>
          <p:cNvCxnSpPr/>
          <p:nvPr/>
        </p:nvCxnSpPr>
        <p:spPr>
          <a:xfrm flipH="1">
            <a:off x="6304906" y="4181018"/>
            <a:ext cx="2124746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828172" y="4105741"/>
            <a:ext cx="1886836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52" descr="C:\Users\asus\AppData\Local\Temp\SNAGHTML918bb9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357298"/>
            <a:ext cx="3286116" cy="2741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2" name="مستطيل مستدير الزوايا 21"/>
          <p:cNvSpPr/>
          <p:nvPr/>
        </p:nvSpPr>
        <p:spPr>
          <a:xfrm>
            <a:off x="3929058" y="2714620"/>
            <a:ext cx="1214446" cy="571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u="sng" dirty="0" smtClean="0">
                <a:solidFill>
                  <a:schemeClr val="tx1"/>
                </a:solidFill>
              </a:rPr>
              <a:t> 1</a:t>
            </a:r>
            <a:r>
              <a:rPr lang="ar-SA" dirty="0" smtClean="0">
                <a:solidFill>
                  <a:schemeClr val="tx1"/>
                </a:solidFill>
              </a:rPr>
              <a:t>= </a:t>
            </a:r>
            <a:r>
              <a:rPr lang="en-US" dirty="0" smtClean="0">
                <a:solidFill>
                  <a:schemeClr val="tx1"/>
                </a:solidFill>
              </a:rPr>
              <a:t>f (𝑥)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 Math"/>
                <a:ea typeface="Cambria Math"/>
              </a:rPr>
              <a:t>𝑥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6357950" y="2714620"/>
            <a:ext cx="1214446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>
                <a:solidFill>
                  <a:schemeClr val="tx1"/>
                </a:solidFill>
                <a:latin typeface="Cambria Math"/>
                <a:ea typeface="Cambria Math"/>
              </a:rPr>
              <a:t>   </a:t>
            </a:r>
          </a:p>
          <a:p>
            <a:endParaRPr lang="ar-SA" dirty="0" smtClean="0">
              <a:solidFill>
                <a:schemeClr val="tx1"/>
              </a:solidFill>
            </a:endParaRPr>
          </a:p>
          <a:p>
            <a:r>
              <a:rPr lang="ar-SA" dirty="0" smtClean="0">
                <a:solidFill>
                  <a:schemeClr val="tx1"/>
                </a:solidFill>
              </a:rPr>
              <a:t>    </a:t>
            </a:r>
            <a:r>
              <a:rPr lang="ar-SA" dirty="0" smtClean="0">
                <a:solidFill>
                  <a:schemeClr val="tx1"/>
                </a:solidFill>
                <a:latin typeface="Cambria Math"/>
                <a:ea typeface="Cambria Math"/>
              </a:rPr>
              <a:t>𝑥</a:t>
            </a:r>
            <a:r>
              <a:rPr lang="ar-SA" dirty="0" smtClean="0">
                <a:solidFill>
                  <a:schemeClr val="tx1"/>
                </a:solidFill>
              </a:rPr>
              <a:t>= </a:t>
            </a:r>
            <a:r>
              <a:rPr lang="en-US" dirty="0" smtClean="0">
                <a:solidFill>
                  <a:schemeClr val="tx1"/>
                </a:solidFill>
              </a:rPr>
              <a:t>f (𝑥)</a:t>
            </a:r>
          </a:p>
          <a:p>
            <a:endParaRPr lang="ar-SA" dirty="0" smtClean="0">
              <a:solidFill>
                <a:schemeClr val="tx1"/>
              </a:solidFill>
            </a:endParaRPr>
          </a:p>
          <a:p>
            <a:r>
              <a:rPr lang="ar-SA" dirty="0" smtClean="0">
                <a:solidFill>
                  <a:schemeClr val="tx1"/>
                </a:solidFill>
              </a:rPr>
              <a:t>  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195736" y="116632"/>
            <a:ext cx="4608512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الاتصال  وأنواع عدم الاتصال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" name="قوس كبير أيسر 2"/>
          <p:cNvSpPr/>
          <p:nvPr/>
        </p:nvSpPr>
        <p:spPr>
          <a:xfrm rot="5400000">
            <a:off x="4139951" y="-1179510"/>
            <a:ext cx="576065" cy="4320480"/>
          </a:xfrm>
          <a:prstGeom prst="leftBrace">
            <a:avLst>
              <a:gd name="adj1" fmla="val 72098"/>
              <a:gd name="adj2" fmla="val 54724"/>
            </a:avLst>
          </a:prstGeom>
          <a:ln w="3492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5228456" y="1340768"/>
            <a:ext cx="2456656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معرفة عند العدد </a:t>
            </a:r>
            <a:r>
              <a:rPr lang="en-US" sz="2400" b="1" dirty="0" smtClean="0">
                <a:solidFill>
                  <a:srgbClr val="FF0000"/>
                </a:solidFill>
              </a:rPr>
              <a:t>c </a:t>
            </a:r>
            <a:endParaRPr lang="ar-SA" sz="2400" b="1" dirty="0" smtClean="0">
              <a:solidFill>
                <a:srgbClr val="FF0000"/>
              </a:solidFill>
            </a:endParaRP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 أي</a:t>
            </a:r>
            <a:r>
              <a:rPr lang="en-US" sz="2400" b="1" dirty="0" smtClean="0">
                <a:solidFill>
                  <a:srgbClr val="FF0000"/>
                </a:solidFill>
              </a:rPr>
              <a:t>a 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err="1" smtClean="0">
                <a:solidFill>
                  <a:srgbClr val="FF0000"/>
                </a:solidFill>
              </a:rPr>
              <a:t>=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f(c)</a:t>
            </a:r>
            <a:r>
              <a:rPr lang="ar-SA" sz="2400" b="1" dirty="0" smtClean="0">
                <a:solidFill>
                  <a:srgbClr val="FF0000"/>
                </a:solidFill>
              </a:rPr>
              <a:t> موجودة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963216" y="1196752"/>
            <a:ext cx="2672680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غير معرفة عند العدد </a:t>
            </a:r>
            <a:r>
              <a:rPr lang="en-US" sz="2400" b="1" dirty="0" smtClean="0">
                <a:solidFill>
                  <a:srgbClr val="FF0000"/>
                </a:solidFill>
              </a:rPr>
              <a:t>c </a:t>
            </a:r>
            <a:endParaRPr lang="ar-SA" sz="2400" b="1" dirty="0" smtClean="0">
              <a:solidFill>
                <a:srgbClr val="FF0000"/>
              </a:solidFill>
            </a:endParaRP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 أي </a:t>
            </a:r>
            <a:r>
              <a:rPr lang="en-US" sz="2400" b="1" dirty="0" smtClean="0">
                <a:solidFill>
                  <a:srgbClr val="FF0000"/>
                </a:solidFill>
              </a:rPr>
              <a:t>f(c)</a:t>
            </a:r>
            <a:r>
              <a:rPr lang="ar-SA" sz="2400" b="1" dirty="0" smtClean="0">
                <a:solidFill>
                  <a:srgbClr val="FF0000"/>
                </a:solidFill>
              </a:rPr>
              <a:t> غير موجودة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6" name="قوس كبير أيسر 5"/>
          <p:cNvSpPr/>
          <p:nvPr/>
        </p:nvSpPr>
        <p:spPr>
          <a:xfrm rot="5400000">
            <a:off x="6228184" y="2204864"/>
            <a:ext cx="432048" cy="2592288"/>
          </a:xfrm>
          <a:prstGeom prst="leftBrace">
            <a:avLst>
              <a:gd name="adj1" fmla="val 75082"/>
              <a:gd name="adj2" fmla="val 54724"/>
            </a:avLst>
          </a:prstGeom>
          <a:ln w="3492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6524600" y="2060848"/>
            <a:ext cx="0" cy="504056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قوس كبير أيسر 16"/>
          <p:cNvSpPr/>
          <p:nvPr/>
        </p:nvSpPr>
        <p:spPr>
          <a:xfrm rot="5400000">
            <a:off x="1655676" y="2168860"/>
            <a:ext cx="432048" cy="2376264"/>
          </a:xfrm>
          <a:prstGeom prst="leftBrace">
            <a:avLst>
              <a:gd name="adj1" fmla="val 75082"/>
              <a:gd name="adj2" fmla="val 54724"/>
            </a:avLst>
          </a:prstGeom>
          <a:ln w="3492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8" name="رابط كسهم مستقيم 17"/>
          <p:cNvCxnSpPr/>
          <p:nvPr/>
        </p:nvCxnSpPr>
        <p:spPr>
          <a:xfrm>
            <a:off x="2060104" y="1988840"/>
            <a:ext cx="0" cy="504056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مجموعة 18"/>
          <p:cNvGrpSpPr/>
          <p:nvPr/>
        </p:nvGrpSpPr>
        <p:grpSpPr>
          <a:xfrm>
            <a:off x="691952" y="2492896"/>
            <a:ext cx="2880320" cy="648072"/>
            <a:chOff x="5580112" y="2492896"/>
            <a:chExt cx="2880320" cy="648072"/>
          </a:xfrm>
        </p:grpSpPr>
        <p:sp>
          <p:nvSpPr>
            <p:cNvPr id="20" name="مستطيل مستدير الزوايا 19"/>
            <p:cNvSpPr/>
            <p:nvPr/>
          </p:nvSpPr>
          <p:spPr>
            <a:xfrm>
              <a:off x="5580112" y="2492896"/>
              <a:ext cx="2880320" cy="64807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400" b="1" dirty="0" smtClean="0">
                <a:solidFill>
                  <a:srgbClr val="FF0000"/>
                </a:solidFill>
              </a:endParaRPr>
            </a:p>
            <a:p>
              <a:r>
                <a:rPr lang="ar-SA" sz="2400" b="1" dirty="0" smtClean="0">
                  <a:solidFill>
                    <a:srgbClr val="FF0000"/>
                  </a:solidFill>
                </a:rPr>
                <a:t>نحسب النهاية </a:t>
              </a:r>
            </a:p>
            <a:p>
              <a:pPr algn="ctr"/>
              <a:endParaRPr lang="ar-SA" sz="24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21" name="Object 4"/>
            <p:cNvGraphicFramePr>
              <a:graphicFrameLocks noChangeAspect="1"/>
            </p:cNvGraphicFramePr>
            <p:nvPr/>
          </p:nvGraphicFramePr>
          <p:xfrm>
            <a:off x="5580112" y="2564904"/>
            <a:ext cx="1440160" cy="571748"/>
          </p:xfrm>
          <a:graphic>
            <a:graphicData uri="http://schemas.openxmlformats.org/presentationml/2006/ole">
              <p:oleObj spid="_x0000_s28677" name="Equation" r:id="rId3" imgW="583920" imgH="279360" progId="Equation.DSMT4">
                <p:embed/>
              </p:oleObj>
            </a:graphicData>
          </a:graphic>
        </p:graphicFrame>
      </p:grpSp>
      <p:grpSp>
        <p:nvGrpSpPr>
          <p:cNvPr id="22" name="مجموعة 21"/>
          <p:cNvGrpSpPr/>
          <p:nvPr/>
        </p:nvGrpSpPr>
        <p:grpSpPr>
          <a:xfrm>
            <a:off x="7524328" y="4941173"/>
            <a:ext cx="1548000" cy="720081"/>
            <a:chOff x="5580112" y="2492896"/>
            <a:chExt cx="2951323" cy="648072"/>
          </a:xfrm>
        </p:grpSpPr>
        <p:sp>
          <p:nvSpPr>
            <p:cNvPr id="23" name="مستطيل مستدير الزوايا 22"/>
            <p:cNvSpPr/>
            <p:nvPr/>
          </p:nvSpPr>
          <p:spPr>
            <a:xfrm>
              <a:off x="5580112" y="2492896"/>
              <a:ext cx="2880320" cy="64807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400" b="1" dirty="0" smtClean="0">
                <a:solidFill>
                  <a:srgbClr val="FF0000"/>
                </a:solidFill>
              </a:endParaRPr>
            </a:p>
          </p:txBody>
        </p:sp>
        <p:graphicFrame>
          <p:nvGraphicFramePr>
            <p:cNvPr id="24" name="Object 4"/>
            <p:cNvGraphicFramePr>
              <a:graphicFrameLocks noChangeAspect="1"/>
            </p:cNvGraphicFramePr>
            <p:nvPr/>
          </p:nvGraphicFramePr>
          <p:xfrm>
            <a:off x="5648152" y="2569463"/>
            <a:ext cx="2883283" cy="571499"/>
          </p:xfrm>
          <a:graphic>
            <a:graphicData uri="http://schemas.openxmlformats.org/presentationml/2006/ole">
              <p:oleObj spid="_x0000_s28678" name="Equation" r:id="rId4" imgW="812520" imgH="279360" progId="Equation.DSMT4">
                <p:embed/>
              </p:oleObj>
            </a:graphicData>
          </a:graphic>
        </p:graphicFrame>
      </p:grpSp>
      <p:grpSp>
        <p:nvGrpSpPr>
          <p:cNvPr id="45" name="مجموعة 44"/>
          <p:cNvGrpSpPr/>
          <p:nvPr/>
        </p:nvGrpSpPr>
        <p:grpSpPr>
          <a:xfrm>
            <a:off x="3347864" y="4869160"/>
            <a:ext cx="2556000" cy="720000"/>
            <a:chOff x="2843807" y="5157192"/>
            <a:chExt cx="3024337" cy="720000"/>
          </a:xfrm>
        </p:grpSpPr>
        <p:sp>
          <p:nvSpPr>
            <p:cNvPr id="26" name="مستطيل مستدير الزوايا 25"/>
            <p:cNvSpPr/>
            <p:nvPr/>
          </p:nvSpPr>
          <p:spPr>
            <a:xfrm>
              <a:off x="2843807" y="5157192"/>
              <a:ext cx="3024337" cy="72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400" b="1" dirty="0" smtClean="0">
                <a:solidFill>
                  <a:srgbClr val="FF0000"/>
                </a:solidFill>
              </a:endParaRPr>
            </a:p>
          </p:txBody>
        </p:sp>
        <p:graphicFrame>
          <p:nvGraphicFramePr>
            <p:cNvPr id="27" name="Object 4"/>
            <p:cNvGraphicFramePr>
              <a:graphicFrameLocks noChangeAspect="1"/>
            </p:cNvGraphicFramePr>
            <p:nvPr/>
          </p:nvGraphicFramePr>
          <p:xfrm>
            <a:off x="2843808" y="5157192"/>
            <a:ext cx="2952328" cy="634999"/>
          </p:xfrm>
          <a:graphic>
            <a:graphicData uri="http://schemas.openxmlformats.org/presentationml/2006/ole">
              <p:oleObj spid="_x0000_s28679" name="Equation" r:id="rId5" imgW="1371600" imgH="279360" progId="Equation.DSMT4">
                <p:embed/>
              </p:oleObj>
            </a:graphicData>
          </a:graphic>
        </p:graphicFrame>
      </p:grpSp>
      <p:sp>
        <p:nvSpPr>
          <p:cNvPr id="28" name="مستطيل مستدير الزوايا 27"/>
          <p:cNvSpPr/>
          <p:nvPr/>
        </p:nvSpPr>
        <p:spPr>
          <a:xfrm>
            <a:off x="7128272" y="3717032"/>
            <a:ext cx="130452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موجودة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4319960" y="3717032"/>
            <a:ext cx="165618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غير موجودة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2763416" y="3573016"/>
            <a:ext cx="130452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موجودة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179512" y="3573016"/>
            <a:ext cx="165618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غير موجودة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3" name="مستطيل مستدير الزوايا 32"/>
          <p:cNvSpPr/>
          <p:nvPr/>
        </p:nvSpPr>
        <p:spPr>
          <a:xfrm>
            <a:off x="5076056" y="2636912"/>
            <a:ext cx="288032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 b="1" dirty="0" smtClean="0">
              <a:solidFill>
                <a:srgbClr val="FF0000"/>
              </a:solidFill>
            </a:endParaRPr>
          </a:p>
          <a:p>
            <a:r>
              <a:rPr lang="ar-SA" sz="2400" b="1" dirty="0" smtClean="0">
                <a:solidFill>
                  <a:srgbClr val="FF0000"/>
                </a:solidFill>
              </a:rPr>
              <a:t>نحسب النهاية </a:t>
            </a:r>
          </a:p>
          <a:p>
            <a:pPr algn="ctr"/>
            <a:endParaRPr lang="ar-SA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4" name="Object 4"/>
          <p:cNvGraphicFramePr>
            <a:graphicFrameLocks noChangeAspect="1"/>
          </p:cNvGraphicFramePr>
          <p:nvPr/>
        </p:nvGraphicFramePr>
        <p:xfrm>
          <a:off x="5076056" y="2708920"/>
          <a:ext cx="1440160" cy="571748"/>
        </p:xfrm>
        <a:graphic>
          <a:graphicData uri="http://schemas.openxmlformats.org/presentationml/2006/ole">
            <p:oleObj spid="_x0000_s28680" name="Equation" r:id="rId6" imgW="583920" imgH="279360" progId="Equation.DSMT4">
              <p:embed/>
            </p:oleObj>
          </a:graphicData>
        </a:graphic>
      </p:graphicFrame>
      <p:sp>
        <p:nvSpPr>
          <p:cNvPr id="35" name="قوس كبير أيسر 34"/>
          <p:cNvSpPr/>
          <p:nvPr/>
        </p:nvSpPr>
        <p:spPr>
          <a:xfrm rot="5400000">
            <a:off x="7488312" y="3501008"/>
            <a:ext cx="648072" cy="2232248"/>
          </a:xfrm>
          <a:prstGeom prst="leftBrace">
            <a:avLst>
              <a:gd name="adj1" fmla="val 75082"/>
              <a:gd name="adj2" fmla="val 54724"/>
            </a:avLst>
          </a:prstGeom>
          <a:ln w="3492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6" name="رابط كسهم مستقيم 35"/>
          <p:cNvCxnSpPr/>
          <p:nvPr/>
        </p:nvCxnSpPr>
        <p:spPr>
          <a:xfrm>
            <a:off x="5040040" y="4365104"/>
            <a:ext cx="0" cy="504056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8388424" y="5661248"/>
            <a:ext cx="0" cy="504056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37"/>
          <p:cNvCxnSpPr/>
          <p:nvPr/>
        </p:nvCxnSpPr>
        <p:spPr>
          <a:xfrm>
            <a:off x="6732240" y="5661248"/>
            <a:ext cx="0" cy="504056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ستطيل مستدير الزوايا 38"/>
          <p:cNvSpPr/>
          <p:nvPr/>
        </p:nvSpPr>
        <p:spPr>
          <a:xfrm>
            <a:off x="7731968" y="6165304"/>
            <a:ext cx="130452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متصلة عند </a:t>
            </a:r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6075784" y="6165304"/>
            <a:ext cx="130452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عدم اتصال 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نقطي</a:t>
            </a:r>
            <a:endParaRPr lang="ar-SA" sz="2400" b="1" dirty="0">
              <a:solidFill>
                <a:srgbClr val="FF0000"/>
              </a:solidFill>
            </a:endParaRPr>
          </a:p>
        </p:txBody>
      </p:sp>
      <p:grpSp>
        <p:nvGrpSpPr>
          <p:cNvPr id="42" name="مجموعة 41"/>
          <p:cNvGrpSpPr/>
          <p:nvPr/>
        </p:nvGrpSpPr>
        <p:grpSpPr>
          <a:xfrm>
            <a:off x="5940152" y="4941168"/>
            <a:ext cx="1584000" cy="720000"/>
            <a:chOff x="5580112" y="2492896"/>
            <a:chExt cx="2880320" cy="648072"/>
          </a:xfrm>
        </p:grpSpPr>
        <p:sp>
          <p:nvSpPr>
            <p:cNvPr id="43" name="مستطيل مستدير الزوايا 42"/>
            <p:cNvSpPr/>
            <p:nvPr/>
          </p:nvSpPr>
          <p:spPr>
            <a:xfrm>
              <a:off x="5580112" y="2492896"/>
              <a:ext cx="2880320" cy="64807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400" b="1" dirty="0" smtClean="0">
                <a:solidFill>
                  <a:srgbClr val="FF0000"/>
                </a:solidFill>
              </a:endParaRPr>
            </a:p>
          </p:txBody>
        </p:sp>
        <p:graphicFrame>
          <p:nvGraphicFramePr>
            <p:cNvPr id="44" name="Object 4"/>
            <p:cNvGraphicFramePr>
              <a:graphicFrameLocks noChangeAspect="1"/>
            </p:cNvGraphicFramePr>
            <p:nvPr/>
          </p:nvGraphicFramePr>
          <p:xfrm>
            <a:off x="5648149" y="2569468"/>
            <a:ext cx="2397356" cy="571500"/>
          </p:xfrm>
          <a:graphic>
            <a:graphicData uri="http://schemas.openxmlformats.org/presentationml/2006/ole">
              <p:oleObj spid="_x0000_s28682" name="Equation" r:id="rId7" imgW="812520" imgH="279360" progId="Equation.DSMT4">
                <p:embed/>
              </p:oleObj>
            </a:graphicData>
          </a:graphic>
        </p:graphicFrame>
      </p:grpSp>
      <p:cxnSp>
        <p:nvCxnSpPr>
          <p:cNvPr id="46" name="رابط كسهم مستقيم 45"/>
          <p:cNvCxnSpPr/>
          <p:nvPr/>
        </p:nvCxnSpPr>
        <p:spPr>
          <a:xfrm>
            <a:off x="4932040" y="5589240"/>
            <a:ext cx="0" cy="504056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ستطيل مستدير الزوايا 46"/>
          <p:cNvSpPr/>
          <p:nvPr/>
        </p:nvSpPr>
        <p:spPr>
          <a:xfrm>
            <a:off x="4211960" y="6093296"/>
            <a:ext cx="130452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عدم اتصال 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قفزي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49" name="مستطيل مستدير الزوايا 48"/>
          <p:cNvSpPr/>
          <p:nvPr/>
        </p:nvSpPr>
        <p:spPr>
          <a:xfrm>
            <a:off x="2627784" y="4149080"/>
            <a:ext cx="130452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عدم اتصال 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نقطي</a:t>
            </a:r>
            <a:endParaRPr lang="ar-SA" sz="2400" b="1" dirty="0">
              <a:solidFill>
                <a:srgbClr val="FF0000"/>
              </a:solidFill>
            </a:endParaRPr>
          </a:p>
        </p:txBody>
      </p:sp>
      <p:grpSp>
        <p:nvGrpSpPr>
          <p:cNvPr id="66" name="مجموعة 65"/>
          <p:cNvGrpSpPr/>
          <p:nvPr/>
        </p:nvGrpSpPr>
        <p:grpSpPr>
          <a:xfrm>
            <a:off x="179512" y="4221088"/>
            <a:ext cx="2736304" cy="1296144"/>
            <a:chOff x="179512" y="4221088"/>
            <a:chExt cx="2736304" cy="1296144"/>
          </a:xfrm>
        </p:grpSpPr>
        <p:cxnSp>
          <p:nvCxnSpPr>
            <p:cNvPr id="48" name="رابط كسهم مستقيم 47"/>
            <p:cNvCxnSpPr/>
            <p:nvPr/>
          </p:nvCxnSpPr>
          <p:spPr>
            <a:xfrm>
              <a:off x="2915816" y="4581128"/>
              <a:ext cx="0" cy="936104"/>
            </a:xfrm>
            <a:prstGeom prst="straightConnector1">
              <a:avLst/>
            </a:prstGeom>
            <a:ln w="3492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قوس كبير أيسر 53"/>
            <p:cNvSpPr/>
            <p:nvPr/>
          </p:nvSpPr>
          <p:spPr>
            <a:xfrm rot="5400000">
              <a:off x="1295636" y="3104964"/>
              <a:ext cx="504056" cy="2736304"/>
            </a:xfrm>
            <a:prstGeom prst="leftBrace">
              <a:avLst>
                <a:gd name="adj1" fmla="val 75082"/>
                <a:gd name="adj2" fmla="val 54724"/>
              </a:avLst>
            </a:prstGeom>
            <a:ln w="34925"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5" name="مجموعة 54"/>
          <p:cNvGrpSpPr/>
          <p:nvPr/>
        </p:nvGrpSpPr>
        <p:grpSpPr>
          <a:xfrm>
            <a:off x="0" y="4725144"/>
            <a:ext cx="2556000" cy="720000"/>
            <a:chOff x="2843807" y="5157192"/>
            <a:chExt cx="3024337" cy="720000"/>
          </a:xfrm>
        </p:grpSpPr>
        <p:sp>
          <p:nvSpPr>
            <p:cNvPr id="56" name="مستطيل مستدير الزوايا 55"/>
            <p:cNvSpPr/>
            <p:nvPr/>
          </p:nvSpPr>
          <p:spPr>
            <a:xfrm>
              <a:off x="2843807" y="5157192"/>
              <a:ext cx="3024337" cy="72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400" b="1" dirty="0" smtClean="0">
                <a:solidFill>
                  <a:srgbClr val="FF0000"/>
                </a:solidFill>
              </a:endParaRPr>
            </a:p>
          </p:txBody>
        </p:sp>
        <p:graphicFrame>
          <p:nvGraphicFramePr>
            <p:cNvPr id="57" name="Object 4"/>
            <p:cNvGraphicFramePr>
              <a:graphicFrameLocks noChangeAspect="1"/>
            </p:cNvGraphicFramePr>
            <p:nvPr/>
          </p:nvGraphicFramePr>
          <p:xfrm>
            <a:off x="2843808" y="5157192"/>
            <a:ext cx="2952328" cy="634999"/>
          </p:xfrm>
          <a:graphic>
            <a:graphicData uri="http://schemas.openxmlformats.org/presentationml/2006/ole">
              <p:oleObj spid="_x0000_s28683" name="Equation" r:id="rId8" imgW="1371600" imgH="279360" progId="Equation.DSMT4">
                <p:embed/>
              </p:oleObj>
            </a:graphicData>
          </a:graphic>
        </p:graphicFrame>
      </p:grpSp>
      <p:cxnSp>
        <p:nvCxnSpPr>
          <p:cNvPr id="60" name="رابط كسهم مستقيم 59"/>
          <p:cNvCxnSpPr/>
          <p:nvPr/>
        </p:nvCxnSpPr>
        <p:spPr>
          <a:xfrm>
            <a:off x="720080" y="5517232"/>
            <a:ext cx="0" cy="504056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مستطيل مستدير الزوايا 60"/>
          <p:cNvSpPr/>
          <p:nvPr/>
        </p:nvSpPr>
        <p:spPr>
          <a:xfrm>
            <a:off x="0" y="6021288"/>
            <a:ext cx="130452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عدم اتصال 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قفزي</a:t>
            </a:r>
            <a:endParaRPr lang="ar-SA" sz="2400" b="1" dirty="0">
              <a:solidFill>
                <a:srgbClr val="FF0000"/>
              </a:solidFill>
            </a:endParaRPr>
          </a:p>
        </p:txBody>
      </p:sp>
      <p:grpSp>
        <p:nvGrpSpPr>
          <p:cNvPr id="62" name="مجموعة 61"/>
          <p:cNvGrpSpPr/>
          <p:nvPr/>
        </p:nvGrpSpPr>
        <p:grpSpPr>
          <a:xfrm>
            <a:off x="1475656" y="5517230"/>
            <a:ext cx="1798835" cy="648074"/>
            <a:chOff x="5445428" y="2492896"/>
            <a:chExt cx="3429551" cy="648607"/>
          </a:xfrm>
        </p:grpSpPr>
        <p:sp>
          <p:nvSpPr>
            <p:cNvPr id="63" name="مستطيل مستدير الزوايا 62"/>
            <p:cNvSpPr/>
            <p:nvPr/>
          </p:nvSpPr>
          <p:spPr>
            <a:xfrm>
              <a:off x="5580110" y="2492896"/>
              <a:ext cx="3294869" cy="64807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400" b="1" dirty="0" smtClean="0">
                <a:solidFill>
                  <a:srgbClr val="FF0000"/>
                </a:solidFill>
              </a:endParaRPr>
            </a:p>
          </p:txBody>
        </p:sp>
        <p:graphicFrame>
          <p:nvGraphicFramePr>
            <p:cNvPr id="64" name="Object 4"/>
            <p:cNvGraphicFramePr>
              <a:graphicFrameLocks noChangeAspect="1"/>
            </p:cNvGraphicFramePr>
            <p:nvPr/>
          </p:nvGraphicFramePr>
          <p:xfrm>
            <a:off x="5445428" y="2570004"/>
            <a:ext cx="3289950" cy="571499"/>
          </p:xfrm>
          <a:graphic>
            <a:graphicData uri="http://schemas.openxmlformats.org/presentationml/2006/ole">
              <p:oleObj spid="_x0000_s28684" name="Equation" r:id="rId9" imgW="927000" imgH="279360" progId="Equation.DSMT4">
                <p:embed/>
              </p:oleObj>
            </a:graphicData>
          </a:graphic>
        </p:graphicFrame>
      </p:grpSp>
      <p:cxnSp>
        <p:nvCxnSpPr>
          <p:cNvPr id="67" name="رابط كسهم مستقيم 66"/>
          <p:cNvCxnSpPr/>
          <p:nvPr/>
        </p:nvCxnSpPr>
        <p:spPr>
          <a:xfrm>
            <a:off x="3275856" y="4005064"/>
            <a:ext cx="4192" cy="288032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مستطيل مستدير الزوايا 69"/>
          <p:cNvSpPr/>
          <p:nvPr/>
        </p:nvSpPr>
        <p:spPr>
          <a:xfrm>
            <a:off x="2123728" y="6245696"/>
            <a:ext cx="1304528" cy="6123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عدم اتصال 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لانهائي</a:t>
            </a:r>
            <a:endParaRPr lang="ar-SA" sz="2400" b="1" dirty="0">
              <a:solidFill>
                <a:srgbClr val="FF0000"/>
              </a:solidFill>
            </a:endParaRPr>
          </a:p>
        </p:txBody>
      </p:sp>
      <p:cxnSp>
        <p:nvCxnSpPr>
          <p:cNvPr id="73" name="رابط منحني 72"/>
          <p:cNvCxnSpPr/>
          <p:nvPr/>
        </p:nvCxnSpPr>
        <p:spPr>
          <a:xfrm rot="16200000" flipH="1">
            <a:off x="1727684" y="6273316"/>
            <a:ext cx="432048" cy="360040"/>
          </a:xfrm>
          <a:prstGeom prst="curvedConnector3">
            <a:avLst>
              <a:gd name="adj1" fmla="val 100391"/>
            </a:avLst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5" grpId="0" animBg="1"/>
      <p:bldP spid="39" grpId="0" animBg="1"/>
      <p:bldP spid="40" grpId="0" animBg="1"/>
      <p:bldP spid="47" grpId="0" animBg="1"/>
      <p:bldP spid="49" grpId="0" animBg="1"/>
      <p:bldP spid="61" grpId="0" animBg="1"/>
      <p:bldP spid="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1654" y="2928934"/>
            <a:ext cx="33766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889248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861048"/>
            <a:ext cx="767898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1292130"/>
            <a:ext cx="257176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ستطيل 7"/>
          <p:cNvSpPr/>
          <p:nvPr/>
        </p:nvSpPr>
        <p:spPr>
          <a:xfrm>
            <a:off x="7596336" y="458112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123728" y="458112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6660232" y="458112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5724128" y="458112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3059832" y="458112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3851920" y="4509120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سهم منحني إلى الأسفل 13"/>
          <p:cNvSpPr/>
          <p:nvPr/>
        </p:nvSpPr>
        <p:spPr>
          <a:xfrm>
            <a:off x="5220072" y="3429000"/>
            <a:ext cx="2880320" cy="10081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+0.1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15" name="سهم منحني إلى الأسفل 14"/>
          <p:cNvSpPr/>
          <p:nvPr/>
        </p:nvSpPr>
        <p:spPr>
          <a:xfrm flipH="1">
            <a:off x="2339752" y="3509392"/>
            <a:ext cx="3032720" cy="10081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  - 0.1</a:t>
            </a:r>
            <a:endParaRPr lang="ar-SA" sz="3200" dirty="0">
              <a:solidFill>
                <a:srgbClr val="C00000"/>
              </a:solidFill>
            </a:endParaRP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5940152" y="5453856"/>
          <a:ext cx="2088232" cy="567432"/>
        </p:xfrm>
        <a:graphic>
          <a:graphicData uri="http://schemas.openxmlformats.org/presentationml/2006/ole">
            <p:oleObj spid="_x0000_s29701" name="Equation" r:id="rId7" imgW="1054080" imgH="279360" progId="Equation.DSMT4">
              <p:embed/>
            </p:oleObj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2208411" y="5454550"/>
          <a:ext cx="1787525" cy="566738"/>
        </p:xfrm>
        <a:graphic>
          <a:graphicData uri="http://schemas.openxmlformats.org/presentationml/2006/ole">
            <p:oleObj spid="_x0000_s29702" name="Equation" r:id="rId8" imgW="901440" imgH="279360" progId="Equation.DSMT4">
              <p:embed/>
            </p:oleObj>
          </a:graphicData>
        </a:graphic>
      </p:graphicFrame>
      <p:grpSp>
        <p:nvGrpSpPr>
          <p:cNvPr id="22" name="مجموعة 21"/>
          <p:cNvGrpSpPr/>
          <p:nvPr/>
        </p:nvGrpSpPr>
        <p:grpSpPr>
          <a:xfrm>
            <a:off x="4067944" y="6030615"/>
            <a:ext cx="2520280" cy="566737"/>
            <a:chOff x="3491880" y="2780928"/>
            <a:chExt cx="2520280" cy="566737"/>
          </a:xfrm>
        </p:grpSpPr>
        <p:graphicFrame>
          <p:nvGraphicFramePr>
            <p:cNvPr id="29703" name="Object 7"/>
            <p:cNvGraphicFramePr>
              <a:graphicFrameLocks noChangeAspect="1"/>
            </p:cNvGraphicFramePr>
            <p:nvPr/>
          </p:nvGraphicFramePr>
          <p:xfrm>
            <a:off x="3491880" y="2780928"/>
            <a:ext cx="1403350" cy="566737"/>
          </p:xfrm>
          <a:graphic>
            <a:graphicData uri="http://schemas.openxmlformats.org/presentationml/2006/ole">
              <p:oleObj spid="_x0000_s29703" name="Equation" r:id="rId9" imgW="634680" imgH="279360" progId="Equation.DSMT4">
                <p:embed/>
              </p:oleObj>
            </a:graphicData>
          </a:graphic>
        </p:graphicFrame>
        <p:sp>
          <p:nvSpPr>
            <p:cNvPr id="21" name="مستطيل مستدير الزوايا 20"/>
            <p:cNvSpPr/>
            <p:nvPr/>
          </p:nvSpPr>
          <p:spPr>
            <a:xfrm>
              <a:off x="4644008" y="2780928"/>
              <a:ext cx="1368152" cy="5040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 smtClean="0">
                  <a:solidFill>
                    <a:srgbClr val="C00000"/>
                  </a:solidFill>
                </a:rPr>
                <a:t>غير موجودة</a:t>
              </a:r>
              <a:endParaRPr lang="ar-SA" dirty="0">
                <a:solidFill>
                  <a:srgbClr val="C00000"/>
                </a:solidFill>
              </a:endParaRPr>
            </a:p>
          </p:txBody>
        </p:sp>
      </p:grpSp>
      <p:sp>
        <p:nvSpPr>
          <p:cNvPr id="23" name="سهم إلى اليسار واليمين والأعلى 22"/>
          <p:cNvSpPr/>
          <p:nvPr/>
        </p:nvSpPr>
        <p:spPr>
          <a:xfrm rot="10800000">
            <a:off x="4499992" y="5445223"/>
            <a:ext cx="1152128" cy="57606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6099199"/>
            <a:ext cx="3115221" cy="57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مستطيل 23"/>
          <p:cNvSpPr/>
          <p:nvPr/>
        </p:nvSpPr>
        <p:spPr>
          <a:xfrm>
            <a:off x="1979712" y="4941168"/>
            <a:ext cx="633670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71414"/>
            <a:ext cx="4333894" cy="90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00330" cy="263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856903"/>
            <a:ext cx="957634" cy="55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340768"/>
            <a:ext cx="6552728" cy="75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2420888"/>
            <a:ext cx="81724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ستطيل 12"/>
          <p:cNvSpPr/>
          <p:nvPr/>
        </p:nvSpPr>
        <p:spPr>
          <a:xfrm>
            <a:off x="7812360" y="3068960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2051720" y="3068960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6804248" y="3068960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5940152" y="3068960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/>
          <p:cNvSpPr/>
          <p:nvPr/>
        </p:nvSpPr>
        <p:spPr>
          <a:xfrm>
            <a:off x="3059832" y="3068960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3995936" y="2996952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سهم منحني إلى الأسفل 18"/>
          <p:cNvSpPr/>
          <p:nvPr/>
        </p:nvSpPr>
        <p:spPr>
          <a:xfrm>
            <a:off x="5652120" y="2132856"/>
            <a:ext cx="2880320" cy="10081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+0.1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20" name="سهم منحني إلى الأسفل 19"/>
          <p:cNvSpPr/>
          <p:nvPr/>
        </p:nvSpPr>
        <p:spPr>
          <a:xfrm flipH="1">
            <a:off x="2771800" y="2213248"/>
            <a:ext cx="3032720" cy="10081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  - 0.1</a:t>
            </a:r>
            <a:endParaRPr lang="ar-SA" sz="3200" dirty="0">
              <a:solidFill>
                <a:srgbClr val="C00000"/>
              </a:solidFill>
            </a:endParaRP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6235700" y="3870325"/>
          <a:ext cx="1760538" cy="566738"/>
        </p:xfrm>
        <a:graphic>
          <a:graphicData uri="http://schemas.openxmlformats.org/presentationml/2006/ole">
            <p:oleObj spid="_x0000_s30725" name="Equation" r:id="rId8" imgW="888840" imgH="279360" progId="Equation.DSMT4">
              <p:embed/>
            </p:oleObj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2265363" y="3870325"/>
          <a:ext cx="1938337" cy="566738"/>
        </p:xfrm>
        <a:graphic>
          <a:graphicData uri="http://schemas.openxmlformats.org/presentationml/2006/ole">
            <p:oleObj spid="_x0000_s30726" name="Equation" r:id="rId9" imgW="977760" imgH="279360" progId="Equation.DSMT4">
              <p:embed/>
            </p:oleObj>
          </a:graphicData>
        </a:graphic>
      </p:graphicFrame>
      <p:grpSp>
        <p:nvGrpSpPr>
          <p:cNvPr id="23" name="مجموعة 22"/>
          <p:cNvGrpSpPr/>
          <p:nvPr/>
        </p:nvGrpSpPr>
        <p:grpSpPr>
          <a:xfrm>
            <a:off x="4254500" y="4446440"/>
            <a:ext cx="2465065" cy="566885"/>
            <a:chOff x="3547095" y="2780928"/>
            <a:chExt cx="2465065" cy="566885"/>
          </a:xfrm>
        </p:grpSpPr>
        <p:graphicFrame>
          <p:nvGraphicFramePr>
            <p:cNvPr id="24" name="Object 7"/>
            <p:cNvGraphicFramePr>
              <a:graphicFrameLocks noChangeAspect="1"/>
            </p:cNvGraphicFramePr>
            <p:nvPr/>
          </p:nvGraphicFramePr>
          <p:xfrm>
            <a:off x="3547095" y="2781076"/>
            <a:ext cx="1292225" cy="566737"/>
          </p:xfrm>
          <a:graphic>
            <a:graphicData uri="http://schemas.openxmlformats.org/presentationml/2006/ole">
              <p:oleObj spid="_x0000_s30727" name="Equation" r:id="rId10" imgW="583920" imgH="279360" progId="Equation.DSMT4">
                <p:embed/>
              </p:oleObj>
            </a:graphicData>
          </a:graphic>
        </p:graphicFrame>
        <p:sp>
          <p:nvSpPr>
            <p:cNvPr id="25" name="مستطيل مستدير الزوايا 24"/>
            <p:cNvSpPr/>
            <p:nvPr/>
          </p:nvSpPr>
          <p:spPr>
            <a:xfrm>
              <a:off x="4644008" y="2780928"/>
              <a:ext cx="1368152" cy="5040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 smtClean="0">
                  <a:solidFill>
                    <a:srgbClr val="C00000"/>
                  </a:solidFill>
                </a:rPr>
                <a:t>غير موجودة</a:t>
              </a:r>
              <a:endParaRPr lang="ar-SA" dirty="0">
                <a:solidFill>
                  <a:srgbClr val="C00000"/>
                </a:solidFill>
              </a:endParaRPr>
            </a:p>
          </p:txBody>
        </p:sp>
      </p:grpSp>
      <p:sp>
        <p:nvSpPr>
          <p:cNvPr id="26" name="سهم إلى اليسار واليمين والأعلى 25"/>
          <p:cNvSpPr/>
          <p:nvPr/>
        </p:nvSpPr>
        <p:spPr>
          <a:xfrm rot="10800000">
            <a:off x="4631333" y="3861048"/>
            <a:ext cx="1152128" cy="57606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12" y="5085184"/>
            <a:ext cx="91074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مستطيل 26"/>
          <p:cNvSpPr/>
          <p:nvPr/>
        </p:nvSpPr>
        <p:spPr>
          <a:xfrm flipV="1">
            <a:off x="1979712" y="3429000"/>
            <a:ext cx="63916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8386" y="41573"/>
            <a:ext cx="3274094" cy="86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836712"/>
            <a:ext cx="1096318" cy="54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412776"/>
            <a:ext cx="7920880" cy="69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780928"/>
            <a:ext cx="813690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7596336" y="3572867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835696" y="3572867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6588224" y="3572867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5724128" y="3572867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2771800" y="3572867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3779912" y="3500859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 منحني إلى الأسفل 11"/>
          <p:cNvSpPr/>
          <p:nvPr/>
        </p:nvSpPr>
        <p:spPr>
          <a:xfrm>
            <a:off x="4932040" y="2348880"/>
            <a:ext cx="2880320" cy="10081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+0.1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13" name="سهم منحني إلى الأسفل 12"/>
          <p:cNvSpPr/>
          <p:nvPr/>
        </p:nvSpPr>
        <p:spPr>
          <a:xfrm flipH="1">
            <a:off x="2051720" y="2429272"/>
            <a:ext cx="3032720" cy="10081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  - 0.1</a:t>
            </a:r>
            <a:endParaRPr lang="ar-SA" sz="3200" dirty="0">
              <a:solidFill>
                <a:srgbClr val="C00000"/>
              </a:solidFill>
            </a:endParaRP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5543550" y="4466059"/>
          <a:ext cx="2714625" cy="619125"/>
        </p:xfrm>
        <a:graphic>
          <a:graphicData uri="http://schemas.openxmlformats.org/presentationml/2006/ole">
            <p:oleObj spid="_x0000_s31750" name="Equation" r:id="rId7" imgW="1371600" imgH="304560" progId="Equation.DSMT4">
              <p:embed/>
            </p:oleObj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1579563" y="4421188"/>
          <a:ext cx="2719387" cy="617537"/>
        </p:xfrm>
        <a:graphic>
          <a:graphicData uri="http://schemas.openxmlformats.org/presentationml/2006/ole">
            <p:oleObj spid="_x0000_s31751" name="Equation" r:id="rId8" imgW="1371600" imgH="304560" progId="Equation.DSMT4">
              <p:embed/>
            </p:oleObj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3240088" y="5165725"/>
          <a:ext cx="2892425" cy="566738"/>
        </p:xfrm>
        <a:graphic>
          <a:graphicData uri="http://schemas.openxmlformats.org/presentationml/2006/ole">
            <p:oleObj spid="_x0000_s31752" name="Equation" r:id="rId9" imgW="1307880" imgH="279360" progId="Equation.DSMT4">
              <p:embed/>
            </p:oleObj>
          </a:graphicData>
        </a:graphic>
      </p:graphicFrame>
      <p:sp>
        <p:nvSpPr>
          <p:cNvPr id="19" name="سهم إلى اليسار واليمين والأعلى 18"/>
          <p:cNvSpPr/>
          <p:nvPr/>
        </p:nvSpPr>
        <p:spPr>
          <a:xfrm rot="10800000">
            <a:off x="4355977" y="4437111"/>
            <a:ext cx="1152128" cy="57606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5805264"/>
            <a:ext cx="84969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مستطيل 19"/>
          <p:cNvSpPr/>
          <p:nvPr/>
        </p:nvSpPr>
        <p:spPr>
          <a:xfrm>
            <a:off x="1691680" y="3933056"/>
            <a:ext cx="65527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ساعة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66647"/>
            <a:ext cx="1714512" cy="1428759"/>
          </a:xfrm>
          <a:prstGeom prst="rect">
            <a:avLst/>
          </a:prstGeom>
        </p:spPr>
      </p:pic>
      <p:sp>
        <p:nvSpPr>
          <p:cNvPr id="3" name="شكل بيضاوي 2"/>
          <p:cNvSpPr/>
          <p:nvPr/>
        </p:nvSpPr>
        <p:spPr>
          <a:xfrm>
            <a:off x="190342" y="116632"/>
            <a:ext cx="1357322" cy="13573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323528" y="476672"/>
            <a:ext cx="12144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الزمن  8 دقائق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857852" y="920144"/>
            <a:ext cx="2928990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استراتيجية  اكشف ورقك 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7492" y="548680"/>
            <a:ext cx="2419600" cy="17281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903010"/>
            <a:ext cx="8572560" cy="182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RD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63" y="-1"/>
            <a:ext cx="8982531" cy="6858001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2214546" y="1928802"/>
            <a:ext cx="44291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 smtClean="0">
                <a:solidFill>
                  <a:srgbClr val="CC00CC"/>
                </a:solidFill>
                <a:cs typeface="Diwani Letter" pitchFamily="2" charset="-78"/>
              </a:rPr>
              <a:t>      بعض تطبيقات</a:t>
            </a:r>
          </a:p>
          <a:p>
            <a:r>
              <a:rPr lang="ar-SA" sz="7200" dirty="0" smtClean="0">
                <a:solidFill>
                  <a:srgbClr val="CC00CC"/>
                </a:solidFill>
                <a:cs typeface="Diwani Letter" pitchFamily="2" charset="-78"/>
              </a:rPr>
              <a:t>      الاتصال في الحياة</a:t>
            </a:r>
            <a:endParaRPr lang="ar-SA" sz="7200" dirty="0">
              <a:solidFill>
                <a:srgbClr val="CC00CC"/>
              </a:solidFill>
              <a:cs typeface="Diwani Lette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6572264" y="1714488"/>
            <a:ext cx="22945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</a:rPr>
              <a:t>الحل الفقرة </a:t>
            </a:r>
            <a:r>
              <a:rPr lang="en-US" sz="2800" b="1" u="sng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endParaRPr lang="ar-SA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مربع نص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64088" y="3068960"/>
            <a:ext cx="3312368" cy="536942"/>
          </a:xfrm>
          <a:prstGeom prst="rect">
            <a:avLst/>
          </a:prstGeom>
          <a:blipFill rotWithShape="1">
            <a:blip r:embed="rId2" cstate="print"/>
            <a:stretch>
              <a:fillRect r="-2026" b="-5618"/>
            </a:stretch>
          </a:blipFill>
        </p:spPr>
        <p:txBody>
          <a:bodyPr/>
          <a:lstStyle/>
          <a:p>
            <a:r>
              <a:rPr lang="ar-SA">
                <a:noFill/>
              </a:rPr>
              <a:t> </a:t>
            </a:r>
          </a:p>
        </p:txBody>
      </p:sp>
      <p:sp>
        <p:nvSpPr>
          <p:cNvPr id="5" name="مربع نص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55776" y="3068960"/>
            <a:ext cx="3024336" cy="437684"/>
          </a:xfrm>
          <a:prstGeom prst="rect">
            <a:avLst/>
          </a:prstGeom>
          <a:blipFill rotWithShape="1">
            <a:blip r:embed="rId3" cstate="print"/>
            <a:stretch>
              <a:fillRect r="-2218" b="-25000"/>
            </a:stretch>
          </a:blipFill>
        </p:spPr>
        <p:txBody>
          <a:bodyPr/>
          <a:lstStyle/>
          <a:p>
            <a:r>
              <a:rPr lang="ar-SA">
                <a:noFill/>
              </a:rPr>
              <a:t> </a:t>
            </a:r>
          </a:p>
        </p:txBody>
      </p:sp>
      <p:sp>
        <p:nvSpPr>
          <p:cNvPr id="6" name="مربع نص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43808" y="3573016"/>
            <a:ext cx="5743412" cy="437684"/>
          </a:xfrm>
          <a:prstGeom prst="rect">
            <a:avLst/>
          </a:prstGeom>
          <a:blipFill rotWithShape="1">
            <a:blip r:embed="rId4" cstate="print"/>
            <a:stretch>
              <a:fillRect r="-1062" b="-25000"/>
            </a:stretch>
          </a:blipFill>
        </p:spPr>
        <p:txBody>
          <a:bodyPr/>
          <a:lstStyle/>
          <a:p>
            <a:r>
              <a:rPr lang="ar-SA">
                <a:noFill/>
              </a:rPr>
              <a:t> </a:t>
            </a:r>
          </a:p>
        </p:txBody>
      </p:sp>
      <p:sp>
        <p:nvSpPr>
          <p:cNvPr id="7" name="مربع نص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07704" y="4149080"/>
            <a:ext cx="6768752" cy="437684"/>
          </a:xfrm>
          <a:prstGeom prst="rect">
            <a:avLst/>
          </a:prstGeom>
          <a:blipFill rotWithShape="1">
            <a:blip r:embed="rId5" cstate="print"/>
            <a:stretch>
              <a:fillRect r="-991" b="-26761"/>
            </a:stretch>
          </a:blipFill>
        </p:spPr>
        <p:txBody>
          <a:bodyPr/>
          <a:lstStyle/>
          <a:p>
            <a:r>
              <a:rPr lang="ar-SA">
                <a:noFill/>
              </a:rPr>
              <a:t> </a:t>
            </a: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a14="http://schemas.microsoft.com/office/drawing/2010/main" xmlns="" xmlns:p14="http://schemas.microsoft.com/office/powerpoint/2010/main" val="448689586"/>
              </p:ext>
            </p:extLst>
          </p:nvPr>
        </p:nvGraphicFramePr>
        <p:xfrm>
          <a:off x="1071536" y="4512752"/>
          <a:ext cx="7100864" cy="736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97919"/>
                <a:gridCol w="986841"/>
                <a:gridCol w="1259988"/>
                <a:gridCol w="262175"/>
                <a:gridCol w="1387319"/>
                <a:gridCol w="938792"/>
                <a:gridCol w="732902"/>
                <a:gridCol w="634928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0.1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0.01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0.001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0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-0.001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-0.01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-0.1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anchor="ctr">
                    <a:blipFill rotWithShape="1">
                      <a:blip r:embed="rId6"/>
                      <a:stretch>
                        <a:fillRect l="-1020455" b="-111475"/>
                      </a:stretch>
                    </a:blip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100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10000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1000000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1000000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10000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100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anchor="ctr">
                    <a:blipFill rotWithShape="1">
                      <a:blip r:embed="rId6"/>
                      <a:stretch>
                        <a:fillRect l="-1020455" t="-110909" b="-23636"/>
                      </a:stretch>
                    </a:blipFill>
                  </a:tcPr>
                </a:tc>
              </a:tr>
            </a:tbl>
          </a:graphicData>
        </a:graphic>
      </p:graphicFrame>
      <p:cxnSp>
        <p:nvCxnSpPr>
          <p:cNvPr id="9" name="رابط كسهم مستقيم 8"/>
          <p:cNvCxnSpPr/>
          <p:nvPr/>
        </p:nvCxnSpPr>
        <p:spPr>
          <a:xfrm flipH="1">
            <a:off x="5805555" y="5304840"/>
            <a:ext cx="2124746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2754621" y="5304840"/>
            <a:ext cx="2258846" cy="1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5733547" y="5292331"/>
            <a:ext cx="16373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تتزايد بلا حدود </a:t>
            </a:r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2872039" y="5346663"/>
            <a:ext cx="16373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تتزايد بلا حدود </a:t>
            </a:r>
            <a:endParaRPr lang="ar-SA" dirty="0"/>
          </a:p>
        </p:txBody>
      </p:sp>
      <p:grpSp>
        <p:nvGrpSpPr>
          <p:cNvPr id="13" name="مجموعة 12"/>
          <p:cNvGrpSpPr/>
          <p:nvPr/>
        </p:nvGrpSpPr>
        <p:grpSpPr>
          <a:xfrm>
            <a:off x="2608288" y="6251226"/>
            <a:ext cx="5821364" cy="463922"/>
            <a:chOff x="2479246" y="6222072"/>
            <a:chExt cx="5821364" cy="463922"/>
          </a:xfrm>
        </p:grpSpPr>
        <p:grpSp>
          <p:nvGrpSpPr>
            <p:cNvPr id="14" name="مجموعة 29"/>
            <p:cNvGrpSpPr/>
            <p:nvPr/>
          </p:nvGrpSpPr>
          <p:grpSpPr>
            <a:xfrm>
              <a:off x="3747699" y="6222072"/>
              <a:ext cx="4552911" cy="448682"/>
              <a:chOff x="4664475" y="6809428"/>
              <a:chExt cx="3636134" cy="448682"/>
            </a:xfrm>
          </p:grpSpPr>
          <p:sp>
            <p:nvSpPr>
              <p:cNvPr id="16" name="مربع نص 15"/>
              <p:cNvSpPr txBox="1"/>
              <p:nvPr/>
            </p:nvSpPr>
            <p:spPr>
              <a:xfrm>
                <a:off x="4664475" y="6858000"/>
                <a:ext cx="363613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 smtClean="0"/>
                  <a:t>وعليه فإن للدالة         عدم اتصال لا نهائي           </a:t>
                </a:r>
                <a:endParaRPr lang="ar-SA" sz="2000" b="1" dirty="0"/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28" name="مربع نص 27"/>
                  <p:cNvSpPr txBox="1"/>
                  <p:nvPr/>
                </p:nvSpPr>
                <p:spPr>
                  <a:xfrm>
                    <a:off x="6550612" y="6809428"/>
                    <a:ext cx="60580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/>
                            </a:rPr>
                            <m:t>𝒇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ar-SA" sz="2000" b="1" dirty="0"/>
                  </a:p>
                </p:txBody>
              </p:sp>
            </mc:Choice>
            <mc:Fallback>
              <p:sp>
                <p:nvSpPr>
                  <p:cNvPr id="17" name="مربع نص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0612" y="6809428"/>
                    <a:ext cx="605801" cy="400110"/>
                  </a:xfrm>
                  <a:prstGeom prst="rect">
                    <a:avLst/>
                  </a:prstGeom>
                  <a:blipFill rotWithShape="1">
                    <a:blip r:embed="rId7" cstate="print"/>
                    <a:stretch>
                      <a:fillRect b="-18462"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1" name="مربع نص 30"/>
                <p:cNvSpPr txBox="1"/>
                <p:nvPr/>
              </p:nvSpPr>
              <p:spPr>
                <a:xfrm>
                  <a:off x="2479246" y="6285884"/>
                  <a:ext cx="2180002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000" b="1" dirty="0" smtClean="0"/>
                    <a:t>عند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</m:oMath>
                  </a14:m>
                  <a:endParaRPr lang="ar-SA" sz="2000" b="1" dirty="0"/>
                </a:p>
              </p:txBody>
            </p:sp>
          </mc:Choice>
          <mc:Fallback>
            <p:sp>
              <p:nvSpPr>
                <p:cNvPr id="15" name="مربع نص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9246" y="6285884"/>
                  <a:ext cx="2180002" cy="400110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 t="-6061" r="-3081" b="-27273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مجموعة 17"/>
          <p:cNvGrpSpPr/>
          <p:nvPr/>
        </p:nvGrpSpPr>
        <p:grpSpPr>
          <a:xfrm>
            <a:off x="107504" y="5642902"/>
            <a:ext cx="8280921" cy="458689"/>
            <a:chOff x="107504" y="5855294"/>
            <a:chExt cx="8280921" cy="458689"/>
          </a:xfrm>
        </p:grpSpPr>
        <p:grpSp>
          <p:nvGrpSpPr>
            <p:cNvPr id="19" name="مجموعة 28"/>
            <p:cNvGrpSpPr/>
            <p:nvPr/>
          </p:nvGrpSpPr>
          <p:grpSpPr>
            <a:xfrm>
              <a:off x="107504" y="5874055"/>
              <a:ext cx="8280921" cy="439928"/>
              <a:chOff x="-315157" y="5874055"/>
              <a:chExt cx="8280921" cy="439928"/>
            </a:xfrm>
          </p:grpSpPr>
          <p:sp>
            <p:nvSpPr>
              <p:cNvPr id="21" name="مربع نص 20"/>
              <p:cNvSpPr txBox="1"/>
              <p:nvPr/>
            </p:nvSpPr>
            <p:spPr>
              <a:xfrm>
                <a:off x="5248272" y="5874055"/>
                <a:ext cx="271749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 smtClean="0"/>
                  <a:t>يظهر الجدول أن قيم</a:t>
                </a:r>
                <a:endParaRPr lang="ar-SA" sz="2000" b="1" dirty="0"/>
              </a:p>
            </p:txBody>
          </p:sp>
          <p:sp>
            <p:nvSpPr>
              <p:cNvPr id="22" name="مربع نص 21"/>
              <p:cNvSpPr txBox="1"/>
              <p:nvPr/>
            </p:nvSpPr>
            <p:spPr>
              <a:xfrm>
                <a:off x="1989099" y="5913873"/>
                <a:ext cx="366408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 smtClean="0"/>
                  <a:t>تتزايد  بلا حدود عندما تقترب</a:t>
                </a:r>
                <a:endParaRPr lang="ar-SA" sz="2000" b="1" dirty="0"/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26" name="مربع نص 25"/>
                  <p:cNvSpPr txBox="1"/>
                  <p:nvPr/>
                </p:nvSpPr>
                <p:spPr>
                  <a:xfrm>
                    <a:off x="-315157" y="5901078"/>
                    <a:ext cx="366302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ar-SA" sz="2000" b="1" dirty="0" smtClean="0"/>
                      <a:t/>
                    </a:r>
                    <a14:m>
                      <m:oMath xmlns:m="http://schemas.openxmlformats.org/officeDocument/2006/math"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oMath>
                    </a14:m>
                    <a:r>
                      <a:rPr lang="ar-SA" sz="2000" b="1" dirty="0" smtClean="0"/>
                      <a:t> من 0 من اليمين واليسار </a:t>
                    </a:r>
                    <a:endParaRPr lang="ar-SA" sz="2000" b="1" dirty="0"/>
                  </a:p>
                </p:txBody>
              </p:sp>
            </mc:Choice>
            <mc:Fallback>
              <p:sp>
                <p:nvSpPr>
                  <p:cNvPr id="23" name="مربع نص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315157" y="5901078"/>
                    <a:ext cx="3663021" cy="400110"/>
                  </a:xfrm>
                  <a:prstGeom prst="rect">
                    <a:avLst/>
                  </a:prstGeom>
                  <a:blipFill rotWithShape="1">
                    <a:blip r:embed="rId9" cstate="print"/>
                    <a:stretch>
                      <a:fillRect t="-6061" r="-1664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2" name="مربع نص 31"/>
                <p:cNvSpPr txBox="1"/>
                <p:nvPr/>
              </p:nvSpPr>
              <p:spPr>
                <a:xfrm>
                  <a:off x="5926375" y="5855294"/>
                  <a:ext cx="758541" cy="40011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000" b="1" i="1" smtClean="0">
                            <a:latin typeface="Cambria Math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ar-SA" sz="2000" b="1" dirty="0"/>
                </a:p>
              </p:txBody>
            </p:sp>
          </mc:Choice>
          <mc:Fallback>
            <p:sp>
              <p:nvSpPr>
                <p:cNvPr id="20" name="مربع نص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6375" y="5855294"/>
                  <a:ext cx="758541" cy="400110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801613"/>
            <a:ext cx="45529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529059" y="1867170"/>
            <a:ext cx="4211293" cy="644344"/>
            <a:chOff x="2189907" y="1048381"/>
            <a:chExt cx="4211293" cy="644344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" name="مربع نص 3"/>
                <p:cNvSpPr txBox="1"/>
                <p:nvPr/>
              </p:nvSpPr>
              <p:spPr>
                <a:xfrm>
                  <a:off x="3713733" y="1048381"/>
                  <a:ext cx="2687467" cy="644344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latin typeface="Cambria Math"/>
                                    <a:ea typeface="Cambria Math"/>
                                  </a:rPr>
                                  <m:t>&gt;</m:t>
                                </m:r>
                                <m:r>
                                  <a:rPr lang="en-US" sz="2000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sz="2000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ar-SA" sz="2000" b="1" dirty="0"/>
                </a:p>
              </p:txBody>
            </p:sp>
          </mc:Choice>
          <mc:Fallback>
            <p:sp>
              <p:nvSpPr>
                <p:cNvPr id="3" name="مربع نص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3733" y="1048381"/>
                  <a:ext cx="2687467" cy="644344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مربع نص 3"/>
            <p:cNvSpPr txBox="1"/>
            <p:nvPr/>
          </p:nvSpPr>
          <p:spPr>
            <a:xfrm>
              <a:off x="2189907" y="1192397"/>
              <a:ext cx="151799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 smtClean="0"/>
                <a:t>، عند </a:t>
              </a:r>
              <a:endParaRPr lang="ar-SA" sz="2000" b="1" dirty="0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6" name="مربع نص 5"/>
                <p:cNvSpPr txBox="1"/>
                <p:nvPr/>
              </p:nvSpPr>
              <p:spPr>
                <a:xfrm>
                  <a:off x="2189907" y="1141470"/>
                  <a:ext cx="891398" cy="40011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ar-SA" sz="2000" b="1" dirty="0"/>
                </a:p>
              </p:txBody>
            </p:sp>
          </mc:Choice>
          <mc:Fallback>
            <p:sp>
              <p:nvSpPr>
                <p:cNvPr id="5" name="مربع نص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9907" y="1141470"/>
                  <a:ext cx="891398" cy="400110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مربع نص 5"/>
          <p:cNvSpPr txBox="1"/>
          <p:nvPr/>
        </p:nvSpPr>
        <p:spPr>
          <a:xfrm>
            <a:off x="7687120" y="2227210"/>
            <a:ext cx="10801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u="sng" dirty="0" smtClean="0">
                <a:solidFill>
                  <a:schemeClr val="bg2">
                    <a:lumMod val="50000"/>
                  </a:schemeClr>
                </a:solidFill>
              </a:rPr>
              <a:t>الحل: </a:t>
            </a:r>
            <a:endParaRPr lang="ar-SA" sz="32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3491880" y="2803274"/>
            <a:ext cx="5184576" cy="435429"/>
            <a:chOff x="3491880" y="2633531"/>
            <a:chExt cx="5184576" cy="435429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8" name="مربع نص 7"/>
                <p:cNvSpPr txBox="1"/>
                <p:nvPr/>
              </p:nvSpPr>
              <p:spPr>
                <a:xfrm>
                  <a:off x="6156176" y="2668850"/>
                  <a:ext cx="252028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000" b="1" dirty="0" smtClean="0"/>
                    <a:t>1) </a:t>
                  </a:r>
                  <a14:m>
                    <m:oMath xmlns:m="http://schemas.openxmlformats.org/officeDocument/2006/math">
                      <m:r>
                        <a:rPr lang="ar-SA" sz="2000" b="1" i="0" smtClean="0"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</m:oMath>
                  </a14:m>
                  <a:endParaRPr lang="ar-SA" sz="2000" b="1" dirty="0" smtClean="0"/>
                </a:p>
              </p:txBody>
            </p:sp>
          </mc:Choice>
          <mc:Fallback>
            <p:sp>
              <p:nvSpPr>
                <p:cNvPr id="8" name="مربع نص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2668850"/>
                  <a:ext cx="2520280" cy="400110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t="-6061" r="-2663" b="-27273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مربع نص 8"/>
            <p:cNvSpPr txBox="1"/>
            <p:nvPr/>
          </p:nvSpPr>
          <p:spPr>
            <a:xfrm>
              <a:off x="3491880" y="2668850"/>
              <a:ext cx="27363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 smtClean="0"/>
                <a:t>، أي أن             موجودة </a:t>
              </a:r>
              <a:endParaRPr lang="ar-SA" sz="2000" b="1" dirty="0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0" name="مربع نص 9"/>
                <p:cNvSpPr txBox="1"/>
                <p:nvPr/>
              </p:nvSpPr>
              <p:spPr>
                <a:xfrm>
                  <a:off x="4674989" y="2633531"/>
                  <a:ext cx="764953" cy="40011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000" b="1" i="1" smtClean="0">
                            <a:latin typeface="Cambria Math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000" b="1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ar-SA" sz="2000" b="1" dirty="0"/>
                </a:p>
              </p:txBody>
            </p:sp>
          </mc:Choice>
          <mc:Fallback>
            <p:sp>
              <p:nvSpPr>
                <p:cNvPr id="10" name="مربع نص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4989" y="2633531"/>
                  <a:ext cx="764953" cy="400110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مجموعة 10"/>
          <p:cNvGrpSpPr/>
          <p:nvPr/>
        </p:nvGrpSpPr>
        <p:grpSpPr>
          <a:xfrm>
            <a:off x="3995936" y="3310711"/>
            <a:ext cx="4680520" cy="430888"/>
            <a:chOff x="3995936" y="3470230"/>
            <a:chExt cx="4680520" cy="430888"/>
          </a:xfrm>
        </p:grpSpPr>
        <p:sp>
          <p:nvSpPr>
            <p:cNvPr id="12" name="مربع نص 11"/>
            <p:cNvSpPr txBox="1"/>
            <p:nvPr/>
          </p:nvSpPr>
          <p:spPr>
            <a:xfrm>
              <a:off x="3995936" y="3501008"/>
              <a:ext cx="468052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 smtClean="0"/>
                <a:t>2) ابحث في قيم الدالة عندما تقترب     من 2 .</a:t>
              </a:r>
              <a:endParaRPr lang="ar-SA" sz="2000" dirty="0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3" name="مربع نص 12"/>
                <p:cNvSpPr txBox="1"/>
                <p:nvPr/>
              </p:nvSpPr>
              <p:spPr>
                <a:xfrm>
                  <a:off x="5292080" y="3470230"/>
                  <a:ext cx="402674" cy="40011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ar-SA" sz="2000" b="1" dirty="0"/>
                </a:p>
              </p:txBody>
            </p:sp>
          </mc:Choice>
          <mc:Fallback>
            <p:sp>
              <p:nvSpPr>
                <p:cNvPr id="13" name="مربع نص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080" y="3470230"/>
                  <a:ext cx="402674" cy="400110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4" name="جدول 1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a14="http://schemas.microsoft.com/office/drawing/2010/main" xmlns="" xmlns:p14="http://schemas.microsoft.com/office/powerpoint/2010/main" val="2237014629"/>
              </p:ext>
            </p:extLst>
          </p:nvPr>
        </p:nvGraphicFramePr>
        <p:xfrm>
          <a:off x="2166706" y="3814767"/>
          <a:ext cx="6005694" cy="736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59433"/>
                <a:gridCol w="834640"/>
                <a:gridCol w="1065659"/>
                <a:gridCol w="208280"/>
                <a:gridCol w="1186811"/>
                <a:gridCol w="794002"/>
                <a:gridCol w="619866"/>
                <a:gridCol w="537003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2.1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2.01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2.001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/>
                        <a:t>2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1.99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1.99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1.9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anchor="ctr">
                    <a:blipFill rotWithShape="1">
                      <a:blip r:embed="rId7"/>
                      <a:stretch>
                        <a:fillRect l="-1020455" t="-1667" b="-113333"/>
                      </a:stretch>
                    </a:blip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14.5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14.05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14.005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0.001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0.01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0.1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anchor="ctr">
                    <a:blipFill rotWithShape="1">
                      <a:blip r:embed="rId7"/>
                      <a:stretch>
                        <a:fillRect l="-1020455" t="-110909" b="-23636"/>
                      </a:stretch>
                    </a:blipFill>
                  </a:tcPr>
                </a:tc>
              </a:tr>
            </a:tbl>
          </a:graphicData>
        </a:graphic>
      </p:graphicFrame>
      <p:cxnSp>
        <p:nvCxnSpPr>
          <p:cNvPr id="15" name="رابط كسهم مستقيم 14"/>
          <p:cNvCxnSpPr/>
          <p:nvPr/>
        </p:nvCxnSpPr>
        <p:spPr>
          <a:xfrm flipH="1">
            <a:off x="5805555" y="4606855"/>
            <a:ext cx="2124746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754621" y="4606855"/>
            <a:ext cx="2258846" cy="1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>
            <a:off x="5733547" y="4594346"/>
            <a:ext cx="16373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تقترب من</a:t>
            </a:r>
            <a:r>
              <a:rPr lang="en-US" dirty="0" smtClean="0"/>
              <a:t>14  </a:t>
            </a:r>
            <a:endParaRPr lang="ar-SA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3044466" y="4565106"/>
            <a:ext cx="16373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تقترب من </a:t>
            </a:r>
            <a:r>
              <a:rPr lang="en-US" b="1" dirty="0" smtClean="0"/>
              <a:t>0</a:t>
            </a:r>
            <a:r>
              <a:rPr lang="ar-SA" dirty="0" smtClean="0"/>
              <a:t>   </a:t>
            </a:r>
            <a:endParaRPr lang="ar-SA" dirty="0"/>
          </a:p>
        </p:txBody>
      </p:sp>
      <p:grpSp>
        <p:nvGrpSpPr>
          <p:cNvPr id="19" name="مجموعة 18"/>
          <p:cNvGrpSpPr/>
          <p:nvPr/>
        </p:nvGrpSpPr>
        <p:grpSpPr>
          <a:xfrm>
            <a:off x="1388408" y="5130307"/>
            <a:ext cx="7144032" cy="1057343"/>
            <a:chOff x="1388408" y="4171857"/>
            <a:chExt cx="7144032" cy="1057343"/>
          </a:xfrm>
        </p:grpSpPr>
        <p:grpSp>
          <p:nvGrpSpPr>
            <p:cNvPr id="20" name="مجموعة 24"/>
            <p:cNvGrpSpPr/>
            <p:nvPr/>
          </p:nvGrpSpPr>
          <p:grpSpPr>
            <a:xfrm>
              <a:off x="1511930" y="4171857"/>
              <a:ext cx="7020510" cy="1057343"/>
              <a:chOff x="971600" y="4899488"/>
              <a:chExt cx="7020510" cy="1057343"/>
            </a:xfrm>
          </p:grpSpPr>
          <p:sp>
            <p:nvSpPr>
              <p:cNvPr id="25" name="مربع نص 19"/>
              <p:cNvSpPr txBox="1"/>
              <p:nvPr/>
            </p:nvSpPr>
            <p:spPr>
              <a:xfrm>
                <a:off x="971600" y="4941168"/>
                <a:ext cx="7020510" cy="10156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 smtClean="0"/>
                  <a:t>يظهر الجدول أن         تقترب من </a:t>
                </a:r>
                <a:r>
                  <a:rPr lang="en-US" sz="2000" b="1" dirty="0" smtClean="0"/>
                  <a:t>14</a:t>
                </a:r>
                <a:r>
                  <a:rPr lang="ar-SA" sz="2000" b="1" dirty="0" smtClean="0"/>
                  <a:t>عندما تقترب      من </a:t>
                </a:r>
                <a:r>
                  <a:rPr lang="en-US" sz="2000" b="1" dirty="0" smtClean="0"/>
                  <a:t>2</a:t>
                </a:r>
                <a:r>
                  <a:rPr lang="ar-SA" sz="2000" b="1" dirty="0" smtClean="0"/>
                  <a:t>من اليمين ، وتقترب من </a:t>
                </a:r>
                <a:r>
                  <a:rPr lang="en-US" sz="2000" b="1" dirty="0" smtClean="0"/>
                  <a:t>0</a:t>
                </a:r>
                <a:r>
                  <a:rPr lang="ar-SA" sz="2000" b="1" dirty="0" smtClean="0"/>
                  <a:t>   عندما تقترب       من </a:t>
                </a:r>
                <a:r>
                  <a:rPr lang="en-US" sz="2000" b="1" dirty="0" smtClean="0"/>
                  <a:t>2</a:t>
                </a:r>
                <a:r>
                  <a:rPr lang="ar-SA" sz="2000" b="1" dirty="0" smtClean="0"/>
                  <a:t>من اليسار ، وبما أن قيم         تقترب من قيمتين مختلفتين  عندما تقترب      من </a:t>
                </a:r>
                <a:r>
                  <a:rPr lang="en-US" sz="2000" b="1" dirty="0" smtClean="0"/>
                  <a:t>2</a:t>
                </a:r>
                <a:r>
                  <a:rPr lang="ar-SA" sz="2000" b="1" dirty="0" smtClean="0"/>
                  <a:t>، فإن للدالة          عدم اتصال قفزي عند   </a:t>
                </a:r>
                <a:endParaRPr lang="ar-SA" sz="2000" b="1" dirty="0"/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21" name="مربع نص 20"/>
                  <p:cNvSpPr txBox="1"/>
                  <p:nvPr/>
                </p:nvSpPr>
                <p:spPr>
                  <a:xfrm>
                    <a:off x="5901691" y="4899488"/>
                    <a:ext cx="75854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/>
                            </a:rPr>
                            <m:t>𝒇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ar-SA" sz="2000" b="1" dirty="0"/>
                  </a:p>
                </p:txBody>
              </p:sp>
            </mc:Choice>
            <mc:Fallback>
              <p:sp>
                <p:nvSpPr>
                  <p:cNvPr id="26" name="مربع نص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01691" y="4899488"/>
                    <a:ext cx="758541" cy="400110"/>
                  </a:xfrm>
                  <a:prstGeom prst="rect">
                    <a:avLst/>
                  </a:prstGeom>
                  <a:blipFill rotWithShape="1">
                    <a:blip r:embed="rId8" cstate="print"/>
                    <a:stretch>
                      <a:fillRect b="-18462"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22" name="مربع نص 21"/>
                  <p:cNvSpPr txBox="1"/>
                  <p:nvPr/>
                </p:nvSpPr>
                <p:spPr>
                  <a:xfrm>
                    <a:off x="3229139" y="4917738"/>
                    <a:ext cx="40267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ar-SA" sz="2000" b="1" dirty="0"/>
                  </a:p>
                </p:txBody>
              </p:sp>
            </mc:Choice>
            <mc:Fallback>
              <p:sp>
                <p:nvSpPr>
                  <p:cNvPr id="27" name="مربع نص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9139" y="4917738"/>
                    <a:ext cx="402674" cy="400110"/>
                  </a:xfrm>
                  <a:prstGeom prst="rect">
                    <a:avLst/>
                  </a:prstGeom>
                  <a:blipFill rotWithShape="1">
                    <a:blip r:embed="rId9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23" name="مربع نص 22"/>
                  <p:cNvSpPr txBox="1"/>
                  <p:nvPr/>
                </p:nvSpPr>
                <p:spPr>
                  <a:xfrm>
                    <a:off x="5753502" y="5218158"/>
                    <a:ext cx="40267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ar-SA" sz="2000" b="1" dirty="0"/>
                  </a:p>
                </p:txBody>
              </p:sp>
            </mc:Choice>
            <mc:Fallback>
              <p:sp>
                <p:nvSpPr>
                  <p:cNvPr id="28" name="مربع نص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3502" y="5218158"/>
                    <a:ext cx="402674" cy="400110"/>
                  </a:xfrm>
                  <a:prstGeom prst="rect">
                    <a:avLst/>
                  </a:prstGeom>
                  <a:blipFill rotWithShape="1">
                    <a:blip r:embed="rId10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5" name="مربع نص 34"/>
                <p:cNvSpPr txBox="1"/>
                <p:nvPr/>
              </p:nvSpPr>
              <p:spPr>
                <a:xfrm>
                  <a:off x="3165387" y="4471748"/>
                  <a:ext cx="758541" cy="40011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000" b="1" i="1" smtClean="0">
                            <a:latin typeface="Cambria Math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ar-SA" sz="2000" b="1" dirty="0"/>
                </a:p>
              </p:txBody>
            </p:sp>
          </mc:Choice>
          <mc:Fallback>
            <p:sp>
              <p:nvSpPr>
                <p:cNvPr id="21" name="مربع نص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5387" y="4471748"/>
                  <a:ext cx="758541" cy="400110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6" name="مربع نص 35"/>
                <p:cNvSpPr txBox="1"/>
                <p:nvPr/>
              </p:nvSpPr>
              <p:spPr>
                <a:xfrm>
                  <a:off x="6156176" y="4776478"/>
                  <a:ext cx="402674" cy="40011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ar-SA" sz="2000" b="1" dirty="0"/>
                </a:p>
              </p:txBody>
            </p:sp>
          </mc:Choice>
          <mc:Fallback>
            <p:sp>
              <p:nvSpPr>
                <p:cNvPr id="22" name="مربع نص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4776478"/>
                  <a:ext cx="402674" cy="400110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7" name="مربع نص 36"/>
                <p:cNvSpPr txBox="1"/>
                <p:nvPr/>
              </p:nvSpPr>
              <p:spPr>
                <a:xfrm>
                  <a:off x="3908688" y="4790260"/>
                  <a:ext cx="758541" cy="40011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000" b="1" i="1" smtClean="0">
                            <a:latin typeface="Cambria Math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ar-SA" sz="2000" b="1" dirty="0"/>
                </a:p>
              </p:txBody>
            </p:sp>
          </mc:Choice>
          <mc:Fallback>
            <p:sp>
              <p:nvSpPr>
                <p:cNvPr id="23" name="مربع نص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8688" y="4790260"/>
                  <a:ext cx="758541" cy="400110"/>
                </a:xfrm>
                <a:prstGeom prst="rect">
                  <a:avLst/>
                </a:prstGeom>
                <a:blipFill rotWithShape="1">
                  <a:blip r:embed="rId13" cstate="print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8" name="مربع نص 37"/>
                <p:cNvSpPr txBox="1"/>
                <p:nvPr/>
              </p:nvSpPr>
              <p:spPr>
                <a:xfrm>
                  <a:off x="1388408" y="4783209"/>
                  <a:ext cx="891398" cy="40011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ar-SA" sz="2000" b="1" dirty="0"/>
                </a:p>
              </p:txBody>
            </p:sp>
          </mc:Choice>
          <mc:Fallback>
            <p:sp>
              <p:nvSpPr>
                <p:cNvPr id="24" name="مربع نص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8408" y="4783209"/>
                  <a:ext cx="891398" cy="400110"/>
                </a:xfrm>
                <a:prstGeom prst="rect">
                  <a:avLst/>
                </a:prstGeom>
                <a:blipFill rotWithShape="1">
                  <a:blip r:embed="rId1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مجموعة 28"/>
          <p:cNvGrpSpPr/>
          <p:nvPr/>
        </p:nvGrpSpPr>
        <p:grpSpPr>
          <a:xfrm>
            <a:off x="323528" y="6187650"/>
            <a:ext cx="7046941" cy="456060"/>
            <a:chOff x="1485499" y="5173250"/>
            <a:chExt cx="7046941" cy="456060"/>
          </a:xfrm>
        </p:grpSpPr>
        <p:sp>
          <p:nvSpPr>
            <p:cNvPr id="30" name="مربع نص 29"/>
            <p:cNvSpPr txBox="1"/>
            <p:nvPr/>
          </p:nvSpPr>
          <p:spPr>
            <a:xfrm>
              <a:off x="1485499" y="5229200"/>
              <a:ext cx="704694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 smtClean="0">
                  <a:solidFill>
                    <a:schemeClr val="accent1">
                      <a:lumMod val="75000"/>
                    </a:schemeClr>
                  </a:solidFill>
                </a:rPr>
                <a:t>ويوضح منحنى الدالة           عدم اتصال الدالة عند   </a:t>
              </a:r>
              <a:endParaRPr lang="ar-SA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1" name="مربع نص 40"/>
                <p:cNvSpPr txBox="1"/>
                <p:nvPr/>
              </p:nvSpPr>
              <p:spPr>
                <a:xfrm>
                  <a:off x="6012160" y="5173250"/>
                  <a:ext cx="758541" cy="40011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ar-SA" sz="200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31" name="مربع نص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160" y="5173250"/>
                  <a:ext cx="758541" cy="400110"/>
                </a:xfrm>
                <a:prstGeom prst="rect">
                  <a:avLst/>
                </a:prstGeom>
                <a:blipFill rotWithShape="1">
                  <a:blip r:embed="rId15" cstate="print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2" name="مربع نص 41"/>
                <p:cNvSpPr txBox="1"/>
                <p:nvPr/>
              </p:nvSpPr>
              <p:spPr>
                <a:xfrm>
                  <a:off x="3332624" y="5197006"/>
                  <a:ext cx="891398" cy="40011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ar-SA" sz="200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32" name="مربع نص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2624" y="5197006"/>
                  <a:ext cx="891398" cy="400110"/>
                </a:xfrm>
                <a:prstGeom prst="rect">
                  <a:avLst/>
                </a:prstGeom>
                <a:blipFill rotWithShape="1">
                  <a:blip r:embed="rId1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مجموعة 41"/>
          <p:cNvGrpSpPr/>
          <p:nvPr/>
        </p:nvGrpSpPr>
        <p:grpSpPr>
          <a:xfrm>
            <a:off x="142844" y="214290"/>
            <a:ext cx="4745118" cy="3500462"/>
            <a:chOff x="142844" y="214290"/>
            <a:chExt cx="4745118" cy="3500462"/>
          </a:xfrm>
        </p:grpSpPr>
        <p:pic>
          <p:nvPicPr>
            <p:cNvPr id="39" name="Picture 2" descr="C:\Users\asus\AppData\Local\Temp\SNAGHTML156b9369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214290"/>
              <a:ext cx="4745118" cy="350046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شكل بيضاوي 39"/>
            <p:cNvSpPr/>
            <p:nvPr/>
          </p:nvSpPr>
          <p:spPr>
            <a:xfrm>
              <a:off x="2285984" y="1232786"/>
              <a:ext cx="87873" cy="96581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1" name="شكل بيضاوي 40"/>
            <p:cNvSpPr/>
            <p:nvPr/>
          </p:nvSpPr>
          <p:spPr>
            <a:xfrm>
              <a:off x="2291099" y="3260981"/>
              <a:ext cx="87873" cy="96581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996952"/>
            <a:ext cx="3136432" cy="83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140968"/>
            <a:ext cx="318611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700808"/>
            <a:ext cx="6372234" cy="116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908720"/>
            <a:ext cx="1200154" cy="5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4427984" y="548680"/>
            <a:ext cx="1296144" cy="4616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فردي</a:t>
            </a:r>
            <a:endParaRPr lang="ar-SA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صورة 6" descr="ساعة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8" name="شكل بيضاوي 7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ربع نص 8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12 دقائق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7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2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8032"/>
            <a:ext cx="914400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12976"/>
            <a:ext cx="8208912" cy="179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4296" y="-99392"/>
            <a:ext cx="6496372" cy="160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520" y="1340768"/>
            <a:ext cx="43917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916832"/>
            <a:ext cx="7684690" cy="138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7047607" y="3257426"/>
          <a:ext cx="1736725" cy="461963"/>
        </p:xfrm>
        <a:graphic>
          <a:graphicData uri="http://schemas.openxmlformats.org/presentationml/2006/ole">
            <p:oleObj spid="_x0000_s32775" name="Equation" r:id="rId6" imgW="914400" imgH="304560" progId="Equation.DSMT4">
              <p:embed/>
            </p:oleObj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3085207" y="3212976"/>
          <a:ext cx="1738312" cy="460375"/>
        </p:xfrm>
        <a:graphic>
          <a:graphicData uri="http://schemas.openxmlformats.org/presentationml/2006/ole">
            <p:oleObj spid="_x0000_s32776" name="Equation" r:id="rId7" imgW="914400" imgH="304560" progId="Equation.DSMT4">
              <p:embed/>
            </p:oleObj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5010373" y="3717032"/>
          <a:ext cx="1830387" cy="422275"/>
        </p:xfrm>
        <a:graphic>
          <a:graphicData uri="http://schemas.openxmlformats.org/presentationml/2006/ole">
            <p:oleObj spid="_x0000_s32777" name="Equation" r:id="rId8" imgW="863280" imgH="279360" progId="Equation.DSMT4">
              <p:embed/>
            </p:oleObj>
          </a:graphicData>
        </a:graphic>
      </p:graphicFrame>
      <p:sp>
        <p:nvSpPr>
          <p:cNvPr id="10" name="سهم إلى اليسار واليمين والأعلى 9"/>
          <p:cNvSpPr/>
          <p:nvPr/>
        </p:nvSpPr>
        <p:spPr>
          <a:xfrm rot="10800000">
            <a:off x="5362326" y="3228749"/>
            <a:ext cx="1104627" cy="42967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4149080"/>
            <a:ext cx="784887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5013176"/>
            <a:ext cx="83884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قوس كبير أيسر 12"/>
          <p:cNvSpPr/>
          <p:nvPr/>
        </p:nvSpPr>
        <p:spPr>
          <a:xfrm>
            <a:off x="5940152" y="5589240"/>
            <a:ext cx="360040" cy="1296144"/>
          </a:xfrm>
          <a:prstGeom prst="leftBrace">
            <a:avLst>
              <a:gd name="adj1" fmla="val 35544"/>
              <a:gd name="adj2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348880"/>
            <a:ext cx="6696744" cy="182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51520" y="3193812"/>
            <a:ext cx="86764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latin typeface="Arial" pitchFamily="34" charset="0"/>
                <a:cs typeface="+mj-cs"/>
              </a:rPr>
              <a:t>تستعمل نظرية القيمة المتوسطة </a:t>
            </a:r>
            <a:r>
              <a:rPr lang="ar-SA" sz="2800" dirty="0" smtClean="0">
                <a:solidFill>
                  <a:srgbClr val="FF0000"/>
                </a:solidFill>
                <a:latin typeface="Arial" pitchFamily="34" charset="0"/>
                <a:cs typeface="+mj-cs"/>
              </a:rPr>
              <a:t>ونتيجتها</a:t>
            </a:r>
            <a:r>
              <a:rPr lang="ar-SA" sz="2800" dirty="0" smtClean="0">
                <a:latin typeface="Arial" pitchFamily="34" charset="0"/>
                <a:cs typeface="+mj-cs"/>
              </a:rPr>
              <a:t> لتقريب أصفار الدوال المتصلة . </a:t>
            </a:r>
            <a:endParaRPr lang="ar-SA" sz="2800" dirty="0">
              <a:latin typeface="Arial" pitchFamily="34" charset="0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93" y="3750518"/>
            <a:ext cx="8332787" cy="2990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وجة 3"/>
          <p:cNvSpPr/>
          <p:nvPr/>
        </p:nvSpPr>
        <p:spPr>
          <a:xfrm>
            <a:off x="2714612" y="-27384"/>
            <a:ext cx="4248472" cy="1008112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نظرية القيمة المتوسطة</a:t>
            </a:r>
            <a:endParaRPr lang="ar-SA" sz="3600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83529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 txBox="1">
            <a:spLocks/>
          </p:cNvSpPr>
          <p:nvPr/>
        </p:nvSpPr>
        <p:spPr>
          <a:xfrm>
            <a:off x="611560" y="836712"/>
            <a:ext cx="8075240" cy="5920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حدد الأعداد الصحيحة المتتالية التي تنحصر بينها </a:t>
            </a:r>
            <a:r>
              <a:rPr kumimoji="0" lang="ar-S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الأصفار</a:t>
            </a:r>
            <a:r>
              <a:rPr kumimoji="0" lang="ar-S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الحقيقية للدالة :</a:t>
            </a:r>
          </a:p>
          <a:p>
            <a:pPr marL="6858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7500958" y="2071678"/>
            <a:ext cx="1450504" cy="58005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ar-SA" sz="2400" u="sng" dirty="0" smtClean="0">
                <a:solidFill>
                  <a:schemeClr val="accent2">
                    <a:lumMod val="75000"/>
                  </a:schemeClr>
                </a:solidFill>
              </a:rPr>
              <a:t>الحل</a:t>
            </a:r>
            <a:endParaRPr lang="ar-SA" sz="2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سهم منحني إلى الأعلى 6"/>
          <p:cNvSpPr/>
          <p:nvPr/>
        </p:nvSpPr>
        <p:spPr>
          <a:xfrm>
            <a:off x="2627784" y="5276676"/>
            <a:ext cx="648072" cy="288032"/>
          </a:xfrm>
          <a:prstGeom prst="curvedUp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547664" y="5564708"/>
            <a:ext cx="21807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تغيرت اشارة الدالة</a:t>
            </a:r>
          </a:p>
          <a:p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من سالب لموجب</a:t>
            </a:r>
            <a:endParaRPr lang="ar-S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سهم منحني إلى الأسفل 8"/>
          <p:cNvSpPr/>
          <p:nvPr/>
        </p:nvSpPr>
        <p:spPr>
          <a:xfrm>
            <a:off x="2555776" y="4041750"/>
            <a:ext cx="648072" cy="272534"/>
          </a:xfrm>
          <a:prstGeom prst="curved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سهم منحني إلى الأعلى 9"/>
          <p:cNvSpPr/>
          <p:nvPr/>
        </p:nvSpPr>
        <p:spPr>
          <a:xfrm>
            <a:off x="4638179" y="5291916"/>
            <a:ext cx="648072" cy="288032"/>
          </a:xfrm>
          <a:prstGeom prst="curved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932040" y="5662989"/>
            <a:ext cx="23043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2">
                    <a:lumMod val="50000"/>
                  </a:schemeClr>
                </a:solidFill>
              </a:rPr>
              <a:t>تغيرت اشارة الدالة</a:t>
            </a:r>
          </a:p>
          <a:p>
            <a:r>
              <a:rPr lang="ar-SA" b="1" dirty="0" smtClean="0">
                <a:solidFill>
                  <a:schemeClr val="tx2">
                    <a:lumMod val="50000"/>
                  </a:schemeClr>
                </a:solidFill>
              </a:rPr>
              <a:t>من سالب لموجب</a:t>
            </a:r>
            <a:endParaRPr lang="ar-SA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سهم منحني إلى الأسفل 11"/>
          <p:cNvSpPr/>
          <p:nvPr/>
        </p:nvSpPr>
        <p:spPr>
          <a:xfrm>
            <a:off x="5508104" y="4057248"/>
            <a:ext cx="648072" cy="272534"/>
          </a:xfrm>
          <a:prstGeom prst="curved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059832" y="5662989"/>
            <a:ext cx="23772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تغيرت اشارة الدالة</a:t>
            </a:r>
          </a:p>
          <a:p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من موجب لسالب</a:t>
            </a:r>
            <a:endParaRPr lang="ar-S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سهم منحني إلى الأسفل 13"/>
          <p:cNvSpPr/>
          <p:nvPr/>
        </p:nvSpPr>
        <p:spPr>
          <a:xfrm>
            <a:off x="4669082" y="4067780"/>
            <a:ext cx="648072" cy="272534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سهم منحني إلى الأعلى 14"/>
          <p:cNvSpPr/>
          <p:nvPr/>
        </p:nvSpPr>
        <p:spPr>
          <a:xfrm>
            <a:off x="5508104" y="5291916"/>
            <a:ext cx="648072" cy="288032"/>
          </a:xfrm>
          <a:prstGeom prst="curvedUp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grpSp>
        <p:nvGrpSpPr>
          <p:cNvPr id="19" name="مجموعة 18"/>
          <p:cNvGrpSpPr/>
          <p:nvPr/>
        </p:nvGrpSpPr>
        <p:grpSpPr>
          <a:xfrm>
            <a:off x="3563888" y="3457649"/>
            <a:ext cx="2417369" cy="619423"/>
            <a:chOff x="4283968" y="3189699"/>
            <a:chExt cx="2417369" cy="619423"/>
          </a:xfrm>
        </p:grpSpPr>
        <p:sp>
          <p:nvSpPr>
            <p:cNvPr id="20" name="مربع نص 19"/>
            <p:cNvSpPr txBox="1"/>
            <p:nvPr/>
          </p:nvSpPr>
          <p:spPr>
            <a:xfrm>
              <a:off x="4283968" y="3189699"/>
              <a:ext cx="241736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 smtClean="0">
                  <a:solidFill>
                    <a:srgbClr val="0070C0"/>
                  </a:solidFill>
                </a:rPr>
                <a:t>يوجد صفر حقيقي في الفترة </a:t>
              </a:r>
              <a:endParaRPr lang="ar-SA" b="1" dirty="0">
                <a:solidFill>
                  <a:srgbClr val="0070C0"/>
                </a:solidFill>
              </a:endParaRPr>
            </a:p>
          </p:txBody>
        </p:sp>
        <p:sp>
          <p:nvSpPr>
            <p:cNvPr id="21" name="مربع نص 2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330902" y="3439790"/>
              <a:ext cx="1290738" cy="369332"/>
            </a:xfrm>
            <a:prstGeom prst="rect">
              <a:avLst/>
            </a:prstGeom>
            <a:blipFill rotWithShape="1">
              <a:blip r:embed="rId2" cstate="print"/>
              <a:stretch>
                <a:fillRect/>
              </a:stretch>
            </a:blipFill>
          </p:spPr>
          <p:txBody>
            <a:bodyPr/>
            <a:lstStyle/>
            <a:p>
              <a:r>
                <a:rPr lang="ar-SA" dirty="0">
                  <a:solidFill>
                    <a:srgbClr val="0070C0"/>
                  </a:solidFill>
                </a:rPr>
                <a:t> </a:t>
              </a:r>
            </a:p>
          </p:txBody>
        </p:sp>
      </p:grpSp>
      <p:grpSp>
        <p:nvGrpSpPr>
          <p:cNvPr id="22" name="مجموعة 21"/>
          <p:cNvGrpSpPr/>
          <p:nvPr/>
        </p:nvGrpSpPr>
        <p:grpSpPr>
          <a:xfrm>
            <a:off x="5868144" y="3645024"/>
            <a:ext cx="2225503" cy="655802"/>
            <a:chOff x="6588224" y="3718773"/>
            <a:chExt cx="2225503" cy="655802"/>
          </a:xfrm>
        </p:grpSpPr>
        <p:sp>
          <p:nvSpPr>
            <p:cNvPr id="23" name="مربع نص 22"/>
            <p:cNvSpPr txBox="1"/>
            <p:nvPr/>
          </p:nvSpPr>
          <p:spPr>
            <a:xfrm>
              <a:off x="6588224" y="3718773"/>
              <a:ext cx="2225503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 smtClean="0">
                  <a:solidFill>
                    <a:schemeClr val="tx2">
                      <a:lumMod val="50000"/>
                    </a:schemeClr>
                  </a:solidFill>
                </a:rPr>
                <a:t>يوجد صفر حقيقي</a:t>
              </a:r>
            </a:p>
            <a:p>
              <a:r>
                <a:rPr lang="ar-SA" b="1" dirty="0" smtClean="0">
                  <a:solidFill>
                    <a:schemeClr val="tx2">
                      <a:lumMod val="50000"/>
                    </a:schemeClr>
                  </a:solidFill>
                </a:rPr>
                <a:t> في الفترة </a:t>
              </a:r>
              <a:endParaRPr lang="ar-SA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7" name="مربع نص 26"/>
                <p:cNvSpPr txBox="1"/>
                <p:nvPr/>
              </p:nvSpPr>
              <p:spPr>
                <a:xfrm>
                  <a:off x="6773768" y="4005243"/>
                  <a:ext cx="1290738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𝑿</m:t>
                        </m:r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oMath>
                    </m:oMathPara>
                  </a14:m>
                  <a:endParaRPr lang="ar-SA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24" name="مربع نص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3768" y="4005243"/>
                  <a:ext cx="1290738" cy="369332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مستطيل مستدير الزوايا 24"/>
          <p:cNvSpPr/>
          <p:nvPr/>
        </p:nvSpPr>
        <p:spPr>
          <a:xfrm>
            <a:off x="3203849" y="188640"/>
            <a:ext cx="3960440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b="1" dirty="0">
                <a:solidFill>
                  <a:srgbClr val="D6ECFF">
                    <a:lumMod val="25000"/>
                  </a:srgbClr>
                </a:solidFill>
              </a:rPr>
              <a:t>تقريب الأصفار عند تغيير الإشارة </a:t>
            </a:r>
          </a:p>
        </p:txBody>
      </p:sp>
      <p:sp>
        <p:nvSpPr>
          <p:cNvPr id="26" name="نجمة ذات 8 نقاط 25"/>
          <p:cNvSpPr/>
          <p:nvPr/>
        </p:nvSpPr>
        <p:spPr>
          <a:xfrm>
            <a:off x="0" y="1285861"/>
            <a:ext cx="2880320" cy="2143140"/>
          </a:xfrm>
          <a:prstGeom prst="star8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سيتم الاستفادة من النتيجة السابقة لتحديد موقع تقريبي لأصفار الدالة  </a:t>
            </a:r>
            <a:endParaRPr lang="ar-SA" sz="20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428736"/>
            <a:ext cx="22860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357298"/>
            <a:ext cx="1947867" cy="45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4908" cy="392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437112"/>
            <a:ext cx="7272808" cy="80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مربع نص 31"/>
          <p:cNvSpPr txBox="1"/>
          <p:nvPr/>
        </p:nvSpPr>
        <p:spPr>
          <a:xfrm>
            <a:off x="1384451" y="3430741"/>
            <a:ext cx="22013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يوجد صفر حقيقي </a:t>
            </a:r>
          </a:p>
          <a:p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في الفترة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-3  &lt; x &lt; -2  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2564904"/>
            <a:ext cx="3941216" cy="48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368" y="118497"/>
            <a:ext cx="947539" cy="54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26" grpId="0" animBg="1"/>
      <p:bldP spid="26" grpId="1" animBg="1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85860"/>
            <a:ext cx="5116527" cy="380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وسيلة شرح بيضاوية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5085184"/>
            <a:ext cx="3816424" cy="1772816"/>
          </a:xfrm>
          <a:prstGeom prst="wedgeEllipseCallout">
            <a:avLst>
              <a:gd name="adj1" fmla="val 42443"/>
              <a:gd name="adj2" fmla="val -142304"/>
            </a:avLst>
          </a:prstGeom>
          <a:blipFill rotWithShape="1">
            <a:blip r:embed="rId3" cstate="print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ar-SA">
                <a:noFill/>
              </a:rPr>
              <a:t> </a:t>
            </a: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7143768" y="1357298"/>
            <a:ext cx="2000232" cy="57150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ملحوظة هامة :</a:t>
            </a:r>
            <a:endParaRPr kumimoji="0" lang="ar-SA" sz="2400" b="0" i="0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5357818" y="1857364"/>
            <a:ext cx="3547756" cy="208823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إن تغير إشارات قيم الدالة في فترة ما يحدد موقعًا تقريبيًا لصفر الدالة الحقيقي . أما الفترات التي لا تتغير فيها الإشارة فإنها لا تنفي وجود أصفار للدالة . ويعد تمثيل الدالة من أفضل طرق التحقق من ذلك . 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708920"/>
            <a:ext cx="670706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err="1" smtClean="0">
                <a:solidFill>
                  <a:srgbClr val="C00000"/>
                </a:solidFill>
              </a:rPr>
              <a:t>8دقائق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014.jpg"/>
          <p:cNvPicPr>
            <a:picLocks noChangeAspect="1"/>
          </p:cNvPicPr>
          <p:nvPr/>
        </p:nvPicPr>
        <p:blipFill>
          <a:blip r:embed="rId3" cstate="print"/>
          <a:srcRect l="2326" b="6667"/>
          <a:stretch>
            <a:fillRect/>
          </a:stretch>
        </p:blipFill>
        <p:spPr>
          <a:xfrm>
            <a:off x="5286380" y="285728"/>
            <a:ext cx="3000396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 descr="3-2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2057" y="3595698"/>
            <a:ext cx="3514719" cy="1333500"/>
          </a:xfrm>
          <a:prstGeom prst="rect">
            <a:avLst/>
          </a:prstGeom>
        </p:spPr>
      </p:pic>
      <p:pic>
        <p:nvPicPr>
          <p:cNvPr id="4" name="صورة 3" descr="210.jpg"/>
          <p:cNvPicPr>
            <a:picLocks noChangeAspect="1"/>
          </p:cNvPicPr>
          <p:nvPr/>
        </p:nvPicPr>
        <p:blipFill>
          <a:blip r:embed="rId5" cstate="print"/>
          <a:srcRect b="29032"/>
          <a:stretch>
            <a:fillRect/>
          </a:stretch>
        </p:blipFill>
        <p:spPr>
          <a:xfrm>
            <a:off x="857224" y="285728"/>
            <a:ext cx="2786082" cy="1857388"/>
          </a:xfrm>
          <a:prstGeom prst="roundRect">
            <a:avLst>
              <a:gd name="adj" fmla="val 48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 descr="3-8[1]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3571876"/>
            <a:ext cx="3429024" cy="1495425"/>
          </a:xfrm>
          <a:prstGeom prst="rect">
            <a:avLst/>
          </a:prstGeo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5643570" y="2786058"/>
            <a:ext cx="1316038" cy="908050"/>
            <a:chOff x="12960" y="7713"/>
            <a:chExt cx="1802" cy="2544"/>
          </a:xfrm>
        </p:grpSpPr>
        <p:pic>
          <p:nvPicPr>
            <p:cNvPr id="7" name="Picture 3" descr="math2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960" y="7713"/>
              <a:ext cx="1802" cy="2544"/>
            </a:xfrm>
            <a:prstGeom prst="rect">
              <a:avLst/>
            </a:prstGeom>
            <a:noFill/>
          </p:spPr>
        </p:pic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3140" y="8157"/>
              <a:ext cx="1440" cy="14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Arial" pitchFamily="34" charset="0"/>
                  <a:cs typeface="Tahoma" pitchFamily="34" charset="0"/>
                </a:rPr>
                <a:t>نبضة</a:t>
              </a:r>
              <a:r>
                <a:rPr kumimoji="0" lang="ar-SA" sz="11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Arial" pitchFamily="34" charset="0"/>
                  <a:cs typeface="Tahoma" pitchFamily="34" charset="0"/>
                </a:rPr>
                <a:t> القلب</a:t>
              </a:r>
              <a:endParaRPr kumimoji="0" lang="ar-S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1285852" y="2714620"/>
            <a:ext cx="2357454" cy="908050"/>
            <a:chOff x="12960" y="7713"/>
            <a:chExt cx="1802" cy="2544"/>
          </a:xfrm>
        </p:grpSpPr>
        <p:pic>
          <p:nvPicPr>
            <p:cNvPr id="10" name="Picture 3" descr="math2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960" y="7713"/>
              <a:ext cx="1802" cy="2544"/>
            </a:xfrm>
            <a:prstGeom prst="rect">
              <a:avLst/>
            </a:prstGeom>
            <a:noFill/>
          </p:spPr>
        </p:pic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13218" y="8157"/>
              <a:ext cx="1362" cy="14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ar-SA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Arial" pitchFamily="34" charset="0"/>
                  <a:cs typeface="Tahoma" pitchFamily="34" charset="0"/>
                </a:rPr>
                <a:t>الموجات</a:t>
              </a:r>
              <a:r>
                <a:rPr kumimoji="0" lang="ar-SA" sz="1400" b="0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Arial" pitchFamily="34" charset="0"/>
                  <a:cs typeface="Tahoma" pitchFamily="34" charset="0"/>
                </a:rPr>
                <a:t> المستعرضة </a:t>
              </a:r>
              <a:r>
                <a:rPr lang="ar-SA" sz="1400" dirty="0" smtClean="0">
                  <a:latin typeface="Arial" pitchFamily="34" charset="0"/>
                  <a:ea typeface="Arial" pitchFamily="34" charset="0"/>
                  <a:cs typeface="Arial" pitchFamily="34" charset="0"/>
                </a:rPr>
                <a:t> مثل الضوء وموجات الماء</a:t>
              </a:r>
              <a:endParaRPr kumimoji="0" lang="ar-SA" sz="1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Arial" pitchFamily="34" charset="0"/>
                <a:cs typeface="Tahoma" pitchFamily="34" charset="0"/>
              </a:endParaRPr>
            </a:p>
          </p:txBody>
        </p:sp>
      </p:grp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3714744" y="1071546"/>
            <a:ext cx="1316038" cy="908050"/>
            <a:chOff x="12960" y="7713"/>
            <a:chExt cx="1802" cy="2544"/>
          </a:xfrm>
        </p:grpSpPr>
        <p:pic>
          <p:nvPicPr>
            <p:cNvPr id="13" name="Picture 3" descr="math2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960" y="7713"/>
              <a:ext cx="1802" cy="2544"/>
            </a:xfrm>
            <a:prstGeom prst="rect">
              <a:avLst/>
            </a:prstGeom>
            <a:noFill/>
          </p:spPr>
        </p:pic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13140" y="8157"/>
              <a:ext cx="1440" cy="14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Arial" pitchFamily="34" charset="0"/>
                  <a:cs typeface="Tahoma" pitchFamily="34" charset="0"/>
                </a:rPr>
                <a:t>الجسور</a:t>
              </a:r>
              <a:endParaRPr kumimoji="0" lang="ar-S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1071538" y="5072074"/>
            <a:ext cx="7143800" cy="83099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2400" b="1" spc="50" dirty="0" smtClean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نقول أن الدالة متصلة في الفترة إذا </a:t>
            </a:r>
            <a:r>
              <a:rPr lang="ar-SA" sz="2400" b="1" spc="50" dirty="0" err="1" smtClean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اكننا</a:t>
            </a:r>
            <a:r>
              <a:rPr lang="ar-SA" sz="2400" b="1" spc="50" dirty="0" smtClean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رسم المنحنى الممثل لها في </a:t>
            </a:r>
            <a:r>
              <a:rPr lang="ar-SA" sz="2400" b="1" spc="50" dirty="0" err="1" smtClean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هذة</a:t>
            </a:r>
            <a:r>
              <a:rPr lang="ar-SA" sz="2400" b="1" spc="50" dirty="0" smtClean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الفترة دون أن نرفع سن القلم عن الورقة</a:t>
            </a:r>
            <a:endParaRPr lang="ar-SA" sz="2400" b="1" spc="50" dirty="0">
              <a:ln w="11430"/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44" descr="Hand_writes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00" y="5500702"/>
            <a:ext cx="2894012" cy="936625"/>
          </a:xfrm>
          <a:prstGeom prst="rect">
            <a:avLst/>
          </a:prstGeom>
          <a:noFill/>
        </p:spPr>
      </p:pic>
      <p:sp>
        <p:nvSpPr>
          <p:cNvPr id="17" name="مربع نص 16"/>
          <p:cNvSpPr txBox="1"/>
          <p:nvPr/>
        </p:nvSpPr>
        <p:spPr>
          <a:xfrm>
            <a:off x="2928926" y="5786454"/>
            <a:ext cx="20717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rgbClr val="AB2121"/>
                </a:solidFill>
              </a:rPr>
              <a:t>لنرسم معا الموجات . 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3071802" y="6143644"/>
            <a:ext cx="20717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rgbClr val="AB2121"/>
                </a:solidFill>
              </a:rPr>
              <a:t>كيف </a:t>
            </a:r>
            <a:r>
              <a:rPr lang="ar-SA" sz="2000" dirty="0" err="1" smtClean="0">
                <a:solidFill>
                  <a:srgbClr val="AB2121"/>
                </a:solidFill>
              </a:rPr>
              <a:t>رسمتي</a:t>
            </a:r>
            <a:r>
              <a:rPr lang="ar-SA" sz="2000" dirty="0" smtClean="0">
                <a:solidFill>
                  <a:srgbClr val="AB2121"/>
                </a:solidFill>
              </a:rPr>
              <a:t> الموجة ؟</a:t>
            </a:r>
            <a:endParaRPr lang="ar-SA" sz="2000" dirty="0">
              <a:solidFill>
                <a:srgbClr val="AB21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3624" y="142852"/>
            <a:ext cx="4126311" cy="60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85794"/>
            <a:ext cx="842968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مستدير الزوايا 4"/>
          <p:cNvSpPr/>
          <p:nvPr/>
        </p:nvSpPr>
        <p:spPr>
          <a:xfrm>
            <a:off x="7715272" y="1643050"/>
            <a:ext cx="864096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الحل</a:t>
            </a:r>
            <a:endParaRPr lang="ar-SA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214554"/>
            <a:ext cx="635798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286124"/>
            <a:ext cx="65008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0817" y="5165196"/>
            <a:ext cx="5758901" cy="90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41" y="2279720"/>
            <a:ext cx="7525887" cy="4101608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شكل بيضاوي 15"/>
          <p:cNvSpPr/>
          <p:nvPr/>
        </p:nvSpPr>
        <p:spPr>
          <a:xfrm>
            <a:off x="4620264" y="3827700"/>
            <a:ext cx="108012" cy="9072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4050911" y="3827700"/>
            <a:ext cx="108012" cy="9072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سهم منحني إلى الأعلى 17"/>
          <p:cNvSpPr/>
          <p:nvPr/>
        </p:nvSpPr>
        <p:spPr>
          <a:xfrm>
            <a:off x="3923928" y="4029432"/>
            <a:ext cx="920864" cy="407680"/>
          </a:xfrm>
          <a:prstGeom prst="curved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19" name="رابط كسهم مستقيم 18"/>
          <p:cNvCxnSpPr/>
          <p:nvPr/>
        </p:nvCxnSpPr>
        <p:spPr>
          <a:xfrm>
            <a:off x="2951820" y="2348880"/>
            <a:ext cx="504056" cy="115212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2015716" y="2638653"/>
            <a:ext cx="11161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7030A0"/>
                </a:solidFill>
              </a:rPr>
              <a:t>قيم الدالة 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تتناقص</a:t>
            </a:r>
            <a:endParaRPr lang="ar-SA" dirty="0">
              <a:solidFill>
                <a:srgbClr val="7030A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580112" y="2647211"/>
            <a:ext cx="11343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7030A0"/>
                </a:solidFill>
              </a:rPr>
              <a:t>قيم الدالة 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تتزايد </a:t>
            </a:r>
            <a:endParaRPr lang="ar-SA" dirty="0">
              <a:solidFill>
                <a:srgbClr val="7030A0"/>
              </a:solidFill>
            </a:endParaRPr>
          </a:p>
        </p:txBody>
      </p:sp>
      <p:cxnSp>
        <p:nvCxnSpPr>
          <p:cNvPr id="22" name="رابط كسهم مستقيم 21"/>
          <p:cNvCxnSpPr/>
          <p:nvPr/>
        </p:nvCxnSpPr>
        <p:spPr>
          <a:xfrm flipV="1">
            <a:off x="5400092" y="2276753"/>
            <a:ext cx="468052" cy="1083679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260648"/>
            <a:ext cx="12241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C:\Users\لامي\AppData\Local\Temp\geogebra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68" r="24568"/>
          <a:stretch/>
        </p:blipFill>
        <p:spPr bwMode="auto">
          <a:xfrm>
            <a:off x="5472608" y="3501008"/>
            <a:ext cx="3275856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0823" y="2132856"/>
            <a:ext cx="7683177" cy="115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 descr="تحقق من فهمك صـ B30.png"/>
          <p:cNvPicPr/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544" y="3573016"/>
            <a:ext cx="3856087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2" y="66647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90342" y="116632"/>
            <a:ext cx="1357322" cy="13573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/>
          <p:cNvSpPr txBox="1"/>
          <p:nvPr/>
        </p:nvSpPr>
        <p:spPr>
          <a:xfrm>
            <a:off x="323528" y="476672"/>
            <a:ext cx="12144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الزمن  8 دقائق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857852" y="920144"/>
            <a:ext cx="3286148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استراتيجية  اكشف ورقك 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17492" y="548680"/>
            <a:ext cx="2714644" cy="17281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2984288"/>
              </p:ext>
            </p:extLst>
          </p:nvPr>
        </p:nvGraphicFramePr>
        <p:xfrm>
          <a:off x="322731" y="1277471"/>
          <a:ext cx="8568949" cy="99542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63201"/>
                <a:gridCol w="663201"/>
                <a:gridCol w="663201"/>
                <a:gridCol w="663201"/>
                <a:gridCol w="663201"/>
                <a:gridCol w="663201"/>
                <a:gridCol w="663201"/>
                <a:gridCol w="774385"/>
                <a:gridCol w="774385"/>
                <a:gridCol w="774385"/>
                <a:gridCol w="774385"/>
                <a:gridCol w="829002"/>
              </a:tblGrid>
              <a:tr h="49771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771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924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459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182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-6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-63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-220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-525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-1026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f(x)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0925"/>
            <a:ext cx="590385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423110" y="404664"/>
            <a:ext cx="34211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حل تحقق من فهمك </a:t>
            </a:r>
            <a:r>
              <a:rPr lang="en-US" sz="32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4A</a:t>
            </a:r>
            <a:endParaRPr lang="ar-SA" sz="32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4000" y="4073093"/>
            <a:ext cx="6120000" cy="130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صورة 9" descr="C:\Users\لامي\AppData\Local\Temp\geogebra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68" r="24568"/>
          <a:stretch/>
        </p:blipFill>
        <p:spPr bwMode="auto">
          <a:xfrm>
            <a:off x="0" y="3501008"/>
            <a:ext cx="2987824" cy="3356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418506096"/>
              </p:ext>
            </p:extLst>
          </p:nvPr>
        </p:nvGraphicFramePr>
        <p:xfrm>
          <a:off x="1716360" y="2132856"/>
          <a:ext cx="6096000" cy="91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4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3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2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1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0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>
                    <a:blipFill rotWithShape="1">
                      <a:blip r:embed="rId2"/>
                      <a:stretch>
                        <a:fillRect l="-499401" t="-10667" b="-130667"/>
                      </a:stretch>
                    </a:blip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10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4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2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-2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-14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>
                    <a:blipFill rotWithShape="1">
                      <a:blip r:embed="rId2"/>
                      <a:stretch>
                        <a:fillRect l="-499401" t="-110667" b="-30667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7" name="مستطيل 6"/>
          <p:cNvSpPr/>
          <p:nvPr/>
        </p:nvSpPr>
        <p:spPr>
          <a:xfrm>
            <a:off x="5431926" y="980728"/>
            <a:ext cx="34034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حل تحقق من فهمك </a:t>
            </a:r>
            <a:r>
              <a:rPr lang="en-US" sz="32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4B</a:t>
            </a:r>
            <a:endParaRPr lang="ar-SA" sz="32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534856" y="3140968"/>
            <a:ext cx="6609144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ar-SA" sz="2400" b="1" dirty="0" smtClean="0"/>
              <a:t>من الجدول السابق نجد أن الإشارة تتغير مرة واحدة فقط </a:t>
            </a:r>
          </a:p>
          <a:p>
            <a:pPr>
              <a:lnSpc>
                <a:spcPct val="200000"/>
              </a:lnSpc>
            </a:pPr>
            <a:r>
              <a:rPr lang="ar-SA" sz="2400" b="1" dirty="0" smtClean="0"/>
              <a:t>وحيث أن الدالة من الدرجة الثالثة </a:t>
            </a:r>
            <a:r>
              <a:rPr lang="ar-SA" sz="2400" b="1" dirty="0" smtClean="0">
                <a:solidFill>
                  <a:srgbClr val="FF0000"/>
                </a:solidFill>
              </a:rPr>
              <a:t>فمن الضروري تمثيل</a:t>
            </a:r>
          </a:p>
          <a:p>
            <a:pPr>
              <a:lnSpc>
                <a:spcPct val="200000"/>
              </a:lnSpc>
            </a:pPr>
            <a:r>
              <a:rPr lang="ar-SA" sz="2400" b="1" dirty="0" smtClean="0">
                <a:solidFill>
                  <a:srgbClr val="FF0000"/>
                </a:solidFill>
              </a:rPr>
              <a:t> الدالة بيانيًا للتحقق من وجود أصفار أخرى</a:t>
            </a:r>
            <a:r>
              <a:rPr lang="ar-SA" sz="2400" b="1" dirty="0" smtClean="0"/>
              <a:t>، </a:t>
            </a:r>
          </a:p>
          <a:p>
            <a:pPr>
              <a:lnSpc>
                <a:spcPct val="200000"/>
              </a:lnSpc>
            </a:pPr>
            <a:r>
              <a:rPr lang="ar-SA" sz="2400" b="1" dirty="0" smtClean="0"/>
              <a:t>والرسم البياني يوضح أنه لا يوجد للدالة سوى صفر حقيقي </a:t>
            </a:r>
          </a:p>
          <a:p>
            <a:pPr>
              <a:lnSpc>
                <a:spcPct val="200000"/>
              </a:lnSpc>
            </a:pPr>
            <a:r>
              <a:rPr lang="ar-SA" sz="2400" b="1" dirty="0" smtClean="0"/>
              <a:t>واحد بين </a:t>
            </a:r>
            <a:r>
              <a:rPr lang="en-US" sz="2400" b="1" dirty="0" smtClean="0"/>
              <a:t>1</a:t>
            </a:r>
            <a:r>
              <a:rPr lang="ar-SA" sz="2400" b="1" dirty="0" smtClean="0"/>
              <a:t> ، </a:t>
            </a:r>
            <a:r>
              <a:rPr lang="en-US" sz="2400" b="1" dirty="0" smtClean="0"/>
              <a:t>2</a:t>
            </a:r>
            <a:r>
              <a:rPr lang="ar-SA" sz="2400" b="1" dirty="0" smtClean="0"/>
              <a:t> .</a:t>
            </a:r>
            <a:endParaRPr lang="ar-SA" sz="2400" b="1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99" r="16015"/>
          <a:stretch/>
        </p:blipFill>
        <p:spPr bwMode="auto">
          <a:xfrm>
            <a:off x="0" y="3148362"/>
            <a:ext cx="2292824" cy="363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908720"/>
            <a:ext cx="1200154" cy="5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صورة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573016"/>
            <a:ext cx="6605601" cy="7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صورة 1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369664"/>
            <a:ext cx="3005145" cy="71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4427984" y="548680"/>
            <a:ext cx="1296144" cy="4616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فردي</a:t>
            </a:r>
            <a:endParaRPr lang="ar-SA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صورة 8" descr="ساعة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10" name="شكل بيضاوي 9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ربع نص 10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12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1844824"/>
            <a:ext cx="6291956" cy="110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7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1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2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6" y="428604"/>
            <a:ext cx="871540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428736"/>
            <a:ext cx="2447935" cy="240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بيضاوي 4"/>
          <p:cNvSpPr/>
          <p:nvPr/>
        </p:nvSpPr>
        <p:spPr>
          <a:xfrm>
            <a:off x="4312468" y="1500174"/>
            <a:ext cx="1512168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الحل</a:t>
            </a:r>
            <a:endParaRPr lang="ar-SA" b="1" dirty="0"/>
          </a:p>
        </p:txBody>
      </p:sp>
      <p:cxnSp>
        <p:nvCxnSpPr>
          <p:cNvPr id="6" name="رابط كسهم مستقيم 5"/>
          <p:cNvCxnSpPr>
            <a:stCxn id="5" idx="4"/>
          </p:cNvCxnSpPr>
          <p:nvPr/>
        </p:nvCxnSpPr>
        <p:spPr>
          <a:xfrm>
            <a:off x="5068552" y="1932222"/>
            <a:ext cx="306034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8812" y="3012342"/>
            <a:ext cx="1503412" cy="40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588407"/>
            <a:ext cx="3296195" cy="98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285992"/>
            <a:ext cx="2384508" cy="249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رابط كسهم مستقيم 9"/>
          <p:cNvCxnSpPr>
            <a:stCxn id="5" idx="4"/>
          </p:cNvCxnSpPr>
          <p:nvPr/>
        </p:nvCxnSpPr>
        <p:spPr>
          <a:xfrm flipH="1">
            <a:off x="1648172" y="1932222"/>
            <a:ext cx="342038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940334"/>
            <a:ext cx="1742678" cy="57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643446"/>
            <a:ext cx="800105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رابط كسهم مستقيم 12"/>
          <p:cNvCxnSpPr>
            <a:stCxn id="11" idx="2"/>
          </p:cNvCxnSpPr>
          <p:nvPr/>
        </p:nvCxnSpPr>
        <p:spPr>
          <a:xfrm flipH="1">
            <a:off x="1864196" y="3510494"/>
            <a:ext cx="7243" cy="123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93779"/>
            <a:ext cx="7920880" cy="131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260238"/>
            <a:ext cx="7858179" cy="332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win7\Pictures\1432-07-14 124\124 001.jpg"/>
          <p:cNvPicPr>
            <a:picLocks noChangeAspect="1" noChangeArrowheads="1"/>
          </p:cNvPicPr>
          <p:nvPr/>
        </p:nvPicPr>
        <p:blipFill>
          <a:blip r:embed="rId5" cstate="print"/>
          <a:srcRect l="37956" t="29123" r="26839" b="58076"/>
          <a:stretch>
            <a:fillRect/>
          </a:stretch>
        </p:blipFill>
        <p:spPr bwMode="auto">
          <a:xfrm>
            <a:off x="2232248" y="0"/>
            <a:ext cx="363589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652121" y="1484784"/>
            <a:ext cx="345638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سؤال المجموعة الرباعية </a:t>
            </a:r>
            <a:endParaRPr lang="ar-SA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300192" y="188640"/>
            <a:ext cx="2808312" cy="10036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استراتيجية</a:t>
            </a:r>
          </a:p>
          <a:p>
            <a:pPr algn="ctr">
              <a:defRPr/>
            </a:pPr>
            <a:r>
              <a:rPr lang="ar-SA" sz="2400" b="0" dirty="0" smtClean="0">
                <a:cs typeface="PT Bold Heading" pitchFamily="2" charset="-78"/>
              </a:rPr>
              <a:t> أربعة ، اثنان ، واحد</a:t>
            </a:r>
            <a:endParaRPr lang="ar-SA" sz="2400" dirty="0" smtClean="0">
              <a:cs typeface="PT Bold Heading" pitchFamily="2" charset="-78"/>
            </a:endParaRPr>
          </a:p>
        </p:txBody>
      </p:sp>
      <p:pic>
        <p:nvPicPr>
          <p:cNvPr id="7" name="صورة 6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8" name="شكل بيضاوي 7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ربع نص 8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5 دقائق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7136" y="1268760"/>
            <a:ext cx="6071368" cy="141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878" y="0"/>
            <a:ext cx="8501122" cy="108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شكل بيضاوي 3"/>
          <p:cNvSpPr/>
          <p:nvPr/>
        </p:nvSpPr>
        <p:spPr>
          <a:xfrm>
            <a:off x="4098154" y="2403218"/>
            <a:ext cx="1512168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الحل</a:t>
            </a:r>
            <a:endParaRPr lang="ar-SA" b="1" dirty="0"/>
          </a:p>
        </p:txBody>
      </p:sp>
      <p:cxnSp>
        <p:nvCxnSpPr>
          <p:cNvPr id="5" name="رابط كسهم مستقيم 4"/>
          <p:cNvCxnSpPr>
            <a:stCxn id="4" idx="4"/>
          </p:cNvCxnSpPr>
          <p:nvPr/>
        </p:nvCxnSpPr>
        <p:spPr>
          <a:xfrm rot="16200000" flipH="1">
            <a:off x="5559260" y="2130244"/>
            <a:ext cx="593734" cy="20037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286124"/>
            <a:ext cx="1503412" cy="40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رابط كسهم مستقيم 6"/>
          <p:cNvCxnSpPr>
            <a:stCxn id="4" idx="4"/>
          </p:cNvCxnSpPr>
          <p:nvPr/>
        </p:nvCxnSpPr>
        <p:spPr>
          <a:xfrm rot="5400000">
            <a:off x="3344682" y="1776568"/>
            <a:ext cx="450858" cy="25682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071810"/>
            <a:ext cx="1742678" cy="51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رابط كسهم مستقيم 8"/>
          <p:cNvCxnSpPr>
            <a:stCxn id="8" idx="2"/>
          </p:cNvCxnSpPr>
          <p:nvPr/>
        </p:nvCxnSpPr>
        <p:spPr>
          <a:xfrm rot="5400000">
            <a:off x="942829" y="4072026"/>
            <a:ext cx="985882" cy="140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714752"/>
            <a:ext cx="4572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31" y="4143380"/>
            <a:ext cx="259076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4643446"/>
            <a:ext cx="6786578" cy="182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3" y="2356058"/>
            <a:ext cx="8072494" cy="330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win7\Pictures\1432-07-14 124\124 001.jpg"/>
          <p:cNvPicPr>
            <a:picLocks noChangeAspect="1" noChangeArrowheads="1"/>
          </p:cNvPicPr>
          <p:nvPr/>
        </p:nvPicPr>
        <p:blipFill>
          <a:blip r:embed="rId5" cstate="print"/>
          <a:srcRect l="37956" t="29123" r="26839" b="58076"/>
          <a:stretch>
            <a:fillRect/>
          </a:stretch>
        </p:blipFill>
        <p:spPr bwMode="auto">
          <a:xfrm>
            <a:off x="2123728" y="0"/>
            <a:ext cx="363589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652121" y="1916832"/>
            <a:ext cx="345638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سؤال المجموعة الثنائية </a:t>
            </a:r>
            <a:endParaRPr lang="ar-SA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300192" y="188640"/>
            <a:ext cx="2808312" cy="10036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استراتيجية</a:t>
            </a:r>
          </a:p>
          <a:p>
            <a:pPr algn="ctr">
              <a:defRPr/>
            </a:pPr>
            <a:r>
              <a:rPr lang="ar-SA" sz="2400" b="0" dirty="0" smtClean="0">
                <a:cs typeface="PT Bold Heading" pitchFamily="2" charset="-78"/>
              </a:rPr>
              <a:t> أربعة ، اثنان ، واحد</a:t>
            </a:r>
            <a:endParaRPr lang="ar-SA" sz="2400" dirty="0" smtClean="0">
              <a:cs typeface="PT Bold Heading" pitchFamily="2" charset="-78"/>
            </a:endParaRPr>
          </a:p>
        </p:txBody>
      </p:sp>
      <p:pic>
        <p:nvPicPr>
          <p:cNvPr id="7" name="صورة 6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8" name="شكل بيضاوي 7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ربع نص 8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5 دقائق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من درس النهايات والاتصال انواع عدم الاتصال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214290"/>
            <a:ext cx="8153400" cy="6429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023411"/>
            <a:ext cx="6543688" cy="72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2060848"/>
            <a:ext cx="98584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2809229"/>
            <a:ext cx="269557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2880667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5166683"/>
            <a:ext cx="6215073" cy="83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6165304"/>
            <a:ext cx="1785950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7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8860" y="6238253"/>
            <a:ext cx="211455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win7\Pictures\1432-07-14 124\124 001.jpg"/>
          <p:cNvPicPr>
            <a:picLocks noChangeAspect="1" noChangeArrowheads="1"/>
          </p:cNvPicPr>
          <p:nvPr/>
        </p:nvPicPr>
        <p:blipFill>
          <a:blip r:embed="rId11" cstate="print"/>
          <a:srcRect l="37956" t="29123" r="26839" b="58076"/>
          <a:stretch>
            <a:fillRect/>
          </a:stretch>
        </p:blipFill>
        <p:spPr bwMode="auto">
          <a:xfrm>
            <a:off x="2411760" y="0"/>
            <a:ext cx="3203848" cy="199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6300192" y="188640"/>
            <a:ext cx="2808312" cy="10036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استراتيجية</a:t>
            </a:r>
          </a:p>
          <a:p>
            <a:pPr algn="ctr">
              <a:defRPr/>
            </a:pPr>
            <a:r>
              <a:rPr lang="ar-SA" sz="2400" b="0" dirty="0" smtClean="0">
                <a:cs typeface="PT Bold Heading" pitchFamily="2" charset="-78"/>
              </a:rPr>
              <a:t> أربعة ، اثنان ، واحد</a:t>
            </a:r>
            <a:endParaRPr lang="ar-SA" sz="2400" dirty="0" smtClean="0">
              <a:cs typeface="PT Bold Heading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732241" y="1412777"/>
            <a:ext cx="2232247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السؤال </a:t>
            </a:r>
            <a:r>
              <a:rPr lang="ar-SA" sz="24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الفردي :</a:t>
            </a:r>
            <a:endParaRPr lang="ar-SA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صورة 11" descr="ساعة.bmp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13" name="شكل بيضاوي 12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ربع نص 13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10 دقائق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04664"/>
            <a:ext cx="2779529" cy="159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وسيلة شرح بيضاوية 2"/>
          <p:cNvSpPr/>
          <p:nvPr/>
        </p:nvSpPr>
        <p:spPr>
          <a:xfrm>
            <a:off x="1043608" y="1628800"/>
            <a:ext cx="4176464" cy="1944216"/>
          </a:xfrm>
          <a:prstGeom prst="wedgeEllipseCallout">
            <a:avLst>
              <a:gd name="adj1" fmla="val -44783"/>
              <a:gd name="adj2" fmla="val 555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كيف يمكنك ايجاد مجال  الدالة  ومداها اعتمادا على منحناها </a:t>
            </a:r>
            <a:r>
              <a:rPr lang="ar-SA" sz="2800" b="1" dirty="0" err="1" smtClean="0">
                <a:solidFill>
                  <a:srgbClr val="C00000"/>
                </a:solidFill>
              </a:rPr>
              <a:t>البياني؟</a:t>
            </a:r>
            <a:endParaRPr lang="ar-SA" sz="2800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564904"/>
            <a:ext cx="2747134" cy="372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00042"/>
            <a:ext cx="214314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71480"/>
            <a:ext cx="224364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14290"/>
            <a:ext cx="5753100" cy="95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142987"/>
            <a:ext cx="6396063" cy="121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2357430"/>
            <a:ext cx="7072330" cy="434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1414"/>
            <a:ext cx="678657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14884"/>
            <a:ext cx="7134248" cy="146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2594" cy="3643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714752"/>
            <a:ext cx="365284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رابط كسهم مستقيم 10"/>
          <p:cNvCxnSpPr/>
          <p:nvPr/>
        </p:nvCxnSpPr>
        <p:spPr>
          <a:xfrm rot="10800000" flipV="1">
            <a:off x="4071935" y="5214379"/>
            <a:ext cx="771568" cy="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مستطيل مستدير الزوايا 11"/>
          <p:cNvSpPr/>
          <p:nvPr/>
        </p:nvSpPr>
        <p:spPr>
          <a:xfrm>
            <a:off x="5857884" y="4857760"/>
            <a:ext cx="3071834" cy="571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نقترب من العدد  </a:t>
            </a:r>
            <a:r>
              <a:rPr lang="en-US" b="1" dirty="0" smtClean="0">
                <a:solidFill>
                  <a:schemeClr val="tx1"/>
                </a:solidFill>
              </a:rPr>
              <a:t>2</a:t>
            </a:r>
            <a:r>
              <a:rPr lang="ar-SA" b="1" dirty="0" smtClean="0">
                <a:solidFill>
                  <a:schemeClr val="tx1"/>
                </a:solidFill>
              </a:rPr>
              <a:t>من خلال قيم اكبر منه مثل    </a:t>
            </a:r>
            <a:r>
              <a:rPr lang="en-US" b="1" dirty="0" smtClean="0">
                <a:solidFill>
                  <a:schemeClr val="tx1"/>
                </a:solidFill>
              </a:rPr>
              <a:t>2.1,  2.01, 2.001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6010284" y="5572140"/>
            <a:ext cx="3071834" cy="571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بالتعويض في الدالة تنتج القيم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1. 52,  1.05, 1.005</a:t>
            </a:r>
            <a:endParaRPr lang="ar-SA" b="1" dirty="0">
              <a:solidFill>
                <a:srgbClr val="C00000"/>
              </a:solidFill>
            </a:endParaRPr>
          </a:p>
        </p:txBody>
      </p:sp>
      <p:cxnSp>
        <p:nvCxnSpPr>
          <p:cNvPr id="14" name="رابط كسهم مستقيم 13"/>
          <p:cNvCxnSpPr/>
          <p:nvPr/>
        </p:nvCxnSpPr>
        <p:spPr>
          <a:xfrm rot="5400000">
            <a:off x="3036592" y="4464342"/>
            <a:ext cx="78638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مستطيل مستدير الزوايا 14"/>
          <p:cNvSpPr/>
          <p:nvPr/>
        </p:nvSpPr>
        <p:spPr>
          <a:xfrm>
            <a:off x="-32" y="4429132"/>
            <a:ext cx="2786082" cy="8667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7030A0"/>
                </a:solidFill>
              </a:rPr>
              <a:t>نقترب من العدد  </a:t>
            </a:r>
            <a:r>
              <a:rPr lang="en-US" b="1" dirty="0" smtClean="0">
                <a:solidFill>
                  <a:srgbClr val="7030A0"/>
                </a:solidFill>
              </a:rPr>
              <a:t>2</a:t>
            </a:r>
            <a:r>
              <a:rPr lang="ar-SA" b="1" dirty="0" smtClean="0">
                <a:solidFill>
                  <a:srgbClr val="7030A0"/>
                </a:solidFill>
              </a:rPr>
              <a:t>من خلال قيم اصغر منه مثل   </a:t>
            </a:r>
          </a:p>
          <a:p>
            <a:pPr algn="ctr"/>
            <a:r>
              <a:rPr lang="ar-SA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1.9,  1.99, 1.999</a:t>
            </a:r>
            <a:endParaRPr lang="ar-SA" b="1" dirty="0">
              <a:solidFill>
                <a:srgbClr val="7030A0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-32" y="5510226"/>
            <a:ext cx="2705120" cy="571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</a:rPr>
              <a:t>بالتعويض في الدالة تنتج القيم 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0.52,  0.95, 0.995</a:t>
            </a:r>
            <a:endParaRPr lang="ar-S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7" name="رابط كسهم مستقيم 16"/>
          <p:cNvCxnSpPr/>
          <p:nvPr/>
        </p:nvCxnSpPr>
        <p:spPr>
          <a:xfrm flipV="1">
            <a:off x="3071802" y="5214949"/>
            <a:ext cx="785819" cy="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rot="5400000" flipH="1" flipV="1">
            <a:off x="3071293" y="5285879"/>
            <a:ext cx="713810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مستطيل مستدير الزوايا 27"/>
          <p:cNvSpPr/>
          <p:nvPr/>
        </p:nvSpPr>
        <p:spPr>
          <a:xfrm>
            <a:off x="6010284" y="3786190"/>
            <a:ext cx="3071834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</a:rPr>
              <a:t>احسبي نهاية الدالة عند العدد </a:t>
            </a:r>
            <a:r>
              <a:rPr lang="en-US" sz="2000" dirty="0" smtClean="0">
                <a:solidFill>
                  <a:schemeClr val="tx1"/>
                </a:solidFill>
              </a:rPr>
              <a:t>2</a:t>
            </a:r>
            <a:endParaRPr lang="ar-S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3193"/>
            <a:ext cx="9036496" cy="3680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رابط مستقيم 2"/>
          <p:cNvCxnSpPr/>
          <p:nvPr/>
        </p:nvCxnSpPr>
        <p:spPr>
          <a:xfrm rot="10800000">
            <a:off x="2591084" y="1698528"/>
            <a:ext cx="640871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رابط مستقيم 3"/>
          <p:cNvCxnSpPr/>
          <p:nvPr/>
        </p:nvCxnSpPr>
        <p:spPr>
          <a:xfrm rot="10800000">
            <a:off x="5111364" y="2355842"/>
            <a:ext cx="388843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10800000">
            <a:off x="2591084" y="3141660"/>
            <a:ext cx="640871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rot="10800000">
            <a:off x="2591084" y="3643315"/>
            <a:ext cx="640871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rot="10800000">
            <a:off x="4967348" y="4286256"/>
            <a:ext cx="403244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xmlns="" val="2435957556"/>
              </p:ext>
            </p:extLst>
          </p:nvPr>
        </p:nvGraphicFramePr>
        <p:xfrm>
          <a:off x="539552" y="476672"/>
          <a:ext cx="806489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47627"/>
            <a:ext cx="2500330" cy="3452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3286149"/>
            <a:ext cx="2643174" cy="3571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0042"/>
            <a:ext cx="2571736" cy="3981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773</Words>
  <Application>Microsoft Office PowerPoint</Application>
  <PresentationFormat>عرض على الشاشة (3:4)‏</PresentationFormat>
  <Paragraphs>265</Paragraphs>
  <Slides>40</Slides>
  <Notes>0</Notes>
  <HiddenSlides>0</HiddenSlides>
  <MMClips>1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42" baseType="lpstr">
      <vt:lpstr>سمة Office</vt:lpstr>
      <vt:lpstr>Equation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</vt:vector>
  </TitlesOfParts>
  <Company>eMachines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Valued eMachines Customer</dc:creator>
  <cp:lastModifiedBy>Emachines</cp:lastModifiedBy>
  <cp:revision>23</cp:revision>
  <dcterms:created xsi:type="dcterms:W3CDTF">2012-09-10T07:08:09Z</dcterms:created>
  <dcterms:modified xsi:type="dcterms:W3CDTF">2015-09-06T12:29:29Z</dcterms:modified>
</cp:coreProperties>
</file>