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6.png"/><Relationship Id="rId18" Type="http://schemas.openxmlformats.org/officeDocument/2006/relationships/image" Target="../media/image9.jpeg"/><Relationship Id="rId3" Type="http://schemas.openxmlformats.org/officeDocument/2006/relationships/image" Target="../media/image1.jpg"/><Relationship Id="rId7" Type="http://schemas.openxmlformats.org/officeDocument/2006/relationships/hyperlink" Target="https://www.desmos.com/" TargetMode="External"/><Relationship Id="rId12" Type="http://schemas.openxmlformats.org/officeDocument/2006/relationships/hyperlink" Target="https://wheelofnames.com/ar/" TargetMode="External"/><Relationship Id="rId17" Type="http://schemas.openxmlformats.org/officeDocument/2006/relationships/hyperlink" Target="file:///C:\Users\Hamee\Desktop\&#1603;&#1578;&#1576;%20&#1575;&#1604;&#1605;&#1585;&#1581;&#1604;&#1577;%20&#1575;&#1604;&#1579;&#1575;&#1606;&#1608;&#1610;&#1577;\&#1585;&#1610;&#1575;&#1590;&#1610;&#1575;&#1578;%202.pdf" TargetMode="External"/><Relationship Id="rId2" Type="http://schemas.openxmlformats.org/officeDocument/2006/relationships/theme" Target="../theme/theme1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Omomar2233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s://t.me/omomar_math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hyperlink" Target="https://www.a-calc.info/" TargetMode="External"/><Relationship Id="rId14" Type="http://schemas.openxmlformats.org/officeDocument/2006/relationships/hyperlink" Target="https://v-clock.com/time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DEE98E8-DFB5-0E97-3743-F769819AB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355" cy="1209368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4E0DBC29-9E06-49D7-ACBC-982446AF90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7684992"/>
              </p:ext>
            </p:extLst>
          </p:nvPr>
        </p:nvGraphicFramePr>
        <p:xfrm>
          <a:off x="1194621" y="111285"/>
          <a:ext cx="10795817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0802">
                  <a:extLst>
                    <a:ext uri="{9D8B030D-6E8A-4147-A177-3AD203B41FA5}">
                      <a16:colId xmlns:a16="http://schemas.microsoft.com/office/drawing/2014/main" val="1629422318"/>
                    </a:ext>
                  </a:extLst>
                </a:gridCol>
                <a:gridCol w="1308852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984824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67284156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3979379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الحصة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2 / ث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E6A6C1C8-35CD-5C2F-1AAA-4182B8961E7D}"/>
              </a:ext>
            </a:extLst>
          </p:cNvPr>
          <p:cNvSpPr txBox="1"/>
          <p:nvPr userDrawn="1"/>
        </p:nvSpPr>
        <p:spPr>
          <a:xfrm>
            <a:off x="883498" y="502569"/>
            <a:ext cx="3717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cs typeface="Khalid Art bold" pitchFamily="2" charset="-78"/>
              </a:rPr>
              <a:t>تمثيل دوال المقلوب بيانيا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8B2FFA-4590-0CB0-445C-FD0E48EC171D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3F77EFD-891A-92CE-2A0B-2A1D9F9A227B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6" name="Picture 2" descr="حذف التلغرام - موضوع">
              <a:extLst>
                <a:ext uri="{FF2B5EF4-FFF2-40B4-BE49-F238E27FC236}">
                  <a16:creationId xmlns:a16="http://schemas.microsoft.com/office/drawing/2014/main" id="{121921E6-5FD6-5AD0-4079-5F919FA9DA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مربع نص 8">
              <a:hlinkClick r:id="rId5"/>
              <a:extLst>
                <a:ext uri="{FF2B5EF4-FFF2-40B4-BE49-F238E27FC236}">
                  <a16:creationId xmlns:a16="http://schemas.microsoft.com/office/drawing/2014/main" id="{1DF73810-B4A5-EB63-BC08-895B7C415FD1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6"/>
                </a:rPr>
                <a:t>Omomar2233</a:t>
              </a:r>
              <a:endParaRPr lang="ar-SA" dirty="0"/>
            </a:p>
          </p:txBody>
        </p:sp>
      </p:grpSp>
      <p:graphicFrame>
        <p:nvGraphicFramePr>
          <p:cNvPr id="15" name="جدول 11">
            <a:extLst>
              <a:ext uri="{FF2B5EF4-FFF2-40B4-BE49-F238E27FC236}">
                <a16:creationId xmlns:a16="http://schemas.microsoft.com/office/drawing/2014/main" id="{B3C189D1-515F-5152-F25B-8E512B5A409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64954843"/>
              </p:ext>
            </p:extLst>
          </p:nvPr>
        </p:nvGraphicFramePr>
        <p:xfrm>
          <a:off x="142481" y="1091381"/>
          <a:ext cx="957366" cy="51371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7366">
                  <a:extLst>
                    <a:ext uri="{9D8B030D-6E8A-4147-A177-3AD203B41FA5}">
                      <a16:colId xmlns:a16="http://schemas.microsoft.com/office/drawing/2014/main" val="2913664585"/>
                    </a:ext>
                  </a:extLst>
                </a:gridCol>
              </a:tblGrid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761462"/>
                  </a:ext>
                </a:extLst>
              </a:tr>
              <a:tr h="89735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196688"/>
                  </a:ext>
                </a:extLst>
              </a:tr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59312"/>
                  </a:ext>
                </a:extLst>
              </a:tr>
              <a:tr h="95513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671659"/>
                  </a:ext>
                </a:extLst>
              </a:tr>
              <a:tr h="109489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14522"/>
                  </a:ext>
                </a:extLst>
              </a:tr>
            </a:tbl>
          </a:graphicData>
        </a:graphic>
      </p:graphicFrame>
      <p:pic>
        <p:nvPicPr>
          <p:cNvPr id="16" name="صورة 15">
            <a:hlinkClick r:id="rId7"/>
            <a:extLst>
              <a:ext uri="{FF2B5EF4-FFF2-40B4-BE49-F238E27FC236}">
                <a16:creationId xmlns:a16="http://schemas.microsoft.com/office/drawing/2014/main" id="{A698D812-3E4A-FDC5-FA09-FF9A7F0DF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94984" y="3198830"/>
            <a:ext cx="851959" cy="840602"/>
          </a:xfrm>
          <a:prstGeom prst="rect">
            <a:avLst/>
          </a:prstGeom>
        </p:spPr>
      </p:pic>
      <p:pic>
        <p:nvPicPr>
          <p:cNvPr id="17" name="رسم 16" descr="آلة حاسبة مع تعبئة خالصة">
            <a:hlinkClick r:id="rId9"/>
            <a:extLst>
              <a:ext uri="{FF2B5EF4-FFF2-40B4-BE49-F238E27FC236}">
                <a16:creationId xmlns:a16="http://schemas.microsoft.com/office/drawing/2014/main" id="{F842363F-B066-E271-3656-3786A48718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2481" y="1210981"/>
            <a:ext cx="904462" cy="904462"/>
          </a:xfrm>
          <a:prstGeom prst="rect">
            <a:avLst/>
          </a:prstGeom>
        </p:spPr>
      </p:pic>
      <p:pic>
        <p:nvPicPr>
          <p:cNvPr id="19" name="Picture 4" descr="Spinning wheel Icons - 496 free icons">
            <a:hlinkClick r:id="rId12"/>
            <a:extLst>
              <a:ext uri="{FF2B5EF4-FFF2-40B4-BE49-F238E27FC236}">
                <a16:creationId xmlns:a16="http://schemas.microsoft.com/office/drawing/2014/main" id="{8D5A69B4-0C6D-EA3F-45A0-DAB01E27B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" y="5267247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رسم 19" descr="ساعة توقيت مع تعبئة خالصة">
            <a:hlinkClick r:id="rId14"/>
            <a:extLst>
              <a:ext uri="{FF2B5EF4-FFF2-40B4-BE49-F238E27FC236}">
                <a16:creationId xmlns:a16="http://schemas.microsoft.com/office/drawing/2014/main" id="{7BF4A927-2E58-D405-0627-E666EF52052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1446" y="4201573"/>
            <a:ext cx="904462" cy="860732"/>
          </a:xfrm>
          <a:prstGeom prst="rect">
            <a:avLst/>
          </a:prstGeom>
        </p:spPr>
      </p:pic>
      <p:pic>
        <p:nvPicPr>
          <p:cNvPr id="1026" name="Picture 2" descr="كتاب الرياضيات 2-1 ثاني ثانوي مسارات 1445 - موقع واجباتي">
            <a:hlinkClick r:id="rId17" action="ppaction://hlinkfile"/>
            <a:extLst>
              <a:ext uri="{FF2B5EF4-FFF2-40B4-BE49-F238E27FC236}">
                <a16:creationId xmlns:a16="http://schemas.microsoft.com/office/drawing/2014/main" id="{0F47C46B-1BF7-D35E-29A4-DB22F1FEC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1" y="2241760"/>
            <a:ext cx="904462" cy="8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337FD3D-3659-3491-D81C-6E17D4992F72}"/>
              </a:ext>
            </a:extLst>
          </p:cNvPr>
          <p:cNvGrpSpPr/>
          <p:nvPr/>
        </p:nvGrpSpPr>
        <p:grpSpPr>
          <a:xfrm>
            <a:off x="10421265" y="981832"/>
            <a:ext cx="1625736" cy="802723"/>
            <a:chOff x="10129985" y="981832"/>
            <a:chExt cx="1917014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A9EDEC15-D7E4-F5DA-B596-D3AAD93D8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D4250EB-F34D-025E-D4E6-9D5F0C1E5A3F}"/>
                </a:ext>
              </a:extLst>
            </p:cNvPr>
            <p:cNvSpPr txBox="1"/>
            <p:nvPr/>
          </p:nvSpPr>
          <p:spPr>
            <a:xfrm>
              <a:off x="10129985" y="1119488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قدرات</a:t>
              </a: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937A64B1-02CF-5E5E-03E8-C5C321B75C1E}"/>
              </a:ext>
            </a:extLst>
          </p:cNvPr>
          <p:cNvGrpSpPr/>
          <p:nvPr/>
        </p:nvGrpSpPr>
        <p:grpSpPr>
          <a:xfrm>
            <a:off x="4782339" y="1015124"/>
            <a:ext cx="5658602" cy="736138"/>
            <a:chOff x="-140543" y="-38100"/>
            <a:chExt cx="2459055" cy="2857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A8F5B9A-269F-F07A-34A6-8EF03D34FC01}"/>
                </a:ext>
              </a:extLst>
            </p:cNvPr>
            <p:cNvSpPr/>
            <p:nvPr/>
          </p:nvSpPr>
          <p:spPr>
            <a:xfrm>
              <a:off x="-140543" y="419820"/>
              <a:ext cx="2318512" cy="2399840"/>
            </a:xfrm>
            <a:custGeom>
              <a:avLst/>
              <a:gdLst/>
              <a:ahLst/>
              <a:cxnLst/>
              <a:rect l="l" t="t" r="r" b="b"/>
              <a:pathLst>
                <a:path w="2318512" h="1012632">
                  <a:moveTo>
                    <a:pt x="0" y="0"/>
                  </a:moveTo>
                  <a:lnTo>
                    <a:pt x="2318512" y="0"/>
                  </a:lnTo>
                  <a:lnTo>
                    <a:pt x="2318512" y="1012632"/>
                  </a:lnTo>
                  <a:lnTo>
                    <a:pt x="0" y="1012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8BAC3"/>
              </a:solidFill>
              <a:prstDash val="solid"/>
              <a:miter/>
            </a:ln>
          </p:spPr>
          <p:txBody>
            <a:bodyPr/>
            <a:lstStyle/>
            <a:p>
              <a:pPr algn="r"/>
              <a:r>
                <a:rPr lang="ar-SA" sz="28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أوجد قيمة س في الشكل المقابل 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148247FD-A526-A2E9-8E4E-200D2C89D1A7}"/>
                </a:ext>
              </a:extLst>
            </p:cNvPr>
            <p:cNvSpPr txBox="1"/>
            <p:nvPr/>
          </p:nvSpPr>
          <p:spPr>
            <a:xfrm>
              <a:off x="0" y="-38100"/>
              <a:ext cx="2318512" cy="1050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800" dirty="0"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29F81CE1-9D86-E23B-0E2E-9BEC9A260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745" y="4988783"/>
            <a:ext cx="951880" cy="95188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2F3B0E-A9C3-0809-B6EB-C2481D99490A}"/>
              </a:ext>
            </a:extLst>
          </p:cNvPr>
          <p:cNvGrpSpPr/>
          <p:nvPr/>
        </p:nvGrpSpPr>
        <p:grpSpPr>
          <a:xfrm>
            <a:off x="9046406" y="2319340"/>
            <a:ext cx="2712353" cy="782608"/>
            <a:chOff x="6907723" y="4533900"/>
            <a:chExt cx="9785214" cy="1940329"/>
          </a:xfrm>
        </p:grpSpPr>
        <p:sp>
          <p:nvSpPr>
            <p:cNvPr id="11" name="مخطط انسيابي: معالجة متعاقبة 10">
              <a:extLst>
                <a:ext uri="{FF2B5EF4-FFF2-40B4-BE49-F238E27FC236}">
                  <a16:creationId xmlns:a16="http://schemas.microsoft.com/office/drawing/2014/main" id="{5DC13788-C90E-A439-491E-E15F13D64ED1}"/>
                </a:ext>
              </a:extLst>
            </p:cNvPr>
            <p:cNvSpPr/>
            <p:nvPr/>
          </p:nvSpPr>
          <p:spPr>
            <a:xfrm>
              <a:off x="8044495" y="4533900"/>
              <a:ext cx="7157889" cy="1940329"/>
            </a:xfrm>
            <a:prstGeom prst="flowChartAlternateProcess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plastic">
              <a:bevelT prst="relaxedInset"/>
              <a:contourClr>
                <a:schemeClr val="accent5">
                  <a:lumMod val="5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/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874C4D0-D643-527C-F1AB-D2697CC88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723" y="4979548"/>
              <a:ext cx="987638" cy="987638"/>
            </a:xfrm>
            <a:prstGeom prst="rect">
              <a:avLst/>
            </a:prstGeom>
          </p:spPr>
        </p:pic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49FBD9BA-E0C2-F706-9CDA-0B52B7991BF7}"/>
                </a:ext>
              </a:extLst>
            </p:cNvPr>
            <p:cNvSpPr/>
            <p:nvPr/>
          </p:nvSpPr>
          <p:spPr>
            <a:xfrm>
              <a:off x="14451902" y="4603400"/>
              <a:ext cx="2241035" cy="1385950"/>
            </a:xfrm>
            <a:prstGeom prst="ellipse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1000">
                  <a:schemeClr val="bg2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l="50000" t="130000" r="50000" b="-30000"/>
              </a:path>
            </a:gradFill>
            <a:ln w="111125" cap="rnd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539D3DE1-28D9-1BC2-60D9-F30CD8F18EB6}"/>
                </a:ext>
              </a:extLst>
            </p:cNvPr>
            <p:cNvSpPr/>
            <p:nvPr/>
          </p:nvSpPr>
          <p:spPr>
            <a:xfrm>
              <a:off x="14996134" y="4634158"/>
              <a:ext cx="814734" cy="8391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5A421C1-3F3C-0661-63EE-404AF625FEC9}"/>
              </a:ext>
            </a:extLst>
          </p:cNvPr>
          <p:cNvGrpSpPr/>
          <p:nvPr/>
        </p:nvGrpSpPr>
        <p:grpSpPr>
          <a:xfrm>
            <a:off x="9356221" y="3363441"/>
            <a:ext cx="2466074" cy="772062"/>
            <a:chOff x="8044495" y="4533900"/>
            <a:chExt cx="8685019" cy="1940329"/>
          </a:xfrm>
        </p:grpSpPr>
        <p:sp>
          <p:nvSpPr>
            <p:cNvPr id="16" name="مخطط انسيابي: معالجة متعاقبة 15">
              <a:extLst>
                <a:ext uri="{FF2B5EF4-FFF2-40B4-BE49-F238E27FC236}">
                  <a16:creationId xmlns:a16="http://schemas.microsoft.com/office/drawing/2014/main" id="{2977BD73-EE3E-2FDE-93B4-182E72381A6C}"/>
                </a:ext>
              </a:extLst>
            </p:cNvPr>
            <p:cNvSpPr/>
            <p:nvPr/>
          </p:nvSpPr>
          <p:spPr>
            <a:xfrm>
              <a:off x="8044495" y="4533900"/>
              <a:ext cx="7157889" cy="1940329"/>
            </a:xfrm>
            <a:prstGeom prst="flowChartAlternateProcess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plastic">
              <a:bevelT prst="relaxedInset"/>
              <a:contourClr>
                <a:schemeClr val="accent5">
                  <a:lumMod val="5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/>
            </a:p>
          </p:txBody>
        </p: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809B859C-8CEB-4AAF-98A7-6CF35E8A8F43}"/>
                </a:ext>
              </a:extLst>
            </p:cNvPr>
            <p:cNvSpPr/>
            <p:nvPr/>
          </p:nvSpPr>
          <p:spPr>
            <a:xfrm>
              <a:off x="14449050" y="4891086"/>
              <a:ext cx="1931651" cy="13859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1000">
                  <a:schemeClr val="bg2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l="50000" t="130000" r="50000" b="-30000"/>
              </a:path>
            </a:gradFill>
            <a:ln w="111125" cap="rnd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/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E0EF4FF6-57CD-190E-704E-4F55C457D22E}"/>
                </a:ext>
              </a:extLst>
            </p:cNvPr>
            <p:cNvSpPr/>
            <p:nvPr/>
          </p:nvSpPr>
          <p:spPr>
            <a:xfrm>
              <a:off x="14100237" y="4916249"/>
              <a:ext cx="2629277" cy="8391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AA89B98-696D-F1FE-55AE-11791C1EC153}"/>
              </a:ext>
            </a:extLst>
          </p:cNvPr>
          <p:cNvGrpSpPr/>
          <p:nvPr/>
        </p:nvGrpSpPr>
        <p:grpSpPr>
          <a:xfrm>
            <a:off x="8975109" y="4412363"/>
            <a:ext cx="2742315" cy="786864"/>
            <a:chOff x="6907723" y="4533900"/>
            <a:chExt cx="9287923" cy="1940329"/>
          </a:xfrm>
        </p:grpSpPr>
        <p:sp>
          <p:nvSpPr>
            <p:cNvPr id="20" name="مخطط انسيابي: معالجة متعاقبة 19">
              <a:extLst>
                <a:ext uri="{FF2B5EF4-FFF2-40B4-BE49-F238E27FC236}">
                  <a16:creationId xmlns:a16="http://schemas.microsoft.com/office/drawing/2014/main" id="{8C2B3480-0412-E740-2B71-2B2C89A5BC61}"/>
                </a:ext>
              </a:extLst>
            </p:cNvPr>
            <p:cNvSpPr/>
            <p:nvPr/>
          </p:nvSpPr>
          <p:spPr>
            <a:xfrm>
              <a:off x="8044495" y="4533900"/>
              <a:ext cx="7157889" cy="1940329"/>
            </a:xfrm>
            <a:prstGeom prst="flowChartAlternateProcess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plastic">
              <a:bevelT prst="relaxedInset"/>
              <a:contourClr>
                <a:schemeClr val="accent5">
                  <a:lumMod val="5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/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3844CFAA-09C1-98ED-2E51-318A61804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723" y="4979548"/>
              <a:ext cx="987638" cy="987638"/>
            </a:xfrm>
            <a:prstGeom prst="rect">
              <a:avLst/>
            </a:prstGeom>
          </p:spPr>
        </p:pic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FDE5C783-AAB5-D775-8F7B-9E2EF5AA1B29}"/>
                </a:ext>
              </a:extLst>
            </p:cNvPr>
            <p:cNvSpPr/>
            <p:nvPr/>
          </p:nvSpPr>
          <p:spPr>
            <a:xfrm>
              <a:off x="14525451" y="4886970"/>
              <a:ext cx="1670195" cy="1385950"/>
            </a:xfrm>
            <a:prstGeom prst="ellipse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1000">
                  <a:schemeClr val="bg2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l="50000" t="130000" r="50000" b="-30000"/>
              </a:path>
            </a:gradFill>
            <a:ln w="111125" cap="rnd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/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531C1B95-8717-E92E-6E90-C3DB4F9E65E1}"/>
                </a:ext>
              </a:extLst>
            </p:cNvPr>
            <p:cNvSpPr/>
            <p:nvPr/>
          </p:nvSpPr>
          <p:spPr>
            <a:xfrm>
              <a:off x="14887198" y="4749230"/>
              <a:ext cx="1097031" cy="8391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70AC835-D505-4BBC-1145-C5F34208170E}"/>
              </a:ext>
            </a:extLst>
          </p:cNvPr>
          <p:cNvGrpSpPr/>
          <p:nvPr/>
        </p:nvGrpSpPr>
        <p:grpSpPr>
          <a:xfrm>
            <a:off x="9356221" y="5448371"/>
            <a:ext cx="2466074" cy="786865"/>
            <a:chOff x="8044495" y="4533900"/>
            <a:chExt cx="8412606" cy="1940329"/>
          </a:xfrm>
        </p:grpSpPr>
        <p:sp>
          <p:nvSpPr>
            <p:cNvPr id="25" name="مخطط انسيابي: معالجة متعاقبة 24">
              <a:extLst>
                <a:ext uri="{FF2B5EF4-FFF2-40B4-BE49-F238E27FC236}">
                  <a16:creationId xmlns:a16="http://schemas.microsoft.com/office/drawing/2014/main" id="{FECC2B34-2148-57C6-C20D-B797426B9D34}"/>
                </a:ext>
              </a:extLst>
            </p:cNvPr>
            <p:cNvSpPr/>
            <p:nvPr/>
          </p:nvSpPr>
          <p:spPr>
            <a:xfrm>
              <a:off x="8044495" y="4533900"/>
              <a:ext cx="7157889" cy="1940329"/>
            </a:xfrm>
            <a:prstGeom prst="flowChartAlternateProcess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plastic">
              <a:bevelT prst="relaxedInset"/>
              <a:contourClr>
                <a:schemeClr val="accent5">
                  <a:lumMod val="5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4255B3DB-7C0C-0987-CBF8-0BAFFE25F154}"/>
                </a:ext>
              </a:extLst>
            </p:cNvPr>
            <p:cNvSpPr/>
            <p:nvPr/>
          </p:nvSpPr>
          <p:spPr>
            <a:xfrm>
              <a:off x="14525450" y="4931173"/>
              <a:ext cx="1931651" cy="13859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1000">
                  <a:schemeClr val="bg2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l="50000" t="130000" r="50000" b="-30000"/>
              </a:path>
            </a:gradFill>
            <a:ln w="111125" cap="rnd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/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E033667C-C53A-5B18-9811-7E7DA4E7A504}"/>
                </a:ext>
              </a:extLst>
            </p:cNvPr>
            <p:cNvSpPr/>
            <p:nvPr/>
          </p:nvSpPr>
          <p:spPr>
            <a:xfrm>
              <a:off x="14774601" y="4925077"/>
              <a:ext cx="1532057" cy="112273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31B9092E-6FC9-64B3-66C2-5CED2256FD47}"/>
                  </a:ext>
                </a:extLst>
              </p:cNvPr>
              <p:cNvSpPr txBox="1"/>
              <p:nvPr/>
            </p:nvSpPr>
            <p:spPr>
              <a:xfrm>
                <a:off x="9445082" y="2460530"/>
                <a:ext cx="17360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ar-SA" sz="2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</a:t>
                </a:r>
              </a:p>
            </p:txBody>
          </p:sp>
        </mc:Choice>
        <mc:Fallback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31B9092E-6FC9-64B3-66C2-5CED2256F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082" y="2460530"/>
                <a:ext cx="1736020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E6802491-831F-F3CE-11C9-F78F7938726B}"/>
                  </a:ext>
                </a:extLst>
              </p:cNvPr>
              <p:cNvSpPr txBox="1"/>
              <p:nvPr/>
            </p:nvSpPr>
            <p:spPr>
              <a:xfrm>
                <a:off x="9160732" y="3538943"/>
                <a:ext cx="246607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ar-SA" sz="2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</a:p>
            </p:txBody>
          </p:sp>
        </mc:Choice>
        <mc:Fallback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E6802491-831F-F3CE-11C9-F78F79387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732" y="3538943"/>
                <a:ext cx="2466074" cy="523220"/>
              </a:xfrm>
              <a:prstGeom prst="rect">
                <a:avLst/>
              </a:prstGeom>
              <a:blipFill>
                <a:blip r:embed="rId6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B7B4A4C-3F2C-4F93-C966-4FB2E142A16A}"/>
                  </a:ext>
                </a:extLst>
              </p:cNvPr>
              <p:cNvSpPr txBox="1"/>
              <p:nvPr/>
            </p:nvSpPr>
            <p:spPr>
              <a:xfrm>
                <a:off x="9430400" y="4650418"/>
                <a:ext cx="184478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ar-SA" sz="2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</mc:Choice>
        <mc:Fallback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1B7B4A4C-3F2C-4F93-C966-4FB2E142A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400" y="4650418"/>
                <a:ext cx="1844783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B4C108E0-CF3C-E8C8-6BB5-84009BC26858}"/>
                  </a:ext>
                </a:extLst>
              </p:cNvPr>
              <p:cNvSpPr txBox="1"/>
              <p:nvPr/>
            </p:nvSpPr>
            <p:spPr>
              <a:xfrm>
                <a:off x="9312120" y="5597547"/>
                <a:ext cx="246607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ar-SA" sz="2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</mc:Choice>
        <mc:Fallback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B4C108E0-CF3C-E8C8-6BB5-84009BC2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120" y="5597547"/>
                <a:ext cx="2466074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صورة 31">
            <a:extLst>
              <a:ext uri="{FF2B5EF4-FFF2-40B4-BE49-F238E27FC236}">
                <a16:creationId xmlns:a16="http://schemas.microsoft.com/office/drawing/2014/main" id="{ACCD91B5-D33C-E99F-8681-4515D100B0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8747"/>
          <a:stretch/>
        </p:blipFill>
        <p:spPr>
          <a:xfrm>
            <a:off x="4605605" y="2203718"/>
            <a:ext cx="2585147" cy="2815578"/>
          </a:xfrm>
          <a:prstGeom prst="rect">
            <a:avLst/>
          </a:prstGeom>
        </p:spPr>
      </p:pic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8EBB52D5-631F-DDEA-0EB8-E8EA235A828E}"/>
              </a:ext>
            </a:extLst>
          </p:cNvPr>
          <p:cNvSpPr/>
          <p:nvPr/>
        </p:nvSpPr>
        <p:spPr>
          <a:xfrm>
            <a:off x="9723410" y="5483780"/>
            <a:ext cx="1467828" cy="636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1DC808D-39ED-551F-AACF-5AE30CCA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26" y="1585512"/>
            <a:ext cx="9741877" cy="682106"/>
          </a:xfrm>
          <a:prstGeom prst="rect">
            <a:avLst/>
          </a:prstGeom>
        </p:spPr>
      </p:pic>
      <p:pic>
        <p:nvPicPr>
          <p:cNvPr id="4" name="Picture 2" descr="graph">
            <a:extLst>
              <a:ext uri="{FF2B5EF4-FFF2-40B4-BE49-F238E27FC236}">
                <a16:creationId xmlns:a16="http://schemas.microsoft.com/office/drawing/2014/main" id="{0882467D-CC70-D54E-3175-A593F3B9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65" y="213511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708BDDD-0C47-C06F-531B-95961D2E206A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DB278A02-7E7B-319D-2BA0-3CCBBA49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4BC9298-1D2D-2257-319E-EF04FCE0A1EE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48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0B330B2-4CE5-BA1A-A37F-096C583B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23" y="1632360"/>
            <a:ext cx="5122985" cy="611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BDFF83-B341-552C-2AA4-AAA69B0C0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862" y="2253158"/>
            <a:ext cx="2042746" cy="799335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F614C96-5B35-7FC4-6E70-CEE3DF379BF0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02C4CB4-8B4B-F86B-443D-1284DA35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D07A25A-8E24-F5C9-A195-06217DC2E5BE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6032B51-7D84-A3E9-CF11-0496FBC1E92F}"/>
              </a:ext>
            </a:extLst>
          </p:cNvPr>
          <p:cNvGrpSpPr/>
          <p:nvPr/>
        </p:nvGrpSpPr>
        <p:grpSpPr>
          <a:xfrm>
            <a:off x="1484940" y="2243478"/>
            <a:ext cx="3896438" cy="3630331"/>
            <a:chOff x="2199562" y="2481192"/>
            <a:chExt cx="3896438" cy="3630331"/>
          </a:xfrm>
        </p:grpSpPr>
        <p:pic>
          <p:nvPicPr>
            <p:cNvPr id="11" name="Picture 10" descr="Square Grid Background Images – Browse 440,675 Stock Photos, Vectors, and  Video | Adobe Stock">
              <a:extLst>
                <a:ext uri="{FF2B5EF4-FFF2-40B4-BE49-F238E27FC236}">
                  <a16:creationId xmlns:a16="http://schemas.microsoft.com/office/drawing/2014/main" id="{8F08B38C-75C4-0449-D59C-18A421C7A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562" y="2481192"/>
              <a:ext cx="3896438" cy="242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Square Grid Background Images – Browse 440,675 Stock Photos, Vectors, and  Video | Adobe Stock">
              <a:extLst>
                <a:ext uri="{FF2B5EF4-FFF2-40B4-BE49-F238E27FC236}">
                  <a16:creationId xmlns:a16="http://schemas.microsoft.com/office/drawing/2014/main" id="{D8311AE4-A777-57F6-82CF-BA4AAD67B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06"/>
            <a:stretch/>
          </p:blipFill>
          <p:spPr bwMode="auto">
            <a:xfrm>
              <a:off x="2199562" y="4909606"/>
              <a:ext cx="3896438" cy="120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640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C561AD5-A1DA-3BF9-3B02-A93EF88D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91990"/>
            <a:ext cx="5817996" cy="5148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520347D-00EE-DA1E-EEE9-434200E7D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34" t="16203"/>
          <a:stretch/>
        </p:blipFill>
        <p:spPr>
          <a:xfrm>
            <a:off x="8358554" y="2306857"/>
            <a:ext cx="3434861" cy="2595133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56E9B12-C0D1-50B4-B073-1887FEFF954B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ED1D390B-2D2E-ECE8-48FE-E0C5E2F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8005C02-1C34-EF43-7FCB-E9C9C0D7BE9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67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E146C17-6B22-FF43-8944-4E1D1BF220EB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B1FAC0DB-BA94-0E59-3203-6E1BE9E32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554769DF-4B13-0B59-02CA-F7C67D47BAB4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AFD817FD-A43E-7749-7D53-7D3F485E5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003" y="1821487"/>
            <a:ext cx="5817996" cy="5148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D6138A8-D6B7-FBE1-8B35-C36449CEB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43" t="16625" r="57377" b="-422"/>
          <a:stretch/>
        </p:blipFill>
        <p:spPr>
          <a:xfrm>
            <a:off x="8491557" y="2336354"/>
            <a:ext cx="3434861" cy="25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5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0952216-1180-169B-61A5-2FC4FCBDC0C6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403F48A-7006-7D5A-5DAD-1EE1CA667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9F4C661-F0E5-7FBE-5537-01C5EEE7E36F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6CADE2F-5633-233B-F85B-4C6CE3C506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08"/>
          <a:stretch/>
        </p:blipFill>
        <p:spPr>
          <a:xfrm>
            <a:off x="8586699" y="2052230"/>
            <a:ext cx="3460300" cy="291353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DD5313-06CA-086B-ACB4-94E7A64B9F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24" t="-8252"/>
          <a:stretch/>
        </p:blipFill>
        <p:spPr>
          <a:xfrm>
            <a:off x="8574976" y="1678753"/>
            <a:ext cx="3460300" cy="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0952216-1180-169B-61A5-2FC4FCBDC0C6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403F48A-7006-7D5A-5DAD-1EE1CA667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9F4C661-F0E5-7FBE-5537-01C5EEE7E36F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0216053-C817-04BE-31F3-7F93767F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67" y="1678753"/>
            <a:ext cx="5122985" cy="6111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D88C31-ECCC-A1C8-10AE-EDDC2FFF0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386" y="2191299"/>
            <a:ext cx="1632438" cy="72381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92F362A-801A-1F13-0ED6-A5E7CF0316FD}"/>
              </a:ext>
            </a:extLst>
          </p:cNvPr>
          <p:cNvGrpSpPr/>
          <p:nvPr/>
        </p:nvGrpSpPr>
        <p:grpSpPr>
          <a:xfrm>
            <a:off x="1841139" y="2289871"/>
            <a:ext cx="3896438" cy="3630331"/>
            <a:chOff x="2199562" y="2481192"/>
            <a:chExt cx="3896438" cy="3630331"/>
          </a:xfrm>
        </p:grpSpPr>
        <p:pic>
          <p:nvPicPr>
            <p:cNvPr id="9" name="Picture 10" descr="Square Grid Background Images – Browse 440,675 Stock Photos, Vectors, and  Video | Adobe Stock">
              <a:extLst>
                <a:ext uri="{FF2B5EF4-FFF2-40B4-BE49-F238E27FC236}">
                  <a16:creationId xmlns:a16="http://schemas.microsoft.com/office/drawing/2014/main" id="{C60BC148-33FF-203F-6F4F-5FA39D8C7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562" y="2481192"/>
              <a:ext cx="3896438" cy="242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Square Grid Background Images – Browse 440,675 Stock Photos, Vectors, and  Video | Adobe Stock">
              <a:extLst>
                <a:ext uri="{FF2B5EF4-FFF2-40B4-BE49-F238E27FC236}">
                  <a16:creationId xmlns:a16="http://schemas.microsoft.com/office/drawing/2014/main" id="{1C2B2356-7A54-7A27-F52F-05BE31424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06"/>
            <a:stretch/>
          </p:blipFill>
          <p:spPr bwMode="auto">
            <a:xfrm>
              <a:off x="2199562" y="4909606"/>
              <a:ext cx="3896438" cy="120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616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7601E5E-D8F0-61D0-F657-82CB694A0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07"/>
          <a:stretch/>
        </p:blipFill>
        <p:spPr>
          <a:xfrm>
            <a:off x="6975987" y="2095500"/>
            <a:ext cx="4811377" cy="1568114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D67FB92-C159-6E27-8E1C-4EC52F39361B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4" name="Graphic 7">
              <a:extLst>
                <a:ext uri="{FF2B5EF4-FFF2-40B4-BE49-F238E27FC236}">
                  <a16:creationId xmlns:a16="http://schemas.microsoft.com/office/drawing/2014/main" id="{82AF6201-88B1-143C-8BBA-4D3F8FE65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EB746C3-9390-0D7D-A920-D6F98B6A6E3F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93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E9EB9C0-C6D5-16EE-9E0E-55F709931CF6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3F6EA71B-81A5-3555-1559-BD4E39B8F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0CB0AFFD-5082-1C21-3BE5-20F19ACDC2E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A1C263F-FC60-539B-07E9-430E6BE9C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55"/>
          <a:stretch/>
        </p:blipFill>
        <p:spPr>
          <a:xfrm>
            <a:off x="6714297" y="2095500"/>
            <a:ext cx="5198996" cy="16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4">
            <a:extLst>
              <a:ext uri="{FF2B5EF4-FFF2-40B4-BE49-F238E27FC236}">
                <a16:creationId xmlns:a16="http://schemas.microsoft.com/office/drawing/2014/main" id="{8DBB8F19-D835-7D45-0F30-FDC5CE3D666C}"/>
              </a:ext>
            </a:extLst>
          </p:cNvPr>
          <p:cNvGrpSpPr/>
          <p:nvPr/>
        </p:nvGrpSpPr>
        <p:grpSpPr>
          <a:xfrm>
            <a:off x="8818553" y="1496835"/>
            <a:ext cx="2979174" cy="3229147"/>
            <a:chOff x="8229600" y="655163"/>
            <a:chExt cx="3352800" cy="372188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EDCFBB42-3FFF-198A-49E5-C15243668E69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0" name="Graphic 6">
                <a:extLst>
                  <a:ext uri="{FF2B5EF4-FFF2-40B4-BE49-F238E27FC236}">
                    <a16:creationId xmlns:a16="http://schemas.microsoft.com/office/drawing/2014/main" id="{0E7D4E45-6C33-77AD-B248-54A9D00F6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Graphic 7">
                <a:extLst>
                  <a:ext uri="{FF2B5EF4-FFF2-40B4-BE49-F238E27FC236}">
                    <a16:creationId xmlns:a16="http://schemas.microsoft.com/office/drawing/2014/main" id="{0E3B60FC-ADAA-4009-BF44-6118B25C7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9" name="مربع نص 162">
              <a:extLst>
                <a:ext uri="{FF2B5EF4-FFF2-40B4-BE49-F238E27FC236}">
                  <a16:creationId xmlns:a16="http://schemas.microsoft.com/office/drawing/2014/main" id="{48B290DA-ABCC-3C02-8DB1-AE4BF1286A65}"/>
                </a:ext>
              </a:extLst>
            </p:cNvPr>
            <p:cNvSpPr txBox="1"/>
            <p:nvPr/>
          </p:nvSpPr>
          <p:spPr>
            <a:xfrm>
              <a:off x="8592855" y="1360278"/>
              <a:ext cx="2897168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ar-SA" sz="2000" dirty="0">
                  <a:cs typeface="Khalid Art bold" pitchFamily="2" charset="-78"/>
                </a:rPr>
                <a:t>درست تمثيل دوال كثيرات الحدود بيانيا </a:t>
              </a:r>
            </a:p>
            <a:p>
              <a:pPr algn="ctr"/>
              <a:endParaRPr lang="ar-SA" sz="2000" dirty="0">
                <a:cs typeface="Khalid Art bold" pitchFamily="2" charset="-78"/>
              </a:endParaRPr>
            </a:p>
            <a:p>
              <a:pPr algn="ctr"/>
              <a:r>
                <a:rPr lang="ar-SA" dirty="0">
                  <a:solidFill>
                    <a:srgbClr val="0070C0"/>
                  </a:solidFill>
                  <a:cs typeface="Khalid Art bold" pitchFamily="2" charset="-78"/>
                </a:rPr>
                <a:t>(مهارة سابقة)</a:t>
              </a: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2E167DC-6466-D2B8-642E-F591FAD94B20}"/>
              </a:ext>
            </a:extLst>
          </p:cNvPr>
          <p:cNvSpPr txBox="1"/>
          <p:nvPr/>
        </p:nvSpPr>
        <p:spPr>
          <a:xfrm>
            <a:off x="9373742" y="1582603"/>
            <a:ext cx="143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فيما سبق </a:t>
            </a:r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6D999315-9084-0DA6-6F57-C7B2F8B41991}"/>
              </a:ext>
            </a:extLst>
          </p:cNvPr>
          <p:cNvGrpSpPr/>
          <p:nvPr/>
        </p:nvGrpSpPr>
        <p:grpSpPr>
          <a:xfrm>
            <a:off x="5128918" y="1526344"/>
            <a:ext cx="3128942" cy="3200058"/>
            <a:chOff x="8229600" y="655163"/>
            <a:chExt cx="3370736" cy="3721885"/>
          </a:xfrm>
        </p:grpSpPr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0DE1A138-261A-8953-F95D-CB67633F093E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6" name="Graphic 6">
                <a:extLst>
                  <a:ext uri="{FF2B5EF4-FFF2-40B4-BE49-F238E27FC236}">
                    <a16:creationId xmlns:a16="http://schemas.microsoft.com/office/drawing/2014/main" id="{8DDC9B0F-42BD-559D-511E-D1F9186F8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Graphic 7">
                <a:extLst>
                  <a:ext uri="{FF2B5EF4-FFF2-40B4-BE49-F238E27FC236}">
                    <a16:creationId xmlns:a16="http://schemas.microsoft.com/office/drawing/2014/main" id="{282FD7AA-9815-039F-ECF5-47B7EC9D5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5" name="مربع نص 162">
              <a:extLst>
                <a:ext uri="{FF2B5EF4-FFF2-40B4-BE49-F238E27FC236}">
                  <a16:creationId xmlns:a16="http://schemas.microsoft.com/office/drawing/2014/main" id="{DE564956-70D9-1CFE-830D-4A3683ACC889}"/>
                </a:ext>
              </a:extLst>
            </p:cNvPr>
            <p:cNvSpPr txBox="1"/>
            <p:nvPr/>
          </p:nvSpPr>
          <p:spPr>
            <a:xfrm>
              <a:off x="8247536" y="1416232"/>
              <a:ext cx="3352800" cy="2821847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أحدد خصائص دوال المقلوب </a:t>
              </a:r>
            </a:p>
            <a:p>
              <a:r>
                <a:rPr lang="ar-SA" sz="2000" dirty="0">
                  <a:cs typeface="Khalid Art bold" pitchFamily="2" charset="-78"/>
                </a:rPr>
                <a:t>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امثل تحويلات دوال المقلوب بيانيا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ar-SA" sz="2000" dirty="0">
                <a:cs typeface="Khalid Art bold" pitchFamily="2" charset="-78"/>
              </a:endParaRPr>
            </a:p>
          </p:txBody>
        </p:sp>
      </p:grpSp>
      <p:grpSp>
        <p:nvGrpSpPr>
          <p:cNvPr id="18" name="Group 44">
            <a:extLst>
              <a:ext uri="{FF2B5EF4-FFF2-40B4-BE49-F238E27FC236}">
                <a16:creationId xmlns:a16="http://schemas.microsoft.com/office/drawing/2014/main" id="{66BB2ACD-3211-7BDE-E7B0-6C9AD059995B}"/>
              </a:ext>
            </a:extLst>
          </p:cNvPr>
          <p:cNvGrpSpPr/>
          <p:nvPr/>
        </p:nvGrpSpPr>
        <p:grpSpPr>
          <a:xfrm>
            <a:off x="1361165" y="1518082"/>
            <a:ext cx="3207060" cy="3267168"/>
            <a:chOff x="8137223" y="655163"/>
            <a:chExt cx="3445177" cy="3721885"/>
          </a:xfrm>
        </p:grpSpPr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DD29CE9B-052D-992A-969F-FC1152CA29DE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21" name="Graphic 6">
                <a:extLst>
                  <a:ext uri="{FF2B5EF4-FFF2-40B4-BE49-F238E27FC236}">
                    <a16:creationId xmlns:a16="http://schemas.microsoft.com/office/drawing/2014/main" id="{1F2326D1-0D69-6F77-22C6-E65B7EF4C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Graphic 7">
                <a:extLst>
                  <a:ext uri="{FF2B5EF4-FFF2-40B4-BE49-F238E27FC236}">
                    <a16:creationId xmlns:a16="http://schemas.microsoft.com/office/drawing/2014/main" id="{848EB86D-8D9E-5EE9-1A23-7FC5A63A9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20" name="مربع نص 162">
              <a:extLst>
                <a:ext uri="{FF2B5EF4-FFF2-40B4-BE49-F238E27FC236}">
                  <a16:creationId xmlns:a16="http://schemas.microsoft.com/office/drawing/2014/main" id="{0B9A9F3A-7890-6DF4-8E0C-70F321E67F96}"/>
                </a:ext>
              </a:extLst>
            </p:cNvPr>
            <p:cNvSpPr txBox="1"/>
            <p:nvPr/>
          </p:nvSpPr>
          <p:spPr>
            <a:xfrm>
              <a:off x="8137223" y="1281043"/>
              <a:ext cx="3303573" cy="302908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خط التقارب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خط التقارب الرأسي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خط التقارب الأفقي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دالة المقلوب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القطع الزائد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F68A887-55F3-188F-DB29-69F7A9E852AB}"/>
              </a:ext>
            </a:extLst>
          </p:cNvPr>
          <p:cNvSpPr txBox="1"/>
          <p:nvPr/>
        </p:nvSpPr>
        <p:spPr>
          <a:xfrm>
            <a:off x="5895291" y="1555578"/>
            <a:ext cx="12524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الآن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B1D0BFB-1C61-76B8-9AAE-437DBEAF4726}"/>
              </a:ext>
            </a:extLst>
          </p:cNvPr>
          <p:cNvSpPr txBox="1"/>
          <p:nvPr/>
        </p:nvSpPr>
        <p:spPr>
          <a:xfrm>
            <a:off x="2164906" y="1508669"/>
            <a:ext cx="131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المفردات </a:t>
            </a:r>
          </a:p>
        </p:txBody>
      </p:sp>
    </p:spTree>
    <p:extLst>
      <p:ext uri="{BB962C8B-B14F-4D97-AF65-F5344CB8AC3E}">
        <p14:creationId xmlns:p14="http://schemas.microsoft.com/office/powerpoint/2010/main" val="346886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3E11F25-3934-310D-A252-D8287784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51" y="1663525"/>
            <a:ext cx="10752789" cy="29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337D7F-7EF1-F5F9-A001-00091DCB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96" y="1081717"/>
            <a:ext cx="8715438" cy="52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086E2DD-77E5-E08C-CB71-C2ABC01A1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5"/>
          <a:stretch/>
        </p:blipFill>
        <p:spPr>
          <a:xfrm>
            <a:off x="1508495" y="1312606"/>
            <a:ext cx="10339754" cy="24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ECCF51A-4103-7A1C-E7AC-12F0AB6A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980" y="1239625"/>
            <a:ext cx="7702060" cy="324970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8DB5322-D0B3-DE5C-9EF8-D73D69CF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71" y="4489332"/>
            <a:ext cx="7455877" cy="16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4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013742-45E9-2070-5C71-1273B5243564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D8E8A8EE-8C3B-2A83-1B9A-7DCA17E53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69CEC72-F315-9063-4002-A9AA004B199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952BBF8-559A-1388-2E7D-A8F2F430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969" y="2277565"/>
            <a:ext cx="7130980" cy="68878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A30C629-3C7F-A4CB-EBD1-45A2824D2FB9}"/>
              </a:ext>
            </a:extLst>
          </p:cNvPr>
          <p:cNvSpPr txBox="1"/>
          <p:nvPr/>
        </p:nvSpPr>
        <p:spPr>
          <a:xfrm>
            <a:off x="7127307" y="1877455"/>
            <a:ext cx="4665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حدد قيمة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التي تجعل الدوال الآتية غير معرفة: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287BC0A-5A96-527A-6B19-4A071138F32F}"/>
              </a:ext>
            </a:extLst>
          </p:cNvPr>
          <p:cNvCxnSpPr/>
          <p:nvPr/>
        </p:nvCxnSpPr>
        <p:spPr>
          <a:xfrm>
            <a:off x="7153455" y="2434811"/>
            <a:ext cx="0" cy="36615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8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C20B560-A8B3-D570-909F-4EF61E9F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9466"/>
            <a:ext cx="6096000" cy="69868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0DE6371-708B-8BEE-1500-6052537899B4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4" name="Graphic 7">
              <a:extLst>
                <a:ext uri="{FF2B5EF4-FFF2-40B4-BE49-F238E27FC236}">
                  <a16:creationId xmlns:a16="http://schemas.microsoft.com/office/drawing/2014/main" id="{A89FAF9A-693A-6A77-8D81-B7AF6219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9341177-0699-DA84-0CF6-7FC1A1BA6BD6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4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1CD52F0-5792-C4D7-1309-D64D7F59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67" y="1234213"/>
            <a:ext cx="9753600" cy="25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7560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91</Words>
  <Application>Microsoft Office PowerPoint</Application>
  <PresentationFormat>شاشة عريضة</PresentationFormat>
  <Paragraphs>35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3</cp:revision>
  <dcterms:created xsi:type="dcterms:W3CDTF">2023-12-26T16:49:53Z</dcterms:created>
  <dcterms:modified xsi:type="dcterms:W3CDTF">2023-12-26T20:20:46Z</dcterms:modified>
</cp:coreProperties>
</file>