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56" r:id="rId7"/>
    <p:sldId id="264" r:id="rId8"/>
    <p:sldId id="293" r:id="rId9"/>
    <p:sldId id="265" r:id="rId10"/>
    <p:sldId id="266" r:id="rId11"/>
    <p:sldId id="267" r:id="rId12"/>
    <p:sldId id="268" r:id="rId13"/>
    <p:sldId id="291" r:id="rId14"/>
    <p:sldId id="292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1927BF-30BD-DFF6-C8BA-C2F90CB54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0749D22-2CE6-259C-F916-87FEAEC25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9027479-B214-28AB-770D-97CC04EB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5D6D-EC6D-4268-924C-A9104ED6127E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1FF965-64CA-AF05-B73D-C7CB1BB1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361814-532C-F390-C05E-482A37B6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EC91-60D5-4CE7-8D3E-E7C1C0A0E6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504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01EBB8-A24B-39F7-6CD9-E5CD077A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3CD2A2-A162-37B6-F063-7034057A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6DE5A8-9A05-9EB2-37FB-1A788046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5D6D-EC6D-4268-924C-A9104ED6127E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9853CB-15F2-FCA6-95BE-5FEC76A4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BE7B35-6B66-493D-D42E-23F8C785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EC91-60D5-4CE7-8D3E-E7C1C0A0E6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097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434D3FD-D97F-965B-93EA-143B6D4F5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730BFA5-86D0-F56B-6BFB-4504B7E2A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D99F6B-BD1F-80EB-264A-64C611BB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5D6D-EC6D-4268-924C-A9104ED6127E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56218B-E0C6-24DE-AB20-5EB56422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6F2636-88D2-20C2-977B-59D862E4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EC91-60D5-4CE7-8D3E-E7C1C0A0E6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563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D80836-FF3A-59F0-9F01-739F02341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0F30CE-4092-D9AF-7983-A3E8C9662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9D532C-26C1-EBE7-80FC-4DBF5253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5D6D-EC6D-4268-924C-A9104ED6127E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8FA653-69A7-1F9C-7FB7-38414897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61BE98-F5D4-FD5D-2DA0-22E33744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EC91-60D5-4CE7-8D3E-E7C1C0A0E6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195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F013-774C-037E-1B3D-06085CF8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CAFD7E-C9AF-B6B9-583A-629D733FB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C258DD-F28B-306D-D2A1-CB41DE12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5D6D-EC6D-4268-924C-A9104ED6127E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7FAD397-DFF3-1501-C7E4-98B84EC3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C72AD9-60D1-9408-4D26-2E952C65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EC91-60D5-4CE7-8D3E-E7C1C0A0E6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99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17164B-0301-7D46-4EB3-F7C9B3D6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61735B8-C014-5E30-7720-2FFBBDFF8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1F43918-B6BE-CE81-6933-285255DF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8B9E8D-4FF8-5D2C-95B9-703135680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5D6D-EC6D-4268-924C-A9104ED6127E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45AB733-D29D-C4BF-3629-97AD67C5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894FB7B-E022-DB4A-81D3-ED09ECC3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EC91-60D5-4CE7-8D3E-E7C1C0A0E6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27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DCFF5C-D6AA-1E39-B7A7-40216B74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EA4F7B9-6AF9-03BD-E647-37D319A08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3B1E951-B2AB-4FEA-01DF-A0CDA3010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53B8A55-362E-81D7-06A2-A1FCF0E77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11740F4-4AB3-A6D3-F1C0-B8BB1E458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A2515B7-BFC9-E04D-354D-AEB6EA7F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5D6D-EC6D-4268-924C-A9104ED6127E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B1070B5-3330-0F66-5FB1-FD3A3C60A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9A26D6A-19D7-62C8-D6AB-CBAB5E1B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EC91-60D5-4CE7-8D3E-E7C1C0A0E6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773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2571E9-F09A-E4D7-2A6A-E03439666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96D3062-E168-9C06-07B5-E1221242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5D6D-EC6D-4268-924C-A9104ED6127E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CB6933C-FE64-B26E-71F5-51E732E7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B0BDF6C-B17A-3755-CD98-1548BA75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EC91-60D5-4CE7-8D3E-E7C1C0A0E6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511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3653954-E263-2A49-11D0-D6461B4E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5D6D-EC6D-4268-924C-A9104ED6127E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B77CB7D-118D-4AD3-41A8-86A10B63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C421DE-5E5A-8940-4733-6E8B5AFB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EC91-60D5-4CE7-8D3E-E7C1C0A0E6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060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1BB4C7-FC17-03FC-4E8B-4B3C8238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46CDB52-C7E5-73E9-8035-520DA6A4B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A134B04-A191-263B-03DE-AECDB81A8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787DCF-B0D0-69F5-F560-FD258EC6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5D6D-EC6D-4268-924C-A9104ED6127E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BF78C32-3265-927D-DAE1-076A711E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5AB6800-FB4F-0914-646C-6CB201AC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EC91-60D5-4CE7-8D3E-E7C1C0A0E6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534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880539-F17C-04CE-9A78-EC2B4FCF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8C31412-A657-0871-9397-F77A712A5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04BC6E5-AF13-3E3A-FF7B-1F2EB13B6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5105880-5E87-1908-5F36-EB03A53D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5D6D-EC6D-4268-924C-A9104ED6127E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C57A78-C65A-72D1-5C4D-5898B7F9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7793B2D-EA40-92F3-E308-1725B8E6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EC91-60D5-4CE7-8D3E-E7C1C0A0E6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45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92C2316-C366-F337-B7AF-9CCE4C1C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754E68-493E-3D9C-0DF0-4BA76F112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0C36CA-43B7-FB39-E677-8F2E67F21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5D6D-EC6D-4268-924C-A9104ED6127E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3AADCF-1F76-AF2C-3922-A56440637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CFA39A-D498-60DE-6A1B-B65C3C0CF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AEC91-60D5-4CE7-8D3E-E7C1C0A0E6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098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microsoft.com/office/2007/relationships/hdphoto" Target="../media/hdphoto1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17/06/relationships/model3d" Target="../media/model3d2.glb"/><Relationship Id="rId3" Type="http://schemas.microsoft.com/office/2007/relationships/hdphoto" Target="../media/hdphoto16.wdp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microsoft.com/office/2007/relationships/hdphoto" Target="../media/hdphoto17.wdp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9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microsoft.com/office/2007/relationships/hdphoto" Target="../media/hdphoto1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 pouring coffee with smoke on a cup with breads or bun, croissant and bakery on white wooden table">
            <a:extLst>
              <a:ext uri="{FF2B5EF4-FFF2-40B4-BE49-F238E27FC236}">
                <a16:creationId xmlns:a16="http://schemas.microsoft.com/office/drawing/2014/main" id="{30702055-DAF6-6CA8-06FF-F5C1F7A92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666" y="1"/>
            <a:ext cx="71103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4087853-9580-623A-6AAB-6D0E5879D6A0}"/>
              </a:ext>
            </a:extLst>
          </p:cNvPr>
          <p:cNvSpPr txBox="1"/>
          <p:nvPr/>
        </p:nvSpPr>
        <p:spPr>
          <a:xfrm>
            <a:off x="89941" y="3013501"/>
            <a:ext cx="49017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Morning</a:t>
            </a:r>
            <a:endParaRPr lang="ar-S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3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A1E836B-192F-36B1-0947-8EBBBC4C2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263" y="272415"/>
            <a:ext cx="11120983" cy="6313170"/>
          </a:xfrm>
          <a:prstGeom prst="rect">
            <a:avLst/>
          </a:prstGeom>
        </p:spPr>
      </p:pic>
      <p:pic>
        <p:nvPicPr>
          <p:cNvPr id="4" name="8C5739DE">
            <a:hlinkClick r:id="" action="ppaction://media"/>
            <a:extLst>
              <a:ext uri="{FF2B5EF4-FFF2-40B4-BE49-F238E27FC236}">
                <a16:creationId xmlns:a16="http://schemas.microsoft.com/office/drawing/2014/main" id="{F9E8B618-C38B-5559-AA89-21BDC8D95A9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9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41203" y="4769006"/>
            <a:ext cx="1062168" cy="10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8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5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BA1B747-FBD1-61C1-FB0A-1EBDCBDC9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4595" l="1920" r="97046">
                        <a14:foregroundMark x1="90694" y1="81532" x2="42984" y2="33333"/>
                        <a14:foregroundMark x1="7238" y1="24775" x2="70310" y2="88288"/>
                        <a14:foregroundMark x1="85524" y1="23423" x2="95126" y2="85586"/>
                        <a14:foregroundMark x1="97046" y1="22523" x2="96750" y2="89189"/>
                        <a14:foregroundMark x1="21254" y1="82845" x2="18316" y2="81982"/>
                        <a14:foregroundMark x1="27475" y1="84673" x2="25895" y2="84208"/>
                        <a14:foregroundMark x1="62777" y1="95045" x2="27517" y2="84685"/>
                        <a14:foregroundMark x1="5318" y1="75225" x2="9897" y2="12162"/>
                        <a14:foregroundMark x1="9897" y1="12162" x2="38552" y2="11261"/>
                        <a14:foregroundMark x1="1920" y1="12162" x2="3102" y2="44144"/>
                        <a14:backgroundMark x1="21861" y1="68919" x2="21861" y2="68919"/>
                        <a14:backgroundMark x1="21861" y1="68919" x2="21861" y2="68919"/>
                        <a14:backgroundMark x1="21861" y1="68919" x2="21861" y2="68919"/>
                        <a14:backgroundMark x1="21861" y1="68919" x2="21861" y2="68919"/>
                        <a14:backgroundMark x1="21861" y1="68919" x2="21566" y2="66216"/>
                        <a14:backgroundMark x1="21566" y1="66216" x2="22452" y2="68018"/>
                        <a14:backgroundMark x1="22452" y1="68018" x2="22452" y2="68018"/>
                        <a14:backgroundMark x1="19055" y1="68919" x2="19055" y2="68919"/>
                        <a14:backgroundMark x1="19055" y1="68919" x2="19055" y2="68919"/>
                        <a14:backgroundMark x1="19350" y1="69820" x2="19350" y2="69820"/>
                        <a14:backgroundMark x1="19350" y1="69820" x2="19350" y2="69820"/>
                        <a14:backgroundMark x1="18612" y1="68919" x2="18612" y2="68919"/>
                        <a14:backgroundMark x1="18612" y1="68919" x2="18612" y2="68919"/>
                        <a14:backgroundMark x1="18612" y1="68919" x2="19350" y2="68018"/>
                        <a14:backgroundMark x1="19350" y1="68018" x2="19350" y2="70721"/>
                        <a14:backgroundMark x1="19350" y1="70721" x2="18168" y2="69369"/>
                        <a14:backgroundMark x1="16691" y1="71622" x2="16691" y2="71622"/>
                        <a14:backgroundMark x1="16691" y1="71622" x2="16691" y2="71622"/>
                        <a14:backgroundMark x1="16544" y1="70721" x2="16544" y2="70721"/>
                        <a14:backgroundMark x1="16544" y1="70721" x2="16544" y2="70721"/>
                        <a14:backgroundMark x1="16544" y1="70721" x2="17282" y2="71622"/>
                        <a14:backgroundMark x1="739" y1="71622" x2="443" y2="69369"/>
                        <a14:backgroundMark x1="443" y1="69369" x2="1034" y2="77928"/>
                        <a14:backgroundMark x1="3545" y1="72973" x2="1034" y2="83784"/>
                        <a14:backgroundMark x1="3102" y1="71622" x2="1773" y2="69369"/>
                        <a14:backgroundMark x1="1773" y1="69369" x2="443" y2="77027"/>
                        <a14:backgroundMark x1="443" y1="77027" x2="443" y2="85586"/>
                        <a14:backgroundMark x1="2659" y1="74324" x2="886" y2="89640"/>
                        <a14:backgroundMark x1="886" y1="89640" x2="591" y2="90090"/>
                        <a14:backgroundMark x1="591" y1="90090" x2="4431" y2="75676"/>
                        <a14:backgroundMark x1="4431" y1="75676" x2="2954" y2="70721"/>
                        <a14:backgroundMark x1="2954" y1="70721" x2="443" y2="65315"/>
                        <a14:backgroundMark x1="443" y1="65315" x2="0" y2="69369"/>
                        <a14:backgroundMark x1="3988" y1="72523" x2="2806" y2="68018"/>
                        <a14:backgroundMark x1="739" y1="78378" x2="1034" y2="81532"/>
                        <a14:backgroundMark x1="24668" y1="86036" x2="24668" y2="86036"/>
                        <a14:backgroundMark x1="24668" y1="86036" x2="24668" y2="86036"/>
                        <a14:backgroundMark x1="24668" y1="86036" x2="24963" y2="84685"/>
                        <a14:backgroundMark x1="24963" y1="84685" x2="24963" y2="85586"/>
                        <a14:backgroundMark x1="24963" y1="85586" x2="24372" y2="85586"/>
                        <a14:backgroundMark x1="24372" y1="85586" x2="23929" y2="82883"/>
                        <a14:backgroundMark x1="23929" y1="82883" x2="25406" y2="83333"/>
                        <a14:backgroundMark x1="25406" y1="83333" x2="23486" y2="85135"/>
                        <a14:backgroundMark x1="23486" y1="85135" x2="25702" y2="85135"/>
                        <a14:backgroundMark x1="20975" y1="84685" x2="20975" y2="84685"/>
                        <a14:backgroundMark x1="20975" y1="84685" x2="21418" y2="83784"/>
                        <a14:backgroundMark x1="21418" y1="83784" x2="21566" y2="82883"/>
                        <a14:backgroundMark x1="21566" y1="82883" x2="21713" y2="84685"/>
                        <a14:backgroundMark x1="21713" y1="84685" x2="21713" y2="86486"/>
                        <a14:backgroundMark x1="21713" y1="86486" x2="21713" y2="86486"/>
                        <a14:backgroundMark x1="21713" y1="86486" x2="21713" y2="8648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0186"/>
            <a:ext cx="9270241" cy="303987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6EEFBC1B-4921-1E57-0AC0-FF94BB943D47}"/>
              </a:ext>
            </a:extLst>
          </p:cNvPr>
          <p:cNvSpPr txBox="1"/>
          <p:nvPr/>
        </p:nvSpPr>
        <p:spPr>
          <a:xfrm>
            <a:off x="419725" y="3617943"/>
            <a:ext cx="88505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1. it’s used to write the holy words of the Qur’an.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2622BB0-9D24-39F5-6735-28062806508D}"/>
              </a:ext>
            </a:extLst>
          </p:cNvPr>
          <p:cNvSpPr txBox="1"/>
          <p:nvPr/>
        </p:nvSpPr>
        <p:spPr>
          <a:xfrm>
            <a:off x="419725" y="4288215"/>
            <a:ext cx="11587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</a:rPr>
              <a:t>2. So that all the people of Islam could easily read &amp; understand the Qur’an.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3A318C7-8836-F718-3674-4469060E96B9}"/>
              </a:ext>
            </a:extLst>
          </p:cNvPr>
          <p:cNvSpPr txBox="1"/>
          <p:nvPr/>
        </p:nvSpPr>
        <p:spPr>
          <a:xfrm>
            <a:off x="419725" y="4958487"/>
            <a:ext cx="88505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3. It has straight geometric letters.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E2FBE48-CF0D-A028-CBD5-083F95BD39BB}"/>
              </a:ext>
            </a:extLst>
          </p:cNvPr>
          <p:cNvSpPr txBox="1"/>
          <p:nvPr/>
        </p:nvSpPr>
        <p:spPr>
          <a:xfrm>
            <a:off x="419725" y="5690314"/>
            <a:ext cx="88505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4. it’s often used to write headings of Surahs.</a:t>
            </a:r>
            <a:endParaRPr lang="ar-S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8A9EFE3-0F94-5E2B-788F-3D3DA02A6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6228" y="2073464"/>
            <a:ext cx="5515093" cy="27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3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SD floral frame design">
            <a:extLst>
              <a:ext uri="{FF2B5EF4-FFF2-40B4-BE49-F238E27FC236}">
                <a16:creationId xmlns:a16="http://schemas.microsoft.com/office/drawing/2014/main" id="{20EE03C5-C5FB-011F-9E27-23072645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72" y="0"/>
            <a:ext cx="85443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90F91E4-9074-13FC-04C5-79593AD5BD59}"/>
              </a:ext>
            </a:extLst>
          </p:cNvPr>
          <p:cNvSpPr txBox="1"/>
          <p:nvPr/>
        </p:nvSpPr>
        <p:spPr>
          <a:xfrm>
            <a:off x="4222230" y="2736103"/>
            <a:ext cx="37475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Class</a:t>
            </a:r>
            <a:endParaRPr lang="ar-SA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211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D32CDC2-0695-2AD5-81B6-834421A01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8" y="493668"/>
            <a:ext cx="3574049" cy="311996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7985209-790F-360B-493F-2077486FB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70"/>
          <a:stretch/>
        </p:blipFill>
        <p:spPr>
          <a:xfrm>
            <a:off x="4777455" y="493668"/>
            <a:ext cx="4116262" cy="311996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F5986D5-A301-55DB-D5CE-B54D8F5CB63E}"/>
              </a:ext>
            </a:extLst>
          </p:cNvPr>
          <p:cNvSpPr txBox="1"/>
          <p:nvPr/>
        </p:nvSpPr>
        <p:spPr>
          <a:xfrm>
            <a:off x="0" y="4092136"/>
            <a:ext cx="12191999" cy="23321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/>
              <a:t>تم تصميم هذا العرض من قبل: </a:t>
            </a:r>
            <a:r>
              <a:rPr lang="ar-SA" sz="2400" b="1" dirty="0">
                <a:solidFill>
                  <a:srgbClr val="FF0000"/>
                </a:solidFill>
              </a:rPr>
              <a:t>فريق عمل البوابة الإنجليزية </a:t>
            </a:r>
            <a:r>
              <a:rPr lang="ar-SA" sz="2400" b="1" dirty="0"/>
              <a:t>، وهو </a:t>
            </a:r>
            <a:r>
              <a:rPr lang="ar-SA" sz="2400" b="1" dirty="0">
                <a:solidFill>
                  <a:srgbClr val="00B050"/>
                </a:solidFill>
              </a:rPr>
              <a:t>مجاني </a:t>
            </a:r>
            <a:r>
              <a:rPr lang="ar-SA" sz="2400" b="1" dirty="0"/>
              <a:t>لكي يستفيد منه معلمي اللغة الإنجليزية.</a:t>
            </a:r>
          </a:p>
          <a:p>
            <a:pPr algn="ctr">
              <a:lnSpc>
                <a:spcPct val="250000"/>
              </a:lnSpc>
            </a:pPr>
            <a:r>
              <a:rPr lang="ar-SA" sz="2400" b="1" dirty="0"/>
              <a:t>هذه الشريحة تعتبر كـ"حفظ حقوق" نتمنى عدم حذفها حال مشاركة العرض مع معلمين آخرين.</a:t>
            </a:r>
          </a:p>
          <a:p>
            <a:pPr algn="ctr">
              <a:lnSpc>
                <a:spcPct val="250000"/>
              </a:lnSpc>
            </a:pPr>
            <a:r>
              <a:rPr lang="ar-SA" sz="2400" b="1" dirty="0"/>
              <a:t>نسمح بحذف الحقوق في حالة واحدة فقط: اذا أراد معلم الإنجليزي إضافة هذا العرض كـ </a:t>
            </a:r>
            <a:r>
              <a:rPr lang="ar-SA" sz="2400" b="1" dirty="0">
                <a:solidFill>
                  <a:srgbClr val="7030A0"/>
                </a:solidFill>
              </a:rPr>
              <a:t>انتاج معرفي </a:t>
            </a:r>
            <a:r>
              <a:rPr lang="ar-SA" sz="2400" b="1" dirty="0"/>
              <a:t>خاص فيه.</a:t>
            </a:r>
          </a:p>
        </p:txBody>
      </p:sp>
      <p:sp>
        <p:nvSpPr>
          <p:cNvPr id="7" name="مخطط انسيابي: رابط 6">
            <a:extLst>
              <a:ext uri="{FF2B5EF4-FFF2-40B4-BE49-F238E27FC236}">
                <a16:creationId xmlns:a16="http://schemas.microsoft.com/office/drawing/2014/main" id="{2AB47E63-DB79-DF4C-4829-128FEE5C2C62}"/>
              </a:ext>
            </a:extLst>
          </p:cNvPr>
          <p:cNvSpPr/>
          <p:nvPr/>
        </p:nvSpPr>
        <p:spPr>
          <a:xfrm>
            <a:off x="10874828" y="5103102"/>
            <a:ext cx="326571" cy="31024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خطط انسيابي: رابط 7">
            <a:extLst>
              <a:ext uri="{FF2B5EF4-FFF2-40B4-BE49-F238E27FC236}">
                <a16:creationId xmlns:a16="http://schemas.microsoft.com/office/drawing/2014/main" id="{6B286860-172B-BDFA-C43C-F0A7E5A42B07}"/>
              </a:ext>
            </a:extLst>
          </p:cNvPr>
          <p:cNvSpPr/>
          <p:nvPr/>
        </p:nvSpPr>
        <p:spPr>
          <a:xfrm>
            <a:off x="11680371" y="6054088"/>
            <a:ext cx="326571" cy="31024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نموذج ثلاثي الأبعاد 8" descr="Red heart">
                <a:extLst>
                  <a:ext uri="{FF2B5EF4-FFF2-40B4-BE49-F238E27FC236}">
                    <a16:creationId xmlns:a16="http://schemas.microsoft.com/office/drawing/2014/main" id="{E4D7249A-4FCA-07DE-A90A-9CC97F1DA6C8}"/>
                  </a:ext>
                </a:extLst>
              </p:cNvPr>
              <p:cNvGraphicFramePr/>
              <p:nvPr/>
            </p:nvGraphicFramePr>
            <p:xfrm>
              <a:off x="185058" y="5955711"/>
              <a:ext cx="405510" cy="408621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405510" cy="408621"/>
                    </a:xfrm>
                    <a:prstGeom prst="rect">
                      <a:avLst/>
                    </a:prstGeom>
                  </am3d:spPr>
                  <am3d:camera>
                    <am3d:pos x="0" y="0" z="703503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3780" d="1000000"/>
                    <am3d:preTrans dx="0" dy="-16579315" dz="296057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62809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نموذج ثلاثي الأبعاد 8" descr="Red heart">
                <a:extLst>
                  <a:ext uri="{FF2B5EF4-FFF2-40B4-BE49-F238E27FC236}">
                    <a16:creationId xmlns:a16="http://schemas.microsoft.com/office/drawing/2014/main" id="{E4D7249A-4FCA-07DE-A90A-9CC97F1DA6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058" y="5955711"/>
                <a:ext cx="405510" cy="408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نموذج ثلاثي الأبعاد 9" descr="Smiling Face With Smiling Eyes Emoji">
                <a:extLst>
                  <a:ext uri="{FF2B5EF4-FFF2-40B4-BE49-F238E27FC236}">
                    <a16:creationId xmlns:a16="http://schemas.microsoft.com/office/drawing/2014/main" id="{44E3217B-DA1E-0518-C123-44A61F84494C}"/>
                  </a:ext>
                </a:extLst>
              </p:cNvPr>
              <p:cNvGraphicFramePr/>
              <p:nvPr/>
            </p:nvGraphicFramePr>
            <p:xfrm>
              <a:off x="990601" y="5053945"/>
              <a:ext cx="432464" cy="408557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432464" cy="408557"/>
                    </a:xfrm>
                    <a:prstGeom prst="rect">
                      <a:avLst/>
                    </a:prstGeom>
                  </am3d:spPr>
                  <am3d:camera>
                    <am3d:pos x="0" y="0" z="8135858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044" d="1000000"/>
                    <am3d:preTrans dx="3" dy="-17963324" dz="-3666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7228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نموذج ثلاثي الأبعاد 9" descr="Smiling Face With Smiling Eyes Emoji">
                <a:extLst>
                  <a:ext uri="{FF2B5EF4-FFF2-40B4-BE49-F238E27FC236}">
                    <a16:creationId xmlns:a16="http://schemas.microsoft.com/office/drawing/2014/main" id="{44E3217B-DA1E-0518-C123-44A61F8449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0601" y="5053945"/>
                <a:ext cx="432464" cy="408557"/>
              </a:xfrm>
              <a:prstGeom prst="rect">
                <a:avLst/>
              </a:prstGeom>
            </p:spPr>
          </p:pic>
        </mc:Fallback>
      </mc:AlternateContent>
      <p:sp>
        <p:nvSpPr>
          <p:cNvPr id="2" name="مربع نص 1">
            <a:extLst>
              <a:ext uri="{FF2B5EF4-FFF2-40B4-BE49-F238E27FC236}">
                <a16:creationId xmlns:a16="http://schemas.microsoft.com/office/drawing/2014/main" id="{F0D02990-4106-54FB-8326-13FD428AE592}"/>
              </a:ext>
            </a:extLst>
          </p:cNvPr>
          <p:cNvSpPr txBox="1"/>
          <p:nvPr/>
        </p:nvSpPr>
        <p:spPr>
          <a:xfrm>
            <a:off x="9317083" y="1625167"/>
            <a:ext cx="2526573" cy="11406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b="1" dirty="0"/>
              <a:t>Pictures by: </a:t>
            </a:r>
          </a:p>
          <a:p>
            <a:pPr algn="ctr" rtl="0">
              <a:lnSpc>
                <a:spcPct val="150000"/>
              </a:lnSpc>
            </a:pPr>
            <a:r>
              <a:rPr lang="en-US" sz="2400" b="1" dirty="0"/>
              <a:t>www.freepik.com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01165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vector bibliophile concept illustration">
            <a:extLst>
              <a:ext uri="{FF2B5EF4-FFF2-40B4-BE49-F238E27FC236}">
                <a16:creationId xmlns:a16="http://schemas.microsoft.com/office/drawing/2014/main" id="{0FBA3283-C05F-3418-7176-D84D2AA46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70" y="37085"/>
            <a:ext cx="6783830" cy="67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B6DB86F-8D14-C2B4-1690-84F6A4D02CF6}"/>
              </a:ext>
            </a:extLst>
          </p:cNvPr>
          <p:cNvSpPr txBox="1"/>
          <p:nvPr/>
        </p:nvSpPr>
        <p:spPr>
          <a:xfrm>
            <a:off x="0" y="2542826"/>
            <a:ext cx="6096000" cy="1490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Let’s take a quick </a:t>
            </a:r>
            <a:r>
              <a:rPr lang="en-US" sz="3200" b="1" dirty="0">
                <a:solidFill>
                  <a:srgbClr val="FF0000"/>
                </a:solidFill>
              </a:rPr>
              <a:t>“Revision</a:t>
            </a:r>
            <a:r>
              <a:rPr lang="en-US" sz="3200" b="1" dirty="0">
                <a:solidFill>
                  <a:srgbClr val="002060"/>
                </a:solidFill>
              </a:rPr>
              <a:t>” for the previous lesson.</a:t>
            </a:r>
            <a:endParaRPr lang="ar-S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9A62D35-0CA5-E558-15BE-371B2C451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947766"/>
              </p:ext>
            </p:extLst>
          </p:nvPr>
        </p:nvGraphicFramePr>
        <p:xfrm>
          <a:off x="1156739" y="2788170"/>
          <a:ext cx="10250776" cy="3162175"/>
        </p:xfrm>
        <a:graphic>
          <a:graphicData uri="http://schemas.openxmlformats.org/drawingml/2006/table">
            <a:tbl>
              <a:tblPr rtl="1"/>
              <a:tblGrid>
                <a:gridCol w="5703371">
                  <a:extLst>
                    <a:ext uri="{9D8B030D-6E8A-4147-A177-3AD203B41FA5}">
                      <a16:colId xmlns:a16="http://schemas.microsoft.com/office/drawing/2014/main" val="1371777383"/>
                    </a:ext>
                  </a:extLst>
                </a:gridCol>
                <a:gridCol w="982677">
                  <a:extLst>
                    <a:ext uri="{9D8B030D-6E8A-4147-A177-3AD203B41FA5}">
                      <a16:colId xmlns:a16="http://schemas.microsoft.com/office/drawing/2014/main" val="3269712269"/>
                    </a:ext>
                  </a:extLst>
                </a:gridCol>
                <a:gridCol w="3564728">
                  <a:extLst>
                    <a:ext uri="{9D8B030D-6E8A-4147-A177-3AD203B41FA5}">
                      <a16:colId xmlns:a16="http://schemas.microsoft.com/office/drawing/2014/main" val="501560865"/>
                    </a:ext>
                  </a:extLst>
                </a:gridCol>
              </a:tblGrid>
              <a:tr h="921562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A.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expression used to say that something is very good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ar-SA" sz="2400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1. You did?</a:t>
                      </a:r>
                      <a:endParaRPr lang="ar-S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867424"/>
                  </a:ext>
                </a:extLst>
              </a:tr>
              <a:tr h="1239077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B.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expression to show you’re sorry about what the speaker said.</a:t>
                      </a:r>
                      <a:endParaRPr lang="ar-SA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2. Out of this world.</a:t>
                      </a:r>
                      <a:endParaRPr lang="ar-S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982443"/>
                  </a:ext>
                </a:extLst>
              </a:tr>
              <a:tr h="1001536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C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a short question, used here to express surprise.</a:t>
                      </a:r>
                      <a:endParaRPr lang="ar-SA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3. that’s too bad.</a:t>
                      </a:r>
                      <a:endParaRPr lang="ar-S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370694"/>
                  </a:ext>
                </a:extLst>
              </a:tr>
            </a:tbl>
          </a:graphicData>
        </a:graphic>
      </p:graphicFrame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E0198C9-C657-AD13-1E68-648E4063727F}"/>
              </a:ext>
            </a:extLst>
          </p:cNvPr>
          <p:cNvGrpSpPr/>
          <p:nvPr/>
        </p:nvGrpSpPr>
        <p:grpSpPr>
          <a:xfrm>
            <a:off x="4716904" y="907655"/>
            <a:ext cx="2328473" cy="830997"/>
            <a:chOff x="4716904" y="907655"/>
            <a:chExt cx="2328473" cy="830997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8F861DF7-8777-EA95-42A3-4855D63A4AD7}"/>
                </a:ext>
              </a:extLst>
            </p:cNvPr>
            <p:cNvSpPr txBox="1"/>
            <p:nvPr/>
          </p:nvSpPr>
          <p:spPr>
            <a:xfrm>
              <a:off x="4716904" y="907655"/>
              <a:ext cx="222354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800" b="1" dirty="0">
                  <a:solidFill>
                    <a:srgbClr val="FF0000"/>
                  </a:solidFill>
                </a:rPr>
                <a:t>Match</a:t>
              </a:r>
              <a:endParaRPr lang="ar-SA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E8ED6F1-888C-9033-E78B-BFF22AA67301}"/>
                </a:ext>
              </a:extLst>
            </p:cNvPr>
            <p:cNvSpPr/>
            <p:nvPr/>
          </p:nvSpPr>
          <p:spPr>
            <a:xfrm>
              <a:off x="4716904" y="907655"/>
              <a:ext cx="2328473" cy="83099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ABFCD06-CBC7-ACA2-5768-CB45EC5D32C2}"/>
              </a:ext>
            </a:extLst>
          </p:cNvPr>
          <p:cNvSpPr txBox="1"/>
          <p:nvPr/>
        </p:nvSpPr>
        <p:spPr>
          <a:xfrm>
            <a:off x="4716904" y="3915214"/>
            <a:ext cx="92939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="1" dirty="0">
                <a:solidFill>
                  <a:srgbClr val="0070C0"/>
                </a:solidFill>
              </a:rPr>
              <a:t>A</a:t>
            </a:r>
            <a:endParaRPr lang="ar-SA" sz="4400" b="1" dirty="0">
              <a:solidFill>
                <a:srgbClr val="0070C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9808433-96F6-6C93-D10A-B7E469D7D3D8}"/>
              </a:ext>
            </a:extLst>
          </p:cNvPr>
          <p:cNvSpPr txBox="1"/>
          <p:nvPr/>
        </p:nvSpPr>
        <p:spPr>
          <a:xfrm>
            <a:off x="4716904" y="4964732"/>
            <a:ext cx="92939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="1" dirty="0">
                <a:solidFill>
                  <a:srgbClr val="0070C0"/>
                </a:solidFill>
              </a:rPr>
              <a:t>B</a:t>
            </a:r>
            <a:endParaRPr lang="ar-SA" sz="4400" b="1" dirty="0">
              <a:solidFill>
                <a:srgbClr val="0070C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F7A77F5-8A32-ADD7-AC0F-FD8E9515F08B}"/>
              </a:ext>
            </a:extLst>
          </p:cNvPr>
          <p:cNvSpPr txBox="1"/>
          <p:nvPr/>
        </p:nvSpPr>
        <p:spPr>
          <a:xfrm>
            <a:off x="4716904" y="2865696"/>
            <a:ext cx="92939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="1" dirty="0">
                <a:solidFill>
                  <a:srgbClr val="0070C0"/>
                </a:solidFill>
              </a:rPr>
              <a:t>C</a:t>
            </a:r>
            <a:endParaRPr lang="ar-SA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oto start button on white">
            <a:extLst>
              <a:ext uri="{FF2B5EF4-FFF2-40B4-BE49-F238E27FC236}">
                <a16:creationId xmlns:a16="http://schemas.microsoft.com/office/drawing/2014/main" id="{38840498-1747-EA4F-0239-1F3046CE1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60" y="963362"/>
            <a:ext cx="585444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18EE29A-7238-37C2-1FD7-234C4003D719}"/>
              </a:ext>
            </a:extLst>
          </p:cNvPr>
          <p:cNvSpPr txBox="1"/>
          <p:nvPr/>
        </p:nvSpPr>
        <p:spPr>
          <a:xfrm>
            <a:off x="241560" y="3158952"/>
            <a:ext cx="6096000" cy="18396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Let’s start our </a:t>
            </a:r>
            <a:r>
              <a:rPr lang="en-US" sz="4000" b="1" dirty="0">
                <a:solidFill>
                  <a:srgbClr val="FF0000"/>
                </a:solidFill>
              </a:rPr>
              <a:t>new lesson</a:t>
            </a:r>
            <a:r>
              <a:rPr lang="en-US" sz="4000" b="1" dirty="0">
                <a:solidFill>
                  <a:srgbClr val="002060"/>
                </a:solidFill>
              </a:rPr>
              <a:t>, shall we?</a:t>
            </a:r>
            <a:endParaRPr lang="ar-SA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ector confused businessman look for target in wrong directionflat design business concept cartoon">
            <a:extLst>
              <a:ext uri="{FF2B5EF4-FFF2-40B4-BE49-F238E27FC236}">
                <a16:creationId xmlns:a16="http://schemas.microsoft.com/office/drawing/2014/main" id="{7282706F-4913-2ACB-C0C5-C5BB1C14F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85" y="0"/>
            <a:ext cx="5921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CA2C26BE-D4BF-DC91-ECF5-B00766250C99}"/>
              </a:ext>
            </a:extLst>
          </p:cNvPr>
          <p:cNvGrpSpPr/>
          <p:nvPr/>
        </p:nvGrpSpPr>
        <p:grpSpPr>
          <a:xfrm>
            <a:off x="1381592" y="967616"/>
            <a:ext cx="3152931" cy="707887"/>
            <a:chOff x="1294150" y="1012586"/>
            <a:chExt cx="3152931" cy="707887"/>
          </a:xfrm>
        </p:grpSpPr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B43E4240-76E0-EE10-4314-A739C87519C8}"/>
                </a:ext>
              </a:extLst>
            </p:cNvPr>
            <p:cNvSpPr/>
            <p:nvPr/>
          </p:nvSpPr>
          <p:spPr>
            <a:xfrm>
              <a:off x="1546485" y="1012587"/>
              <a:ext cx="2563319" cy="70788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0C723E71-D0C3-3C00-616B-81E4FA1B3D12}"/>
                </a:ext>
              </a:extLst>
            </p:cNvPr>
            <p:cNvSpPr txBox="1"/>
            <p:nvPr/>
          </p:nvSpPr>
          <p:spPr>
            <a:xfrm>
              <a:off x="1294150" y="1012586"/>
              <a:ext cx="315293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000" b="1" dirty="0">
                  <a:solidFill>
                    <a:srgbClr val="FF0000"/>
                  </a:solidFill>
                </a:rPr>
                <a:t>Objectives</a:t>
              </a:r>
              <a:endParaRPr lang="ar-SA" sz="4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83BF024-7C21-A3F9-0B2B-F9F5E48D3714}"/>
              </a:ext>
            </a:extLst>
          </p:cNvPr>
          <p:cNvSpPr txBox="1"/>
          <p:nvPr/>
        </p:nvSpPr>
        <p:spPr>
          <a:xfrm>
            <a:off x="901907" y="3247893"/>
            <a:ext cx="411230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070C0"/>
                </a:solidFill>
                <a:latin typeface="ProximaNova-BoldIt"/>
              </a:rPr>
              <a:t>Practice reading.</a:t>
            </a:r>
          </a:p>
          <a:p>
            <a:pPr algn="l" rtl="0"/>
            <a:endParaRPr lang="en-US" sz="3200" b="1" dirty="0">
              <a:solidFill>
                <a:srgbClr val="0070C0"/>
              </a:solidFill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070C0"/>
                </a:solidFill>
                <a:effectLst/>
                <a:latin typeface="ProximaNova-BoldIt"/>
              </a:rPr>
              <a:t>Learn new words.</a:t>
            </a:r>
            <a:endParaRPr lang="en-US" sz="3200" b="1" i="0" dirty="0">
              <a:solidFill>
                <a:srgbClr val="0070C0"/>
              </a:solidFill>
              <a:effectLst/>
              <a:latin typeface="ProximaNova-Bold"/>
            </a:endParaRPr>
          </a:p>
        </p:txBody>
      </p:sp>
    </p:spTree>
    <p:extLst>
      <p:ext uri="{BB962C8B-B14F-4D97-AF65-F5344CB8AC3E}">
        <p14:creationId xmlns:p14="http://schemas.microsoft.com/office/powerpoint/2010/main" val="58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D5BBA3A-0C74-5445-AE3A-346AFC52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8690" y="2882299"/>
            <a:ext cx="5063486" cy="109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6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BBE1593-32E5-B81E-601A-4296C269F9DA}"/>
              </a:ext>
            </a:extLst>
          </p:cNvPr>
          <p:cNvGrpSpPr/>
          <p:nvPr/>
        </p:nvGrpSpPr>
        <p:grpSpPr>
          <a:xfrm>
            <a:off x="1379870" y="369632"/>
            <a:ext cx="9617879" cy="4876924"/>
            <a:chOff x="1379870" y="369632"/>
            <a:chExt cx="9617879" cy="487692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7B4F753F-DC72-E058-9655-A219CB833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79870" y="4110286"/>
              <a:ext cx="9432259" cy="1136270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15AA3513-AED8-ADC3-CE23-D42D5D968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01163" y="369632"/>
              <a:ext cx="5096586" cy="4020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617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A6F827C-27F4-B40F-5B85-FBA82B26AFDD}"/>
              </a:ext>
            </a:extLst>
          </p:cNvPr>
          <p:cNvGrpSpPr/>
          <p:nvPr/>
        </p:nvGrpSpPr>
        <p:grpSpPr>
          <a:xfrm>
            <a:off x="839450" y="2053"/>
            <a:ext cx="11352550" cy="6855947"/>
            <a:chOff x="839450" y="2053"/>
            <a:chExt cx="11352550" cy="6855947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A047288C-41AE-CD88-00D5-767405490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10954" y="787504"/>
              <a:ext cx="8281046" cy="743054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C4F64DD-0467-629E-C4DF-67BB4E953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9450" y="2053"/>
              <a:ext cx="2796684" cy="6855947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8A06CDCD-37C5-296D-397E-716C03B3B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06125" y="2270007"/>
              <a:ext cx="4440055" cy="2719692"/>
            </a:xfrm>
            <a:prstGeom prst="rect">
              <a:avLst/>
            </a:prstGeom>
          </p:spPr>
        </p:pic>
      </p:grpSp>
      <p:pic>
        <p:nvPicPr>
          <p:cNvPr id="8" name="BD7718A5">
            <a:hlinkClick r:id="" action="ppaction://media"/>
            <a:extLst>
              <a:ext uri="{FF2B5EF4-FFF2-40B4-BE49-F238E27FC236}">
                <a16:creationId xmlns:a16="http://schemas.microsoft.com/office/drawing/2014/main" id="{2DC55F86-751A-7D59-168C-24FFC927C9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" end="103000.4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12402" y="5335802"/>
            <a:ext cx="1047177" cy="104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7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E299148-81B9-A1E8-30CD-05EDDA481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39" y="772690"/>
            <a:ext cx="11984122" cy="4563112"/>
          </a:xfrm>
          <a:prstGeom prst="rect">
            <a:avLst/>
          </a:prstGeom>
        </p:spPr>
      </p:pic>
      <p:pic>
        <p:nvPicPr>
          <p:cNvPr id="4" name="BD7718A5">
            <a:hlinkClick r:id="" action="ppaction://media"/>
            <a:extLst>
              <a:ext uri="{FF2B5EF4-FFF2-40B4-BE49-F238E27FC236}">
                <a16:creationId xmlns:a16="http://schemas.microsoft.com/office/drawing/2014/main" id="{31564BC2-70BE-1079-66DD-C30CF4FC00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000" end="66000.4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12402" y="5335802"/>
            <a:ext cx="1047177" cy="104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77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212</Words>
  <Application>Microsoft Office PowerPoint</Application>
  <PresentationFormat>شاشة عريضة</PresentationFormat>
  <Paragraphs>27</Paragraphs>
  <Slides>14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ProximaNova-Bold</vt:lpstr>
      <vt:lpstr>ProximaNova-BoldIt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أمجاد الحربي</dc:creator>
  <cp:lastModifiedBy>أمجاد الحربي</cp:lastModifiedBy>
  <cp:revision>2</cp:revision>
  <dcterms:created xsi:type="dcterms:W3CDTF">2023-11-30T01:14:05Z</dcterms:created>
  <dcterms:modified xsi:type="dcterms:W3CDTF">2023-11-30T02:35:33Z</dcterms:modified>
</cp:coreProperties>
</file>