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  <p:sldId id="307" r:id="rId3"/>
    <p:sldId id="276" r:id="rId4"/>
    <p:sldId id="320" r:id="rId5"/>
    <p:sldId id="297" r:id="rId6"/>
    <p:sldId id="316" r:id="rId7"/>
    <p:sldId id="317" r:id="rId8"/>
    <p:sldId id="318" r:id="rId9"/>
    <p:sldId id="330" r:id="rId10"/>
    <p:sldId id="331" r:id="rId11"/>
    <p:sldId id="332" r:id="rId12"/>
    <p:sldId id="333" r:id="rId13"/>
    <p:sldId id="322" r:id="rId14"/>
    <p:sldId id="323" r:id="rId15"/>
    <p:sldId id="334" r:id="rId16"/>
    <p:sldId id="324" r:id="rId17"/>
    <p:sldId id="325" r:id="rId18"/>
    <p:sldId id="295" r:id="rId19"/>
  </p:sldIdLst>
  <p:sldSz cx="9144000" cy="6858000" type="screen4x3"/>
  <p:notesSz cx="6858000" cy="9144000"/>
  <p:embeddedFontLst>
    <p:embeddedFont>
      <p:font typeface="Aharoni" panose="02010803020104030203" pitchFamily="2" charset="-7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8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3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6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0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1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24/05/44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3590"/>
            <a:ext cx="7772400" cy="1691796"/>
          </a:xfrm>
        </p:spPr>
        <p:txBody>
          <a:bodyPr>
            <a:normAutofit/>
          </a:bodyPr>
          <a:lstStyle/>
          <a:p>
            <a:pPr rtl="0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Super Goal 3</a:t>
            </a:r>
            <a:endParaRPr lang="ar-SA" sz="8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22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1DB0CBA-AA1C-7AB3-E49E-6D7FC8AF9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6" y="817418"/>
            <a:ext cx="8357717" cy="582378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74" y="123660"/>
            <a:ext cx="7163196" cy="538492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892126" y="3098197"/>
            <a:ext cx="6243145" cy="13173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1400" b="1" dirty="0">
                <a:solidFill>
                  <a:srgbClr val="C00000"/>
                </a:solidFill>
              </a:rPr>
              <a:t>How long have Tom and Kenneth used laptops ?</a:t>
            </a:r>
            <a:r>
              <a:rPr lang="en-US" sz="1400" b="1" dirty="0"/>
              <a:t> </a:t>
            </a:r>
          </a:p>
          <a:p>
            <a:pPr algn="l" rtl="0">
              <a:lnSpc>
                <a:spcPct val="200000"/>
              </a:lnSpc>
            </a:pPr>
            <a:r>
              <a:rPr lang="en-US" sz="1400" b="1" dirty="0">
                <a:solidFill>
                  <a:srgbClr val="002060"/>
                </a:solidFill>
              </a:rPr>
              <a:t>Tom and Kenneth have used laptops since they were four years old . </a:t>
            </a:r>
          </a:p>
          <a:p>
            <a:pPr algn="l" rtl="0">
              <a:lnSpc>
                <a:spcPct val="200000"/>
              </a:lnSpc>
            </a:pPr>
            <a:r>
              <a:rPr lang="en-US" sz="1400" b="1" dirty="0">
                <a:solidFill>
                  <a:srgbClr val="003300"/>
                </a:solidFill>
              </a:rPr>
              <a:t>Tom and Kenneth have used laptops for almost their entire lives . </a:t>
            </a:r>
            <a:endParaRPr lang="ar-SA" sz="1400" b="1" dirty="0">
              <a:solidFill>
                <a:srgbClr val="0033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932129" y="5106619"/>
            <a:ext cx="6499073" cy="12865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</a:rPr>
              <a:t>How long has Ali played football ?</a:t>
            </a:r>
            <a:r>
              <a:rPr lang="en-US" b="1" dirty="0"/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Ali has played football since he was eight years old . 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solidFill>
                  <a:srgbClr val="003300"/>
                </a:solidFill>
              </a:rPr>
              <a:t>Ali has played football for seven years .</a:t>
            </a:r>
            <a:endParaRPr lang="ar-SA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83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B41297F-56C1-1866-F173-B2A8A8670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6" y="727080"/>
            <a:ext cx="8409730" cy="5775084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967288" y="1200974"/>
            <a:ext cx="6411311" cy="12865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have Alex and Sam played video games ?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and Sam have played video games since this afternoon. 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and Sam have played video games for four hours.</a:t>
            </a:r>
            <a:endParaRPr lang="ar-SA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51184" y="3035713"/>
            <a:ext cx="6411310" cy="14192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has Omar gone to this dentist ?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Omar has gone to this dentist since 2006 . 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Omar has gone to this dentist for many years . </a:t>
            </a:r>
            <a:endParaRPr lang="ar-SA" sz="20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14787" y="4953775"/>
            <a:ext cx="6411310" cy="1420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has Grandma had her tea set ?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Grandma has had her tea set since she got married 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Grandma has had her tea set for over forty years . </a:t>
            </a:r>
          </a:p>
        </p:txBody>
      </p:sp>
    </p:spTree>
    <p:extLst>
      <p:ext uri="{BB962C8B-B14F-4D97-AF65-F5344CB8AC3E}">
        <p14:creationId xmlns:p14="http://schemas.microsoft.com/office/powerpoint/2010/main" val="2644164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8E15D426-D066-4D8D-AEE3-0E3FFF5C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100" y="4523450"/>
            <a:ext cx="3434855" cy="995516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Page 201 </a:t>
            </a:r>
            <a:endParaRPr lang="ar-SA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homework on Twitter: &quot;#وادي_الرمه حساب متخصص في عمل عِروض بوربوينتٌ✨ وورد  ؛إكسل💬 بحّوث📑 سيرة ذاتيه 📄 تلخيص كتب📘📙 لـ جمّيع الطلاّب الجامعيين  والمدارس والمعلمّين والمعلمٌات&quot;">
            <a:extLst>
              <a:ext uri="{FF2B5EF4-FFF2-40B4-BE49-F238E27FC236}">
                <a16:creationId xmlns:a16="http://schemas.microsoft.com/office/drawing/2014/main" id="{F5736287-BC5D-4144-B401-B13B1CDA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2" y="983674"/>
            <a:ext cx="4028769" cy="43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9" y="127273"/>
            <a:ext cx="1654868" cy="44028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192" y="451474"/>
            <a:ext cx="4712080" cy="244992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238" y="3037491"/>
            <a:ext cx="7631988" cy="37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59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33" y="821941"/>
            <a:ext cx="3585760" cy="49185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r="9458" b="22197"/>
          <a:stretch/>
        </p:blipFill>
        <p:spPr>
          <a:xfrm>
            <a:off x="552613" y="1639284"/>
            <a:ext cx="7205932" cy="2862323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135116" y="1523672"/>
            <a:ext cx="66215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F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F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T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F </a:t>
            </a:r>
            <a:endParaRPr lang="ar-S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18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8E15D426-D066-4D8D-AEE3-0E3FFF5C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713" y="4645661"/>
            <a:ext cx="3434855" cy="995516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Page 202</a:t>
            </a:r>
            <a:endParaRPr lang="ar-SA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homework on Twitter: &quot;#وادي_الرمه حساب متخصص في عمل عِروض بوربوينتٌ✨ وورد  ؛إكسل💬 بحّوث📑 سيرة ذاتيه 📄 تلخيص كتب📘📙 لـ جمّيع الطلاّب الجامعيين  والمدارس والمعلمّين والمعلمٌات&quot;">
            <a:extLst>
              <a:ext uri="{FF2B5EF4-FFF2-40B4-BE49-F238E27FC236}">
                <a16:creationId xmlns:a16="http://schemas.microsoft.com/office/drawing/2014/main" id="{F5736287-BC5D-4144-B401-B13B1CDA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5" y="818866"/>
            <a:ext cx="4575364" cy="494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695CB2B-C243-4A38-B727-FD9208D00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9" y="136903"/>
            <a:ext cx="8833728" cy="653685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3848160-45D7-48E5-8814-384ED7E4E0C9}"/>
              </a:ext>
            </a:extLst>
          </p:cNvPr>
          <p:cNvSpPr txBox="1"/>
          <p:nvPr/>
        </p:nvSpPr>
        <p:spPr>
          <a:xfrm>
            <a:off x="1364776" y="4612943"/>
            <a:ext cx="283873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+mj-lt"/>
              </a:rPr>
              <a:t>ما هي الاختراعات التي غيرت حياتك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540DE70-DE55-44A4-A93A-2C157E44C927}"/>
              </a:ext>
            </a:extLst>
          </p:cNvPr>
          <p:cNvSpPr txBox="1"/>
          <p:nvPr/>
        </p:nvSpPr>
        <p:spPr>
          <a:xfrm>
            <a:off x="4751699" y="4833582"/>
            <a:ext cx="283873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+mj-lt"/>
              </a:rPr>
              <a:t>كيف غيرت حياتك</a:t>
            </a:r>
          </a:p>
        </p:txBody>
      </p:sp>
    </p:spTree>
    <p:extLst>
      <p:ext uri="{BB962C8B-B14F-4D97-AF65-F5344CB8AC3E}">
        <p14:creationId xmlns:p14="http://schemas.microsoft.com/office/powerpoint/2010/main" val="36670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14" y="860832"/>
            <a:ext cx="8263360" cy="91259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b="12845"/>
          <a:stretch/>
        </p:blipFill>
        <p:spPr>
          <a:xfrm>
            <a:off x="231063" y="2038649"/>
            <a:ext cx="8671199" cy="359787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0E4C22D-0216-4740-9489-4753D5CD25E1}"/>
              </a:ext>
            </a:extLst>
          </p:cNvPr>
          <p:cNvSpPr txBox="1"/>
          <p:nvPr/>
        </p:nvSpPr>
        <p:spPr>
          <a:xfrm>
            <a:off x="3480179" y="3641300"/>
            <a:ext cx="2838734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+mj-lt"/>
              </a:rPr>
              <a:t>تحدث عن الاختراعات التي غيرت حياتك</a:t>
            </a:r>
          </a:p>
        </p:txBody>
      </p:sp>
    </p:spTree>
    <p:extLst>
      <p:ext uri="{BB962C8B-B14F-4D97-AF65-F5344CB8AC3E}">
        <p14:creationId xmlns:p14="http://schemas.microsoft.com/office/powerpoint/2010/main" val="1316246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7BC80B63-24C2-402E-AE16-7579DD7E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798" y="1237129"/>
            <a:ext cx="4981555" cy="236668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l" rtl="0">
              <a:buNone/>
            </a:pPr>
            <a:endParaRPr 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See you next class 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EEBDAA1-8444-430F-8AAA-2CA47452E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2" b="97428" l="9177" r="94937">
                        <a14:foregroundMark x1="38924" y1="9646" x2="38924" y2="9646"/>
                        <a14:foregroundMark x1="35759" y1="4502" x2="42405" y2="14309"/>
                        <a14:foregroundMark x1="29747" y1="7717" x2="16456" y2="21061"/>
                        <a14:foregroundMark x1="16456" y1="21061" x2="14873" y2="25080"/>
                        <a14:foregroundMark x1="85127" y1="33280" x2="85127" y2="33280"/>
                        <a14:foregroundMark x1="95253" y1="35048" x2="95253" y2="35048"/>
                        <a14:foregroundMark x1="41456" y1="90836" x2="31013" y2="91158"/>
                        <a14:foregroundMark x1="48734" y1="97428" x2="44304" y2="91479"/>
                        <a14:foregroundMark x1="16772" y1="97428" x2="16772" y2="97428"/>
                        <a14:foregroundMark x1="32911" y1="4984" x2="32911" y2="4984"/>
                        <a14:foregroundMark x1="9177" y1="41640" x2="9177" y2="41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8" y="864617"/>
            <a:ext cx="2974893" cy="55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0BDBF0-182F-41BD-AD7E-99BDD745B4EF}"/>
              </a:ext>
            </a:extLst>
          </p:cNvPr>
          <p:cNvSpPr txBox="1">
            <a:spLocks/>
          </p:cNvSpPr>
          <p:nvPr/>
        </p:nvSpPr>
        <p:spPr>
          <a:xfrm>
            <a:off x="1657350" y="695420"/>
            <a:ext cx="5829300" cy="15639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8625" dirty="0">
                <a:latin typeface="Aharoni" panose="02010803020104030203" pitchFamily="2" charset="-79"/>
                <a:cs typeface="Aharoni" panose="02010803020104030203" pitchFamily="2" charset="-79"/>
              </a:rPr>
              <a:t>Unit 5</a:t>
            </a:r>
            <a:endParaRPr lang="ar-SA" sz="8625" dirty="0">
              <a:latin typeface="Aharoni" panose="02010803020104030203" pitchFamily="2" charset="-79"/>
            </a:endParaRPr>
          </a:p>
        </p:txBody>
      </p:sp>
      <p:pic>
        <p:nvPicPr>
          <p:cNvPr id="1026" name="Picture 2" descr="Since whenの意味と使い方 ニュアンスの違い | 英会話教材 - サンドイッチ英会話">
            <a:extLst>
              <a:ext uri="{FF2B5EF4-FFF2-40B4-BE49-F238E27FC236}">
                <a16:creationId xmlns:a16="http://schemas.microsoft.com/office/drawing/2014/main" id="{8F9A9404-6F1A-3B3A-C15A-3685FFC5A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56764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8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46A325-5E74-4454-9147-E2F18BE0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4832850"/>
            <a:ext cx="4441261" cy="1327354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Page 197 </a:t>
            </a:r>
            <a:endParaRPr lang="ar-SA" sz="4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omework on Twitter: &quot;#وادي_الرمه حساب متخصص في عمل عِروض بوربوينتٌ✨ وورد  ؛إكسل💬 بحّوث📑 سيرة ذاتيه 📄 تلخيص كتب📘📙 لـ جمّيع الطلاّب الجامعيين  والمدارس والمعلمّين والمعلمٌات&quot;">
            <a:extLst>
              <a:ext uri="{FF2B5EF4-FFF2-40B4-BE49-F238E27FC236}">
                <a16:creationId xmlns:a16="http://schemas.microsoft.com/office/drawing/2014/main" id="{F8010727-59F5-4E0E-B26C-CEBE8D6C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9" y="1173245"/>
            <a:ext cx="4441261" cy="47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42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3" y="149279"/>
            <a:ext cx="6024539" cy="48134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89" y="630621"/>
            <a:ext cx="6566859" cy="74623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89" y="1406249"/>
            <a:ext cx="6015725" cy="5362575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1221397" y="1763603"/>
            <a:ext cx="2040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microwave oven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67717" y="2483560"/>
            <a:ext cx="17972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conventional</a:t>
            </a:r>
            <a:endParaRPr lang="ar-SA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599791" y="2494071"/>
            <a:ext cx="17972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household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749975" y="3723778"/>
            <a:ext cx="12034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clumsy</a:t>
            </a:r>
            <a:endParaRPr lang="ar-SA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834055" y="4196742"/>
            <a:ext cx="972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663300"/>
                </a:solidFill>
                <a:latin typeface="Comic Sans MS" panose="030F0702030302020204" pitchFamily="66" charset="0"/>
              </a:rPr>
              <a:t>brick</a:t>
            </a:r>
            <a:endParaRPr lang="ar-SA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659116" y="4454244"/>
            <a:ext cx="972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Comic Sans MS" panose="030F0702030302020204" pitchFamily="66" charset="0"/>
              </a:rPr>
              <a:t>light</a:t>
            </a:r>
            <a:endParaRPr lang="ar-SA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801006" y="4942973"/>
            <a:ext cx="972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3300"/>
                </a:solidFill>
                <a:latin typeface="Comic Sans MS" panose="030F0702030302020204" pitchFamily="66" charset="0"/>
              </a:rPr>
              <a:t>device</a:t>
            </a:r>
            <a:endParaRPr lang="ar-SA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860330" y="5221497"/>
            <a:ext cx="972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printer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175641" y="5957219"/>
            <a:ext cx="972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huge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439919" y="6209470"/>
            <a:ext cx="972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image</a:t>
            </a:r>
            <a:endParaRPr lang="ar-SA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4BED060-AA6F-4F8B-A9A7-50F4CD484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461" y="1457372"/>
            <a:ext cx="26670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8E15D426-D066-4D8D-AEE3-0E3FFF5C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863398"/>
            <a:ext cx="4282355" cy="1327355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Pages 198 – 200 </a:t>
            </a:r>
            <a:endParaRPr lang="ar-SA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homework on Twitter: &quot;#وادي_الرمه حساب متخصص في عمل عِروض بوربوينتٌ✨ وورد  ؛إكسل💬 بحّوث📑 سيرة ذاتيه 📄 تلخيص كتب📘📙 لـ جمّيع الطلاّب الجامعيين  والمدارس والمعلمّين والمعلمٌات&quot;">
            <a:extLst>
              <a:ext uri="{FF2B5EF4-FFF2-40B4-BE49-F238E27FC236}">
                <a16:creationId xmlns:a16="http://schemas.microsoft.com/office/drawing/2014/main" id="{F5736287-BC5D-4144-B401-B13B1CDA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1" y="1173246"/>
            <a:ext cx="4441261" cy="47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1" y="450739"/>
            <a:ext cx="5065828" cy="55491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01" y="1257737"/>
            <a:ext cx="7813373" cy="5108192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207171" y="1636274"/>
            <a:ext cx="1418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arrived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359572" y="2482354"/>
            <a:ext cx="8460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ate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979680" y="2934300"/>
            <a:ext cx="888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did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281439" y="2934300"/>
            <a:ext cx="8881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call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338548" y="4164006"/>
            <a:ext cx="1418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finished</a:t>
            </a:r>
            <a:endParaRPr lang="ar-SA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843045" y="5015345"/>
            <a:ext cx="1418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passed</a:t>
            </a:r>
            <a:endParaRPr lang="ar-SA" sz="2400" dirty="0">
              <a:solidFill>
                <a:srgbClr val="FF33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653862" y="5467288"/>
            <a:ext cx="11035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663300"/>
                </a:solidFill>
              </a:rPr>
              <a:t>were</a:t>
            </a:r>
            <a:endParaRPr lang="ar-SA" sz="24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59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92" y="357657"/>
            <a:ext cx="4623731" cy="57200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23" y="929664"/>
            <a:ext cx="6937484" cy="285177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23" y="3781443"/>
            <a:ext cx="3559189" cy="539271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935421" y="1802308"/>
            <a:ext cx="53918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My brother has played tennis in the new park .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930168" y="2322567"/>
            <a:ext cx="38106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Saeed has tried to learn French . </a:t>
            </a:r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914403" y="2832316"/>
            <a:ext cx="48873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We have gone camping in the mountains . 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909149" y="3363085"/>
            <a:ext cx="69525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My parents have eaten at the Indian restaurant by the bookstore . </a:t>
            </a:r>
          </a:p>
        </p:txBody>
      </p:sp>
      <p:sp>
        <p:nvSpPr>
          <p:cNvPr id="13" name="Rectangle 4"/>
          <p:cNvSpPr/>
          <p:nvPr/>
        </p:nvSpPr>
        <p:spPr>
          <a:xfrm>
            <a:off x="399393" y="4382626"/>
            <a:ext cx="8261133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u="sng" dirty="0">
                <a:solidFill>
                  <a:srgbClr val="663300"/>
                </a:solidFill>
              </a:rPr>
              <a:t>1. Has your brother played tennis in the new park ? </a:t>
            </a:r>
            <a:r>
              <a:rPr lang="en-US" sz="2000" u="sng" dirty="0"/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000" u="sng" dirty="0">
                <a:solidFill>
                  <a:srgbClr val="FF3300"/>
                </a:solidFill>
              </a:rPr>
              <a:t>2. Has Saeed tried to learn French ? </a:t>
            </a:r>
            <a:r>
              <a:rPr lang="en-US" sz="2000" u="sng" dirty="0"/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000" u="sng" dirty="0">
                <a:solidFill>
                  <a:srgbClr val="0000FF"/>
                </a:solidFill>
              </a:rPr>
              <a:t>3. Have you gone camping in the mountains ?  </a:t>
            </a:r>
          </a:p>
          <a:p>
            <a:pPr algn="l" rtl="0">
              <a:lnSpc>
                <a:spcPct val="150000"/>
              </a:lnSpc>
            </a:pPr>
            <a:r>
              <a:rPr lang="en-US" sz="2000" u="sng" dirty="0">
                <a:solidFill>
                  <a:srgbClr val="003300"/>
                </a:solidFill>
              </a:rPr>
              <a:t>4. Have your parents eaten at the Indian restaurant by the bookstore . </a:t>
            </a:r>
          </a:p>
        </p:txBody>
      </p:sp>
    </p:spTree>
    <p:extLst>
      <p:ext uri="{BB962C8B-B14F-4D97-AF65-F5344CB8AC3E}">
        <p14:creationId xmlns:p14="http://schemas.microsoft.com/office/powerpoint/2010/main" val="203973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11" y="875948"/>
            <a:ext cx="8322878" cy="47559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87" y="1393582"/>
            <a:ext cx="8626226" cy="470863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690594" y="1498687"/>
            <a:ext cx="18655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has made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39714" y="1945376"/>
            <a:ext cx="20390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have worked 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291894" y="1955888"/>
            <a:ext cx="23280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have not been 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380541" y="2407832"/>
            <a:ext cx="10247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985577" y="2407831"/>
            <a:ext cx="14766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walked</a:t>
            </a:r>
            <a:endParaRPr lang="ar-SA" sz="2400" dirty="0">
              <a:solidFill>
                <a:srgbClr val="0033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957089" y="2859774"/>
            <a:ext cx="10457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gave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252897" y="3343250"/>
            <a:ext cx="1403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called </a:t>
            </a:r>
            <a:endParaRPr lang="ar-SA" sz="2400" dirty="0">
              <a:solidFill>
                <a:srgbClr val="FF33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567380" y="3327485"/>
            <a:ext cx="11141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663300"/>
                </a:solidFill>
              </a:rPr>
              <a:t>was</a:t>
            </a:r>
            <a:endParaRPr lang="ar-SA" sz="2400" dirty="0">
              <a:solidFill>
                <a:srgbClr val="6633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369206" y="3800447"/>
            <a:ext cx="23543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3399"/>
                </a:solidFill>
              </a:rPr>
              <a:t>haven’t talked</a:t>
            </a:r>
            <a:endParaRPr lang="ar-SA" sz="2400" dirty="0">
              <a:solidFill>
                <a:srgbClr val="FF3399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999823" y="4273415"/>
            <a:ext cx="9984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wore</a:t>
            </a:r>
            <a:endParaRPr lang="ar-SA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959303" y="4714848"/>
            <a:ext cx="11456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was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405297" y="5166791"/>
            <a:ext cx="11508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gave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996912" y="5629245"/>
            <a:ext cx="20390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has received </a:t>
            </a:r>
            <a:endParaRPr lang="ar-SA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5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1" y="144518"/>
            <a:ext cx="4518541" cy="58069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168" y="1033133"/>
            <a:ext cx="5146784" cy="5561145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1051034" y="1324304"/>
            <a:ext cx="6411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01917" y="2517227"/>
            <a:ext cx="7830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for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331776" y="4929347"/>
            <a:ext cx="7252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for</a:t>
            </a:r>
            <a:endParaRPr lang="ar-SA" sz="2400" dirty="0">
              <a:solidFill>
                <a:srgbClr val="0033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492469" y="3731173"/>
            <a:ext cx="10405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since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557749" y="6111762"/>
            <a:ext cx="11097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since</a:t>
            </a:r>
            <a:endParaRPr lang="ar-SA" sz="2400" dirty="0">
              <a:solidFill>
                <a:srgbClr val="FF33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B04A6C2-D90C-420E-B62D-88C03B4D8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041" y="1555136"/>
            <a:ext cx="3307890" cy="45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</TotalTime>
  <Words>318</Words>
  <Application>Microsoft Office PowerPoint</Application>
  <PresentationFormat>عرض على الشاشة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Comic Sans MS</vt:lpstr>
      <vt:lpstr>Aharoni</vt:lpstr>
      <vt:lpstr>Arial</vt:lpstr>
      <vt:lpstr>نسق Office</vt:lpstr>
      <vt:lpstr>Super Goal 3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بدر الشهري</cp:lastModifiedBy>
  <cp:revision>115</cp:revision>
  <dcterms:created xsi:type="dcterms:W3CDTF">2020-10-27T16:21:59Z</dcterms:created>
  <dcterms:modified xsi:type="dcterms:W3CDTF">2022-12-17T04:19:05Z</dcterms:modified>
</cp:coreProperties>
</file>