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98" r:id="rId1"/>
  </p:sldMasterIdLst>
  <p:notesMasterIdLst>
    <p:notesMasterId r:id="rId23"/>
  </p:notesMasterIdLst>
  <p:sldIdLst>
    <p:sldId id="287" r:id="rId2"/>
    <p:sldId id="306" r:id="rId3"/>
    <p:sldId id="288" r:id="rId4"/>
    <p:sldId id="289" r:id="rId5"/>
    <p:sldId id="290" r:id="rId6"/>
    <p:sldId id="326" r:id="rId7"/>
    <p:sldId id="330" r:id="rId8"/>
    <p:sldId id="331" r:id="rId9"/>
    <p:sldId id="332" r:id="rId10"/>
    <p:sldId id="333" r:id="rId11"/>
    <p:sldId id="334" r:id="rId12"/>
    <p:sldId id="329" r:id="rId13"/>
    <p:sldId id="328" r:id="rId14"/>
    <p:sldId id="291" r:id="rId15"/>
    <p:sldId id="285" r:id="rId16"/>
    <p:sldId id="286" r:id="rId17"/>
    <p:sldId id="327" r:id="rId18"/>
    <p:sldId id="317" r:id="rId19"/>
    <p:sldId id="305" r:id="rId20"/>
    <p:sldId id="296" r:id="rId21"/>
    <p:sldId id="325" r:id="rId22"/>
  </p:sldIdLst>
  <p:sldSz cx="9144000" cy="6858000" type="screen4x3"/>
  <p:notesSz cx="6858000" cy="9144000"/>
  <p:defaultTextStyle>
    <a:defPPr>
      <a:defRPr lang="en-US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33CC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599" autoAdjust="0"/>
  </p:normalViewPr>
  <p:slideViewPr>
    <p:cSldViewPr>
      <p:cViewPr varScale="1">
        <p:scale>
          <a:sx n="74" d="100"/>
          <a:sy n="74" d="100"/>
        </p:scale>
        <p:origin x="129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6E8C711-E7C6-44E4-B321-1C44B0A61579}" type="datetimeFigureOut">
              <a:rPr lang="en-US"/>
              <a:pPr>
                <a:defRPr/>
              </a:pPr>
              <a:t>12/31/2022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A8214F2-0DBF-4197-8B1B-067F48866B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3812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7170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43532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5259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3287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1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8483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5347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79929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9525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66983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1362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12/31/2022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081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12/31/2022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37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12/31/2022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506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rtl="0"/>
            <a:fld id="{00000000-1234-1234-1234-123412341234}" type="slidenum">
              <a:rPr lang="en-GB" smtClean="0"/>
              <a:pPr algn="r" rt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780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5731D43-ED52-4375-BB11-6038EDF48F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8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96B2A6-3292-4F4E-AD82-3AA7873A61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77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89B9DFC-2724-4F1B-B99E-A26C765256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35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89BA178-819D-413D-AA77-F4F24BC5D9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3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E0B8D95-7D41-497D-9F2D-257138D4FC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25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12/31/2022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961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12/31/2022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584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12/31/2022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960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12/31/2022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539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12/31/2022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340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12/31/2022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82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12/31/2022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979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12/31/2022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855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audio" Target="../media/audio1.wav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12/31/2022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04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</p:sldLayoutIdLst>
  <p:transition>
    <p:strips/>
    <p:sndAc>
      <p:stSnd>
        <p:snd r:embed="rId19" name="cashreg.wav"/>
      </p:stSnd>
    </p:sndAc>
  </p:transition>
  <p:timing>
    <p:tnLst>
      <p:par>
        <p:cTn id="1" dur="indefinite" restart="never" nodeType="tmRoot"/>
      </p:par>
    </p:tnLst>
  </p:timing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18" Type="http://schemas.openxmlformats.org/officeDocument/2006/relationships/hyperlink" Target="https://www.didax.com/apps/unifix/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1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18" Type="http://schemas.openxmlformats.org/officeDocument/2006/relationships/image" Target="../media/image39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hyperlink" Target="https://www.liveworksheets.com/jh2734616xi" TargetMode="External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18" Type="http://schemas.openxmlformats.org/officeDocument/2006/relationships/image" Target="../media/image22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1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18" Type="http://schemas.openxmlformats.org/officeDocument/2006/relationships/image" Target="../media/image25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9.xml"/><Relationship Id="rId5" Type="http://schemas.openxmlformats.org/officeDocument/2006/relationships/image" Target="../media/image28.png"/><Relationship Id="rId4" Type="http://schemas.openxmlformats.org/officeDocument/2006/relationships/slide" Target="slide10.xml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6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152464" y="921338"/>
            <a:ext cx="4631323" cy="322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84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CFB89C67-2F75-4684-A0BA-24A06105E7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251" y="1028701"/>
            <a:ext cx="948272" cy="911819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3800" y="4441686"/>
            <a:ext cx="4562475" cy="1371600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438400" y="3733800"/>
            <a:ext cx="454804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مثلي عملية الجمع التالية .</a:t>
            </a:r>
            <a:endParaRPr lang="ar-SA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828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con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CFB89C67-2F75-4684-A0BA-24A06105E7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251" y="1028701"/>
            <a:ext cx="948272" cy="911819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057400" y="3733800"/>
            <a:ext cx="5067413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لدى </a:t>
            </a:r>
            <a:r>
              <a:rPr lang="ar-SA" sz="4400" b="1" cap="none" spc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محمد أربع </a:t>
            </a:r>
            <a:r>
              <a:rPr lang="ar-SA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كرات </a:t>
            </a:r>
          </a:p>
          <a:p>
            <a:pPr algn="ctr"/>
            <a:r>
              <a:rPr lang="ar-SA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ولم يشتر أي كرة جديدة </a:t>
            </a:r>
          </a:p>
          <a:p>
            <a:pPr algn="ctr"/>
            <a:r>
              <a:rPr lang="ar-SA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كم عدد الكرات التي لديه ؟ </a:t>
            </a:r>
          </a:p>
        </p:txBody>
      </p:sp>
    </p:spTree>
    <p:extLst>
      <p:ext uri="{BB962C8B-B14F-4D97-AF65-F5344CB8AC3E}">
        <p14:creationId xmlns:p14="http://schemas.microsoft.com/office/powerpoint/2010/main" val="398014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95997" y="465735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95997" y="2869870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106394" y="1811923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6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058" y="2197129"/>
            <a:ext cx="3991502" cy="4874628"/>
          </a:xfrm>
          <a:prstGeom prst="rect">
            <a:avLst/>
          </a:prstGeom>
        </p:spPr>
      </p:pic>
      <p:sp>
        <p:nvSpPr>
          <p:cNvPr id="19" name="مستطيل 18"/>
          <p:cNvSpPr/>
          <p:nvPr/>
        </p:nvSpPr>
        <p:spPr>
          <a:xfrm>
            <a:off x="3021705" y="1010919"/>
            <a:ext cx="479329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نتابع هذه الوسيلة</a:t>
            </a:r>
          </a:p>
          <a:p>
            <a:pPr algn="ctr"/>
            <a:r>
              <a:rPr lang="ar-SA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/>
              </a:rPr>
              <a:t> لنتعرف على درسنا </a:t>
            </a:r>
            <a:endParaRPr lang="ar-SA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/>
            </a:endParaRPr>
          </a:p>
        </p:txBody>
      </p:sp>
      <p:sp>
        <p:nvSpPr>
          <p:cNvPr id="21" name="مستطيل 20">
            <a:hlinkClick r:id="rId18"/>
          </p:cNvPr>
          <p:cNvSpPr/>
          <p:nvPr/>
        </p:nvSpPr>
        <p:spPr>
          <a:xfrm>
            <a:off x="2187982" y="3853921"/>
            <a:ext cx="3724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dirty="0"/>
              <a:t>https://</a:t>
            </a:r>
            <a:r>
              <a:rPr lang="ar-SA" dirty="0">
                <a:solidFill>
                  <a:srgbClr val="C00000"/>
                </a:solidFill>
              </a:rPr>
              <a:t>www.didax.com/apps/unifix</a:t>
            </a:r>
            <a:r>
              <a:rPr lang="ar-SA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025716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47800"/>
            <a:ext cx="5210702" cy="5613979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304800" y="1379628"/>
            <a:ext cx="6005169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حضرت الأم 12 قطعة من الكعك </a:t>
            </a:r>
          </a:p>
          <a:p>
            <a:pPr algn="ctr"/>
            <a:r>
              <a:rPr lang="ar-SA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effectLst/>
              </a:rPr>
              <a:t>فأكل محمد منها قطعتين </a:t>
            </a:r>
          </a:p>
          <a:p>
            <a:pPr algn="ctr"/>
            <a:r>
              <a:rPr lang="ar-SA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وأكلت هند 4 قطع فكم عدد القطع التي أكلها </a:t>
            </a:r>
          </a:p>
          <a:p>
            <a:pPr algn="ctr"/>
            <a:r>
              <a:rPr lang="ar-SA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effectLst/>
              </a:rPr>
              <a:t>الطفلين ؟</a:t>
            </a:r>
            <a:endParaRPr lang="ar-SA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  <a:effectLst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1219200" y="3979850"/>
            <a:ext cx="39020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ـــــ + ـــــ = ـــــ</a:t>
            </a:r>
            <a:endParaRPr lang="ar-SA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733214"/>
      </p:ext>
    </p:extLst>
  </p:cSld>
  <p:clrMapOvr>
    <a:masterClrMapping/>
  </p:clrMapOvr>
  <p:transition>
    <p:strips/>
    <p:sndAc>
      <p:stSnd>
        <p:snd r:embed="rId2" name="cashreg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95997" y="465735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95997" y="2869870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106394" y="1811923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6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ستطيل 1"/>
          <p:cNvSpPr/>
          <p:nvPr/>
        </p:nvSpPr>
        <p:spPr>
          <a:xfrm>
            <a:off x="2106087" y="846985"/>
            <a:ext cx="4866784" cy="362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800" b="1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  <a:cs typeface="+mj-cs"/>
              </a:rPr>
              <a:t>اليوم : </a:t>
            </a:r>
            <a:r>
              <a:rPr lang="ar-SA" sz="2800" b="1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  <a:cs typeface="+mj-cs"/>
              </a:rPr>
              <a:t>الأحد</a:t>
            </a:r>
            <a:endParaRPr lang="ar-SA" sz="2800" b="1" cap="all" dirty="0" smtClean="0">
              <a:ln w="0"/>
              <a:solidFill>
                <a:schemeClr val="tx2"/>
              </a:solidFill>
              <a:effectLst>
                <a:reflection blurRad="12700" stA="50000" endPos="50000" dist="5000" dir="5400000" sy="-100000" rotWithShape="0"/>
              </a:effectLst>
              <a:cs typeface="+mj-cs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8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+mj-cs"/>
              </a:rPr>
              <a:t>التاريخ : </a:t>
            </a:r>
            <a:r>
              <a:rPr lang="ar-SA" sz="28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+mj-cs"/>
              </a:rPr>
              <a:t>8 </a:t>
            </a:r>
            <a:r>
              <a:rPr lang="ar-SA" sz="28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+mj-cs"/>
              </a:rPr>
              <a:t>/ 6 / </a:t>
            </a:r>
            <a:r>
              <a:rPr lang="ar-SA" sz="28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+mj-cs"/>
              </a:rPr>
              <a:t>1444 </a:t>
            </a:r>
            <a:r>
              <a:rPr lang="ar-SA" sz="28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+mj-cs"/>
              </a:rPr>
              <a:t>هـ</a:t>
            </a:r>
            <a:endParaRPr lang="ar-SA" sz="2800" b="1" cap="all" dirty="0">
              <a:ln w="0"/>
              <a:effectLst>
                <a:reflection blurRad="12700" stA="50000" endPos="50000" dist="5000" dir="5400000" sy="-100000" rotWithShape="0"/>
              </a:effectLst>
              <a:cs typeface="+mj-cs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800" b="1" cap="all" dirty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  <a:cs typeface="+mj-cs"/>
              </a:rPr>
              <a:t>المادة : </a:t>
            </a:r>
            <a:r>
              <a:rPr lang="ar-SA" sz="2800" b="1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  <a:cs typeface="+mj-cs"/>
              </a:rPr>
              <a:t>رياضيات </a:t>
            </a:r>
            <a:endParaRPr lang="ar-SA" sz="2800" b="1" cap="all" dirty="0">
              <a:ln w="0"/>
              <a:solidFill>
                <a:schemeClr val="tx2"/>
              </a:solidFill>
              <a:effectLst>
                <a:reflection blurRad="12700" stA="50000" endPos="50000" dist="5000" dir="5400000" sy="-100000" rotWithShape="0"/>
              </a:effectLst>
              <a:cs typeface="+mj-cs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800" b="1" cap="all" dirty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  <a:cs typeface="+mj-cs"/>
              </a:rPr>
              <a:t>الفصل السادس: الجمع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800" b="1" cap="all" dirty="0">
                <a:ln w="0"/>
                <a:solidFill>
                  <a:srgbClr val="F3219E"/>
                </a:solidFill>
                <a:effectLst>
                  <a:reflection blurRad="12700" stA="50000" endPos="50000" dist="5000" dir="5400000" sy="-100000" rotWithShape="0"/>
                </a:effectLst>
                <a:cs typeface="+mj-cs"/>
              </a:rPr>
              <a:t>موضوع الدرس :أحل المسألة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800" b="1" cap="all" dirty="0">
                <a:ln w="0"/>
                <a:solidFill>
                  <a:srgbClr val="008E40"/>
                </a:solidFill>
                <a:effectLst>
                  <a:reflection blurRad="12700" stA="50000" endPos="50000" dist="5000" dir="5400000" sy="-100000" rotWithShape="0"/>
                </a:effectLst>
                <a:cs typeface="+mj-cs"/>
              </a:rPr>
              <a:t>فكرة الدرس والهدف منه 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ar-EG" sz="2800" b="1" dirty="0">
                <a:solidFill>
                  <a:srgbClr val="C00000"/>
                </a:solidFill>
                <a:cs typeface="+mj-cs"/>
              </a:rPr>
              <a:t>أحل مسائل الجمع بالتمثيل.</a:t>
            </a:r>
          </a:p>
        </p:txBody>
      </p:sp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058" y="2197129"/>
            <a:ext cx="3991502" cy="487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52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225251"/>
            <a:ext cx="3991502" cy="4874628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700"/>
            <a:ext cx="6100763" cy="676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/>
    <p:sndAc>
      <p:stSnd>
        <p:snd r:embed="rId2" name="cashreg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225251"/>
            <a:ext cx="3991502" cy="4874628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"/>
            <a:ext cx="63246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/>
    <p:sndAc>
      <p:stSnd>
        <p:snd r:embed="rId2" name="cashreg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6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434" y="1795443"/>
            <a:ext cx="5905719" cy="2428602"/>
          </a:xfrm>
          <a:prstGeom prst="rect">
            <a:avLst/>
          </a:prstGeom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199" y="1958428"/>
            <a:ext cx="4498750" cy="4874628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5746753" y="820032"/>
            <a:ext cx="12811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نشاط</a:t>
            </a:r>
            <a:endParaRPr lang="ar-SA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706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حب الوطن بلغة الرياضيات - الرياضيات الصفوف العليا-‫معلمة مادة الرياضيات-مادة  الرياضيات الصفوف | PubHTML5‬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817" y="965505"/>
            <a:ext cx="4227048" cy="366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493" y="1970672"/>
            <a:ext cx="4498750" cy="4874628"/>
          </a:xfrm>
          <a:prstGeom prst="rect">
            <a:avLst/>
          </a:prstGeom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8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495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357451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955" y="671776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7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ستطيل 1"/>
          <p:cNvSpPr/>
          <p:nvPr/>
        </p:nvSpPr>
        <p:spPr>
          <a:xfrm>
            <a:off x="2115108" y="970738"/>
            <a:ext cx="443262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نشاط </a:t>
            </a:r>
          </a:p>
          <a:p>
            <a:pPr algn="ctr"/>
            <a:r>
              <a:rPr lang="ar-SA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ورقة عمل تفاعلية </a:t>
            </a:r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050" name="Picture 2" descr="Liveworksheets – Download Liveworksheets – CHK.com – CryptoHubK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299" y="2690544"/>
            <a:ext cx="2962275" cy="154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hlinkClick r:id="rId19"/>
          </p:cNvPr>
          <p:cNvSpPr/>
          <p:nvPr/>
        </p:nvSpPr>
        <p:spPr>
          <a:xfrm>
            <a:off x="1612888" y="4451884"/>
            <a:ext cx="54303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dirty="0"/>
              <a:t>https://www.liveworksheets.com/jh2734616xi</a:t>
            </a:r>
          </a:p>
        </p:txBody>
      </p:sp>
    </p:spTree>
    <p:extLst>
      <p:ext uri="{BB962C8B-B14F-4D97-AF65-F5344CB8AC3E}">
        <p14:creationId xmlns:p14="http://schemas.microsoft.com/office/powerpoint/2010/main" val="387384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6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  <p:pic>
        <p:nvPicPr>
          <p:cNvPr id="21" name="Picture 4" descr="اللهم احفظ بلاد الحرمين من عبث العابثين وكيد الظالمين | vip209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780" y="965505"/>
            <a:ext cx="4940019" cy="322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12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230" y="563446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6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3028293" y="1988266"/>
            <a:ext cx="2763898" cy="298543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الواجب 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ar-SA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النشاط المنزلي </a:t>
            </a:r>
          </a:p>
          <a:p>
            <a:pPr algn="ctr"/>
            <a:endParaRPr lang="ar-SA" sz="54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964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1" y="-76199"/>
            <a:ext cx="91313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69214094"/>
      </p:ext>
    </p:extLst>
  </p:cSld>
  <p:clrMapOvr>
    <a:masterClrMapping/>
  </p:clrMapOvr>
  <p:transition>
    <p:pull dir="ru"/>
    <p:sndAc>
      <p:stSnd>
        <p:snd r:embed="rId2" name="Connect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6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" descr="أذكارك in 2020 | Birthday cake, Birthday, Desserts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941810" y="1036542"/>
            <a:ext cx="4611390" cy="3149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9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600200" y="912040"/>
            <a:ext cx="5378655" cy="3871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8">
            <a:alphaModFix/>
          </a:blip>
          <a:srcRect l="49052"/>
          <a:stretch/>
        </p:blipFill>
        <p:spPr>
          <a:xfrm>
            <a:off x="965813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559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7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صورة 20" descr="Image_011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592425" y="1045796"/>
            <a:ext cx="5258352" cy="3229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0782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0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discuss,student,Learn,classroom,books,pupils vector,discuss vector,learning  vector,Pupils clipart,discuss… | Student cartoon, Education technology  learning, Cart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13" y="1029280"/>
            <a:ext cx="3751262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4800600" y="2133600"/>
            <a:ext cx="4087978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4800" b="1" dirty="0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من تذكرنا</a:t>
            </a:r>
          </a:p>
          <a:p>
            <a:pPr algn="ctr">
              <a:defRPr/>
            </a:pPr>
            <a:r>
              <a:rPr lang="ar-SA" sz="4800" b="1" dirty="0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بدرسنا السابق </a:t>
            </a:r>
          </a:p>
        </p:txBody>
      </p:sp>
    </p:spTree>
    <p:extLst>
      <p:ext uri="{BB962C8B-B14F-4D97-AF65-F5344CB8AC3E}">
        <p14:creationId xmlns:p14="http://schemas.microsoft.com/office/powerpoint/2010/main" val="122077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Logo&#10;&#10;Description automatically generated with low confidence">
            <a:hlinkClick r:id="rId2" action="ppaction://hlinksldjump"/>
            <a:extLst>
              <a:ext uri="{FF2B5EF4-FFF2-40B4-BE49-F238E27FC236}">
                <a16:creationId xmlns:a16="http://schemas.microsoft.com/office/drawing/2014/main" id="{01F07525-D7F9-4F61-BBAA-5CF10E0E58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779" y="3300413"/>
            <a:ext cx="439895" cy="571500"/>
          </a:xfrm>
          <a:prstGeom prst="rect">
            <a:avLst/>
          </a:prstGeom>
        </p:spPr>
      </p:pic>
      <p:pic>
        <p:nvPicPr>
          <p:cNvPr id="18" name="Picture 17" descr="A picture containing icon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7575EA14-6598-4F11-97C6-C2D76E3234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285" y="3300412"/>
            <a:ext cx="439895" cy="571501"/>
          </a:xfrm>
          <a:prstGeom prst="rect">
            <a:avLst/>
          </a:prstGeom>
        </p:spPr>
      </p:pic>
      <p:pic>
        <p:nvPicPr>
          <p:cNvPr id="20" name="Picture 19" descr="A picture containing icon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0162C616-99E9-478A-B917-54C4174A31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791" y="3249171"/>
            <a:ext cx="479336" cy="622742"/>
          </a:xfrm>
          <a:prstGeom prst="rect">
            <a:avLst/>
          </a:prstGeom>
        </p:spPr>
      </p:pic>
      <p:pic>
        <p:nvPicPr>
          <p:cNvPr id="22" name="Picture 21" descr="A picture containing icon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3D208FF4-CC86-48A1-936E-B9B93BEC26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35249"/>
            <a:ext cx="500768" cy="650585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5791200" y="3898534"/>
            <a:ext cx="13179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نشاط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8638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CFB89C67-2F75-4684-A0BA-24A06105E7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251" y="1028701"/>
            <a:ext cx="948272" cy="911819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3886200"/>
            <a:ext cx="4038600" cy="2133600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2514600" y="3276600"/>
            <a:ext cx="381867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ما ناتج الجمع التالي ؟</a:t>
            </a:r>
            <a:endParaRPr lang="ar-SA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7009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CFB89C67-2F75-4684-A0BA-24A06105E7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251" y="1028701"/>
            <a:ext cx="948272" cy="911819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4191000"/>
            <a:ext cx="3476625" cy="2066925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286000" y="3276600"/>
            <a:ext cx="381867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ما ناتج الجمع التالي ؟</a:t>
            </a:r>
            <a:endParaRPr lang="ar-SA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8036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1367</TotalTime>
  <Words>116</Words>
  <Application>Microsoft Office PowerPoint</Application>
  <PresentationFormat>عرض على الشاشة (4:3)</PresentationFormat>
  <Paragraphs>30</Paragraphs>
  <Slides>21</Slides>
  <Notes>11</Notes>
  <HiddenSlides>1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رياضيات أولى ب - الفصل الرابع</dc:title>
  <dc:subject>تهيئة الفصل الرابع</dc:subject>
  <dc:creator>ا/بندر الحازمي</dc:creator>
  <cp:keywords>حقيبة إنجاز المعلم والمعلمة</cp:keywords>
  <cp:lastModifiedBy>HP</cp:lastModifiedBy>
  <cp:revision>325</cp:revision>
  <dcterms:created xsi:type="dcterms:W3CDTF">2006-08-16T00:00:00Z</dcterms:created>
  <dcterms:modified xsi:type="dcterms:W3CDTF">2022-12-31T20:27:40Z</dcterms:modified>
</cp:coreProperties>
</file>