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9" r:id="rId3"/>
    <p:sldId id="270" r:id="rId4"/>
    <p:sldId id="267" r:id="rId5"/>
    <p:sldId id="268" r:id="rId6"/>
    <p:sldId id="269" r:id="rId7"/>
    <p:sldId id="260" r:id="rId8"/>
    <p:sldId id="261" r:id="rId9"/>
    <p:sldId id="262" r:id="rId10"/>
    <p:sldId id="263" r:id="rId11"/>
    <p:sldId id="264" r:id="rId12"/>
    <p:sldId id="266" r:id="rId13"/>
    <p:sldId id="257" r:id="rId14"/>
    <p:sldId id="265" r:id="rId15"/>
    <p:sldId id="272" r:id="rId16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CC0099"/>
    <a:srgbClr val="00FFFF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F0F6DE5-7C16-4435-06C2-56AD007700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0EA8506-7057-76BF-CD3F-9C1C1995E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C002D92-D9B5-3914-8E5B-D34096C9B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4615-5DC6-4F6B-9E00-FE9F6651885C}" type="datetimeFigureOut">
              <a:rPr lang="ar-SA" smtClean="0"/>
              <a:t>25/05/45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E1210AA-95A5-3440-A571-80776033D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6FBAF11-383B-4DB6-023F-4339C52F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3BFFC-9072-4A03-ABF5-51AB8DA0BE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6184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A7C6F5D-4476-FE74-23E4-D4557B8F0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0C5D190-2DE1-1254-A9AE-9B2F25E81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4A85D94-502D-E2AC-2712-4B2C26255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4615-5DC6-4F6B-9E00-FE9F6651885C}" type="datetimeFigureOut">
              <a:rPr lang="ar-SA" smtClean="0"/>
              <a:t>25/05/45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3AA6EF-4C6C-6D72-C7B2-351ABA46E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61237B1-E63D-A893-5D9F-5B7BBFDF2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3BFFC-9072-4A03-ABF5-51AB8DA0BE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76405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6538B576-275F-4F09-95D2-2D75AF2112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E7A25E2-61CB-59DC-8F5E-84B46F7E0A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F1202A5-526D-CD1B-6503-DBE7A4A22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4615-5DC6-4F6B-9E00-FE9F6651885C}" type="datetimeFigureOut">
              <a:rPr lang="ar-SA" smtClean="0"/>
              <a:t>25/05/45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F1F204F-FB86-071C-241F-562AFD17C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CFF7579-61FB-D9FB-0174-575DC1E42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3BFFC-9072-4A03-ABF5-51AB8DA0BE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4953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291FF5-C9FA-663A-A347-D81C2EC10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8B046CE-7DD1-6EA0-1A05-CF98E08D2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7DF96DB-5B8A-B501-9683-FB2E6BD69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4615-5DC6-4F6B-9E00-FE9F6651885C}" type="datetimeFigureOut">
              <a:rPr lang="ar-SA" smtClean="0"/>
              <a:t>25/05/45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3F8C60-8DB7-8E34-208E-4FEA76BDD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8AB9B9C-0B6A-1E46-71ED-6BDB3CA80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3BFFC-9072-4A03-ABF5-51AB8DA0BE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4939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F67914E-FE71-36A1-4012-EE3D978B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DFD7D74B-E9F6-F581-E33B-4E6DA2E05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9545658-B63B-9FB3-7B72-D7444616A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4615-5DC6-4F6B-9E00-FE9F6651885C}" type="datetimeFigureOut">
              <a:rPr lang="ar-SA" smtClean="0"/>
              <a:t>25/05/45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B78C748-CDF4-9773-C2AF-C16060C8C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9056B51-ADD3-4697-3FF4-12F9D066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3BFFC-9072-4A03-ABF5-51AB8DA0BE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04454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EB5FA2F-13A7-4644-8A7C-4047B8038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70135C3-5752-F82F-B6FB-5D452A387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4C2C399-F8DE-19C2-3F33-255E9DB3A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EE49DD7-DBF7-3D16-F6E0-1C535CCF0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4615-5DC6-4F6B-9E00-FE9F6651885C}" type="datetimeFigureOut">
              <a:rPr lang="ar-SA" smtClean="0"/>
              <a:t>25/05/45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A29ED6-F02F-71F8-B43D-4162C3FEB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6711BE6-C97E-6B3C-E5D9-5FD6C6C3B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3BFFC-9072-4A03-ABF5-51AB8DA0BE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4195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1F5D638-D3E9-6DCD-43DD-396DA9B86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92C03D5-1949-3E0A-4953-0EDDA3A52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54C511D4-B9E6-B0F0-785B-21B561243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98CF85AD-6C1F-4384-2C0A-55B9DAA7BC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D04CDBAC-B085-0101-1079-1BB2A3CBB8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302838E-64B8-6272-1A7C-C87BE7C4A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4615-5DC6-4F6B-9E00-FE9F6651885C}" type="datetimeFigureOut">
              <a:rPr lang="ar-SA" smtClean="0"/>
              <a:t>25/05/45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2328829-CE52-0CF4-53F7-755464501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6FFE770-7C89-FEB6-1CE8-4A1E02F04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3BFFC-9072-4A03-ABF5-51AB8DA0BE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786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512D40B-44BC-20B1-242D-321D538E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22048B0-6B7F-8966-4E97-697595DC1D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4615-5DC6-4F6B-9E00-FE9F6651885C}" type="datetimeFigureOut">
              <a:rPr lang="ar-SA" smtClean="0"/>
              <a:t>25/05/45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3108499-9278-10A4-0896-64E5FC2E92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1219B6F7-EA57-E8FA-C343-84C7904C3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3BFFC-9072-4A03-ABF5-51AB8DA0BE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591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185FFE60-1AF3-250D-B10A-FA52EF63B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4615-5DC6-4F6B-9E00-FE9F6651885C}" type="datetimeFigureOut">
              <a:rPr lang="ar-SA" smtClean="0"/>
              <a:t>25/05/45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9C0F05C3-142F-473C-C305-36C3BB10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0D815418-A54A-8A66-943A-93974C052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3BFFC-9072-4A03-ABF5-51AB8DA0BE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6199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312115A-8259-79C2-3B84-6935E4C1D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6D23EA9-5E47-9778-5C06-9C48D82B0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5CBFF79-9128-8655-3E33-7BC863910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4576955-182C-ED86-A13E-3AF3A8CBC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4615-5DC6-4F6B-9E00-FE9F6651885C}" type="datetimeFigureOut">
              <a:rPr lang="ar-SA" smtClean="0"/>
              <a:t>25/05/45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CED68ED-4E2D-9339-AC7A-07B79013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0F7F884-E9F6-8428-B3EF-0A6CE34C0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3BFFC-9072-4A03-ABF5-51AB8DA0BE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1528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2F75929-7152-94F5-D4D1-4C509193F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0D21171-06D4-E75A-E557-ADC687CDE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342C116D-52CC-307D-9771-B443F4B3F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95AD8B1-8C04-5634-39E0-728BFA5B1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444615-5DC6-4F6B-9E00-FE9F6651885C}" type="datetimeFigureOut">
              <a:rPr lang="ar-SA" smtClean="0"/>
              <a:t>25/05/45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D042D455-3C13-5E23-4D9C-B6FF1544D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2A6E97B-CC6D-7046-6C05-3711D7DED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23BFFC-9072-4A03-ABF5-51AB8DA0BE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590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D16D3E86-83F4-8AFD-2982-96DEC1798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82ED540-D790-6D51-FC0B-57B209DBD1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2043E1-3B01-EE88-ADC0-A94B74A505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44615-5DC6-4F6B-9E00-FE9F6651885C}" type="datetimeFigureOut">
              <a:rPr lang="ar-SA" smtClean="0"/>
              <a:t>25/05/45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58FC4C5-5527-F7AA-1765-AE6BF0799F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766AB86-FBAD-D97E-F5F1-97CD555C07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3BFFC-9072-4A03-ABF5-51AB8DA0BE6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221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10 beautiful places in Turkey from Pamukkale to Cappadocia | CN Traveller">
            <a:extLst>
              <a:ext uri="{FF2B5EF4-FFF2-40B4-BE49-F238E27FC236}">
                <a16:creationId xmlns:a16="http://schemas.microsoft.com/office/drawing/2014/main" id="{CE6AC8A6-7B6F-B915-0653-0F9A2293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 You Know">
            <a:extLst>
              <a:ext uri="{FF2B5EF4-FFF2-40B4-BE49-F238E27FC236}">
                <a16:creationId xmlns:a16="http://schemas.microsoft.com/office/drawing/2014/main" id="{112751BA-22B1-5843-D384-8D3D8DA5F5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2024063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E9AF9D35-1019-8B8E-18AF-58D3726E49DC}"/>
              </a:ext>
            </a:extLst>
          </p:cNvPr>
          <p:cNvSpPr/>
          <p:nvPr/>
        </p:nvSpPr>
        <p:spPr>
          <a:xfrm>
            <a:off x="4167188" y="2433905"/>
            <a:ext cx="5536772" cy="1323439"/>
          </a:xfrm>
          <a:prstGeom prst="rect">
            <a:avLst/>
          </a:prstGeom>
          <a:solidFill>
            <a:srgbClr val="FFCC0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Where It Is ?</a:t>
            </a:r>
            <a:endParaRPr lang="ar-SA" sz="8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عنوان فرعي 2">
            <a:extLst>
              <a:ext uri="{FF2B5EF4-FFF2-40B4-BE49-F238E27FC236}">
                <a16:creationId xmlns:a16="http://schemas.microsoft.com/office/drawing/2014/main" id="{36565017-A473-1437-CDF3-04993E33E6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8262" y="4009001"/>
            <a:ext cx="2545977" cy="524899"/>
          </a:xfrm>
          <a:solidFill>
            <a:schemeClr val="tx1"/>
          </a:solidFill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Comic Sans MS" panose="030F0702030302020204" pitchFamily="66" charset="0"/>
              </a:rPr>
              <a:t>Page 58, 59</a:t>
            </a:r>
            <a:endParaRPr lang="ar-SA" sz="28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813C3F0-D144-F436-6D42-19A42B28E5DA}"/>
              </a:ext>
            </a:extLst>
          </p:cNvPr>
          <p:cNvSpPr txBox="1"/>
          <p:nvPr/>
        </p:nvSpPr>
        <p:spPr>
          <a:xfrm>
            <a:off x="5228384" y="139645"/>
            <a:ext cx="1735231" cy="58477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Unit 6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E4929EBF-31AB-71D5-56DA-FDDB99FD2D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844" t="44306" r="35938" b="27361"/>
          <a:stretch/>
        </p:blipFill>
        <p:spPr>
          <a:xfrm>
            <a:off x="115280" y="274086"/>
            <a:ext cx="2498912" cy="90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68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29C701A-A2C3-312B-0806-437FF8D7CC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34" t="40000" r="54376" b="20556"/>
          <a:stretch/>
        </p:blipFill>
        <p:spPr>
          <a:xfrm>
            <a:off x="638174" y="1381124"/>
            <a:ext cx="6166265" cy="4905375"/>
          </a:xfrm>
          <a:prstGeom prst="rect">
            <a:avLst/>
          </a:prstGeom>
        </p:spPr>
      </p:pic>
      <p:pic>
        <p:nvPicPr>
          <p:cNvPr id="5122" name="Picture 2" descr="Presentation Alphabets: Red Glass Letter C">
            <a:extLst>
              <a:ext uri="{FF2B5EF4-FFF2-40B4-BE49-F238E27FC236}">
                <a16:creationId xmlns:a16="http://schemas.microsoft.com/office/drawing/2014/main" id="{62E03532-A588-5A39-7B2C-120CCB8BC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96" y="382502"/>
            <a:ext cx="1226329" cy="130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10 Best Things to Do in Cambridge - What is Cambridge Most Famous For? – Go  Guides">
            <a:extLst>
              <a:ext uri="{FF2B5EF4-FFF2-40B4-BE49-F238E27FC236}">
                <a16:creationId xmlns:a16="http://schemas.microsoft.com/office/drawing/2014/main" id="{3857FF7A-0B60-B5B5-1E09-76A549836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439" y="3324225"/>
            <a:ext cx="5146675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7906F684-FAFA-6677-9423-1DF88AF7526E}"/>
              </a:ext>
            </a:extLst>
          </p:cNvPr>
          <p:cNvCxnSpPr>
            <a:cxnSpLocks/>
          </p:cNvCxnSpPr>
          <p:nvPr/>
        </p:nvCxnSpPr>
        <p:spPr>
          <a:xfrm>
            <a:off x="838200" y="2279154"/>
            <a:ext cx="11525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D1ECE4C5-FCFF-F21B-144F-1BAE4E14FC09}"/>
              </a:ext>
            </a:extLst>
          </p:cNvPr>
          <p:cNvCxnSpPr>
            <a:cxnSpLocks/>
          </p:cNvCxnSpPr>
          <p:nvPr/>
        </p:nvCxnSpPr>
        <p:spPr>
          <a:xfrm>
            <a:off x="2733675" y="2717304"/>
            <a:ext cx="18764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C0DDD46B-8C64-16A0-2B40-DE1FCEB46BDA}"/>
              </a:ext>
            </a:extLst>
          </p:cNvPr>
          <p:cNvCxnSpPr>
            <a:cxnSpLocks/>
          </p:cNvCxnSpPr>
          <p:nvPr/>
        </p:nvCxnSpPr>
        <p:spPr>
          <a:xfrm>
            <a:off x="3352800" y="3136404"/>
            <a:ext cx="200025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4D8EAF9D-7D96-2692-933E-3476CAE38161}"/>
              </a:ext>
            </a:extLst>
          </p:cNvPr>
          <p:cNvSpPr/>
          <p:nvPr/>
        </p:nvSpPr>
        <p:spPr>
          <a:xfrm>
            <a:off x="8182272" y="-3870"/>
            <a:ext cx="2178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quality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2A341421-D1C9-70BF-6978-47C39E5B6946}"/>
              </a:ext>
            </a:extLst>
          </p:cNvPr>
          <p:cNvSpPr/>
          <p:nvPr/>
        </p:nvSpPr>
        <p:spPr>
          <a:xfrm>
            <a:off x="8099943" y="1035007"/>
            <a:ext cx="2343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quarter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pic>
        <p:nvPicPr>
          <p:cNvPr id="2" name="Unit 6">
            <a:hlinkClick r:id="" action="ppaction://media"/>
            <a:extLst>
              <a:ext uri="{FF2B5EF4-FFF2-40B4-BE49-F238E27FC236}">
                <a16:creationId xmlns:a16="http://schemas.microsoft.com/office/drawing/2014/main" id="{7962215D-AF05-86DB-123A-B5BF5BDA81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944" end="25496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1925" y="24095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493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74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23BE95A-9F14-A4E3-9BA4-6DFECA912B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359" t="40417" r="54063" b="30555"/>
          <a:stretch/>
        </p:blipFill>
        <p:spPr>
          <a:xfrm>
            <a:off x="349536" y="1652588"/>
            <a:ext cx="7231410" cy="428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Download Alphabet, D, Abc. Royalty-Free Vector Graphic - Pixabay">
            <a:extLst>
              <a:ext uri="{FF2B5EF4-FFF2-40B4-BE49-F238E27FC236}">
                <a16:creationId xmlns:a16="http://schemas.microsoft.com/office/drawing/2014/main" id="{630EA653-F91A-6E44-69F1-7F718F749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808271"/>
            <a:ext cx="1082675" cy="1258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exico City Travel Guide: Vacation + Trip Ideas">
            <a:extLst>
              <a:ext uri="{FF2B5EF4-FFF2-40B4-BE49-F238E27FC236}">
                <a16:creationId xmlns:a16="http://schemas.microsoft.com/office/drawing/2014/main" id="{2DB94540-5002-2EB0-BD48-649E258AB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914" y="3738562"/>
            <a:ext cx="4400550" cy="293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9D24ACF1-59AF-9511-93B7-9100E71ADC7C}"/>
              </a:ext>
            </a:extLst>
          </p:cNvPr>
          <p:cNvCxnSpPr>
            <a:cxnSpLocks/>
          </p:cNvCxnSpPr>
          <p:nvPr/>
        </p:nvCxnSpPr>
        <p:spPr>
          <a:xfrm>
            <a:off x="1257300" y="3164979"/>
            <a:ext cx="239077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مستطيل 7">
            <a:extLst>
              <a:ext uri="{FF2B5EF4-FFF2-40B4-BE49-F238E27FC236}">
                <a16:creationId xmlns:a16="http://schemas.microsoft.com/office/drawing/2014/main" id="{51CD604D-41E9-F293-79EE-19153831629E}"/>
              </a:ext>
            </a:extLst>
          </p:cNvPr>
          <p:cNvSpPr/>
          <p:nvPr/>
        </p:nvSpPr>
        <p:spPr>
          <a:xfrm>
            <a:off x="8324779" y="-3870"/>
            <a:ext cx="1893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traffic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90E4A2ED-0B5E-FEF4-FBF5-1FF42DC8B5BA}"/>
              </a:ext>
            </a:extLst>
          </p:cNvPr>
          <p:cNvSpPr/>
          <p:nvPr/>
        </p:nvSpPr>
        <p:spPr>
          <a:xfrm>
            <a:off x="8058232" y="944016"/>
            <a:ext cx="24268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average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pic>
        <p:nvPicPr>
          <p:cNvPr id="2" name="Unit 6">
            <a:hlinkClick r:id="" action="ppaction://media"/>
            <a:extLst>
              <a:ext uri="{FF2B5EF4-FFF2-40B4-BE49-F238E27FC236}">
                <a16:creationId xmlns:a16="http://schemas.microsoft.com/office/drawing/2014/main" id="{3CFE6109-BF41-4EC0-06E6-EA4617C290E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70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38989" y="23652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4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1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D23D110-9E3E-9C91-0248-703BA80D6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54D4496-3D32-8D2F-10E8-80BD316B8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ADDD976A-F4C1-BD3E-6470-877034000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8" t="39305" r="34140" b="19584"/>
          <a:stretch/>
        </p:blipFill>
        <p:spPr>
          <a:xfrm>
            <a:off x="517769" y="365125"/>
            <a:ext cx="11156461" cy="594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8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CB2432E-5043-98C1-BAA8-CE47583D8F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34" t="36250" r="32578" b="17084"/>
          <a:stretch/>
        </p:blipFill>
        <p:spPr>
          <a:xfrm>
            <a:off x="885484" y="885824"/>
            <a:ext cx="10421031" cy="5505451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6210DEF-D61B-36C6-87D9-9E4072C21CF2}"/>
              </a:ext>
            </a:extLst>
          </p:cNvPr>
          <p:cNvSpPr/>
          <p:nvPr/>
        </p:nvSpPr>
        <p:spPr>
          <a:xfrm>
            <a:off x="1297663" y="1195685"/>
            <a:ext cx="10813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false</a:t>
            </a:r>
            <a:endParaRPr lang="ar-SA" sz="36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1902279D-74A1-DF25-7CBE-97525CFC9657}"/>
              </a:ext>
            </a:extLst>
          </p:cNvPr>
          <p:cNvSpPr/>
          <p:nvPr/>
        </p:nvSpPr>
        <p:spPr>
          <a:xfrm>
            <a:off x="1297663" y="2348210"/>
            <a:ext cx="10813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false</a:t>
            </a:r>
            <a:endParaRPr lang="ar-SA" sz="36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AC0BA7A3-D17E-A655-9421-269E91D69BC3}"/>
              </a:ext>
            </a:extLst>
          </p:cNvPr>
          <p:cNvSpPr/>
          <p:nvPr/>
        </p:nvSpPr>
        <p:spPr>
          <a:xfrm>
            <a:off x="1343638" y="3462635"/>
            <a:ext cx="9893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true</a:t>
            </a:r>
            <a:endParaRPr lang="ar-SA" sz="36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392BF850-4481-AE86-2DFE-E5A2F24D30E8}"/>
              </a:ext>
            </a:extLst>
          </p:cNvPr>
          <p:cNvSpPr/>
          <p:nvPr/>
        </p:nvSpPr>
        <p:spPr>
          <a:xfrm>
            <a:off x="1307188" y="4348460"/>
            <a:ext cx="10813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false</a:t>
            </a:r>
            <a:endParaRPr lang="ar-SA" sz="36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773C66AF-B430-7F51-39C1-C7E972398714}"/>
              </a:ext>
            </a:extLst>
          </p:cNvPr>
          <p:cNvSpPr/>
          <p:nvPr/>
        </p:nvSpPr>
        <p:spPr>
          <a:xfrm>
            <a:off x="1362688" y="5567660"/>
            <a:ext cx="98937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true</a:t>
            </a:r>
            <a:endParaRPr lang="ar-SA" sz="3600" b="1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3057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8936A5D-503D-4EC0-91FC-DB493BADB4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28E27CB9-5164-A70F-340D-1165B41032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81" t="39584" r="34453" b="14861"/>
          <a:stretch/>
        </p:blipFill>
        <p:spPr>
          <a:xfrm>
            <a:off x="742950" y="482600"/>
            <a:ext cx="10869338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86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8F6AF2E-E7E9-D82A-709D-F6F675A5E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 descr="Can homework determine a student's success?">
            <a:extLst>
              <a:ext uri="{FF2B5EF4-FFF2-40B4-BE49-F238E27FC236}">
                <a16:creationId xmlns:a16="http://schemas.microsoft.com/office/drawing/2014/main" id="{9B0C7BFA-1F40-8E79-DE23-665E6ABEE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omework Help - Academic Writer - Freelance | LinkedIn">
            <a:extLst>
              <a:ext uri="{FF2B5EF4-FFF2-40B4-BE49-F238E27FC236}">
                <a16:creationId xmlns:a16="http://schemas.microsoft.com/office/drawing/2014/main" id="{F2C4BF50-1C5E-8348-6E99-AC6F660A9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6" y="3836671"/>
            <a:ext cx="3009899" cy="300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AF4E24C1-1DAF-6BFA-EC3E-A3CE9FEAA5E1}"/>
              </a:ext>
            </a:extLst>
          </p:cNvPr>
          <p:cNvSpPr/>
          <p:nvPr/>
        </p:nvSpPr>
        <p:spPr>
          <a:xfrm>
            <a:off x="5881686" y="184080"/>
            <a:ext cx="50088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5050"/>
                </a:solidFill>
                <a:effectLst/>
              </a:rPr>
              <a:t>Work Book page 203</a:t>
            </a:r>
            <a:endParaRPr lang="ar-SA" sz="4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5050"/>
              </a:solidFill>
              <a:effectLst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0B462D23-FDCE-2387-55F0-62AF0EBFAB06}"/>
              </a:ext>
            </a:extLst>
          </p:cNvPr>
          <p:cNvSpPr/>
          <p:nvPr/>
        </p:nvSpPr>
        <p:spPr>
          <a:xfrm rot="916484">
            <a:off x="9867254" y="5341620"/>
            <a:ext cx="190629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err="1">
                <a:ln w="22225">
                  <a:noFill/>
                  <a:prstDash val="solid"/>
                </a:ln>
                <a:solidFill>
                  <a:srgbClr val="002060"/>
                </a:solidFill>
                <a:effectLst/>
                <a:latin typeface="Vivaldi" panose="03020602050506090804" pitchFamily="66" charset="0"/>
              </a:rPr>
              <a:t>Tr.Kholud</a:t>
            </a:r>
            <a:endParaRPr lang="ar-SA" sz="3200" b="1" cap="none" spc="0" dirty="0">
              <a:ln w="22225">
                <a:noFill/>
                <a:prstDash val="solid"/>
              </a:ln>
              <a:solidFill>
                <a:srgbClr val="002060"/>
              </a:solidFill>
              <a:effectLst/>
              <a:latin typeface="Vivaldi" panose="030206020505060908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9796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50 Most Beautiful Places in America — Beautiful Places in the USA">
            <a:extLst>
              <a:ext uri="{FF2B5EF4-FFF2-40B4-BE49-F238E27FC236}">
                <a16:creationId xmlns:a16="http://schemas.microsoft.com/office/drawing/2014/main" id="{E1477EDD-735A-4901-F89C-D11550FFB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57A0200B-A48F-685F-AB55-E437CAB66147}"/>
              </a:ext>
            </a:extLst>
          </p:cNvPr>
          <p:cNvSpPr/>
          <p:nvPr/>
        </p:nvSpPr>
        <p:spPr>
          <a:xfrm>
            <a:off x="2444545" y="282370"/>
            <a:ext cx="54457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n>
                  <a:solidFill>
                    <a:srgbClr val="2A2F42">
                      <a:lumMod val="50000"/>
                    </a:srgbClr>
                  </a:solidFill>
                </a:ln>
                <a:solidFill>
                  <a:srgbClr val="7030A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deal Sans Bold" pitchFamily="50" charset="0"/>
                <a:cs typeface="Ideal Sans Bold" pitchFamily="50" charset="0"/>
              </a:rPr>
              <a:t>Learning Objectives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7030A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Ideal Sans Bold" pitchFamily="50" charset="0"/>
              <a:cs typeface="Ideal Sans Bold" pitchFamily="50" charset="0"/>
            </a:endParaRPr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9120C46B-88BE-FA31-E1E7-A261985B4DFB}"/>
              </a:ext>
            </a:extLst>
          </p:cNvPr>
          <p:cNvSpPr txBox="1"/>
          <p:nvPr/>
        </p:nvSpPr>
        <p:spPr>
          <a:xfrm>
            <a:off x="1815894" y="4689831"/>
            <a:ext cx="8330986" cy="46532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>
                  <a:solidFill>
                    <a:srgbClr val="2A2F42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Check in a list of Quality of life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ooper Black" panose="0208090404030B020404" pitchFamily="18" charset="0"/>
            </a:endParaRPr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AAEF3821-C68A-3E79-8A9E-D6800F712282}"/>
              </a:ext>
            </a:extLst>
          </p:cNvPr>
          <p:cNvSpPr txBox="1"/>
          <p:nvPr/>
        </p:nvSpPr>
        <p:spPr>
          <a:xfrm>
            <a:off x="1295400" y="5725589"/>
            <a:ext cx="10191117" cy="465320"/>
          </a:xfrm>
          <a:prstGeom prst="rect">
            <a:avLst/>
          </a:prstGeom>
          <a:solidFill>
            <a:srgbClr val="00FF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>
                  <a:solidFill>
                    <a:srgbClr val="2A2F42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Answer T/F questions after listening</a:t>
            </a: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C9F31B00-DFE3-8F43-F591-0048D52AB845}"/>
              </a:ext>
            </a:extLst>
          </p:cNvPr>
          <p:cNvSpPr txBox="1"/>
          <p:nvPr/>
        </p:nvSpPr>
        <p:spPr>
          <a:xfrm>
            <a:off x="1042121" y="2636290"/>
            <a:ext cx="9878532" cy="453009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ln>
                  <a:solidFill>
                    <a:srgbClr val="2A2F42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Name the city by looking at the photos</a:t>
            </a: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7C5C3EBB-268C-0986-5517-4C861EE163F8}"/>
              </a:ext>
            </a:extLst>
          </p:cNvPr>
          <p:cNvSpPr txBox="1"/>
          <p:nvPr/>
        </p:nvSpPr>
        <p:spPr>
          <a:xfrm>
            <a:off x="1815894" y="3592767"/>
            <a:ext cx="7975806" cy="46532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ln>
                  <a:solidFill>
                    <a:srgbClr val="2A2F42">
                      <a:lumMod val="50000"/>
                    </a:srgbClr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</a:rPr>
              <a:t>Underline comparative forms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  <a:uLnTx/>
              <a:uFillTx/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88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3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8 Inspirational Quotes to Live By - Your Winning Path">
            <a:extLst>
              <a:ext uri="{FF2B5EF4-FFF2-40B4-BE49-F238E27FC236}">
                <a16:creationId xmlns:a16="http://schemas.microsoft.com/office/drawing/2014/main" id="{87533ED8-258A-B4E4-BF8B-1C2292543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530225"/>
            <a:ext cx="59626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6385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Jeddah, The Bride Of The Red Sea">
            <a:extLst>
              <a:ext uri="{FF2B5EF4-FFF2-40B4-BE49-F238E27FC236}">
                <a16:creationId xmlns:a16="http://schemas.microsoft.com/office/drawing/2014/main" id="{8AC1E8CE-8525-3000-B02F-10D3CB40A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4086225"/>
            <a:ext cx="6657975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Jeddah... The Bride of the Red Sea - صورة نافورة الملك فهد، جدة -  Tripadvisor">
            <a:extLst>
              <a:ext uri="{FF2B5EF4-FFF2-40B4-BE49-F238E27FC236}">
                <a16:creationId xmlns:a16="http://schemas.microsoft.com/office/drawing/2014/main" id="{10B6B76B-3ECD-6D75-F6A8-B1680D1E9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219075"/>
            <a:ext cx="2840037" cy="37855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rown Prince launches Historic Jeddah Revival Project - Saudi Gazette">
            <a:extLst>
              <a:ext uri="{FF2B5EF4-FFF2-40B4-BE49-F238E27FC236}">
                <a16:creationId xmlns:a16="http://schemas.microsoft.com/office/drawing/2014/main" id="{99EE3D89-1BFE-BB70-DF2D-1C93357F6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680324"/>
            <a:ext cx="3933825" cy="3048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B7D17332-398B-B6F6-8714-C5A7EC3545C0}"/>
              </a:ext>
            </a:extLst>
          </p:cNvPr>
          <p:cNvSpPr txBox="1"/>
          <p:nvPr/>
        </p:nvSpPr>
        <p:spPr>
          <a:xfrm>
            <a:off x="7591425" y="1659389"/>
            <a:ext cx="400050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333333"/>
                </a:solidFill>
                <a:latin typeface="Comic Sans MS" panose="030F0702030302020204" pitchFamily="66" charset="0"/>
              </a:rPr>
              <a:t>It’s l</a:t>
            </a:r>
            <a:r>
              <a:rPr lang="en-US" sz="40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ocated on the coast. It is called “</a:t>
            </a:r>
            <a:r>
              <a:rPr lang="en-US" sz="4000" b="1" i="0" dirty="0">
                <a:solidFill>
                  <a:srgbClr val="C00000"/>
                </a:solidFill>
                <a:effectLst/>
                <a:latin typeface="Comic Sans MS" panose="030F0702030302020204" pitchFamily="66" charset="0"/>
              </a:rPr>
              <a:t>The Bride of the Red Sea</a:t>
            </a:r>
            <a:r>
              <a:rPr lang="en-US" sz="4000" b="0" i="0" dirty="0">
                <a:solidFill>
                  <a:srgbClr val="333333"/>
                </a:solidFill>
                <a:effectLst/>
                <a:latin typeface="Comic Sans MS" panose="030F0702030302020204" pitchFamily="66" charset="0"/>
              </a:rPr>
              <a:t>”</a:t>
            </a:r>
            <a:endParaRPr lang="ar-SA" sz="4000" dirty="0">
              <a:latin typeface="Comic Sans MS" panose="030F0702030302020204" pitchFamily="66" charset="0"/>
            </a:endParaRPr>
          </a:p>
        </p:txBody>
      </p:sp>
      <p:pic>
        <p:nvPicPr>
          <p:cNvPr id="7176" name="Picture 8" descr="واجهة جدة البحرية | Visit Saudi Seasons | مواسم السعودية">
            <a:extLst>
              <a:ext uri="{FF2B5EF4-FFF2-40B4-BE49-F238E27FC236}">
                <a16:creationId xmlns:a16="http://schemas.microsoft.com/office/drawing/2014/main" id="{08460512-D357-5F3C-0AE3-6706758F86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642" b="10988"/>
          <a:stretch/>
        </p:blipFill>
        <p:spPr bwMode="auto">
          <a:xfrm>
            <a:off x="933449" y="2204681"/>
            <a:ext cx="566737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584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bha Tourism (2023): Best of Abha, Saudi Arabia - Tripadvisor">
            <a:extLst>
              <a:ext uri="{FF2B5EF4-FFF2-40B4-BE49-F238E27FC236}">
                <a16:creationId xmlns:a16="http://schemas.microsoft.com/office/drawing/2014/main" id="{717319E8-5021-C191-611D-AEEB36D8E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2888457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New Abha Apartment,Abha 2023 | Trip.com">
            <a:extLst>
              <a:ext uri="{FF2B5EF4-FFF2-40B4-BE49-F238E27FC236}">
                <a16:creationId xmlns:a16="http://schemas.microsoft.com/office/drawing/2014/main" id="{6CF02E48-E7F0-3641-439A-185262DF5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275" y="359568"/>
            <a:ext cx="3152775" cy="23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22 Tourist places to visit in Abha - Life in Saudi Arabia">
            <a:extLst>
              <a:ext uri="{FF2B5EF4-FFF2-40B4-BE49-F238E27FC236}">
                <a16:creationId xmlns:a16="http://schemas.microsoft.com/office/drawing/2014/main" id="{71ACBF87-2E06-420D-6989-42B80EA04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482" y="359568"/>
            <a:ext cx="2364581" cy="236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351B22F4-7238-4A69-E22A-8715703103C8}"/>
              </a:ext>
            </a:extLst>
          </p:cNvPr>
          <p:cNvSpPr txBox="1"/>
          <p:nvPr/>
        </p:nvSpPr>
        <p:spPr>
          <a:xfrm>
            <a:off x="78581" y="1835021"/>
            <a:ext cx="634365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333333"/>
                </a:solidFill>
                <a:latin typeface="Comic Sans MS" panose="030F0702030302020204" pitchFamily="66" charset="0"/>
              </a:rPr>
              <a:t>Its called “</a:t>
            </a:r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the Bride of Mountain</a:t>
            </a:r>
            <a:r>
              <a:rPr lang="en-US" sz="3200" dirty="0">
                <a:solidFill>
                  <a:srgbClr val="333333"/>
                </a:solidFill>
                <a:latin typeface="Comic Sans MS" panose="030F0702030302020204" pitchFamily="66" charset="0"/>
              </a:rPr>
              <a:t>” because of its location above the sea. It’s one of the most important summer tourist cities because of its beautiful weather all the year.</a:t>
            </a:r>
            <a:endParaRPr lang="ar-SA" sz="3200" dirty="0">
              <a:solidFill>
                <a:srgbClr val="333333"/>
              </a:solidFill>
              <a:latin typeface="Comic Sans MS" panose="030F0702030302020204" pitchFamily="66" charset="0"/>
            </a:endParaRPr>
          </a:p>
        </p:txBody>
      </p:sp>
      <p:pic>
        <p:nvPicPr>
          <p:cNvPr id="8200" name="Picture 8" descr="ABHA |ABHA SAUDI ARABIA| FOG City|Top places to visit in Abha|സൗദിയിലെ  ഊട്ടിയായ അബ്ഹ ഒന്നു കണ്ടാലോ - YouTube">
            <a:extLst>
              <a:ext uri="{FF2B5EF4-FFF2-40B4-BE49-F238E27FC236}">
                <a16:creationId xmlns:a16="http://schemas.microsoft.com/office/drawing/2014/main" id="{6D831ED1-7DA2-BB32-B8F8-DCC1F305D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3" t="29028" r="27266" b="32917"/>
          <a:stretch/>
        </p:blipFill>
        <p:spPr bwMode="auto">
          <a:xfrm>
            <a:off x="6238875" y="1835021"/>
            <a:ext cx="5276851" cy="260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941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3 Days Umluj Package – Saudi Arabia Tours">
            <a:extLst>
              <a:ext uri="{FF2B5EF4-FFF2-40B4-BE49-F238E27FC236}">
                <a16:creationId xmlns:a16="http://schemas.microsoft.com/office/drawing/2014/main" id="{D231D32E-33D8-9774-B0BB-5F2CDE81A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000374"/>
            <a:ext cx="6463437" cy="3648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3 Days Umluj Package – Saudi Arabia Tours">
            <a:extLst>
              <a:ext uri="{FF2B5EF4-FFF2-40B4-BE49-F238E27FC236}">
                <a16:creationId xmlns:a16="http://schemas.microsoft.com/office/drawing/2014/main" id="{5D2EBE97-5232-6DE1-A6BC-F04116FD2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3" y="209551"/>
            <a:ext cx="3599092" cy="2695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UMLUJ | “Maldives of Saudi Arabia” - YouTube">
            <a:extLst>
              <a:ext uri="{FF2B5EF4-FFF2-40B4-BE49-F238E27FC236}">
                <a16:creationId xmlns:a16="http://schemas.microsoft.com/office/drawing/2014/main" id="{5D0416FF-BDC6-A44C-D7D2-FBF009B036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90"/>
          <a:stretch/>
        </p:blipFill>
        <p:spPr bwMode="auto">
          <a:xfrm>
            <a:off x="1230939" y="2413306"/>
            <a:ext cx="4792133" cy="1304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AEDDD7C3-02D0-4964-9E42-AC9E01C7529F}"/>
              </a:ext>
            </a:extLst>
          </p:cNvPr>
          <p:cNvSpPr txBox="1"/>
          <p:nvPr/>
        </p:nvSpPr>
        <p:spPr>
          <a:xfrm>
            <a:off x="7081837" y="1634608"/>
            <a:ext cx="48672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333333"/>
                </a:solidFill>
                <a:latin typeface="Comic Sans MS" panose="030F0702030302020204" pitchFamily="66" charset="0"/>
              </a:rPr>
              <a:t>It has the most beautiful beach which is crystal clean. It’s known as the</a:t>
            </a:r>
          </a:p>
          <a:p>
            <a:pPr algn="ctr"/>
            <a:r>
              <a:rPr lang="en-US" sz="3600" dirty="0">
                <a:solidFill>
                  <a:srgbClr val="333333"/>
                </a:solidFill>
                <a:latin typeface="Comic Sans MS" panose="030F0702030302020204" pitchFamily="66" charset="0"/>
              </a:rPr>
              <a:t>“ </a:t>
            </a:r>
            <a:r>
              <a:rPr lang="en-US" sz="3600" b="1" dirty="0">
                <a:solidFill>
                  <a:srgbClr val="C00000"/>
                </a:solidFill>
                <a:latin typeface="Comic Sans MS" panose="030F0702030302020204" pitchFamily="66" charset="0"/>
              </a:rPr>
              <a:t>Saudi Maldives</a:t>
            </a:r>
            <a:r>
              <a:rPr lang="en-US" sz="3600" dirty="0">
                <a:solidFill>
                  <a:srgbClr val="333333"/>
                </a:solidFill>
                <a:latin typeface="Comic Sans MS" panose="030F0702030302020204" pitchFamily="66" charset="0"/>
              </a:rPr>
              <a:t>”</a:t>
            </a:r>
            <a:endParaRPr lang="ar-SA" sz="3600" dirty="0">
              <a:solidFill>
                <a:srgbClr val="333333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07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FD46B34-F062-8C4F-D143-E519FED8B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A46FABE-FF33-D550-5D18-F6A9C082A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BD775FA-10C4-B915-189D-246D245F1D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9" t="36550" r="33203" b="15139"/>
          <a:stretch/>
        </p:blipFill>
        <p:spPr>
          <a:xfrm>
            <a:off x="533399" y="365125"/>
            <a:ext cx="10820401" cy="607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34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14B36D30-F2C7-F581-D040-9E846AD827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34" t="40139" r="53985" b="20139"/>
          <a:stretch/>
        </p:blipFill>
        <p:spPr>
          <a:xfrm>
            <a:off x="695324" y="1066799"/>
            <a:ext cx="6329464" cy="500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Presentation Alphabets: Red Refrigerator Magnet A">
            <a:extLst>
              <a:ext uri="{FF2B5EF4-FFF2-40B4-BE49-F238E27FC236}">
                <a16:creationId xmlns:a16="http://schemas.microsoft.com/office/drawing/2014/main" id="{F635D41A-BA6E-4C0E-D7FF-20F35BD0B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295275"/>
            <a:ext cx="1335215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istory Of The Bullet Train - Japan Rail Pass">
            <a:extLst>
              <a:ext uri="{FF2B5EF4-FFF2-40B4-BE49-F238E27FC236}">
                <a16:creationId xmlns:a16="http://schemas.microsoft.com/office/drawing/2014/main" id="{424C699D-CA85-CE3D-4979-9813BC87A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3" y="3103211"/>
            <a:ext cx="4948237" cy="3292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06E8C1E2-DE19-421E-7FC3-0F89B8C04176}"/>
              </a:ext>
            </a:extLst>
          </p:cNvPr>
          <p:cNvSpPr/>
          <p:nvPr/>
        </p:nvSpPr>
        <p:spPr>
          <a:xfrm>
            <a:off x="7996450" y="-3870"/>
            <a:ext cx="2550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efficient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0F8A201-74C9-5F4F-C3D7-AD4109EF96DA}"/>
              </a:ext>
            </a:extLst>
          </p:cNvPr>
          <p:cNvSpPr/>
          <p:nvPr/>
        </p:nvSpPr>
        <p:spPr>
          <a:xfrm>
            <a:off x="7733910" y="762893"/>
            <a:ext cx="30755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extremely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8FADFD08-34E6-C764-F129-3C79D15EF40F}"/>
              </a:ext>
            </a:extLst>
          </p:cNvPr>
          <p:cNvSpPr/>
          <p:nvPr/>
        </p:nvSpPr>
        <p:spPr>
          <a:xfrm>
            <a:off x="7914568" y="1522214"/>
            <a:ext cx="27142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punctual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F6E2FE2C-C7E4-0492-2E88-429B84142157}"/>
              </a:ext>
            </a:extLst>
          </p:cNvPr>
          <p:cNvSpPr/>
          <p:nvPr/>
        </p:nvSpPr>
        <p:spPr>
          <a:xfrm>
            <a:off x="8610914" y="2281535"/>
            <a:ext cx="13215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fare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cxnSp>
        <p:nvCxnSpPr>
          <p:cNvPr id="11" name="رابط مستقيم 10">
            <a:extLst>
              <a:ext uri="{FF2B5EF4-FFF2-40B4-BE49-F238E27FC236}">
                <a16:creationId xmlns:a16="http://schemas.microsoft.com/office/drawing/2014/main" id="{2649DF1B-FF19-9552-7E03-016771447FFE}"/>
              </a:ext>
            </a:extLst>
          </p:cNvPr>
          <p:cNvCxnSpPr/>
          <p:nvPr/>
        </p:nvCxnSpPr>
        <p:spPr>
          <a:xfrm>
            <a:off x="2743200" y="1983879"/>
            <a:ext cx="29051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مستقيم 11">
            <a:extLst>
              <a:ext uri="{FF2B5EF4-FFF2-40B4-BE49-F238E27FC236}">
                <a16:creationId xmlns:a16="http://schemas.microsoft.com/office/drawing/2014/main" id="{996DD835-540F-BA26-CAEC-9513B766E986}"/>
              </a:ext>
            </a:extLst>
          </p:cNvPr>
          <p:cNvCxnSpPr>
            <a:cxnSpLocks/>
          </p:cNvCxnSpPr>
          <p:nvPr/>
        </p:nvCxnSpPr>
        <p:spPr>
          <a:xfrm>
            <a:off x="819150" y="4146054"/>
            <a:ext cx="250507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رابط مستقيم 13">
            <a:extLst>
              <a:ext uri="{FF2B5EF4-FFF2-40B4-BE49-F238E27FC236}">
                <a16:creationId xmlns:a16="http://schemas.microsoft.com/office/drawing/2014/main" id="{59F804CF-2B5F-D4F3-0A90-DE4231E37D07}"/>
              </a:ext>
            </a:extLst>
          </p:cNvPr>
          <p:cNvCxnSpPr>
            <a:cxnSpLocks/>
          </p:cNvCxnSpPr>
          <p:nvPr/>
        </p:nvCxnSpPr>
        <p:spPr>
          <a:xfrm>
            <a:off x="4371975" y="4993779"/>
            <a:ext cx="127635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Unit 6">
            <a:hlinkClick r:id="" action="ppaction://media"/>
            <a:extLst>
              <a:ext uri="{FF2B5EF4-FFF2-40B4-BE49-F238E27FC236}">
                <a16:creationId xmlns:a16="http://schemas.microsoft.com/office/drawing/2014/main" id="{9419AEC3-17FA-4D21-010A-EC54F7B9B3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901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27510" y="566102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2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558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CA8B459-79CE-426D-B704-D206E5D470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125" t="40278" r="54062" b="21111"/>
          <a:stretch/>
        </p:blipFill>
        <p:spPr>
          <a:xfrm>
            <a:off x="533401" y="948134"/>
            <a:ext cx="6593756" cy="51490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Letter B PNG transparent image download, size: 420x593px">
            <a:extLst>
              <a:ext uri="{FF2B5EF4-FFF2-40B4-BE49-F238E27FC236}">
                <a16:creationId xmlns:a16="http://schemas.microsoft.com/office/drawing/2014/main" id="{C9AAF2A6-B7BC-14CB-E5F0-0E8C968E8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6" y="324643"/>
            <a:ext cx="883191" cy="1246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ong kong | Hong Kong travel: Places to go, things to do, best hotels |  escape.com.au">
            <a:extLst>
              <a:ext uri="{FF2B5EF4-FFF2-40B4-BE49-F238E27FC236}">
                <a16:creationId xmlns:a16="http://schemas.microsoft.com/office/drawing/2014/main" id="{09181D06-2A5D-690A-F561-D15F25683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3939382"/>
            <a:ext cx="4939467" cy="278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80826369-FAB7-D55E-1986-0748897CACCF}"/>
              </a:ext>
            </a:extLst>
          </p:cNvPr>
          <p:cNvCxnSpPr>
            <a:cxnSpLocks/>
          </p:cNvCxnSpPr>
          <p:nvPr/>
        </p:nvCxnSpPr>
        <p:spPr>
          <a:xfrm>
            <a:off x="2371725" y="2117229"/>
            <a:ext cx="24003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>
            <a:extLst>
              <a:ext uri="{FF2B5EF4-FFF2-40B4-BE49-F238E27FC236}">
                <a16:creationId xmlns:a16="http://schemas.microsoft.com/office/drawing/2014/main" id="{01F96163-0983-4915-F315-65C072C0C6A5}"/>
              </a:ext>
            </a:extLst>
          </p:cNvPr>
          <p:cNvCxnSpPr/>
          <p:nvPr/>
        </p:nvCxnSpPr>
        <p:spPr>
          <a:xfrm>
            <a:off x="1800225" y="4384179"/>
            <a:ext cx="290512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مستطيل 9">
            <a:extLst>
              <a:ext uri="{FF2B5EF4-FFF2-40B4-BE49-F238E27FC236}">
                <a16:creationId xmlns:a16="http://schemas.microsoft.com/office/drawing/2014/main" id="{3097D06D-9F7B-F63E-5F45-174BE939F8DE}"/>
              </a:ext>
            </a:extLst>
          </p:cNvPr>
          <p:cNvSpPr/>
          <p:nvPr/>
        </p:nvSpPr>
        <p:spPr>
          <a:xfrm>
            <a:off x="8690157" y="805853"/>
            <a:ext cx="148470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safe</a:t>
            </a:r>
            <a:endParaRPr lang="ar-SA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9C8CFDB4-583F-8926-CD66-076F0FE77E3A}"/>
              </a:ext>
            </a:extLst>
          </p:cNvPr>
          <p:cNvSpPr/>
          <p:nvPr/>
        </p:nvSpPr>
        <p:spPr>
          <a:xfrm>
            <a:off x="8523082" y="1995288"/>
            <a:ext cx="198323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/>
              </a:rPr>
              <a:t>crime</a:t>
            </a:r>
            <a:endParaRPr lang="ar-SA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/>
            </a:endParaRPr>
          </a:p>
        </p:txBody>
      </p:sp>
      <p:pic>
        <p:nvPicPr>
          <p:cNvPr id="2" name="Unit 6">
            <a:hlinkClick r:id="" action="ppaction://media"/>
            <a:extLst>
              <a:ext uri="{FF2B5EF4-FFF2-40B4-BE49-F238E27FC236}">
                <a16:creationId xmlns:a16="http://schemas.microsoft.com/office/drawing/2014/main" id="{65AE94C1-6617-7A18-E3F5-184753F06DA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687" end="53206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11499" y="31162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533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</TotalTime>
  <Words>130</Words>
  <Application>Microsoft Office PowerPoint</Application>
  <PresentationFormat>شاشة عريضة</PresentationFormat>
  <Paragraphs>29</Paragraphs>
  <Slides>15</Slides>
  <Notes>0</Notes>
  <HiddenSlides>0</HiddenSlides>
  <MMClips>4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3" baseType="lpstr">
      <vt:lpstr>Arial</vt:lpstr>
      <vt:lpstr>Calibri</vt:lpstr>
      <vt:lpstr>Calibri Light</vt:lpstr>
      <vt:lpstr>Comic Sans MS</vt:lpstr>
      <vt:lpstr>Cooper Black</vt:lpstr>
      <vt:lpstr>Ideal Sans Bold</vt:lpstr>
      <vt:lpstr>Vivaldi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خلود حسينون</dc:creator>
  <cp:lastModifiedBy>خلود حسينون</cp:lastModifiedBy>
  <cp:revision>20</cp:revision>
  <dcterms:created xsi:type="dcterms:W3CDTF">2023-11-20T16:48:13Z</dcterms:created>
  <dcterms:modified xsi:type="dcterms:W3CDTF">2023-12-09T15:50:59Z</dcterms:modified>
</cp:coreProperties>
</file>