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62" r:id="rId4"/>
    <p:sldId id="265" r:id="rId5"/>
    <p:sldId id="261" r:id="rId6"/>
    <p:sldId id="264" r:id="rId7"/>
    <p:sldId id="263" r:id="rId8"/>
    <p:sldId id="266" r:id="rId9"/>
    <p:sldId id="259" r:id="rId10"/>
    <p:sldId id="260" r:id="rId11"/>
    <p:sldId id="267" r:id="rId12"/>
    <p:sldId id="271" r:id="rId13"/>
    <p:sldId id="268" r:id="rId14"/>
    <p:sldId id="272" r:id="rId15"/>
    <p:sldId id="269" r:id="rId16"/>
    <p:sldId id="270" r:id="rId17"/>
    <p:sldId id="273" r:id="rId18"/>
    <p:sldId id="274" r:id="rId19"/>
    <p:sldId id="280" r:id="rId20"/>
    <p:sldId id="275" r:id="rId21"/>
    <p:sldId id="276" r:id="rId22"/>
    <p:sldId id="277" r:id="rId23"/>
    <p:sldId id="278" r:id="rId24"/>
    <p:sldId id="279"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3842" autoAdjust="0"/>
  </p:normalViewPr>
  <p:slideViewPr>
    <p:cSldViewPr snapToGrid="0">
      <p:cViewPr varScale="1">
        <p:scale>
          <a:sx n="63" d="100"/>
          <a:sy n="63" d="100"/>
        </p:scale>
        <p:origin x="80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726F46-64F2-C61E-19D4-A239CDABB9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B405224-DE2A-E7EA-E671-217E75E5D0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4A7F7A58-1CE8-B80B-2003-3EE025A8DEE3}"/>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40844D84-D062-153E-1990-F9293E0162A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1FE9B82-4358-9C5C-5F32-009F4C598E85}"/>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60088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2E49EB-AB72-5C8D-0342-F9F03C001898}"/>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1593D6E-7BB7-94B1-8E94-7E76E3B6C47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DE56614-0A58-6AFB-7643-F811759D2F9B}"/>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12179193-A163-B099-6543-1685D68D504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97B8B71-6C70-37E9-6330-22ED211DA6EE}"/>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94062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FF969AE-FC9B-5731-1D02-8E4A38731FD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FE220C7-70D3-393A-C5F0-42A7CE5BD5C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46CD1B0-5382-3A20-498B-5D0B831709C1}"/>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6829EEB6-83AB-BD95-0EE0-9A45D84EF70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2C048B9-EB5A-14D3-CA56-6FB792DDF24E}"/>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6681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90825D-CC88-80EE-42B9-BFC7C068574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A832B05-6CBA-B937-BE80-44327853450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0C0120C-A25D-F2E5-C512-75A7DD48E56A}"/>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5C5EBD0A-AB8A-EB10-0A6C-2F5E250FA8B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BB2F5EB-229C-339C-7A6E-49077271F6C2}"/>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43021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4973BE-7A5B-2A0A-0BB2-BE0A45D2B17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E4F6F71C-BF6B-124E-F219-D41604241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5666F22-D0F8-200A-9152-94F56BD27FD7}"/>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74FA067A-5BEC-18BB-A775-45397A23411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F957779-4B1F-B514-F482-5D7D8BFE07AD}"/>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46777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594579B-98F8-3835-147C-DA025F3F92C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9DAC3EB-362D-CC78-EB95-C43219AE541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F32CC21B-86FF-A09B-F78B-A2FE78BA6749}"/>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8A6318A-B32C-8FDC-F0B1-61ABB51D7BB7}"/>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6" name="عنصر نائب للتذييل 5">
            <a:extLst>
              <a:ext uri="{FF2B5EF4-FFF2-40B4-BE49-F238E27FC236}">
                <a16:creationId xmlns:a16="http://schemas.microsoft.com/office/drawing/2014/main" id="{E5921CAE-96F6-6EB3-82B4-EB8ED37F2BE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2580E3A-262F-C74B-FD82-F0115ADB0008}"/>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9928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2A4950F-6127-3017-C8BE-106C3CAE57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1B32F5-07D6-8CA5-B05E-38D18526E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AB6212D-E589-5C96-0948-049C594ADAC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800AC0E-B327-CBED-ACFB-FC08E86DF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43892528-4974-F8FF-C352-C3D4BA6917AA}"/>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F4E0E8F2-D4E2-5719-FC16-08B224B944D2}"/>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8" name="عنصر نائب للتذييل 7">
            <a:extLst>
              <a:ext uri="{FF2B5EF4-FFF2-40B4-BE49-F238E27FC236}">
                <a16:creationId xmlns:a16="http://schemas.microsoft.com/office/drawing/2014/main" id="{BA194FB0-3D28-0961-5ABC-AF254F9BF51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54724493-0CD5-EA3F-CBDB-7CA4B2943F66}"/>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45642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5CE849-49B7-36F0-B363-3413992080B7}"/>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B3D354DF-F869-28AC-DC73-ADAD681071BA}"/>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4" name="عنصر نائب للتذييل 3">
            <a:extLst>
              <a:ext uri="{FF2B5EF4-FFF2-40B4-BE49-F238E27FC236}">
                <a16:creationId xmlns:a16="http://schemas.microsoft.com/office/drawing/2014/main" id="{06E86DCC-FE5D-E9A7-CF32-3564D990646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EF5BC01-C15E-86C2-9153-FDA2589C86DF}"/>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00934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2C4B5909-7694-A787-FAE8-7DD16F4625DD}"/>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3" name="عنصر نائب للتذييل 2">
            <a:extLst>
              <a:ext uri="{FF2B5EF4-FFF2-40B4-BE49-F238E27FC236}">
                <a16:creationId xmlns:a16="http://schemas.microsoft.com/office/drawing/2014/main" id="{D8B28A48-D4E8-C396-8E7F-62378AC7D62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51F5F3C3-0EC4-F822-1DF5-5DA428C59EA3}"/>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316001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71D908-AAF2-6724-AFB4-6E0770B3DD6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661F817-2B84-7804-E6F0-9173F1357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FF5EE02-5CC6-B3F1-1D70-EC1C0A600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1D4F7BEA-CFDB-2C40-29B7-21BE3A82DC16}"/>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6" name="عنصر نائب للتذييل 5">
            <a:extLst>
              <a:ext uri="{FF2B5EF4-FFF2-40B4-BE49-F238E27FC236}">
                <a16:creationId xmlns:a16="http://schemas.microsoft.com/office/drawing/2014/main" id="{B4B71989-547E-A6D6-3626-0E2A381ED34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5DAD53B-6140-9084-2CD9-8E36DA65A90C}"/>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57700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703349-A455-A2BF-F6F4-9E289AC5C5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E46EA27-85BE-35A7-9F0E-998B9B074B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873377C0-1C01-A955-6F52-C37123A1F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54A9E5A-7041-4AC7-9707-E82B6DCC016D}"/>
              </a:ext>
            </a:extLst>
          </p:cNvPr>
          <p:cNvSpPr>
            <a:spLocks noGrp="1"/>
          </p:cNvSpPr>
          <p:nvPr>
            <p:ph type="dt" sz="half" idx="10"/>
          </p:nvPr>
        </p:nvSpPr>
        <p:spPr/>
        <p:txBody>
          <a:bodyPr/>
          <a:lstStyle/>
          <a:p>
            <a:fld id="{7ADBF157-7389-459D-9BA7-EF4314EB2DDC}" type="datetimeFigureOut">
              <a:rPr lang="ar-SA" smtClean="0"/>
              <a:t>27/05/45</a:t>
            </a:fld>
            <a:endParaRPr lang="ar-SA"/>
          </a:p>
        </p:txBody>
      </p:sp>
      <p:sp>
        <p:nvSpPr>
          <p:cNvPr id="6" name="عنصر نائب للتذييل 5">
            <a:extLst>
              <a:ext uri="{FF2B5EF4-FFF2-40B4-BE49-F238E27FC236}">
                <a16:creationId xmlns:a16="http://schemas.microsoft.com/office/drawing/2014/main" id="{9E5BEAE1-72A3-92FD-6FF0-E425B7D72E8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116BACD-A7D4-22BA-EFF0-BAE09F652295}"/>
              </a:ext>
            </a:extLst>
          </p:cNvPr>
          <p:cNvSpPr>
            <a:spLocks noGrp="1"/>
          </p:cNvSpPr>
          <p:nvPr>
            <p:ph type="sldNum" sz="quarter" idx="12"/>
          </p:nvPr>
        </p:nvSpPr>
        <p:spPr/>
        <p:txBody>
          <a:bodyPr/>
          <a:lstStyle/>
          <a:p>
            <a:fld id="{01054045-41EF-46F5-8215-5F3328F1E528}" type="slidenum">
              <a:rPr lang="ar-SA" smtClean="0"/>
              <a:t>‹#›</a:t>
            </a:fld>
            <a:endParaRPr lang="ar-SA"/>
          </a:p>
        </p:txBody>
      </p:sp>
    </p:spTree>
    <p:extLst>
      <p:ext uri="{BB962C8B-B14F-4D97-AF65-F5344CB8AC3E}">
        <p14:creationId xmlns:p14="http://schemas.microsoft.com/office/powerpoint/2010/main" val="1778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F2D69F5-9D68-86FE-2D8C-5F2A9596BDE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43B8F40-DFF0-D04F-8838-12AAC1269B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F40B216-85DD-0E46-0BCB-01BC4B6DEF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DBF157-7389-459D-9BA7-EF4314EB2DDC}" type="datetimeFigureOut">
              <a:rPr lang="ar-SA" smtClean="0"/>
              <a:t>27/05/45</a:t>
            </a:fld>
            <a:endParaRPr lang="ar-SA"/>
          </a:p>
        </p:txBody>
      </p:sp>
      <p:sp>
        <p:nvSpPr>
          <p:cNvPr id="5" name="عنصر نائب للتذييل 4">
            <a:extLst>
              <a:ext uri="{FF2B5EF4-FFF2-40B4-BE49-F238E27FC236}">
                <a16:creationId xmlns:a16="http://schemas.microsoft.com/office/drawing/2014/main" id="{836CD398-2F32-F7F3-3268-06DE64892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BBC94F95-38B1-EF82-0680-F161466D35A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54045-41EF-46F5-8215-5F3328F1E528}" type="slidenum">
              <a:rPr lang="ar-SA" smtClean="0"/>
              <a:t>‹#›</a:t>
            </a:fld>
            <a:endParaRPr lang="ar-SA"/>
          </a:p>
        </p:txBody>
      </p:sp>
    </p:spTree>
    <p:extLst>
      <p:ext uri="{BB962C8B-B14F-4D97-AF65-F5344CB8AC3E}">
        <p14:creationId xmlns:p14="http://schemas.microsoft.com/office/powerpoint/2010/main" val="35595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beautiful places in Turkey from Pamukkale to Cappadocia | CN Traveller">
            <a:extLst>
              <a:ext uri="{FF2B5EF4-FFF2-40B4-BE49-F238E27FC236}">
                <a16:creationId xmlns:a16="http://schemas.microsoft.com/office/drawing/2014/main" id="{CE6AC8A6-7B6F-B915-0653-0F9A22937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 You Know">
            <a:extLst>
              <a:ext uri="{FF2B5EF4-FFF2-40B4-BE49-F238E27FC236}">
                <a16:creationId xmlns:a16="http://schemas.microsoft.com/office/drawing/2014/main" id="{112751BA-22B1-5843-D384-8D3D8DA5F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02406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E9AF9D35-1019-8B8E-18AF-58D3726E49DC}"/>
              </a:ext>
            </a:extLst>
          </p:cNvPr>
          <p:cNvSpPr/>
          <p:nvPr/>
        </p:nvSpPr>
        <p:spPr>
          <a:xfrm>
            <a:off x="4167188" y="2433905"/>
            <a:ext cx="5536772" cy="1323439"/>
          </a:xfrm>
          <a:prstGeom prst="rect">
            <a:avLst/>
          </a:prstGeom>
          <a:solidFill>
            <a:srgbClr val="FFCC00"/>
          </a:solidFill>
        </p:spPr>
        <p:txBody>
          <a:bodyPr wrap="none" lIns="91440" tIns="45720" rIns="91440" bIns="45720">
            <a:spAutoFit/>
          </a:bodyPr>
          <a:lstStyle/>
          <a:p>
            <a:pPr algn="ctr"/>
            <a:r>
              <a:rPr lang="en-US" sz="8000" b="1" cap="none" spc="0" dirty="0">
                <a:ln w="0"/>
                <a:solidFill>
                  <a:schemeClr val="tx1"/>
                </a:solidFill>
                <a:effectLst>
                  <a:outerShdw blurRad="38100" dist="19050" dir="2700000" algn="tl" rotWithShape="0">
                    <a:schemeClr val="dk1">
                      <a:alpha val="40000"/>
                    </a:schemeClr>
                  </a:outerShdw>
                </a:effectLst>
              </a:rPr>
              <a:t>Where It Is ?</a:t>
            </a:r>
            <a:endParaRPr lang="ar-SA" sz="8000" b="1" cap="none" spc="0" dirty="0">
              <a:ln w="0"/>
              <a:solidFill>
                <a:schemeClr val="tx1"/>
              </a:solidFill>
              <a:effectLst>
                <a:outerShdw blurRad="38100" dist="19050" dir="2700000" algn="tl" rotWithShape="0">
                  <a:schemeClr val="dk1">
                    <a:alpha val="40000"/>
                  </a:schemeClr>
                </a:outerShdw>
              </a:effectLst>
            </a:endParaRPr>
          </a:p>
        </p:txBody>
      </p:sp>
      <p:sp>
        <p:nvSpPr>
          <p:cNvPr id="5" name="عنوان فرعي 2">
            <a:extLst>
              <a:ext uri="{FF2B5EF4-FFF2-40B4-BE49-F238E27FC236}">
                <a16:creationId xmlns:a16="http://schemas.microsoft.com/office/drawing/2014/main" id="{36565017-A473-1437-CDF3-04993E33E695}"/>
              </a:ext>
            </a:extLst>
          </p:cNvPr>
          <p:cNvSpPr>
            <a:spLocks noGrp="1"/>
          </p:cNvSpPr>
          <p:nvPr>
            <p:ph type="subTitle" idx="1"/>
          </p:nvPr>
        </p:nvSpPr>
        <p:spPr>
          <a:xfrm>
            <a:off x="4918260" y="5410667"/>
            <a:ext cx="2545977" cy="524899"/>
          </a:xfrm>
          <a:solidFill>
            <a:schemeClr val="tx1"/>
          </a:solidFill>
        </p:spPr>
        <p:txBody>
          <a:bodyPr>
            <a:normAutofit/>
          </a:bodyPr>
          <a:lstStyle/>
          <a:p>
            <a:r>
              <a:rPr lang="en-US" sz="2800" b="1" dirty="0">
                <a:solidFill>
                  <a:srgbClr val="FFFF00"/>
                </a:solidFill>
                <a:latin typeface="Comic Sans MS" panose="030F0702030302020204" pitchFamily="66" charset="0"/>
              </a:rPr>
              <a:t>Page 60, 61</a:t>
            </a:r>
            <a:endParaRPr lang="ar-SA" sz="2800" b="1" dirty="0">
              <a:solidFill>
                <a:srgbClr val="FFFF00"/>
              </a:solidFill>
              <a:latin typeface="Comic Sans MS" panose="030F0702030302020204" pitchFamily="66" charset="0"/>
            </a:endParaRPr>
          </a:p>
        </p:txBody>
      </p:sp>
      <p:sp>
        <p:nvSpPr>
          <p:cNvPr id="6" name="مربع نص 5">
            <a:extLst>
              <a:ext uri="{FF2B5EF4-FFF2-40B4-BE49-F238E27FC236}">
                <a16:creationId xmlns:a16="http://schemas.microsoft.com/office/drawing/2014/main" id="{9813C3F0-D144-F436-6D42-19A42B28E5DA}"/>
              </a:ext>
            </a:extLst>
          </p:cNvPr>
          <p:cNvSpPr txBox="1"/>
          <p:nvPr/>
        </p:nvSpPr>
        <p:spPr>
          <a:xfrm>
            <a:off x="5334000" y="109805"/>
            <a:ext cx="1714499" cy="584775"/>
          </a:xfrm>
          <a:prstGeom prst="rect">
            <a:avLst/>
          </a:prstGeom>
          <a:solidFill>
            <a:schemeClr val="tx1"/>
          </a:solidFill>
        </p:spPr>
        <p:txBody>
          <a:bodyPr wrap="square">
            <a:spAutoFit/>
          </a:bodyPr>
          <a:lstStyle/>
          <a:p>
            <a:pPr algn="ctr"/>
            <a:r>
              <a:rPr lang="en-US" sz="3200" b="1" dirty="0">
                <a:solidFill>
                  <a:srgbClr val="FFFF00"/>
                </a:solidFill>
                <a:latin typeface="Comic Sans MS" panose="030F0702030302020204" pitchFamily="66" charset="0"/>
              </a:rPr>
              <a:t>Unit 6</a:t>
            </a:r>
          </a:p>
        </p:txBody>
      </p:sp>
      <p:sp>
        <p:nvSpPr>
          <p:cNvPr id="2" name="مربع نص 1">
            <a:extLst>
              <a:ext uri="{FF2B5EF4-FFF2-40B4-BE49-F238E27FC236}">
                <a16:creationId xmlns:a16="http://schemas.microsoft.com/office/drawing/2014/main" id="{DB87DB5C-DF87-4B47-E74D-A5BF448C964F}"/>
              </a:ext>
            </a:extLst>
          </p:cNvPr>
          <p:cNvSpPr txBox="1"/>
          <p:nvPr/>
        </p:nvSpPr>
        <p:spPr>
          <a:xfrm>
            <a:off x="4700586" y="4016115"/>
            <a:ext cx="3509964" cy="923330"/>
          </a:xfrm>
          <a:prstGeom prst="rect">
            <a:avLst/>
          </a:prstGeom>
          <a:solidFill>
            <a:schemeClr val="tx1"/>
          </a:solidFill>
        </p:spPr>
        <p:txBody>
          <a:bodyPr wrap="square">
            <a:spAutoFit/>
          </a:bodyPr>
          <a:lstStyle/>
          <a:p>
            <a:pPr algn="ctr"/>
            <a:r>
              <a:rPr lang="en-US" sz="5400" b="1" dirty="0">
                <a:solidFill>
                  <a:srgbClr val="FFFF00"/>
                </a:solidFill>
                <a:latin typeface="Comic Sans MS" panose="030F0702030302020204" pitchFamily="66" charset="0"/>
              </a:rPr>
              <a:t>Grammar</a:t>
            </a:r>
          </a:p>
        </p:txBody>
      </p:sp>
    </p:spTree>
    <p:extLst>
      <p:ext uri="{BB962C8B-B14F-4D97-AF65-F5344CB8AC3E}">
        <p14:creationId xmlns:p14="http://schemas.microsoft.com/office/powerpoint/2010/main" val="130616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er Bus Company Limited Official Website">
            <a:extLst>
              <a:ext uri="{FF2B5EF4-FFF2-40B4-BE49-F238E27FC236}">
                <a16:creationId xmlns:a16="http://schemas.microsoft.com/office/drawing/2014/main" id="{AC7986F6-E98D-8E9E-EA22-4C12DF504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4552"/>
            <a:ext cx="344805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plane PNG, Airplane Transparent Background - FreeIconsPNG">
            <a:extLst>
              <a:ext uri="{FF2B5EF4-FFF2-40B4-BE49-F238E27FC236}">
                <a16:creationId xmlns:a16="http://schemas.microsoft.com/office/drawing/2014/main" id="{BF0B543F-502C-D35C-D551-0C0CB49BD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7" y="-80665"/>
            <a:ext cx="367792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in Images PNG Images, Transparent Train Images Image Download - PNGitem">
            <a:extLst>
              <a:ext uri="{FF2B5EF4-FFF2-40B4-BE49-F238E27FC236}">
                <a16:creationId xmlns:a16="http://schemas.microsoft.com/office/drawing/2014/main" id="{4E631A5B-765E-2596-EE7A-4F52F16A12A1}"/>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14825" y="89769"/>
            <a:ext cx="3800475" cy="212826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6AFD65AE-9192-1F2A-D0E5-68C3F6B415AB}"/>
              </a:ext>
            </a:extLst>
          </p:cNvPr>
          <p:cNvSpPr/>
          <p:nvPr/>
        </p:nvSpPr>
        <p:spPr>
          <a:xfrm>
            <a:off x="1074312" y="2303252"/>
            <a:ext cx="12041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bus</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مستطيل 4">
            <a:extLst>
              <a:ext uri="{FF2B5EF4-FFF2-40B4-BE49-F238E27FC236}">
                <a16:creationId xmlns:a16="http://schemas.microsoft.com/office/drawing/2014/main" id="{C5881BE0-5041-6BEA-F278-8280FC70E7B1}"/>
              </a:ext>
            </a:extLst>
          </p:cNvPr>
          <p:cNvSpPr/>
          <p:nvPr/>
        </p:nvSpPr>
        <p:spPr>
          <a:xfrm>
            <a:off x="5403424" y="2303252"/>
            <a:ext cx="16232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train</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مستطيل 5">
            <a:extLst>
              <a:ext uri="{FF2B5EF4-FFF2-40B4-BE49-F238E27FC236}">
                <a16:creationId xmlns:a16="http://schemas.microsoft.com/office/drawing/2014/main" id="{97626DFA-560E-609D-5B51-358B79974575}"/>
              </a:ext>
            </a:extLst>
          </p:cNvPr>
          <p:cNvSpPr/>
          <p:nvPr/>
        </p:nvSpPr>
        <p:spPr>
          <a:xfrm>
            <a:off x="9429755" y="2303252"/>
            <a:ext cx="1801232"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plane</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8" name="مستطيل 7">
            <a:extLst>
              <a:ext uri="{FF2B5EF4-FFF2-40B4-BE49-F238E27FC236}">
                <a16:creationId xmlns:a16="http://schemas.microsoft.com/office/drawing/2014/main" id="{BC3BADED-605A-7E65-CDAB-CBEAA42EC185}"/>
              </a:ext>
            </a:extLst>
          </p:cNvPr>
          <p:cNvSpPr/>
          <p:nvPr/>
        </p:nvSpPr>
        <p:spPr>
          <a:xfrm>
            <a:off x="148676" y="3429000"/>
            <a:ext cx="3551529"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40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B</a:t>
            </a:r>
            <a:r>
              <a:rPr lang="en-US" sz="40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us tickets </a:t>
            </a: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are</a:t>
            </a:r>
            <a:r>
              <a:rPr lang="en-US" sz="40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 </a:t>
            </a:r>
            <a:r>
              <a:rPr lang="en-US" sz="40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expensive</a:t>
            </a:r>
            <a:endParaRPr lang="ar-SA" sz="40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0" name="مستطيل 9">
            <a:extLst>
              <a:ext uri="{FF2B5EF4-FFF2-40B4-BE49-F238E27FC236}">
                <a16:creationId xmlns:a16="http://schemas.microsoft.com/office/drawing/2014/main" id="{71B06C55-FEA5-E273-338C-AD02F8F2A7C9}"/>
              </a:ext>
            </a:extLst>
          </p:cNvPr>
          <p:cNvSpPr/>
          <p:nvPr/>
        </p:nvSpPr>
        <p:spPr>
          <a:xfrm>
            <a:off x="4017985" y="3433751"/>
            <a:ext cx="4394153" cy="1754326"/>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Train tickets are</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more expensive</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than the bus tickets</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2" name="مستطيل 11">
            <a:extLst>
              <a:ext uri="{FF2B5EF4-FFF2-40B4-BE49-F238E27FC236}">
                <a16:creationId xmlns:a16="http://schemas.microsoft.com/office/drawing/2014/main" id="{2234C390-A136-6CAC-1786-6778E9B3E9F1}"/>
              </a:ext>
            </a:extLst>
          </p:cNvPr>
          <p:cNvSpPr/>
          <p:nvPr/>
        </p:nvSpPr>
        <p:spPr>
          <a:xfrm>
            <a:off x="8732902" y="3410020"/>
            <a:ext cx="3194938"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360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P</a:t>
            </a: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lane tickets are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most expensive</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grpSp>
        <p:nvGrpSpPr>
          <p:cNvPr id="2" name="مجموعة 1">
            <a:extLst>
              <a:ext uri="{FF2B5EF4-FFF2-40B4-BE49-F238E27FC236}">
                <a16:creationId xmlns:a16="http://schemas.microsoft.com/office/drawing/2014/main" id="{E0A62431-7C73-4563-B7A0-A787ED90DC78}"/>
              </a:ext>
            </a:extLst>
          </p:cNvPr>
          <p:cNvGrpSpPr/>
          <p:nvPr/>
        </p:nvGrpSpPr>
        <p:grpSpPr>
          <a:xfrm>
            <a:off x="1466948" y="5030638"/>
            <a:ext cx="2824593" cy="1358771"/>
            <a:chOff x="1466948" y="5030638"/>
            <a:chExt cx="2824593" cy="1358771"/>
          </a:xfrm>
        </p:grpSpPr>
        <p:pic>
          <p:nvPicPr>
            <p:cNvPr id="15" name="Picture 12" descr="Speech Ballon PNG Transparent Images Free Download | Vector Files | Pngtree">
              <a:extLst>
                <a:ext uri="{FF2B5EF4-FFF2-40B4-BE49-F238E27FC236}">
                  <a16:creationId xmlns:a16="http://schemas.microsoft.com/office/drawing/2014/main" id="{A41A4825-69AE-3FF4-01AB-631548276B41}"/>
                </a:ext>
              </a:extLst>
            </p:cNvPr>
            <p:cNvPicPr>
              <a:picLocks noChangeAspect="1" noChangeArrowheads="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l="55872" t="58752" r="5555" b="14097"/>
            <a:stretch/>
          </p:blipFill>
          <p:spPr bwMode="auto">
            <a:xfrm>
              <a:off x="1466948" y="5030638"/>
              <a:ext cx="2824593" cy="1358771"/>
            </a:xfrm>
            <a:prstGeom prst="rect">
              <a:avLst/>
            </a:prstGeom>
            <a:noFill/>
            <a:extLst>
              <a:ext uri="{909E8E84-426E-40DD-AFC4-6F175D3DCCD1}">
                <a14:hiddenFill xmlns:a14="http://schemas.microsoft.com/office/drawing/2010/main">
                  <a:solidFill>
                    <a:srgbClr val="FFFFFF"/>
                  </a:solidFill>
                </a14:hiddenFill>
              </a:ext>
            </a:extLst>
          </p:spPr>
        </p:pic>
        <p:sp>
          <p:nvSpPr>
            <p:cNvPr id="16" name="مستطيل 15">
              <a:extLst>
                <a:ext uri="{FF2B5EF4-FFF2-40B4-BE49-F238E27FC236}">
                  <a16:creationId xmlns:a16="http://schemas.microsoft.com/office/drawing/2014/main" id="{FC0B5A86-AC58-90F1-7FB1-DE6BC24C6E49}"/>
                </a:ext>
              </a:extLst>
            </p:cNvPr>
            <p:cNvSpPr/>
            <p:nvPr/>
          </p:nvSpPr>
          <p:spPr>
            <a:xfrm rot="543901">
              <a:off x="1577586" y="5254182"/>
              <a:ext cx="2517356" cy="769441"/>
            </a:xfrm>
            <a:prstGeom prst="rect">
              <a:avLst/>
            </a:prstGeom>
            <a:noFill/>
          </p:spPr>
          <p:txBody>
            <a:bodyPr wrap="none" lIns="91440" tIns="45720" rIns="91440" bIns="45720">
              <a:spAutoFit/>
            </a:bodyPr>
            <a:lstStyle/>
            <a:p>
              <a:pPr algn="ctr"/>
              <a:r>
                <a:rPr lang="en-US" sz="4400" b="1" cap="none" spc="0" dirty="0">
                  <a:ln w="22225">
                    <a:noFill/>
                    <a:prstDash val="solid"/>
                  </a:ln>
                  <a:solidFill>
                    <a:srgbClr val="CC0099"/>
                  </a:solidFill>
                  <a:effectLst/>
                </a:rPr>
                <a:t>expensive</a:t>
              </a:r>
              <a:endParaRPr lang="ar-SA" sz="4400" b="1" cap="none" spc="0" dirty="0">
                <a:ln w="22225">
                  <a:noFill/>
                  <a:prstDash val="solid"/>
                </a:ln>
                <a:solidFill>
                  <a:srgbClr val="CC0099"/>
                </a:solidFill>
                <a:effectLst/>
              </a:endParaRPr>
            </a:p>
          </p:txBody>
        </p:sp>
      </p:grpSp>
      <p:pic>
        <p:nvPicPr>
          <p:cNvPr id="3" name="Picture 14" descr="Thinking Stock Illustrations – 305,154 Thinking Stock Illustrations,  Vectors &amp; Clipart - Dreamstime">
            <a:extLst>
              <a:ext uri="{FF2B5EF4-FFF2-40B4-BE49-F238E27FC236}">
                <a16:creationId xmlns:a16="http://schemas.microsoft.com/office/drawing/2014/main" id="{EC23BB07-4896-324C-FE04-0D8487F6060B}"/>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4421" r="47856"/>
          <a:stretch/>
        </p:blipFill>
        <p:spPr bwMode="auto">
          <a:xfrm>
            <a:off x="4099107" y="5197209"/>
            <a:ext cx="1397453" cy="17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PT - Irregular Comparative and Superlative Forms PowerPoint Presentation -  ID:5505935">
            <a:extLst>
              <a:ext uri="{FF2B5EF4-FFF2-40B4-BE49-F238E27FC236}">
                <a16:creationId xmlns:a16="http://schemas.microsoft.com/office/drawing/2014/main" id="{E8FC137F-7467-2D3E-1865-C91DD598A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85"/>
          <a:stretch/>
        </p:blipFill>
        <p:spPr bwMode="auto">
          <a:xfrm>
            <a:off x="838200" y="233680"/>
            <a:ext cx="9911080" cy="645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0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234083-957E-5EE1-94DF-1868FC9E2C75}"/>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5D35497E-ED4E-07A9-327F-2DFD3B2F1A7C}"/>
              </a:ext>
            </a:extLst>
          </p:cNvPr>
          <p:cNvPicPr>
            <a:picLocks noChangeAspect="1"/>
          </p:cNvPicPr>
          <p:nvPr/>
        </p:nvPicPr>
        <p:blipFill rotWithShape="1">
          <a:blip r:embed="rId2"/>
          <a:srcRect l="25667" t="24652" r="25834" b="28741"/>
          <a:stretch/>
        </p:blipFill>
        <p:spPr>
          <a:xfrm>
            <a:off x="706120" y="401002"/>
            <a:ext cx="11203622" cy="6055995"/>
          </a:xfrm>
          <a:prstGeom prst="rect">
            <a:avLst/>
          </a:prstGeom>
        </p:spPr>
      </p:pic>
      <p:sp>
        <p:nvSpPr>
          <p:cNvPr id="6" name="مستطيل 5">
            <a:extLst>
              <a:ext uri="{FF2B5EF4-FFF2-40B4-BE49-F238E27FC236}">
                <a16:creationId xmlns:a16="http://schemas.microsoft.com/office/drawing/2014/main" id="{1EACCCE8-0548-CF19-2AE6-251AC3925E9D}"/>
              </a:ext>
            </a:extLst>
          </p:cNvPr>
          <p:cNvSpPr/>
          <p:nvPr/>
        </p:nvSpPr>
        <p:spPr>
          <a:xfrm>
            <a:off x="4947920" y="2072640"/>
            <a:ext cx="2489200" cy="34544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8E6D3F14-6A97-8519-4C56-1B2FC6D34A89}"/>
              </a:ext>
            </a:extLst>
          </p:cNvPr>
          <p:cNvSpPr/>
          <p:nvPr/>
        </p:nvSpPr>
        <p:spPr>
          <a:xfrm>
            <a:off x="5252720" y="2444432"/>
            <a:ext cx="2407920" cy="35560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57977F95-DFA5-3ABB-C2BC-AB7E57F842C3}"/>
              </a:ext>
            </a:extLst>
          </p:cNvPr>
          <p:cNvSpPr/>
          <p:nvPr/>
        </p:nvSpPr>
        <p:spPr>
          <a:xfrm>
            <a:off x="3947160" y="2789871"/>
            <a:ext cx="2489200" cy="380525"/>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7CB51E11-AAB1-FD51-83B3-D7C54D195032}"/>
              </a:ext>
            </a:extLst>
          </p:cNvPr>
          <p:cNvSpPr/>
          <p:nvPr/>
        </p:nvSpPr>
        <p:spPr>
          <a:xfrm>
            <a:off x="3982720" y="3171824"/>
            <a:ext cx="23571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BDEE27A4-041F-9086-89DB-9A28A7BB34EB}"/>
              </a:ext>
            </a:extLst>
          </p:cNvPr>
          <p:cNvSpPr/>
          <p:nvPr/>
        </p:nvSpPr>
        <p:spPr>
          <a:xfrm>
            <a:off x="6096000" y="3594416"/>
            <a:ext cx="2458720" cy="304799"/>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2F604B5E-F2CF-E3AD-4F56-D79351DAF681}"/>
              </a:ext>
            </a:extLst>
          </p:cNvPr>
          <p:cNvSpPr/>
          <p:nvPr/>
        </p:nvSpPr>
        <p:spPr>
          <a:xfrm>
            <a:off x="3078480" y="3878896"/>
            <a:ext cx="23571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F8C3AE68-B054-832B-C382-CF6C13C823F3}"/>
              </a:ext>
            </a:extLst>
          </p:cNvPr>
          <p:cNvSpPr/>
          <p:nvPr/>
        </p:nvSpPr>
        <p:spPr>
          <a:xfrm>
            <a:off x="3464560" y="4259421"/>
            <a:ext cx="224536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62D26B9D-911E-634A-4C79-9F820F503FA4}"/>
              </a:ext>
            </a:extLst>
          </p:cNvPr>
          <p:cNvSpPr/>
          <p:nvPr/>
        </p:nvSpPr>
        <p:spPr>
          <a:xfrm>
            <a:off x="6228082" y="4571680"/>
            <a:ext cx="2458720" cy="335280"/>
          </a:xfrm>
          <a:prstGeom prst="rect">
            <a:avLst/>
          </a:prstGeom>
          <a:solidFill>
            <a:srgbClr val="CC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4482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70+ Children Comparing Height Illustrations, Royalty-Free Vector Graphics &amp;  Clip Art - iStock">
            <a:extLst>
              <a:ext uri="{FF2B5EF4-FFF2-40B4-BE49-F238E27FC236}">
                <a16:creationId xmlns:a16="http://schemas.microsoft.com/office/drawing/2014/main" id="{870BEED8-42B7-7CAD-3D63-F94B4A20AB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67" t="13383" b="15926"/>
          <a:stretch/>
        </p:blipFill>
        <p:spPr bwMode="auto">
          <a:xfrm>
            <a:off x="416103" y="2666048"/>
            <a:ext cx="4888626" cy="4120832"/>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01FEFFA9-E3FE-6932-78CC-1FDC36665AB7}"/>
              </a:ext>
            </a:extLst>
          </p:cNvPr>
          <p:cNvSpPr/>
          <p:nvPr/>
        </p:nvSpPr>
        <p:spPr>
          <a:xfrm>
            <a:off x="129076" y="1270615"/>
            <a:ext cx="5328510"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92D050"/>
                </a:solidFill>
                <a:effectLst/>
              </a:rPr>
              <a:t>Ahmad is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tall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Dana</a:t>
            </a:r>
            <a:endParaRPr lang="ar-SA" sz="4000" b="1" cap="none" spc="0" dirty="0">
              <a:ln w="12700" cmpd="sng">
                <a:solidFill>
                  <a:schemeClr val="accent4"/>
                </a:solidFill>
                <a:prstDash val="solid"/>
              </a:ln>
              <a:solidFill>
                <a:srgbClr val="92D050"/>
              </a:solidFill>
              <a:effectLst/>
            </a:endParaRPr>
          </a:p>
        </p:txBody>
      </p:sp>
      <p:pic>
        <p:nvPicPr>
          <p:cNvPr id="11268" name="Picture 4" descr="Premium Vector | Cartoon good and bad behaviour little boy and girl playing  and fighting together vector illustration children opposite behaviour  comparison naughty and good kids">
            <a:extLst>
              <a:ext uri="{FF2B5EF4-FFF2-40B4-BE49-F238E27FC236}">
                <a16:creationId xmlns:a16="http://schemas.microsoft.com/office/drawing/2014/main" id="{5B073873-43BE-9696-84E0-3412831DB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42" y="3261360"/>
            <a:ext cx="5880058" cy="34544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a:extLst>
              <a:ext uri="{FF2B5EF4-FFF2-40B4-BE49-F238E27FC236}">
                <a16:creationId xmlns:a16="http://schemas.microsoft.com/office/drawing/2014/main" id="{75580DA0-02A8-F195-DEAD-B855243FF8F4}"/>
              </a:ext>
            </a:extLst>
          </p:cNvPr>
          <p:cNvSpPr/>
          <p:nvPr/>
        </p:nvSpPr>
        <p:spPr>
          <a:xfrm>
            <a:off x="5756578" y="1270615"/>
            <a:ext cx="6559617"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92D050"/>
                </a:solidFill>
                <a:effectLst/>
              </a:rPr>
              <a:t>Ahmad is </a:t>
            </a:r>
            <a:r>
              <a:rPr lang="en-US" sz="4000" b="1" dirty="0">
                <a:ln w="12700" cmpd="sng">
                  <a:solidFill>
                    <a:schemeClr val="accent4"/>
                  </a:solidFill>
                  <a:prstDash val="solid"/>
                </a:ln>
                <a:solidFill>
                  <a:srgbClr val="CC0099"/>
                </a:solidFill>
              </a:rPr>
              <a:t>not a</a:t>
            </a:r>
            <a:r>
              <a:rPr lang="en-US" sz="4000" b="1" cap="none" spc="0" dirty="0">
                <a:ln w="12700" cmpd="sng">
                  <a:solidFill>
                    <a:schemeClr val="accent4"/>
                  </a:solidFill>
                  <a:prstDash val="solid"/>
                </a:ln>
                <a:solidFill>
                  <a:srgbClr val="CC0099"/>
                </a:solidFill>
                <a:effectLst/>
              </a:rPr>
              <a:t>s</a:t>
            </a:r>
            <a:r>
              <a:rPr lang="en-US" sz="4000" b="1" cap="none" spc="0" dirty="0">
                <a:ln w="12700" cmpd="sng">
                  <a:solidFill>
                    <a:schemeClr val="accent4"/>
                  </a:solidFill>
                  <a:prstDash val="solid"/>
                </a:ln>
                <a:solidFill>
                  <a:srgbClr val="92D050"/>
                </a:solidFill>
                <a:effectLst/>
              </a:rPr>
              <a:t> good </a:t>
            </a:r>
            <a:r>
              <a:rPr lang="en-US" sz="4000" b="1" cap="none" spc="0" dirty="0">
                <a:ln w="12700" cmpd="sng">
                  <a:solidFill>
                    <a:schemeClr val="accent4"/>
                  </a:solidFill>
                  <a:prstDash val="solid"/>
                </a:ln>
                <a:solidFill>
                  <a:srgbClr val="CC0099"/>
                </a:solidFill>
                <a:effectLst/>
              </a:rPr>
              <a:t>as</a:t>
            </a:r>
            <a:r>
              <a:rPr lang="en-US" sz="4000" b="1" cap="none" spc="0" dirty="0">
                <a:ln w="12700" cmpd="sng">
                  <a:solidFill>
                    <a:schemeClr val="accent4"/>
                  </a:solidFill>
                  <a:prstDash val="solid"/>
                </a:ln>
                <a:solidFill>
                  <a:srgbClr val="92D050"/>
                </a:solidFill>
                <a:effectLst/>
              </a:rPr>
              <a:t> Dana</a:t>
            </a:r>
            <a:endParaRPr lang="ar-SA" sz="4000" b="1" cap="none" spc="0" dirty="0">
              <a:ln w="12700" cmpd="sng">
                <a:solidFill>
                  <a:schemeClr val="accent4"/>
                </a:solidFill>
                <a:prstDash val="solid"/>
              </a:ln>
              <a:solidFill>
                <a:srgbClr val="92D050"/>
              </a:solidFill>
              <a:effectLst/>
            </a:endParaRPr>
          </a:p>
        </p:txBody>
      </p:sp>
      <p:pic>
        <p:nvPicPr>
          <p:cNvPr id="11270" name="Picture 6" descr="Wave zigzag line simple thin to thick element decor design vector or single  ripple curve zig zag wiggly separator pictogram graphic for seal water or  ocean symbol, wavy pattern. Vector illustration Stock">
            <a:extLst>
              <a:ext uri="{FF2B5EF4-FFF2-40B4-BE49-F238E27FC236}">
                <a16:creationId xmlns:a16="http://schemas.microsoft.com/office/drawing/2014/main" id="{2CE2BFE8-7493-FA49-ED1D-14B982C6DD92}"/>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778" t="35112" r="7052" b="56889"/>
          <a:stretch/>
        </p:blipFill>
        <p:spPr bwMode="auto">
          <a:xfrm rot="16200000">
            <a:off x="2297098" y="3225800"/>
            <a:ext cx="657352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0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7042B1-944F-1B9A-B2EC-F66D57D52103}"/>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1A84ADFA-3629-C122-AAA5-2D37E5F54FD0}"/>
              </a:ext>
            </a:extLst>
          </p:cNvPr>
          <p:cNvPicPr>
            <a:picLocks noChangeAspect="1"/>
          </p:cNvPicPr>
          <p:nvPr/>
        </p:nvPicPr>
        <p:blipFill rotWithShape="1">
          <a:blip r:embed="rId2"/>
          <a:srcRect l="25833" t="24654" r="26084" b="28889"/>
          <a:stretch/>
        </p:blipFill>
        <p:spPr>
          <a:xfrm>
            <a:off x="579120" y="136207"/>
            <a:ext cx="10942320" cy="5947041"/>
          </a:xfrm>
          <a:prstGeom prst="rect">
            <a:avLst/>
          </a:prstGeom>
        </p:spPr>
      </p:pic>
      <p:sp>
        <p:nvSpPr>
          <p:cNvPr id="6" name="مستطيل 5">
            <a:extLst>
              <a:ext uri="{FF2B5EF4-FFF2-40B4-BE49-F238E27FC236}">
                <a16:creationId xmlns:a16="http://schemas.microsoft.com/office/drawing/2014/main" id="{2FDE56C6-9E05-FCFF-4A0C-D89F78DF18DB}"/>
              </a:ext>
            </a:extLst>
          </p:cNvPr>
          <p:cNvSpPr/>
          <p:nvPr/>
        </p:nvSpPr>
        <p:spPr>
          <a:xfrm>
            <a:off x="975360" y="3655376"/>
            <a:ext cx="674624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7A441286-A3D7-D3E2-20BA-98726859029B}"/>
              </a:ext>
            </a:extLst>
          </p:cNvPr>
          <p:cNvSpPr/>
          <p:nvPr/>
        </p:nvSpPr>
        <p:spPr>
          <a:xfrm>
            <a:off x="975360" y="4437696"/>
            <a:ext cx="520192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6B6D7C45-6105-4230-939F-3941F835195E}"/>
              </a:ext>
            </a:extLst>
          </p:cNvPr>
          <p:cNvSpPr/>
          <p:nvPr/>
        </p:nvSpPr>
        <p:spPr>
          <a:xfrm>
            <a:off x="838200" y="5220016"/>
            <a:ext cx="5999480" cy="357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 name="صورة 9">
            <a:extLst>
              <a:ext uri="{FF2B5EF4-FFF2-40B4-BE49-F238E27FC236}">
                <a16:creationId xmlns:a16="http://schemas.microsoft.com/office/drawing/2014/main" id="{7112FE7C-7430-3821-D0DB-41AF31C764E4}"/>
              </a:ext>
            </a:extLst>
          </p:cNvPr>
          <p:cNvPicPr>
            <a:picLocks noChangeAspect="1"/>
          </p:cNvPicPr>
          <p:nvPr/>
        </p:nvPicPr>
        <p:blipFill rotWithShape="1">
          <a:blip r:embed="rId3"/>
          <a:srcRect l="25500" t="69926" r="40417" b="24856"/>
          <a:stretch/>
        </p:blipFill>
        <p:spPr>
          <a:xfrm>
            <a:off x="670560" y="6061258"/>
            <a:ext cx="7843520" cy="675404"/>
          </a:xfrm>
          <a:prstGeom prst="rect">
            <a:avLst/>
          </a:prstGeom>
        </p:spPr>
      </p:pic>
      <p:sp>
        <p:nvSpPr>
          <p:cNvPr id="11" name="مستطيل 10">
            <a:extLst>
              <a:ext uri="{FF2B5EF4-FFF2-40B4-BE49-F238E27FC236}">
                <a16:creationId xmlns:a16="http://schemas.microsoft.com/office/drawing/2014/main" id="{E065D839-9CD1-DD91-BE34-6EFA62851FDD}"/>
              </a:ext>
            </a:extLst>
          </p:cNvPr>
          <p:cNvSpPr/>
          <p:nvPr/>
        </p:nvSpPr>
        <p:spPr>
          <a:xfrm>
            <a:off x="975360" y="6083248"/>
            <a:ext cx="5999480" cy="424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37624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a:extLst>
              <a:ext uri="{FF2B5EF4-FFF2-40B4-BE49-F238E27FC236}">
                <a16:creationId xmlns:a16="http://schemas.microsoft.com/office/drawing/2014/main" id="{6731021B-83BA-C817-BC33-F83CA70F93C6}"/>
              </a:ext>
            </a:extLst>
          </p:cNvPr>
          <p:cNvGrpSpPr/>
          <p:nvPr/>
        </p:nvGrpSpPr>
        <p:grpSpPr>
          <a:xfrm>
            <a:off x="0" y="1625600"/>
            <a:ext cx="12192000" cy="4328160"/>
            <a:chOff x="0" y="1625600"/>
            <a:chExt cx="12192000" cy="4328160"/>
          </a:xfrm>
        </p:grpSpPr>
        <p:pic>
          <p:nvPicPr>
            <p:cNvPr id="12290" name="Picture 2" descr="Indirect Questions – English Grammar lesson - YouTube">
              <a:extLst>
                <a:ext uri="{FF2B5EF4-FFF2-40B4-BE49-F238E27FC236}">
                  <a16:creationId xmlns:a16="http://schemas.microsoft.com/office/drawing/2014/main" id="{0DA95623-A0BE-B7B6-7187-835A35AD7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11" b="20297"/>
            <a:stretch/>
          </p:blipFill>
          <p:spPr bwMode="auto">
            <a:xfrm>
              <a:off x="0" y="1625600"/>
              <a:ext cx="12192000" cy="3606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99A05929-9E2B-387C-DEA4-2609035B7708}"/>
                </a:ext>
              </a:extLst>
            </p:cNvPr>
            <p:cNvSpPr/>
            <p:nvPr/>
          </p:nvSpPr>
          <p:spPr>
            <a:xfrm>
              <a:off x="447040" y="3637280"/>
              <a:ext cx="2214880" cy="1971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a:extLst>
                <a:ext uri="{FF2B5EF4-FFF2-40B4-BE49-F238E27FC236}">
                  <a16:creationId xmlns:a16="http://schemas.microsoft.com/office/drawing/2014/main" id="{E4293829-2FF7-CD9D-9440-B2E104C30C5B}"/>
                </a:ext>
              </a:extLst>
            </p:cNvPr>
            <p:cNvSpPr/>
            <p:nvPr/>
          </p:nvSpPr>
          <p:spPr>
            <a:xfrm>
              <a:off x="9255760" y="3982720"/>
              <a:ext cx="2631440" cy="1971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7597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FC84BD0D-33FD-647E-299E-4D4A8BED2143}"/>
              </a:ext>
            </a:extLst>
          </p:cNvPr>
          <p:cNvGrpSpPr/>
          <p:nvPr/>
        </p:nvGrpSpPr>
        <p:grpSpPr>
          <a:xfrm>
            <a:off x="395624" y="1767840"/>
            <a:ext cx="5903576" cy="4838700"/>
            <a:chOff x="395624" y="1767840"/>
            <a:chExt cx="5903576" cy="4838700"/>
          </a:xfrm>
        </p:grpSpPr>
        <p:pic>
          <p:nvPicPr>
            <p:cNvPr id="13314" name="Picture 2" descr="Indirect questions | Yubert Aguilar">
              <a:extLst>
                <a:ext uri="{FF2B5EF4-FFF2-40B4-BE49-F238E27FC236}">
                  <a16:creationId xmlns:a16="http://schemas.microsoft.com/office/drawing/2014/main" id="{B93E12B5-BA5B-F39C-72A2-33D78DDA22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866"/>
            <a:stretch/>
          </p:blipFill>
          <p:spPr bwMode="auto">
            <a:xfrm>
              <a:off x="395624" y="1767840"/>
              <a:ext cx="5658888"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FBA8539A-892C-9AD4-7426-28F658F8D328}"/>
                </a:ext>
              </a:extLst>
            </p:cNvPr>
            <p:cNvSpPr/>
            <p:nvPr/>
          </p:nvSpPr>
          <p:spPr>
            <a:xfrm>
              <a:off x="5435600" y="5913120"/>
              <a:ext cx="863600" cy="69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13318" name="Picture 6" descr="Speech Balloon Word Clip Art - Comic Book Thinking Bubble, HD Png Download  , Transparent Png Image - PNGitem">
            <a:extLst>
              <a:ext uri="{FF2B5EF4-FFF2-40B4-BE49-F238E27FC236}">
                <a16:creationId xmlns:a16="http://schemas.microsoft.com/office/drawing/2014/main" id="{FDF9F612-30DB-39DE-2262-668BAFBC47A0}"/>
              </a:ext>
            </a:extLst>
          </p:cNvPr>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1281" y="-167919"/>
            <a:ext cx="6950392" cy="2748559"/>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706F6195-1C07-B5A1-5A0A-43182B7F3D98}"/>
              </a:ext>
            </a:extLst>
          </p:cNvPr>
          <p:cNvSpPr/>
          <p:nvPr/>
        </p:nvSpPr>
        <p:spPr>
          <a:xfrm>
            <a:off x="796470" y="498474"/>
            <a:ext cx="5258042" cy="707886"/>
          </a:xfrm>
          <a:prstGeom prst="rect">
            <a:avLst/>
          </a:prstGeom>
          <a:noFill/>
        </p:spPr>
        <p:txBody>
          <a:bodyPr wrap="none" lIns="91440" tIns="45720" rIns="91440" bIns="45720">
            <a:spAutoFit/>
          </a:bodyPr>
          <a:lstStyle/>
          <a:p>
            <a:pPr algn="ctr"/>
            <a:r>
              <a:rPr lang="en-US" sz="4000" b="1" cap="none" spc="0" dirty="0">
                <a:ln w="12700" cmpd="sng">
                  <a:solidFill>
                    <a:schemeClr val="accent4"/>
                  </a:solidFill>
                  <a:prstDash val="solid"/>
                </a:ln>
                <a:solidFill>
                  <a:srgbClr val="C00000"/>
                </a:solidFill>
                <a:effectLst/>
              </a:rPr>
              <a:t>Where is the waterfall ?</a:t>
            </a:r>
            <a:endParaRPr lang="ar-SA" sz="4000" b="1" cap="none" spc="0" dirty="0">
              <a:ln w="12700" cmpd="sng">
                <a:solidFill>
                  <a:schemeClr val="accent4"/>
                </a:solidFill>
                <a:prstDash val="solid"/>
              </a:ln>
              <a:solidFill>
                <a:srgbClr val="C00000"/>
              </a:solidFill>
              <a:effectLst/>
            </a:endParaRPr>
          </a:p>
        </p:txBody>
      </p:sp>
    </p:spTree>
    <p:extLst>
      <p:ext uri="{BB962C8B-B14F-4D97-AF65-F5344CB8AC3E}">
        <p14:creationId xmlns:p14="http://schemas.microsoft.com/office/powerpoint/2010/main" val="336466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7310C3-88A6-053B-BD2C-10A29486A851}"/>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ED4DF9D3-60BF-EE1F-08F9-624BDE57CAFB}"/>
              </a:ext>
            </a:extLst>
          </p:cNvPr>
          <p:cNvPicPr>
            <a:picLocks noChangeAspect="1"/>
          </p:cNvPicPr>
          <p:nvPr/>
        </p:nvPicPr>
        <p:blipFill rotWithShape="1">
          <a:blip r:embed="rId2"/>
          <a:srcRect l="25417" t="24652" r="25500" b="24902"/>
          <a:stretch/>
        </p:blipFill>
        <p:spPr>
          <a:xfrm>
            <a:off x="838200" y="365125"/>
            <a:ext cx="10515600" cy="5903595"/>
          </a:xfrm>
          <a:prstGeom prst="rect">
            <a:avLst/>
          </a:prstGeom>
        </p:spPr>
      </p:pic>
      <p:sp>
        <p:nvSpPr>
          <p:cNvPr id="6" name="مستطيل 5">
            <a:extLst>
              <a:ext uri="{FF2B5EF4-FFF2-40B4-BE49-F238E27FC236}">
                <a16:creationId xmlns:a16="http://schemas.microsoft.com/office/drawing/2014/main" id="{70B5B6B3-ADE7-E54E-C535-F7133D29BB4A}"/>
              </a:ext>
            </a:extLst>
          </p:cNvPr>
          <p:cNvSpPr/>
          <p:nvPr/>
        </p:nvSpPr>
        <p:spPr>
          <a:xfrm>
            <a:off x="1300480" y="3479800"/>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FC5023A2-B438-3DB1-1F48-5FED7963B4AA}"/>
              </a:ext>
            </a:extLst>
          </p:cNvPr>
          <p:cNvSpPr/>
          <p:nvPr/>
        </p:nvSpPr>
        <p:spPr>
          <a:xfrm>
            <a:off x="1300480" y="4046232"/>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0F3C97C9-B120-EB77-8120-2DDDD05843DF}"/>
              </a:ext>
            </a:extLst>
          </p:cNvPr>
          <p:cNvSpPr/>
          <p:nvPr/>
        </p:nvSpPr>
        <p:spPr>
          <a:xfrm>
            <a:off x="1300480" y="4608520"/>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DD748E1E-7090-122F-680C-DFE83C8EE386}"/>
              </a:ext>
            </a:extLst>
          </p:cNvPr>
          <p:cNvSpPr/>
          <p:nvPr/>
        </p:nvSpPr>
        <p:spPr>
          <a:xfrm>
            <a:off x="1300480" y="5150488"/>
            <a:ext cx="5455920" cy="53562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3E2A6614-D4D8-1558-9909-235F6F327766}"/>
              </a:ext>
            </a:extLst>
          </p:cNvPr>
          <p:cNvSpPr/>
          <p:nvPr/>
        </p:nvSpPr>
        <p:spPr>
          <a:xfrm>
            <a:off x="1300480" y="5706432"/>
            <a:ext cx="5455920" cy="562288"/>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7618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B580DD8-7D8A-B488-6B7A-7DD83A1B4315}"/>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D3A6F5F5-2669-0DEB-DA96-36247F5020CE}"/>
              </a:ext>
            </a:extLst>
          </p:cNvPr>
          <p:cNvPicPr>
            <a:picLocks noChangeAspect="1"/>
          </p:cNvPicPr>
          <p:nvPr/>
        </p:nvPicPr>
        <p:blipFill rotWithShape="1">
          <a:blip r:embed="rId2"/>
          <a:srcRect l="25667" t="24652" r="25584" b="9778"/>
          <a:stretch/>
        </p:blipFill>
        <p:spPr>
          <a:xfrm>
            <a:off x="1229360" y="200562"/>
            <a:ext cx="9418320" cy="6456875"/>
          </a:xfrm>
          <a:prstGeom prst="rect">
            <a:avLst/>
          </a:prstGeom>
        </p:spPr>
      </p:pic>
      <p:sp>
        <p:nvSpPr>
          <p:cNvPr id="6" name="مستطيل 5">
            <a:extLst>
              <a:ext uri="{FF2B5EF4-FFF2-40B4-BE49-F238E27FC236}">
                <a16:creationId xmlns:a16="http://schemas.microsoft.com/office/drawing/2014/main" id="{4394431E-7B19-E023-AD99-E6BA4813B13C}"/>
              </a:ext>
            </a:extLst>
          </p:cNvPr>
          <p:cNvSpPr/>
          <p:nvPr/>
        </p:nvSpPr>
        <p:spPr>
          <a:xfrm>
            <a:off x="4678680" y="133096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7" name="مستطيل 6">
            <a:extLst>
              <a:ext uri="{FF2B5EF4-FFF2-40B4-BE49-F238E27FC236}">
                <a16:creationId xmlns:a16="http://schemas.microsoft.com/office/drawing/2014/main" id="{81AAD0C8-EC44-56C9-C15A-038A8140E013}"/>
              </a:ext>
            </a:extLst>
          </p:cNvPr>
          <p:cNvSpPr/>
          <p:nvPr/>
        </p:nvSpPr>
        <p:spPr>
          <a:xfrm>
            <a:off x="4798060" y="201168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8" name="مستطيل 7">
            <a:extLst>
              <a:ext uri="{FF2B5EF4-FFF2-40B4-BE49-F238E27FC236}">
                <a16:creationId xmlns:a16="http://schemas.microsoft.com/office/drawing/2014/main" id="{45ECE178-97D5-EDE5-F918-155F9FDCAE6B}"/>
              </a:ext>
            </a:extLst>
          </p:cNvPr>
          <p:cNvSpPr/>
          <p:nvPr/>
        </p:nvSpPr>
        <p:spPr>
          <a:xfrm>
            <a:off x="2890520" y="2346960"/>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9" name="مستطيل 8">
            <a:extLst>
              <a:ext uri="{FF2B5EF4-FFF2-40B4-BE49-F238E27FC236}">
                <a16:creationId xmlns:a16="http://schemas.microsoft.com/office/drawing/2014/main" id="{EFE157DD-813F-BAC8-D9BA-DA9D8A057F4D}"/>
              </a:ext>
            </a:extLst>
          </p:cNvPr>
          <p:cNvSpPr/>
          <p:nvPr/>
        </p:nvSpPr>
        <p:spPr>
          <a:xfrm>
            <a:off x="3444240" y="2997200"/>
            <a:ext cx="1353820" cy="24384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10" name="مستطيل 9">
            <a:extLst>
              <a:ext uri="{FF2B5EF4-FFF2-40B4-BE49-F238E27FC236}">
                <a16:creationId xmlns:a16="http://schemas.microsoft.com/office/drawing/2014/main" id="{4709370B-86C4-6645-0517-9F7D28E5E8CD}"/>
              </a:ext>
            </a:extLst>
          </p:cNvPr>
          <p:cNvSpPr/>
          <p:nvPr/>
        </p:nvSpPr>
        <p:spPr>
          <a:xfrm>
            <a:off x="3698240" y="3318718"/>
            <a:ext cx="980440" cy="4492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11" name="مستطيل 10">
            <a:extLst>
              <a:ext uri="{FF2B5EF4-FFF2-40B4-BE49-F238E27FC236}">
                <a16:creationId xmlns:a16="http://schemas.microsoft.com/office/drawing/2014/main" id="{219416C2-69D2-AFDF-1BE9-978223162ADB}"/>
              </a:ext>
            </a:extLst>
          </p:cNvPr>
          <p:cNvSpPr/>
          <p:nvPr/>
        </p:nvSpPr>
        <p:spPr>
          <a:xfrm>
            <a:off x="2037080" y="3949430"/>
            <a:ext cx="980440" cy="33809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Tree>
    <p:extLst>
      <p:ext uri="{BB962C8B-B14F-4D97-AF65-F5344CB8AC3E}">
        <p14:creationId xmlns:p14="http://schemas.microsoft.com/office/powerpoint/2010/main" val="421065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AAEDCC3D-9597-9535-65B6-F1AAA221B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47725"/>
            <a:ext cx="76200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omework | Primary 4/5_21/22">
            <a:extLst>
              <a:ext uri="{FF2B5EF4-FFF2-40B4-BE49-F238E27FC236}">
                <a16:creationId xmlns:a16="http://schemas.microsoft.com/office/drawing/2014/main" id="{6946BD88-DD1C-6C02-3C4F-F8F4FF25D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861"/>
          <a:stretch/>
        </p:blipFill>
        <p:spPr bwMode="auto">
          <a:xfrm>
            <a:off x="3905250" y="1428749"/>
            <a:ext cx="5467350" cy="1238133"/>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D3C39498-A6D6-A5DB-F877-7BD278992F11}"/>
              </a:ext>
            </a:extLst>
          </p:cNvPr>
          <p:cNvSpPr/>
          <p:nvPr/>
        </p:nvSpPr>
        <p:spPr>
          <a:xfrm>
            <a:off x="4873716" y="2358627"/>
            <a:ext cx="4131132" cy="2585323"/>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Page </a:t>
            </a:r>
            <a:r>
              <a:rPr lang="en-US" sz="5400" b="1" dirty="0">
                <a:ln w="22225">
                  <a:solidFill>
                    <a:schemeClr val="accent2"/>
                  </a:solidFill>
                  <a:prstDash val="solid"/>
                </a:ln>
                <a:solidFill>
                  <a:srgbClr val="FF6699"/>
                </a:solidFill>
              </a:rPr>
              <a:t>204</a:t>
            </a:r>
            <a:r>
              <a:rPr lang="en-US" sz="5400" b="1" dirty="0">
                <a:ln w="22225">
                  <a:solidFill>
                    <a:schemeClr val="accent2"/>
                  </a:solidFill>
                  <a:prstDash val="solid"/>
                </a:ln>
                <a:solidFill>
                  <a:schemeClr val="accent2">
                    <a:lumMod val="40000"/>
                    <a:lumOff val="60000"/>
                  </a:schemeClr>
                </a:solidFill>
              </a:rPr>
              <a:t> C</a:t>
            </a:r>
          </a:p>
          <a:p>
            <a:pPr algn="ctr"/>
            <a:r>
              <a:rPr lang="en-US" sz="5400" b="1" cap="none" spc="0" dirty="0">
                <a:ln w="22225">
                  <a:solidFill>
                    <a:schemeClr val="accent2"/>
                  </a:solidFill>
                  <a:prstDash val="solid"/>
                </a:ln>
                <a:solidFill>
                  <a:schemeClr val="accent2">
                    <a:lumMod val="40000"/>
                    <a:lumOff val="60000"/>
                  </a:schemeClr>
                </a:solidFill>
                <a:effectLst/>
              </a:rPr>
              <a:t>Page </a:t>
            </a:r>
            <a:r>
              <a:rPr lang="en-US" sz="5400" b="1" cap="none" spc="0" dirty="0">
                <a:ln w="22225">
                  <a:solidFill>
                    <a:schemeClr val="accent2"/>
                  </a:solidFill>
                  <a:prstDash val="solid"/>
                </a:ln>
                <a:solidFill>
                  <a:srgbClr val="FF6699"/>
                </a:solidFill>
                <a:effectLst/>
              </a:rPr>
              <a:t>205</a:t>
            </a:r>
            <a:r>
              <a:rPr lang="en-US" sz="5400" b="1" cap="none" spc="0" dirty="0">
                <a:ln w="22225">
                  <a:solidFill>
                    <a:schemeClr val="accent2"/>
                  </a:solidFill>
                  <a:prstDash val="solid"/>
                </a:ln>
                <a:solidFill>
                  <a:schemeClr val="accent2">
                    <a:lumMod val="40000"/>
                    <a:lumOff val="60000"/>
                  </a:schemeClr>
                </a:solidFill>
                <a:effectLst/>
              </a:rPr>
              <a:t> E</a:t>
            </a:r>
            <a:endParaRPr lang="en-US" sz="5400" b="1" dirty="0">
              <a:ln w="22225">
                <a:solidFill>
                  <a:schemeClr val="accent2"/>
                </a:solidFill>
                <a:prstDash val="solid"/>
              </a:ln>
              <a:solidFill>
                <a:schemeClr val="accent2">
                  <a:lumMod val="40000"/>
                  <a:lumOff val="60000"/>
                </a:schemeClr>
              </a:solidFill>
            </a:endParaRPr>
          </a:p>
          <a:p>
            <a:pPr algn="ctr"/>
            <a:r>
              <a:rPr lang="en-US" sz="5400" b="1" cap="none" spc="0" dirty="0">
                <a:ln w="22225">
                  <a:solidFill>
                    <a:schemeClr val="accent2"/>
                  </a:solidFill>
                  <a:prstDash val="solid"/>
                </a:ln>
                <a:solidFill>
                  <a:schemeClr val="accent2">
                    <a:lumMod val="40000"/>
                    <a:lumOff val="60000"/>
                  </a:schemeClr>
                </a:solidFill>
                <a:effectLst/>
              </a:rPr>
              <a:t>Page </a:t>
            </a:r>
            <a:r>
              <a:rPr lang="en-US" sz="5400" b="1" dirty="0">
                <a:ln w="22225">
                  <a:solidFill>
                    <a:schemeClr val="accent2"/>
                  </a:solidFill>
                  <a:prstDash val="solid"/>
                </a:ln>
                <a:solidFill>
                  <a:srgbClr val="FF6699"/>
                </a:solidFill>
              </a:rPr>
              <a:t>206</a:t>
            </a:r>
            <a:r>
              <a:rPr lang="en-US" sz="5400" b="1" cap="none" spc="0" dirty="0">
                <a:ln w="22225">
                  <a:solidFill>
                    <a:schemeClr val="accent2"/>
                  </a:solidFill>
                  <a:prstDash val="solid"/>
                </a:ln>
                <a:solidFill>
                  <a:schemeClr val="accent2">
                    <a:lumMod val="40000"/>
                    <a:lumOff val="60000"/>
                  </a:schemeClr>
                </a:solidFill>
                <a:effectLst/>
              </a:rPr>
              <a:t> G, H</a:t>
            </a:r>
            <a:endParaRPr lang="ar-SA" sz="5400" b="1" cap="none" spc="0" dirty="0">
              <a:ln w="22225">
                <a:solidFill>
                  <a:schemeClr val="accent2"/>
                </a:solidFill>
                <a:prstDash val="solid"/>
              </a:ln>
              <a:solidFill>
                <a:schemeClr val="accent2">
                  <a:lumMod val="40000"/>
                  <a:lumOff val="60000"/>
                </a:schemeClr>
              </a:solidFill>
              <a:effectLst/>
            </a:endParaRPr>
          </a:p>
        </p:txBody>
      </p:sp>
      <p:sp>
        <p:nvSpPr>
          <p:cNvPr id="2" name="مستطيل 1">
            <a:extLst>
              <a:ext uri="{FF2B5EF4-FFF2-40B4-BE49-F238E27FC236}">
                <a16:creationId xmlns:a16="http://schemas.microsoft.com/office/drawing/2014/main" id="{960BFE9D-8A33-0752-0BD2-C94FB785B4A0}"/>
              </a:ext>
            </a:extLst>
          </p:cNvPr>
          <p:cNvSpPr/>
          <p:nvPr/>
        </p:nvSpPr>
        <p:spPr>
          <a:xfrm rot="916484">
            <a:off x="6857355" y="5837246"/>
            <a:ext cx="1906291" cy="584775"/>
          </a:xfrm>
          <a:prstGeom prst="rect">
            <a:avLst/>
          </a:prstGeom>
          <a:noFill/>
        </p:spPr>
        <p:txBody>
          <a:bodyPr wrap="none" lIns="91440" tIns="45720" rIns="91440" bIns="45720">
            <a:spAutoFit/>
          </a:bodyPr>
          <a:lstStyle/>
          <a:p>
            <a:pPr algn="ctr"/>
            <a:r>
              <a:rPr lang="en-US" sz="3200" b="1" cap="none" spc="0" dirty="0" err="1">
                <a:ln w="22225">
                  <a:noFill/>
                  <a:prstDash val="solid"/>
                </a:ln>
                <a:solidFill>
                  <a:srgbClr val="002060"/>
                </a:solidFill>
                <a:effectLst/>
                <a:latin typeface="Vivaldi" panose="03020602050506090804" pitchFamily="66" charset="0"/>
              </a:rPr>
              <a:t>Tr.Kholud</a:t>
            </a:r>
            <a:endParaRPr lang="ar-SA" sz="3200" b="1" cap="none" spc="0" dirty="0">
              <a:ln w="22225">
                <a:noFill/>
                <a:prstDash val="solid"/>
              </a:ln>
              <a:solidFill>
                <a:srgbClr val="002060"/>
              </a:solidFill>
              <a:effectLst/>
              <a:latin typeface="Vivaldi" panose="03020602050506090804" pitchFamily="66" charset="0"/>
            </a:endParaRPr>
          </a:p>
        </p:txBody>
      </p:sp>
    </p:spTree>
    <p:extLst>
      <p:ext uri="{BB962C8B-B14F-4D97-AF65-F5344CB8AC3E}">
        <p14:creationId xmlns:p14="http://schemas.microsoft.com/office/powerpoint/2010/main" val="163263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9C28AF15-3A8C-FEEB-9BC7-B1511706E6D1}"/>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2969" t="12031" r="5469" b="50000"/>
          <a:stretch/>
        </p:blipFill>
        <p:spPr bwMode="auto">
          <a:xfrm>
            <a:off x="85724" y="2087636"/>
            <a:ext cx="4545652" cy="4598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1C97CA5F-F204-C9A2-907A-69B3046AAE75}"/>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8750" t="50000" r="50000" b="9688"/>
          <a:stretch/>
        </p:blipFill>
        <p:spPr bwMode="auto">
          <a:xfrm>
            <a:off x="7946077" y="2327197"/>
            <a:ext cx="4545652" cy="44423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te Sticky Note White Transparent, Hand Drawn Cute Cartoon Color Sticky  Notes Combination, Lovely, Cartoon, Hand Painted PNG Image For Free  Download | How to draw hands, Sticky notes, Sticky">
            <a:extLst>
              <a:ext uri="{FF2B5EF4-FFF2-40B4-BE49-F238E27FC236}">
                <a16:creationId xmlns:a16="http://schemas.microsoft.com/office/drawing/2014/main" id="{491A748A-9130-0390-0DC6-255F66CF8972}"/>
              </a:ext>
            </a:extLst>
          </p:cNvP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53906" t="52031" r="5000" b="6406"/>
          <a:stretch/>
        </p:blipFill>
        <p:spPr bwMode="auto">
          <a:xfrm>
            <a:off x="3952876" y="-134645"/>
            <a:ext cx="4547048" cy="4598915"/>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a:extLst>
              <a:ext uri="{FF2B5EF4-FFF2-40B4-BE49-F238E27FC236}">
                <a16:creationId xmlns:a16="http://schemas.microsoft.com/office/drawing/2014/main" id="{C920121D-4BA7-6C4A-8534-3AD3048CB9FA}"/>
              </a:ext>
            </a:extLst>
          </p:cNvPr>
          <p:cNvSpPr/>
          <p:nvPr/>
        </p:nvSpPr>
        <p:spPr>
          <a:xfrm rot="600717">
            <a:off x="898713" y="3578871"/>
            <a:ext cx="3185487" cy="1938992"/>
          </a:xfrm>
          <a:prstGeom prst="rect">
            <a:avLst/>
          </a:prstGeom>
          <a:noFill/>
        </p:spPr>
        <p:txBody>
          <a:bodyPr wrap="none" lIns="91440" tIns="45720" rIns="91440" bIns="45720">
            <a:spAutoFit/>
          </a:bodyPr>
          <a:lstStyle/>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Comparative</a:t>
            </a:r>
          </a:p>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&amp;</a:t>
            </a:r>
          </a:p>
          <a:p>
            <a:pPr algn="ctr"/>
            <a:r>
              <a:rPr lang="en-US"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rPr>
              <a:t>Superlative</a:t>
            </a:r>
            <a:endParaRPr lang="ar-SA" sz="4000" b="1" cap="none" spc="0" dirty="0">
              <a:ln w="0"/>
              <a:solidFill>
                <a:srgbClr val="CC0099"/>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7" name="مستطيل 6">
            <a:extLst>
              <a:ext uri="{FF2B5EF4-FFF2-40B4-BE49-F238E27FC236}">
                <a16:creationId xmlns:a16="http://schemas.microsoft.com/office/drawing/2014/main" id="{5CF52DF5-8F62-B32C-A3C7-64FD78D23C90}"/>
              </a:ext>
            </a:extLst>
          </p:cNvPr>
          <p:cNvSpPr/>
          <p:nvPr/>
        </p:nvSpPr>
        <p:spPr>
          <a:xfrm rot="20981690">
            <a:off x="4783332" y="1502420"/>
            <a:ext cx="2662908" cy="1938992"/>
          </a:xfrm>
          <a:prstGeom prst="rect">
            <a:avLst/>
          </a:prstGeom>
          <a:noFill/>
        </p:spPr>
        <p:txBody>
          <a:bodyPr wrap="none" lIns="91440" tIns="45720" rIns="91440" bIns="45720">
            <a:spAutoFit/>
          </a:bodyPr>
          <a:lstStyle/>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Comparing</a:t>
            </a:r>
          </a:p>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with</a:t>
            </a:r>
          </a:p>
          <a:p>
            <a:pPr algn="ctr"/>
            <a:r>
              <a:rPr lang="en-US"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rPr>
              <a:t>as…as</a:t>
            </a:r>
            <a:endParaRPr lang="ar-SA" sz="4000" b="1" cap="none" spc="0" dirty="0">
              <a:ln w="0"/>
              <a:solidFill>
                <a:schemeClr val="accent6">
                  <a:lumMod val="50000"/>
                </a:schemeClr>
              </a:solidFill>
              <a:effectLst>
                <a:outerShdw blurRad="38100" dist="25400" dir="5400000" algn="ctr" rotWithShape="0">
                  <a:srgbClr val="6E747A">
                    <a:alpha val="43000"/>
                  </a:srgbClr>
                </a:outerShdw>
              </a:effectLst>
              <a:latin typeface="Comic Sans MS" panose="030F0702030302020204" pitchFamily="66" charset="0"/>
            </a:endParaRPr>
          </a:p>
        </p:txBody>
      </p:sp>
      <p:sp>
        <p:nvSpPr>
          <p:cNvPr id="8" name="مستطيل 7">
            <a:extLst>
              <a:ext uri="{FF2B5EF4-FFF2-40B4-BE49-F238E27FC236}">
                <a16:creationId xmlns:a16="http://schemas.microsoft.com/office/drawing/2014/main" id="{FC1F32F8-7548-D560-DA81-57027E6D640A}"/>
              </a:ext>
            </a:extLst>
          </p:cNvPr>
          <p:cNvSpPr/>
          <p:nvPr/>
        </p:nvSpPr>
        <p:spPr>
          <a:xfrm rot="600717">
            <a:off x="8657732" y="4502800"/>
            <a:ext cx="2611613" cy="1323439"/>
          </a:xfrm>
          <a:prstGeom prst="rect">
            <a:avLst/>
          </a:prstGeom>
          <a:noFill/>
        </p:spPr>
        <p:txBody>
          <a:bodyPr wrap="none" lIns="91440" tIns="45720" rIns="91440" bIns="45720">
            <a:spAutoFit/>
          </a:bodyPr>
          <a:lstStyle/>
          <a:p>
            <a:pPr algn="ctr"/>
            <a:r>
              <a:rPr lang="en-US" sz="4000" b="1" cap="none" spc="0"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rPr>
              <a:t>Indirect</a:t>
            </a:r>
          </a:p>
          <a:p>
            <a:pPr algn="ctr"/>
            <a:r>
              <a:rPr lang="en-US" sz="4000" b="1"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rPr>
              <a:t>Questions</a:t>
            </a:r>
            <a:endParaRPr lang="ar-SA" sz="4000" b="1" cap="none" spc="0" dirty="0">
              <a:ln w="0"/>
              <a:solidFill>
                <a:schemeClr val="accent2">
                  <a:lumMod val="75000"/>
                </a:schemeClr>
              </a:solidFill>
              <a:effectLst>
                <a:outerShdw blurRad="38100" dist="25400" dir="5400000" algn="ctr" rotWithShape="0">
                  <a:srgbClr val="6E747A">
                    <a:alpha val="43000"/>
                  </a:srgbClr>
                </a:outerShdw>
              </a:effectLst>
              <a:latin typeface="Comic Sans MS" panose="030F0702030302020204" pitchFamily="66" charset="0"/>
            </a:endParaRPr>
          </a:p>
        </p:txBody>
      </p:sp>
    </p:spTree>
    <p:extLst>
      <p:ext uri="{BB962C8B-B14F-4D97-AF65-F5344CB8AC3E}">
        <p14:creationId xmlns:p14="http://schemas.microsoft.com/office/powerpoint/2010/main" val="5580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47D71D3-6A77-4FA2-A516-E193D848A219}"/>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BD7EC622-B970-1969-BD38-62B191A653EA}"/>
              </a:ext>
            </a:extLst>
          </p:cNvPr>
          <p:cNvPicPr>
            <a:picLocks noChangeAspect="1"/>
          </p:cNvPicPr>
          <p:nvPr/>
        </p:nvPicPr>
        <p:blipFill rotWithShape="1">
          <a:blip r:embed="rId2"/>
          <a:srcRect l="25499" t="24652" r="25917" b="10074"/>
          <a:stretch/>
        </p:blipFill>
        <p:spPr>
          <a:xfrm>
            <a:off x="1861820" y="229080"/>
            <a:ext cx="8468360" cy="6399839"/>
          </a:xfrm>
          <a:prstGeom prst="rect">
            <a:avLst/>
          </a:prstGeom>
        </p:spPr>
      </p:pic>
    </p:spTree>
    <p:extLst>
      <p:ext uri="{BB962C8B-B14F-4D97-AF65-F5344CB8AC3E}">
        <p14:creationId xmlns:p14="http://schemas.microsoft.com/office/powerpoint/2010/main" val="334048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91A7C3-2E71-596E-A329-95E05D2F0FC1}"/>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3AF40ADB-8119-F764-AD14-664C1453D4F9}"/>
              </a:ext>
            </a:extLst>
          </p:cNvPr>
          <p:cNvPicPr>
            <a:picLocks noChangeAspect="1"/>
          </p:cNvPicPr>
          <p:nvPr/>
        </p:nvPicPr>
        <p:blipFill rotWithShape="1">
          <a:blip r:embed="rId2"/>
          <a:srcRect l="25417" t="24652" r="25250" b="9926"/>
          <a:stretch/>
        </p:blipFill>
        <p:spPr>
          <a:xfrm>
            <a:off x="1879600" y="283838"/>
            <a:ext cx="8432800" cy="6290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52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89C8AF-BE0B-8BE2-CC99-5B9C1A2C8270}"/>
              </a:ext>
            </a:extLst>
          </p:cNvPr>
          <p:cNvSpPr>
            <a:spLocks noGrp="1"/>
          </p:cNvSpPr>
          <p:nvPr>
            <p:ph type="title"/>
          </p:nvPr>
        </p:nvSpPr>
        <p:spPr/>
        <p:txBody>
          <a:bodyPr/>
          <a:lstStyle/>
          <a:p>
            <a:endParaRPr lang="ar-SA"/>
          </a:p>
        </p:txBody>
      </p:sp>
      <p:pic>
        <p:nvPicPr>
          <p:cNvPr id="5" name="صورة 4">
            <a:extLst>
              <a:ext uri="{FF2B5EF4-FFF2-40B4-BE49-F238E27FC236}">
                <a16:creationId xmlns:a16="http://schemas.microsoft.com/office/drawing/2014/main" id="{2CA5F007-2A3F-ED19-D099-D289CAEA9E39}"/>
              </a:ext>
            </a:extLst>
          </p:cNvPr>
          <p:cNvPicPr>
            <a:picLocks noChangeAspect="1"/>
          </p:cNvPicPr>
          <p:nvPr/>
        </p:nvPicPr>
        <p:blipFill rotWithShape="1">
          <a:blip r:embed="rId2"/>
          <a:srcRect l="25500" t="24652" r="25583" b="9931"/>
          <a:stretch/>
        </p:blipFill>
        <p:spPr>
          <a:xfrm>
            <a:off x="1765300" y="171292"/>
            <a:ext cx="8661400" cy="6515416"/>
          </a:xfrm>
          <a:prstGeom prst="rect">
            <a:avLst/>
          </a:prstGeom>
        </p:spPr>
      </p:pic>
    </p:spTree>
    <p:extLst>
      <p:ext uri="{BB962C8B-B14F-4D97-AF65-F5344CB8AC3E}">
        <p14:creationId xmlns:p14="http://schemas.microsoft.com/office/powerpoint/2010/main" val="172586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CF01E6-35D3-0776-543D-CD789491F1AB}"/>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A37AD86A-A3FE-8160-2B1C-EAC318C871DE}"/>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AD280291-F261-B59B-D128-3FAD0873A42D}"/>
              </a:ext>
            </a:extLst>
          </p:cNvPr>
          <p:cNvPicPr>
            <a:picLocks noChangeAspect="1"/>
          </p:cNvPicPr>
          <p:nvPr/>
        </p:nvPicPr>
        <p:blipFill rotWithShape="1">
          <a:blip r:embed="rId2"/>
          <a:srcRect l="25500" t="24652" r="25750" b="9931"/>
          <a:stretch/>
        </p:blipFill>
        <p:spPr>
          <a:xfrm>
            <a:off x="1645920" y="365125"/>
            <a:ext cx="8473440" cy="6395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0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0498A93-881F-9535-8D6D-76F24C9FF1DB}"/>
              </a:ext>
            </a:extLst>
          </p:cNvPr>
          <p:cNvPicPr>
            <a:picLocks noChangeAspect="1"/>
          </p:cNvPicPr>
          <p:nvPr/>
        </p:nvPicPr>
        <p:blipFill rotWithShape="1">
          <a:blip r:embed="rId2"/>
          <a:srcRect l="25583" t="24652" r="25417" b="9931"/>
          <a:stretch/>
        </p:blipFill>
        <p:spPr>
          <a:xfrm>
            <a:off x="1503680" y="166688"/>
            <a:ext cx="8727440" cy="6553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165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086B1D-3C86-590E-D1AE-F3D7E9195A0F}"/>
              </a:ext>
            </a:extLst>
          </p:cNvPr>
          <p:cNvSpPr>
            <a:spLocks noGrp="1"/>
          </p:cNvSpPr>
          <p:nvPr>
            <p:ph type="title"/>
          </p:nvPr>
        </p:nvSpPr>
        <p:spPr/>
        <p:txBody>
          <a:bodyPr/>
          <a:lstStyle/>
          <a:p>
            <a:endParaRPr lang="ar-SA"/>
          </a:p>
        </p:txBody>
      </p:sp>
      <p:pic>
        <p:nvPicPr>
          <p:cNvPr id="5122" name="Picture 2" descr="Comparatives and superlatives | LearnEnglish Kids">
            <a:extLst>
              <a:ext uri="{FF2B5EF4-FFF2-40B4-BE49-F238E27FC236}">
                <a16:creationId xmlns:a16="http://schemas.microsoft.com/office/drawing/2014/main" id="{1B0919E8-C2F1-40E2-FB70-F510D068A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 y="179053"/>
            <a:ext cx="10779760" cy="654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6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jectives – Planeta.com">
            <a:extLst>
              <a:ext uri="{FF2B5EF4-FFF2-40B4-BE49-F238E27FC236}">
                <a16:creationId xmlns:a16="http://schemas.microsoft.com/office/drawing/2014/main" id="{FBF8D503-A92C-3551-371F-CDBBFB7923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503" b="38312"/>
          <a:stretch/>
        </p:blipFill>
        <p:spPr bwMode="auto">
          <a:xfrm>
            <a:off x="2331726" y="103763"/>
            <a:ext cx="7533324" cy="14210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djectives for Kids">
            <a:extLst>
              <a:ext uri="{FF2B5EF4-FFF2-40B4-BE49-F238E27FC236}">
                <a16:creationId xmlns:a16="http://schemas.microsoft.com/office/drawing/2014/main" id="{21E947C2-158D-F9AC-4F7D-9EDAD5D31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186"/>
          <a:stretch/>
        </p:blipFill>
        <p:spPr bwMode="auto">
          <a:xfrm>
            <a:off x="2884170" y="1411069"/>
            <a:ext cx="6667500" cy="41306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djectives for Kids">
            <a:extLst>
              <a:ext uri="{FF2B5EF4-FFF2-40B4-BE49-F238E27FC236}">
                <a16:creationId xmlns:a16="http://schemas.microsoft.com/office/drawing/2014/main" id="{30C63136-4F4D-65DD-A3DA-EBA4A456D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89" b="76042"/>
          <a:stretch/>
        </p:blipFill>
        <p:spPr bwMode="auto">
          <a:xfrm>
            <a:off x="2762250" y="1838703"/>
            <a:ext cx="6667500" cy="3419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djectives for Kids">
            <a:extLst>
              <a:ext uri="{FF2B5EF4-FFF2-40B4-BE49-F238E27FC236}">
                <a16:creationId xmlns:a16="http://schemas.microsoft.com/office/drawing/2014/main" id="{86017DBD-64BC-33D5-B4C9-7BDF4985F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81"/>
          <a:stretch/>
        </p:blipFill>
        <p:spPr bwMode="auto">
          <a:xfrm>
            <a:off x="2762250" y="2281684"/>
            <a:ext cx="7533324" cy="45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6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OMPARATIVE vs SUPERLATIVE 🤔 | Types of adjectives | What's the  difference? | Learn with examples - YouTube">
            <a:extLst>
              <a:ext uri="{FF2B5EF4-FFF2-40B4-BE49-F238E27FC236}">
                <a16:creationId xmlns:a16="http://schemas.microsoft.com/office/drawing/2014/main" id="{FF8A5963-1034-80AB-33D5-1D8A9BA0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 y="737235"/>
            <a:ext cx="9570720" cy="538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pia de adjectives in comparision | PPT">
            <a:extLst>
              <a:ext uri="{FF2B5EF4-FFF2-40B4-BE49-F238E27FC236}">
                <a16:creationId xmlns:a16="http://schemas.microsoft.com/office/drawing/2014/main" id="{3B6E2429-02F8-5E2C-65ED-80CB4322E0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48"/>
          <a:stretch/>
        </p:blipFill>
        <p:spPr bwMode="auto">
          <a:xfrm>
            <a:off x="2052320" y="141288"/>
            <a:ext cx="8757920" cy="2230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pia de adjectives in comparision | PPT">
            <a:extLst>
              <a:ext uri="{FF2B5EF4-FFF2-40B4-BE49-F238E27FC236}">
                <a16:creationId xmlns:a16="http://schemas.microsoft.com/office/drawing/2014/main" id="{35FD134C-99EE-2751-358A-AD52C1F26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033" r="51276" b="37742"/>
          <a:stretch/>
        </p:blipFill>
        <p:spPr bwMode="auto">
          <a:xfrm>
            <a:off x="687710" y="2371408"/>
            <a:ext cx="4267200" cy="868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pia de adjectives in comparision | PPT">
            <a:extLst>
              <a:ext uri="{FF2B5EF4-FFF2-40B4-BE49-F238E27FC236}">
                <a16:creationId xmlns:a16="http://schemas.microsoft.com/office/drawing/2014/main" id="{E87D61A5-1156-6EF9-EB1D-A9E280E50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3" t="66512" r="53364" b="20930"/>
          <a:stretch/>
        </p:blipFill>
        <p:spPr bwMode="auto">
          <a:xfrm>
            <a:off x="0" y="5586492"/>
            <a:ext cx="2996278" cy="648675"/>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a:extLst>
              <a:ext uri="{FF2B5EF4-FFF2-40B4-BE49-F238E27FC236}">
                <a16:creationId xmlns:a16="http://schemas.microsoft.com/office/drawing/2014/main" id="{967468C8-F249-446F-0770-CA874EEAF806}"/>
              </a:ext>
            </a:extLst>
          </p:cNvPr>
          <p:cNvSpPr/>
          <p:nvPr/>
        </p:nvSpPr>
        <p:spPr>
          <a:xfrm>
            <a:off x="189684" y="4756541"/>
            <a:ext cx="2363147"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adj-er + than</a:t>
            </a:r>
            <a:endParaRPr lang="ar-SA" sz="3200" b="1" cap="none" spc="0" dirty="0">
              <a:ln w="0"/>
              <a:solidFill>
                <a:srgbClr val="7030A0"/>
              </a:solidFill>
              <a:effectLst>
                <a:outerShdw blurRad="38100" dist="25400" dir="5400000" algn="ctr" rotWithShape="0">
                  <a:srgbClr val="6E747A">
                    <a:alpha val="43000"/>
                  </a:srgbClr>
                </a:outerShdw>
              </a:effectLst>
            </a:endParaRPr>
          </a:p>
        </p:txBody>
      </p:sp>
      <p:sp>
        <p:nvSpPr>
          <p:cNvPr id="11" name="مستطيل 10">
            <a:extLst>
              <a:ext uri="{FF2B5EF4-FFF2-40B4-BE49-F238E27FC236}">
                <a16:creationId xmlns:a16="http://schemas.microsoft.com/office/drawing/2014/main" id="{E1FF7CED-490A-1F9A-F60D-71400EC644E0}"/>
              </a:ext>
            </a:extLst>
          </p:cNvPr>
          <p:cNvSpPr/>
          <p:nvPr/>
        </p:nvSpPr>
        <p:spPr>
          <a:xfrm>
            <a:off x="3346773" y="4736200"/>
            <a:ext cx="2304029" cy="584775"/>
          </a:xfrm>
          <a:prstGeom prst="rect">
            <a:avLst/>
          </a:prstGeom>
          <a:solidFill>
            <a:srgbClr val="92D050"/>
          </a:solidFill>
        </p:spPr>
        <p:txBody>
          <a:bodyPr wrap="squar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the + adj-</a:t>
            </a:r>
            <a:r>
              <a:rPr lang="en-US" sz="3200" b="1" cap="none" spc="0" dirty="0" err="1">
                <a:ln w="0"/>
                <a:solidFill>
                  <a:srgbClr val="7030A0"/>
                </a:solidFill>
                <a:effectLst>
                  <a:outerShdw blurRad="38100" dist="25400" dir="5400000" algn="ctr" rotWithShape="0">
                    <a:srgbClr val="6E747A">
                      <a:alpha val="43000"/>
                    </a:srgbClr>
                  </a:outerShdw>
                </a:effectLst>
              </a:rPr>
              <a:t>est</a:t>
            </a:r>
            <a:endParaRPr lang="ar-SA" sz="3200" b="1" cap="none" spc="0" dirty="0">
              <a:ln w="0"/>
              <a:solidFill>
                <a:srgbClr val="7030A0"/>
              </a:solidFill>
              <a:effectLst>
                <a:outerShdw blurRad="38100" dist="25400" dir="5400000" algn="ctr" rotWithShape="0">
                  <a:srgbClr val="6E747A">
                    <a:alpha val="43000"/>
                  </a:srgbClr>
                </a:outerShdw>
              </a:effectLst>
            </a:endParaRPr>
          </a:p>
        </p:txBody>
      </p:sp>
      <p:pic>
        <p:nvPicPr>
          <p:cNvPr id="7" name="Picture 4" descr="Arrow Clipart, Download Free Transparent PNG Format Clipart Images on  Pngtree">
            <a:extLst>
              <a:ext uri="{FF2B5EF4-FFF2-40B4-BE49-F238E27FC236}">
                <a16:creationId xmlns:a16="http://schemas.microsoft.com/office/drawing/2014/main" id="{B49BAB7C-5046-20B3-4796-C73218BF6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53191" flipH="1">
            <a:off x="1040596" y="2850668"/>
            <a:ext cx="1674823" cy="167482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row Clipart, Download Free Transparent PNG Format Clipart Images on  Pngtree">
            <a:extLst>
              <a:ext uri="{FF2B5EF4-FFF2-40B4-BE49-F238E27FC236}">
                <a16:creationId xmlns:a16="http://schemas.microsoft.com/office/drawing/2014/main" id="{5F7AFE3C-3EF4-A0E7-74A1-0848E9EAC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46809">
            <a:off x="3321010" y="2850669"/>
            <a:ext cx="1674823" cy="1674823"/>
          </a:xfrm>
          <a:prstGeom prst="rect">
            <a:avLst/>
          </a:prstGeom>
          <a:noFill/>
          <a:extLst>
            <a:ext uri="{909E8E84-426E-40DD-AFC4-6F175D3DCCD1}">
              <a14:hiddenFill xmlns:a14="http://schemas.microsoft.com/office/drawing/2010/main">
                <a:solidFill>
                  <a:srgbClr val="FFFFFF"/>
                </a:solidFill>
              </a14:hiddenFill>
            </a:ext>
          </a:extLst>
        </p:spPr>
      </p:pic>
      <p:sp>
        <p:nvSpPr>
          <p:cNvPr id="12" name="مستطيل 11">
            <a:extLst>
              <a:ext uri="{FF2B5EF4-FFF2-40B4-BE49-F238E27FC236}">
                <a16:creationId xmlns:a16="http://schemas.microsoft.com/office/drawing/2014/main" id="{4EC0EF66-49A8-DEA8-7009-6DB3A6FB7905}"/>
              </a:ext>
            </a:extLst>
          </p:cNvPr>
          <p:cNvSpPr/>
          <p:nvPr/>
        </p:nvSpPr>
        <p:spPr>
          <a:xfrm>
            <a:off x="6016572" y="4731434"/>
            <a:ext cx="2993319"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more+ adj+ than</a:t>
            </a:r>
            <a:endParaRPr lang="ar-SA" sz="3200" b="1" cap="none" spc="0" dirty="0">
              <a:ln w="0"/>
              <a:solidFill>
                <a:srgbClr val="7030A0"/>
              </a:solidFill>
              <a:effectLst>
                <a:outerShdw blurRad="38100" dist="25400" dir="5400000" algn="ctr" rotWithShape="0">
                  <a:srgbClr val="6E747A">
                    <a:alpha val="43000"/>
                  </a:srgbClr>
                </a:outerShdw>
              </a:effectLst>
            </a:endParaRPr>
          </a:p>
        </p:txBody>
      </p:sp>
      <p:sp>
        <p:nvSpPr>
          <p:cNvPr id="13" name="مستطيل 12">
            <a:extLst>
              <a:ext uri="{FF2B5EF4-FFF2-40B4-BE49-F238E27FC236}">
                <a16:creationId xmlns:a16="http://schemas.microsoft.com/office/drawing/2014/main" id="{0D05B5EE-1AE8-082E-4F19-62AAAC717F4D}"/>
              </a:ext>
            </a:extLst>
          </p:cNvPr>
          <p:cNvSpPr/>
          <p:nvPr/>
        </p:nvSpPr>
        <p:spPr>
          <a:xfrm>
            <a:off x="9330427" y="4723511"/>
            <a:ext cx="2825004" cy="584775"/>
          </a:xfrm>
          <a:prstGeom prst="rect">
            <a:avLst/>
          </a:prstGeom>
          <a:solidFill>
            <a:srgbClr val="92D050"/>
          </a:solidFill>
        </p:spPr>
        <p:txBody>
          <a:bodyPr wrap="none" lIns="91440" tIns="45720" rIns="91440" bIns="45720">
            <a:spAutoFit/>
          </a:bodyPr>
          <a:lstStyle/>
          <a:p>
            <a:pPr algn="ctr"/>
            <a:r>
              <a:rPr lang="en-US" sz="3200" b="1" cap="none" spc="0" dirty="0">
                <a:ln w="0"/>
                <a:solidFill>
                  <a:srgbClr val="7030A0"/>
                </a:solidFill>
                <a:effectLst>
                  <a:outerShdw blurRad="38100" dist="25400" dir="5400000" algn="ctr" rotWithShape="0">
                    <a:srgbClr val="6E747A">
                      <a:alpha val="43000"/>
                    </a:srgbClr>
                  </a:outerShdw>
                </a:effectLst>
              </a:rPr>
              <a:t>the +most + adj</a:t>
            </a:r>
            <a:endParaRPr lang="ar-SA" sz="3200" b="1" cap="none" spc="0" dirty="0">
              <a:ln w="0"/>
              <a:solidFill>
                <a:srgbClr val="7030A0"/>
              </a:solidFill>
              <a:effectLst>
                <a:outerShdw blurRad="38100" dist="25400" dir="5400000" algn="ctr" rotWithShape="0">
                  <a:srgbClr val="6E747A">
                    <a:alpha val="43000"/>
                  </a:srgbClr>
                </a:outerShdw>
              </a:effectLst>
            </a:endParaRPr>
          </a:p>
        </p:txBody>
      </p:sp>
      <p:pic>
        <p:nvPicPr>
          <p:cNvPr id="14" name="Picture 2" descr="Copia de adjectives in comparision | PPT">
            <a:extLst>
              <a:ext uri="{FF2B5EF4-FFF2-40B4-BE49-F238E27FC236}">
                <a16:creationId xmlns:a16="http://schemas.microsoft.com/office/drawing/2014/main" id="{F496DB59-591D-0720-CD4C-42D7EB9F2C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72" t="49033" b="37742"/>
          <a:stretch/>
        </p:blipFill>
        <p:spPr bwMode="auto">
          <a:xfrm>
            <a:off x="7499653" y="2371408"/>
            <a:ext cx="4250017" cy="86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rrow Clipart, Download Free Transparent PNG Format Clipart Images on  Pngtree">
            <a:extLst>
              <a:ext uri="{FF2B5EF4-FFF2-40B4-BE49-F238E27FC236}">
                <a16:creationId xmlns:a16="http://schemas.microsoft.com/office/drawing/2014/main" id="{6EDE559A-1956-ED3D-C06F-3F262DBAE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53191" flipH="1">
            <a:off x="7290589" y="2798603"/>
            <a:ext cx="1674823" cy="1674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rrow Clipart, Download Free Transparent PNG Format Clipart Images on  Pngtree">
            <a:extLst>
              <a:ext uri="{FF2B5EF4-FFF2-40B4-BE49-F238E27FC236}">
                <a16:creationId xmlns:a16="http://schemas.microsoft.com/office/drawing/2014/main" id="{F5049762-5F52-0490-51EF-5572FD23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46809">
            <a:off x="10017052" y="2797636"/>
            <a:ext cx="1674823" cy="1674823"/>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a:extLst>
              <a:ext uri="{FF2B5EF4-FFF2-40B4-BE49-F238E27FC236}">
                <a16:creationId xmlns:a16="http://schemas.microsoft.com/office/drawing/2014/main" id="{1562B980-BFC0-0D45-373B-88BCD60D08EC}"/>
              </a:ext>
            </a:extLst>
          </p:cNvPr>
          <p:cNvSpPr/>
          <p:nvPr/>
        </p:nvSpPr>
        <p:spPr>
          <a:xfrm>
            <a:off x="74795" y="4151680"/>
            <a:ext cx="2722476"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Comparative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6" name="مستطيل 15">
            <a:extLst>
              <a:ext uri="{FF2B5EF4-FFF2-40B4-BE49-F238E27FC236}">
                <a16:creationId xmlns:a16="http://schemas.microsoft.com/office/drawing/2014/main" id="{882CD489-7366-67A3-FD60-3F50F4EC4F36}"/>
              </a:ext>
            </a:extLst>
          </p:cNvPr>
          <p:cNvSpPr/>
          <p:nvPr/>
        </p:nvSpPr>
        <p:spPr>
          <a:xfrm>
            <a:off x="3118136" y="4157804"/>
            <a:ext cx="2600134"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Superlative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7" name="مستطيل 16">
            <a:extLst>
              <a:ext uri="{FF2B5EF4-FFF2-40B4-BE49-F238E27FC236}">
                <a16:creationId xmlns:a16="http://schemas.microsoft.com/office/drawing/2014/main" id="{69AF828D-1682-F5D7-0D1C-544D6DCED256}"/>
              </a:ext>
            </a:extLst>
          </p:cNvPr>
          <p:cNvSpPr/>
          <p:nvPr/>
        </p:nvSpPr>
        <p:spPr>
          <a:xfrm>
            <a:off x="6199004" y="4181681"/>
            <a:ext cx="2722476"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Comparative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sp>
        <p:nvSpPr>
          <p:cNvPr id="18" name="مستطيل 17">
            <a:extLst>
              <a:ext uri="{FF2B5EF4-FFF2-40B4-BE49-F238E27FC236}">
                <a16:creationId xmlns:a16="http://schemas.microsoft.com/office/drawing/2014/main" id="{F7B2B69E-F514-187C-28EB-D7B46D886D22}"/>
              </a:ext>
            </a:extLst>
          </p:cNvPr>
          <p:cNvSpPr/>
          <p:nvPr/>
        </p:nvSpPr>
        <p:spPr>
          <a:xfrm>
            <a:off x="9242345" y="4187805"/>
            <a:ext cx="2600134" cy="523220"/>
          </a:xfrm>
          <a:prstGeom prst="rect">
            <a:avLst/>
          </a:prstGeom>
          <a:noFill/>
        </p:spPr>
        <p:txBody>
          <a:bodyPr wrap="none" lIns="91440" tIns="45720" rIns="91440" bIns="45720">
            <a:spAutoFit/>
          </a:bodyPr>
          <a:lstStyle/>
          <a:p>
            <a:pPr algn="ctr"/>
            <a:r>
              <a:rPr lang="en-US" sz="2800" b="1" cap="none" spc="0" dirty="0">
                <a:ln w="12700" cmpd="sng">
                  <a:solidFill>
                    <a:schemeClr val="accent4"/>
                  </a:solidFill>
                  <a:prstDash val="solid"/>
                </a:ln>
                <a:solidFill>
                  <a:srgbClr val="FF0000"/>
                </a:solidFill>
                <a:effectLst/>
                <a:latin typeface="Snap ITC" panose="04040A07060A02020202" pitchFamily="82" charset="0"/>
              </a:rPr>
              <a:t>Superlative</a:t>
            </a:r>
            <a:endParaRPr lang="ar-SA" sz="2800" b="1" cap="none" spc="0" dirty="0">
              <a:ln w="12700" cmpd="sng">
                <a:solidFill>
                  <a:schemeClr val="accent4"/>
                </a:solidFill>
                <a:prstDash val="solid"/>
              </a:ln>
              <a:solidFill>
                <a:srgbClr val="FF0000"/>
              </a:solidFill>
              <a:effectLst/>
              <a:latin typeface="Snap ITC" panose="04040A07060A02020202" pitchFamily="82" charset="0"/>
            </a:endParaRPr>
          </a:p>
        </p:txBody>
      </p:sp>
      <p:pic>
        <p:nvPicPr>
          <p:cNvPr id="19" name="Picture 2" descr="Copia de adjectives in comparision | PPT">
            <a:extLst>
              <a:ext uri="{FF2B5EF4-FFF2-40B4-BE49-F238E27FC236}">
                <a16:creationId xmlns:a16="http://schemas.microsoft.com/office/drawing/2014/main" id="{9C12D6A2-B7B4-4952-BB9D-CFA48D5634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52" t="65001" r="3828" b="22401"/>
          <a:stretch/>
        </p:blipFill>
        <p:spPr bwMode="auto">
          <a:xfrm>
            <a:off x="6063582" y="5585139"/>
            <a:ext cx="2993319" cy="64838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زوايا مستديرة 19">
            <a:extLst>
              <a:ext uri="{FF2B5EF4-FFF2-40B4-BE49-F238E27FC236}">
                <a16:creationId xmlns:a16="http://schemas.microsoft.com/office/drawing/2014/main" id="{3D680EDC-2BB8-0893-2AE6-6835642D6055}"/>
              </a:ext>
            </a:extLst>
          </p:cNvPr>
          <p:cNvSpPr/>
          <p:nvPr/>
        </p:nvSpPr>
        <p:spPr>
          <a:xfrm>
            <a:off x="3081467" y="5586492"/>
            <a:ext cx="2834640" cy="584775"/>
          </a:xfrm>
          <a:prstGeom prst="round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2400" b="1" dirty="0">
                <a:solidFill>
                  <a:srgbClr val="C00000"/>
                </a:solidFill>
              </a:rPr>
              <a:t>Ahmad is </a:t>
            </a:r>
            <a:r>
              <a:rPr lang="en-US" sz="2400" b="1" dirty="0"/>
              <a:t>the </a:t>
            </a:r>
            <a:r>
              <a:rPr lang="en-US" sz="2400" b="1" dirty="0">
                <a:solidFill>
                  <a:schemeClr val="accent5">
                    <a:lumMod val="75000"/>
                  </a:schemeClr>
                </a:solidFill>
              </a:rPr>
              <a:t>tall</a:t>
            </a:r>
            <a:r>
              <a:rPr lang="en-US" sz="2400" b="1" dirty="0">
                <a:solidFill>
                  <a:srgbClr val="FF0000"/>
                </a:solidFill>
              </a:rPr>
              <a:t>est</a:t>
            </a:r>
            <a:endParaRPr lang="ar-SA" sz="2400" b="1" dirty="0">
              <a:solidFill>
                <a:srgbClr val="FF0000"/>
              </a:solidFill>
            </a:endParaRPr>
          </a:p>
        </p:txBody>
      </p:sp>
      <p:sp>
        <p:nvSpPr>
          <p:cNvPr id="21" name="مستطيل: زوايا مستديرة 20">
            <a:extLst>
              <a:ext uri="{FF2B5EF4-FFF2-40B4-BE49-F238E27FC236}">
                <a16:creationId xmlns:a16="http://schemas.microsoft.com/office/drawing/2014/main" id="{05680B87-F598-C777-E07D-C53E87C5719C}"/>
              </a:ext>
            </a:extLst>
          </p:cNvPr>
          <p:cNvSpPr/>
          <p:nvPr/>
        </p:nvSpPr>
        <p:spPr>
          <a:xfrm>
            <a:off x="9242345" y="5616944"/>
            <a:ext cx="2834640" cy="584775"/>
          </a:xfrm>
          <a:prstGeom prst="roundRect">
            <a:avLst/>
          </a:prstGeom>
          <a:ln>
            <a:solidFill>
              <a:srgbClr val="7030A0"/>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2400" b="1" dirty="0">
                <a:solidFill>
                  <a:srgbClr val="C00000"/>
                </a:solidFill>
              </a:rPr>
              <a:t>Math is </a:t>
            </a:r>
            <a:r>
              <a:rPr lang="en-US" sz="2400" b="1" dirty="0"/>
              <a:t>the </a:t>
            </a:r>
            <a:r>
              <a:rPr lang="en-US" sz="2400" b="1" dirty="0">
                <a:solidFill>
                  <a:srgbClr val="FF0000"/>
                </a:solidFill>
              </a:rPr>
              <a:t>most </a:t>
            </a:r>
            <a:r>
              <a:rPr lang="en-US" sz="2400" b="1" dirty="0">
                <a:solidFill>
                  <a:schemeClr val="accent5">
                    <a:lumMod val="75000"/>
                  </a:schemeClr>
                </a:solidFill>
              </a:rPr>
              <a:t>difficult </a:t>
            </a:r>
            <a:r>
              <a:rPr lang="en-US" sz="2400" b="1" dirty="0">
                <a:solidFill>
                  <a:srgbClr val="C00000"/>
                </a:solidFill>
              </a:rPr>
              <a:t>subject</a:t>
            </a:r>
            <a:endParaRPr lang="ar-SA" sz="2400" b="1" dirty="0">
              <a:solidFill>
                <a:srgbClr val="C00000"/>
              </a:solidFill>
            </a:endParaRPr>
          </a:p>
        </p:txBody>
      </p:sp>
    </p:spTree>
    <p:extLst>
      <p:ext uri="{BB962C8B-B14F-4D97-AF65-F5344CB8AC3E}">
        <p14:creationId xmlns:p14="http://schemas.microsoft.com/office/powerpoint/2010/main" val="30166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barn(inVertical)">
                                      <p:cBhvr>
                                        <p:cTn id="32" dur="5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arn(inVertical)">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arn(inVertical)">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barn(inVertical)">
                                      <p:cBhvr>
                                        <p:cTn id="9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parative and Superlative Adjectives for word... - Stock Illustration  [83219370] - PIXTA">
            <a:extLst>
              <a:ext uri="{FF2B5EF4-FFF2-40B4-BE49-F238E27FC236}">
                <a16:creationId xmlns:a16="http://schemas.microsoft.com/office/drawing/2014/main" id="{9BF7E924-5099-C547-EFC2-95B727848D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70"/>
          <a:stretch/>
        </p:blipFill>
        <p:spPr bwMode="auto">
          <a:xfrm>
            <a:off x="6451599" y="-159658"/>
            <a:ext cx="4694945" cy="35573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056 Superlative Images, Stock Photos, 3D objects, &amp; Vectors | Shutterstock">
            <a:extLst>
              <a:ext uri="{FF2B5EF4-FFF2-40B4-BE49-F238E27FC236}">
                <a16:creationId xmlns:a16="http://schemas.microsoft.com/office/drawing/2014/main" id="{39171180-3B3C-FDC2-B89C-35ACD32B0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23"/>
          <a:stretch/>
        </p:blipFill>
        <p:spPr bwMode="auto">
          <a:xfrm>
            <a:off x="751841" y="93248"/>
            <a:ext cx="4257039" cy="327710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omparative superlative hi-res stock photography and images - Alamy">
            <a:extLst>
              <a:ext uri="{FF2B5EF4-FFF2-40B4-BE49-F238E27FC236}">
                <a16:creationId xmlns:a16="http://schemas.microsoft.com/office/drawing/2014/main" id="{FC351832-C0C1-6F4A-3A90-4A389EECED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51"/>
          <a:stretch/>
        </p:blipFill>
        <p:spPr bwMode="auto">
          <a:xfrm>
            <a:off x="751841" y="3429000"/>
            <a:ext cx="4472658" cy="343654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مجموعة 2">
            <a:extLst>
              <a:ext uri="{FF2B5EF4-FFF2-40B4-BE49-F238E27FC236}">
                <a16:creationId xmlns:a16="http://schemas.microsoft.com/office/drawing/2014/main" id="{D5F56271-963E-43C5-96D0-618451566CE4}"/>
              </a:ext>
            </a:extLst>
          </p:cNvPr>
          <p:cNvGrpSpPr/>
          <p:nvPr/>
        </p:nvGrpSpPr>
        <p:grpSpPr>
          <a:xfrm>
            <a:off x="6673887" y="3436982"/>
            <a:ext cx="4472658" cy="3436548"/>
            <a:chOff x="6673887" y="3649761"/>
            <a:chExt cx="4472658" cy="3436548"/>
          </a:xfrm>
        </p:grpSpPr>
        <p:pic>
          <p:nvPicPr>
            <p:cNvPr id="2" name="Picture 2" descr="Comparative superlative hi-res stock photography and images - Alamy">
              <a:extLst>
                <a:ext uri="{FF2B5EF4-FFF2-40B4-BE49-F238E27FC236}">
                  <a16:creationId xmlns:a16="http://schemas.microsoft.com/office/drawing/2014/main" id="{9F663312-3DB2-BDED-ABCD-721F730E8D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51"/>
            <a:stretch/>
          </p:blipFill>
          <p:spPr bwMode="auto">
            <a:xfrm>
              <a:off x="6673887" y="3649761"/>
              <a:ext cx="4472658" cy="34365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mparatives and superlatives for word fat 294524 Vector Art at Vecteezy">
              <a:extLst>
                <a:ext uri="{FF2B5EF4-FFF2-40B4-BE49-F238E27FC236}">
                  <a16:creationId xmlns:a16="http://schemas.microsoft.com/office/drawing/2014/main" id="{2B9B4201-5704-38D4-32B1-9DA7B8D855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813"/>
            <a:stretch/>
          </p:blipFill>
          <p:spPr bwMode="auto">
            <a:xfrm>
              <a:off x="6766297" y="4653280"/>
              <a:ext cx="4287838" cy="21234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923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rammar with comics and jokes: Comparative and superlative degrees of  adjectives + comic-strip style exercise | Edutaining English Learners">
            <a:extLst>
              <a:ext uri="{FF2B5EF4-FFF2-40B4-BE49-F238E27FC236}">
                <a16:creationId xmlns:a16="http://schemas.microsoft.com/office/drawing/2014/main" id="{9C1C98A0-E53A-FE9D-8FF2-8728E4933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 y="69850"/>
            <a:ext cx="7693025" cy="2903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Grammar with comics and jokes: Comparative and superlative degrees of  adjectives + comic-strip style exercise | Edutaining English Learners">
            <a:extLst>
              <a:ext uri="{FF2B5EF4-FFF2-40B4-BE49-F238E27FC236}">
                <a16:creationId xmlns:a16="http://schemas.microsoft.com/office/drawing/2014/main" id="{05F3F4CA-DBAC-9E5F-AC11-36C278E45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807" y="3220720"/>
            <a:ext cx="7693025" cy="3455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08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ger Bus Company Limited Official Website">
            <a:extLst>
              <a:ext uri="{FF2B5EF4-FFF2-40B4-BE49-F238E27FC236}">
                <a16:creationId xmlns:a16="http://schemas.microsoft.com/office/drawing/2014/main" id="{AC7986F6-E98D-8E9E-EA22-4C12DF504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4552"/>
            <a:ext cx="344805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plane PNG, Airplane Transparent Background - FreeIconsPNG">
            <a:extLst>
              <a:ext uri="{FF2B5EF4-FFF2-40B4-BE49-F238E27FC236}">
                <a16:creationId xmlns:a16="http://schemas.microsoft.com/office/drawing/2014/main" id="{BF0B543F-502C-D35C-D551-0C0CB49BD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7" y="-80665"/>
            <a:ext cx="3677920" cy="229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ain Images PNG Images, Transparent Train Images Image Download - PNGitem">
            <a:extLst>
              <a:ext uri="{FF2B5EF4-FFF2-40B4-BE49-F238E27FC236}">
                <a16:creationId xmlns:a16="http://schemas.microsoft.com/office/drawing/2014/main" id="{4E631A5B-765E-2596-EE7A-4F52F16A12A1}"/>
              </a:ext>
            </a:extLst>
          </p:cNvPr>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314825" y="89769"/>
            <a:ext cx="3800475" cy="212826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a:extLst>
              <a:ext uri="{FF2B5EF4-FFF2-40B4-BE49-F238E27FC236}">
                <a16:creationId xmlns:a16="http://schemas.microsoft.com/office/drawing/2014/main" id="{6AFD65AE-9192-1F2A-D0E5-68C3F6B415AB}"/>
              </a:ext>
            </a:extLst>
          </p:cNvPr>
          <p:cNvSpPr/>
          <p:nvPr/>
        </p:nvSpPr>
        <p:spPr>
          <a:xfrm>
            <a:off x="1074312" y="2303252"/>
            <a:ext cx="12041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bus</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مستطيل 4">
            <a:extLst>
              <a:ext uri="{FF2B5EF4-FFF2-40B4-BE49-F238E27FC236}">
                <a16:creationId xmlns:a16="http://schemas.microsoft.com/office/drawing/2014/main" id="{C5881BE0-5041-6BEA-F278-8280FC70E7B1}"/>
              </a:ext>
            </a:extLst>
          </p:cNvPr>
          <p:cNvSpPr/>
          <p:nvPr/>
        </p:nvSpPr>
        <p:spPr>
          <a:xfrm>
            <a:off x="5403424" y="2303252"/>
            <a:ext cx="1623276"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train</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مستطيل 5">
            <a:extLst>
              <a:ext uri="{FF2B5EF4-FFF2-40B4-BE49-F238E27FC236}">
                <a16:creationId xmlns:a16="http://schemas.microsoft.com/office/drawing/2014/main" id="{97626DFA-560E-609D-5B51-358B79974575}"/>
              </a:ext>
            </a:extLst>
          </p:cNvPr>
          <p:cNvSpPr/>
          <p:nvPr/>
        </p:nvSpPr>
        <p:spPr>
          <a:xfrm>
            <a:off x="9429755" y="2303252"/>
            <a:ext cx="1801232" cy="923330"/>
          </a:xfrm>
          <a:prstGeom prst="rect">
            <a:avLst/>
          </a:prstGeom>
          <a:solidFill>
            <a:srgbClr val="CC0099"/>
          </a:solid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plane</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مستطيل 6">
            <a:extLst>
              <a:ext uri="{FF2B5EF4-FFF2-40B4-BE49-F238E27FC236}">
                <a16:creationId xmlns:a16="http://schemas.microsoft.com/office/drawing/2014/main" id="{8F087512-8BF0-FF6E-E9DC-E4D78FEFDDD7}"/>
              </a:ext>
            </a:extLst>
          </p:cNvPr>
          <p:cNvSpPr/>
          <p:nvPr/>
        </p:nvSpPr>
        <p:spPr>
          <a:xfrm>
            <a:off x="298292" y="3690608"/>
            <a:ext cx="3231975" cy="64633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bus is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fast</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9" name="مستطيل 8">
            <a:extLst>
              <a:ext uri="{FF2B5EF4-FFF2-40B4-BE49-F238E27FC236}">
                <a16:creationId xmlns:a16="http://schemas.microsoft.com/office/drawing/2014/main" id="{5F1DDCF5-475B-C1BA-1DE3-68DC9C4F38B6}"/>
              </a:ext>
            </a:extLst>
          </p:cNvPr>
          <p:cNvSpPr/>
          <p:nvPr/>
        </p:nvSpPr>
        <p:spPr>
          <a:xfrm>
            <a:off x="4314825" y="3467622"/>
            <a:ext cx="3942105" cy="1200329"/>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train is </a:t>
            </a: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faster</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than the bus</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sp>
        <p:nvSpPr>
          <p:cNvPr id="11" name="مستطيل 10">
            <a:extLst>
              <a:ext uri="{FF2B5EF4-FFF2-40B4-BE49-F238E27FC236}">
                <a16:creationId xmlns:a16="http://schemas.microsoft.com/office/drawing/2014/main" id="{21D5AF35-CA3D-8A6A-730B-6877E5A5FB3C}"/>
              </a:ext>
            </a:extLst>
          </p:cNvPr>
          <p:cNvSpPr/>
          <p:nvPr/>
        </p:nvSpPr>
        <p:spPr>
          <a:xfrm>
            <a:off x="8949224" y="3459776"/>
            <a:ext cx="2762295" cy="1200329"/>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3600" b="0" cap="none" spc="0" dirty="0">
                <a:ln w="0"/>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plane is</a:t>
            </a:r>
          </a:p>
          <a:p>
            <a:pPr algn="ctr"/>
            <a:r>
              <a:rPr lang="en-US"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the fastest</a:t>
            </a:r>
            <a:endParaRPr lang="ar-SA" sz="3600" b="0" cap="none" spc="0" dirty="0">
              <a:ln w="0"/>
              <a:solidFill>
                <a:srgbClr val="00B050"/>
              </a:solidFill>
              <a:effectLst>
                <a:outerShdw blurRad="38100" dist="25400" dir="5400000" algn="ctr" rotWithShape="0">
                  <a:srgbClr val="6E747A">
                    <a:alpha val="43000"/>
                  </a:srgbClr>
                </a:outerShdw>
              </a:effectLst>
              <a:latin typeface="Aharoni" panose="02010803020104030203" pitchFamily="2" charset="-79"/>
            </a:endParaRPr>
          </a:p>
        </p:txBody>
      </p:sp>
      <p:grpSp>
        <p:nvGrpSpPr>
          <p:cNvPr id="14" name="مجموعة 13">
            <a:extLst>
              <a:ext uri="{FF2B5EF4-FFF2-40B4-BE49-F238E27FC236}">
                <a16:creationId xmlns:a16="http://schemas.microsoft.com/office/drawing/2014/main" id="{9B9C9F43-11DF-1D83-9E83-8893EBBB212B}"/>
              </a:ext>
            </a:extLst>
          </p:cNvPr>
          <p:cNvGrpSpPr/>
          <p:nvPr/>
        </p:nvGrpSpPr>
        <p:grpSpPr>
          <a:xfrm>
            <a:off x="1955219" y="4491681"/>
            <a:ext cx="2359606" cy="1602202"/>
            <a:chOff x="2807132" y="1889213"/>
            <a:chExt cx="1874411" cy="1358770"/>
          </a:xfrm>
        </p:grpSpPr>
        <p:pic>
          <p:nvPicPr>
            <p:cNvPr id="2060" name="Picture 12" descr="Speech Ballon PNG Transparent Images Free Download | Vector Files | Pngtree">
              <a:extLst>
                <a:ext uri="{FF2B5EF4-FFF2-40B4-BE49-F238E27FC236}">
                  <a16:creationId xmlns:a16="http://schemas.microsoft.com/office/drawing/2014/main" id="{A0C10D7E-3872-8D6C-906D-4C5054FF6C09}"/>
                </a:ext>
              </a:extLst>
            </p:cNvPr>
            <p:cNvPicPr>
              <a:picLocks noChangeAspect="1" noChangeArrowheads="1"/>
            </p:cNvPicPr>
            <p:nvPr/>
          </p:nvPicPr>
          <p:blipFill rotWithShape="1">
            <a:blip r:embed="rId5">
              <a:clrChange>
                <a:clrFrom>
                  <a:srgbClr val="EEEEEE"/>
                </a:clrFrom>
                <a:clrTo>
                  <a:srgbClr val="EEEEEE">
                    <a:alpha val="0"/>
                  </a:srgbClr>
                </a:clrTo>
              </a:clrChange>
              <a:extLst>
                <a:ext uri="{28A0092B-C50C-407E-A947-70E740481C1C}">
                  <a14:useLocalDpi xmlns:a14="http://schemas.microsoft.com/office/drawing/2010/main" val="0"/>
                </a:ext>
              </a:extLst>
            </a:blip>
            <a:srcRect l="4963" t="53383" r="50176" b="14097"/>
            <a:stretch/>
          </p:blipFill>
          <p:spPr bwMode="auto">
            <a:xfrm>
              <a:off x="2807132" y="1889213"/>
              <a:ext cx="1874411" cy="1358770"/>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a:extLst>
                <a:ext uri="{FF2B5EF4-FFF2-40B4-BE49-F238E27FC236}">
                  <a16:creationId xmlns:a16="http://schemas.microsoft.com/office/drawing/2014/main" id="{A1134D61-74F4-35D1-9AAC-73630FD7E399}"/>
                </a:ext>
              </a:extLst>
            </p:cNvPr>
            <p:cNvSpPr/>
            <p:nvPr/>
          </p:nvSpPr>
          <p:spPr>
            <a:xfrm>
              <a:off x="3147240" y="2109761"/>
              <a:ext cx="1242969" cy="923330"/>
            </a:xfrm>
            <a:prstGeom prst="rect">
              <a:avLst/>
            </a:prstGeom>
            <a:noFill/>
          </p:spPr>
          <p:txBody>
            <a:bodyPr wrap="none" lIns="91440" tIns="45720" rIns="91440" bIns="45720">
              <a:spAutoFit/>
            </a:bodyPr>
            <a:lstStyle/>
            <a:p>
              <a:pPr algn="ctr"/>
              <a:r>
                <a:rPr lang="en-US" sz="5400" b="1" cap="none" spc="0" dirty="0">
                  <a:ln w="22225">
                    <a:noFill/>
                    <a:prstDash val="solid"/>
                  </a:ln>
                  <a:solidFill>
                    <a:srgbClr val="CC0099"/>
                  </a:solidFill>
                  <a:effectLst/>
                </a:rPr>
                <a:t>fast</a:t>
              </a:r>
              <a:endParaRPr lang="ar-SA" sz="5400" b="1" cap="none" spc="0" dirty="0">
                <a:ln w="22225">
                  <a:noFill/>
                  <a:prstDash val="solid"/>
                </a:ln>
                <a:solidFill>
                  <a:srgbClr val="CC0099"/>
                </a:solidFill>
                <a:effectLst/>
              </a:endParaRPr>
            </a:p>
          </p:txBody>
        </p:sp>
      </p:grpSp>
      <p:pic>
        <p:nvPicPr>
          <p:cNvPr id="2062" name="Picture 14" descr="Thinking Stock Illustrations – 305,154 Thinking Stock Illustrations,  Vectors &amp; Clipart - Dreamstime">
            <a:extLst>
              <a:ext uri="{FF2B5EF4-FFF2-40B4-BE49-F238E27FC236}">
                <a16:creationId xmlns:a16="http://schemas.microsoft.com/office/drawing/2014/main" id="{4647BD2F-9C9E-39D9-7EFB-AB00CE349F45}"/>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4421" r="47856"/>
          <a:stretch/>
        </p:blipFill>
        <p:spPr bwMode="auto">
          <a:xfrm>
            <a:off x="4099107" y="5122957"/>
            <a:ext cx="1457847" cy="17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126</Words>
  <Application>Microsoft Office PowerPoint</Application>
  <PresentationFormat>شاشة عريضة</PresentationFormat>
  <Paragraphs>47</Paragraphs>
  <Slides>24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24</vt:i4>
      </vt:variant>
    </vt:vector>
  </HeadingPairs>
  <TitlesOfParts>
    <vt:vector size="32" baseType="lpstr">
      <vt:lpstr>Aharoni</vt:lpstr>
      <vt:lpstr>Arial</vt:lpstr>
      <vt:lpstr>Calibri</vt:lpstr>
      <vt:lpstr>Calibri Light</vt:lpstr>
      <vt:lpstr>Comic Sans MS</vt:lpstr>
      <vt:lpstr>Snap ITC</vt:lpstr>
      <vt:lpstr>Vivaldi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خلود حسينون</dc:creator>
  <cp:lastModifiedBy>خلود حسينون</cp:lastModifiedBy>
  <cp:revision>19</cp:revision>
  <dcterms:created xsi:type="dcterms:W3CDTF">2023-11-21T14:25:55Z</dcterms:created>
  <dcterms:modified xsi:type="dcterms:W3CDTF">2023-12-09T15:56:15Z</dcterms:modified>
</cp:coreProperties>
</file>