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83" r:id="rId3"/>
    <p:sldId id="284" r:id="rId4"/>
    <p:sldId id="285" r:id="rId5"/>
    <p:sldId id="286" r:id="rId6"/>
    <p:sldId id="287" r:id="rId7"/>
    <p:sldId id="260" r:id="rId8"/>
    <p:sldId id="264" r:id="rId9"/>
    <p:sldId id="288" r:id="rId10"/>
    <p:sldId id="289" r:id="rId11"/>
    <p:sldId id="290" r:id="rId12"/>
    <p:sldId id="291" r:id="rId13"/>
    <p:sldId id="268" r:id="rId14"/>
    <p:sldId id="292" r:id="rId15"/>
    <p:sldId id="293" r:id="rId16"/>
    <p:sldId id="259" r:id="rId17"/>
    <p:sldId id="282" r:id="rId18"/>
    <p:sldId id="269" r:id="rId19"/>
    <p:sldId id="274" r:id="rId20"/>
    <p:sldId id="271" r:id="rId21"/>
    <p:sldId id="272" r:id="rId22"/>
    <p:sldId id="277" r:id="rId23"/>
    <p:sldId id="273" r:id="rId24"/>
    <p:sldId id="266" r:id="rId25"/>
    <p:sldId id="276" r:id="rId26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Arial Rounded MT Bold" panose="020F0704030504030204" pitchFamily="34" charset="0"/>
      <p:regular r:id="rId33"/>
    </p:embeddedFont>
    <p:embeddedFont>
      <p:font typeface="Berlin Sans FB Demi" panose="020E0802020502020306" pitchFamily="34" charset="0"/>
      <p:bold r:id="rId34"/>
    </p:embeddedFont>
    <p:embeddedFont>
      <p:font typeface="Gaegu" pitchFamily="2" charset="0"/>
      <p:regular r:id="rId35"/>
      <p:bold r:id="rId36"/>
    </p:embeddedFont>
    <p:embeddedFont>
      <p:font typeface="Nirmala UI" panose="020B0502040204020203" pitchFamily="34" charset="0"/>
      <p:regular r:id="rId37"/>
      <p:bold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swald" panose="00000500000000000000" pitchFamily="2" charset="0"/>
      <p:regular r:id="rId43"/>
      <p:bold r:id="rId44"/>
    </p:embeddedFont>
    <p:embeddedFont>
      <p:font typeface="Patrick Hand" panose="00000500000000000000" pitchFamily="2" charset="0"/>
      <p:regular r:id="rId45"/>
    </p:embeddedFont>
    <p:embeddedFont>
      <p:font typeface="Raleway Thin" pitchFamily="2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8">
          <p15:clr>
            <a:srgbClr val="9AA0A6"/>
          </p15:clr>
        </p15:guide>
        <p15:guide id="2" pos="5222">
          <p15:clr>
            <a:srgbClr val="9AA0A6"/>
          </p15:clr>
        </p15:guide>
        <p15:guide id="3" orient="horz" pos="272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4E1AB4-E25C-4393-B570-5519DC35259B}">
  <a:tblStyle styleId="{B34E1AB4-E25C-4393-B570-5519DC3525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6" y="64"/>
      </p:cViewPr>
      <p:guideLst>
        <p:guide pos="538"/>
        <p:guide pos="5222"/>
        <p:guide orient="horz" pos="2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f55da46cf_2_20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f55da46cf_2_20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4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353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e0256064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e0256064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3119c6b97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3119c6b97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ca35c373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ca35c373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914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f55da46cf_2_20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9f55da46cf_2_20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02560640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02560640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a35c373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ca35c373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6c0bd716c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6c0bd716c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f55da46cf_2_20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f55da46cf_2_20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3119c6b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3119c6b9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6c0bd71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6c0bd71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8e02560640_0_1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8e02560640_0_1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0fffe37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0fffe37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55da46c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55da46c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55da46c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55da46c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04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9600" y="1253538"/>
            <a:ext cx="51051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Raleway Thin"/>
              <a:buNone/>
              <a:defRPr sz="50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5775" y="3454663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1303280" y="722323"/>
            <a:ext cx="38598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1759730" y="1550799"/>
            <a:ext cx="29469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669130" y="3363725"/>
            <a:ext cx="31281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20000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7200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>
            <a:off x="3620861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>
            <a:off x="3620862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>
            <a:off x="6521698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>
            <a:off x="65217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" flipH="1">
            <a:off x="3371754" y="1685822"/>
            <a:ext cx="2400496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ctrTitle"/>
          </p:nvPr>
        </p:nvSpPr>
        <p:spPr>
          <a:xfrm>
            <a:off x="1079236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079238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2"/>
          </p:nvPr>
        </p:nvSpPr>
        <p:spPr>
          <a:xfrm>
            <a:off x="5812961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5812963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4"/>
          </p:nvPr>
        </p:nvSpPr>
        <p:spPr>
          <a:xfrm>
            <a:off x="1079236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5"/>
          </p:nvPr>
        </p:nvSpPr>
        <p:spPr>
          <a:xfrm>
            <a:off x="1079238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6"/>
          </p:nvPr>
        </p:nvSpPr>
        <p:spPr>
          <a:xfrm>
            <a:off x="5812961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7"/>
          </p:nvPr>
        </p:nvSpPr>
        <p:spPr>
          <a:xfrm>
            <a:off x="5812963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8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1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title" hasCustomPrompt="1"/>
          </p:nvPr>
        </p:nvSpPr>
        <p:spPr>
          <a:xfrm>
            <a:off x="2852250" y="896700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2852250" y="147376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2" hasCustomPrompt="1"/>
          </p:nvPr>
        </p:nvSpPr>
        <p:spPr>
          <a:xfrm>
            <a:off x="2852250" y="2158103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2852250" y="2735175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4" hasCustomPrompt="1"/>
          </p:nvPr>
        </p:nvSpPr>
        <p:spPr>
          <a:xfrm>
            <a:off x="2852250" y="3419519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2852250" y="399660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1464883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00024">
            <a:off x="7669901" y="-1242014"/>
            <a:ext cx="2775771" cy="302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 rot="10799979">
            <a:off x="-1626701" y="-2274965"/>
            <a:ext cx="4294100" cy="388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-88329"/>
            <a:ext cx="10974530" cy="13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5" flipH="1">
            <a:off x="-1574725" y="3918221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301488" y="3113065"/>
            <a:ext cx="33825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1"/>
          </p:nvPr>
        </p:nvSpPr>
        <p:spPr>
          <a:xfrm>
            <a:off x="2647613" y="2045538"/>
            <a:ext cx="5258700" cy="101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2"/>
          </p:nvPr>
        </p:nvSpPr>
        <p:spPr>
          <a:xfrm>
            <a:off x="1237688" y="2002216"/>
            <a:ext cx="17877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879625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79625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 idx="2"/>
          </p:nvPr>
        </p:nvSpPr>
        <p:spPr>
          <a:xfrm>
            <a:off x="353826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3538260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ctrTitle" idx="4"/>
          </p:nvPr>
        </p:nvSpPr>
        <p:spPr>
          <a:xfrm>
            <a:off x="619693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6196927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ctrTitle" idx="6"/>
          </p:nvPr>
        </p:nvSpPr>
        <p:spPr>
          <a:xfrm>
            <a:off x="879625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7"/>
          </p:nvPr>
        </p:nvSpPr>
        <p:spPr>
          <a:xfrm>
            <a:off x="879625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 idx="8"/>
          </p:nvPr>
        </p:nvSpPr>
        <p:spPr>
          <a:xfrm>
            <a:off x="353826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9"/>
          </p:nvPr>
        </p:nvSpPr>
        <p:spPr>
          <a:xfrm>
            <a:off x="3538260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ctrTitle" idx="13"/>
          </p:nvPr>
        </p:nvSpPr>
        <p:spPr>
          <a:xfrm>
            <a:off x="619693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4"/>
          </p:nvPr>
        </p:nvSpPr>
        <p:spPr>
          <a:xfrm>
            <a:off x="6196927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1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738975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2"/>
          </p:nvPr>
        </p:nvSpPr>
        <p:spPr>
          <a:xfrm>
            <a:off x="4624450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 t="70" b="-1203"/>
          <a:stretch/>
        </p:blipFill>
        <p:spPr>
          <a:xfrm rot="-860445">
            <a:off x="-2366845" y="-549866"/>
            <a:ext cx="9807133" cy="11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831">
            <a:off x="6799170" y="-2312740"/>
            <a:ext cx="47259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23400" y="2893738"/>
            <a:ext cx="2497200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0"/>
              <a:buFont typeface="Open Sans"/>
              <a:buNone/>
              <a:defRPr sz="14000" b="1" u="sng"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23400" y="3589138"/>
            <a:ext cx="24972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59725" y="1553400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 flipH="1">
            <a:off x="1528207" y="-721500"/>
            <a:ext cx="7397144" cy="669037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47975" y="1281475"/>
            <a:ext cx="30276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747975" y="2019725"/>
            <a:ext cx="3027600" cy="18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1572025" y="104512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11000" u="sng"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1801525" y="2776775"/>
            <a:ext cx="55410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 hasCustomPrompt="1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الرسومات, الخط, فن الخط, الطباعة&#10;&#10;تم إنشاء الوصف تلقائياً">
            <a:extLst>
              <a:ext uri="{FF2B5EF4-FFF2-40B4-BE49-F238E27FC236}">
                <a16:creationId xmlns:a16="http://schemas.microsoft.com/office/drawing/2014/main" id="{F18EADA7-AA44-1170-8A44-C7020B7E281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5293" y="4429195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ctrTitle"/>
          </p:nvPr>
        </p:nvSpPr>
        <p:spPr>
          <a:xfrm>
            <a:off x="1390811" y="731023"/>
            <a:ext cx="5870602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Unit 6</a:t>
            </a:r>
            <a:br>
              <a:rPr lang="en" sz="5800" dirty="0"/>
            </a:br>
            <a:r>
              <a:rPr lang="en" sz="5800" dirty="0"/>
              <a:t> </a:t>
            </a:r>
            <a:r>
              <a:rPr lang="en" sz="6600" dirty="0">
                <a:solidFill>
                  <a:schemeClr val="accent2"/>
                </a:solidFill>
              </a:rPr>
              <a:t>The Gender Divide</a:t>
            </a:r>
            <a:br>
              <a:rPr lang="en" sz="6600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bg1"/>
                </a:solidFill>
              </a:rPr>
              <a:t>Grammar</a:t>
            </a:r>
            <a:endParaRPr sz="8800" dirty="0">
              <a:solidFill>
                <a:schemeClr val="bg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2850714" y="3869601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by: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A7C92AF-188D-4F50-99C9-0ABC1320623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Regret</a:t>
            </a:r>
            <a:endParaRPr lang="ar-SA" sz="3200" b="1" dirty="0"/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0833E1B8-A7BD-4903-BFE8-2BA0FEA5D47F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BF69D596-6D14-44F6-87F8-355115F5B0C6}"/>
              </a:ext>
            </a:extLst>
          </p:cNvPr>
          <p:cNvCxnSpPr>
            <a:cxnSpLocks/>
          </p:cNvCxnSpPr>
          <p:nvPr/>
        </p:nvCxnSpPr>
        <p:spPr>
          <a:xfrm>
            <a:off x="4679973" y="1115816"/>
            <a:ext cx="917744" cy="481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574681-9A9B-4FF2-BC10-FE914ED9EC8C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Regret+ Gerund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ABFBCD6-BFC4-445E-815A-EFADA4C08B1D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 + infinitive</a:t>
            </a:r>
          </a:p>
        </p:txBody>
      </p:sp>
      <p:sp>
        <p:nvSpPr>
          <p:cNvPr id="17" name="V+ ing">
            <a:extLst>
              <a:ext uri="{FF2B5EF4-FFF2-40B4-BE49-F238E27FC236}">
                <a16:creationId xmlns:a16="http://schemas.microsoft.com/office/drawing/2014/main" id="{63284DAE-3BDE-4998-A0FE-44499C86A6DA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112238-B8D5-449C-A229-000D3CDC17D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988C169-DCAA-41F4-BE1D-3A5FCBBFEC31}"/>
              </a:ext>
            </a:extLst>
          </p:cNvPr>
          <p:cNvSpPr txBox="1"/>
          <p:nvPr/>
        </p:nvSpPr>
        <p:spPr>
          <a:xfrm>
            <a:off x="203641" y="2829656"/>
            <a:ext cx="422270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regret watching </a:t>
            </a:r>
            <a:r>
              <a:rPr lang="en-US" sz="1800" dirty="0">
                <a:solidFill>
                  <a:schemeClr val="bg1"/>
                </a:solidFill>
              </a:rPr>
              <a:t>this film it was boring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A4633CD-4478-400F-90B1-5C1A43C110BB}"/>
              </a:ext>
            </a:extLst>
          </p:cNvPr>
          <p:cNvSpPr txBox="1"/>
          <p:nvPr/>
        </p:nvSpPr>
        <p:spPr>
          <a:xfrm>
            <a:off x="4839037" y="2829656"/>
            <a:ext cx="415930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regret to tell </a:t>
            </a:r>
            <a:r>
              <a:rPr lang="en-US" sz="1800" dirty="0">
                <a:solidFill>
                  <a:schemeClr val="bg1"/>
                </a:solidFill>
              </a:rPr>
              <a:t>you that I have a secret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1A557FF3-A27F-478D-8009-1F08729CFEBB}"/>
              </a:ext>
            </a:extLst>
          </p:cNvPr>
          <p:cNvCxnSpPr>
            <a:cxnSpLocks/>
          </p:cNvCxnSpPr>
          <p:nvPr/>
        </p:nvCxnSpPr>
        <p:spPr>
          <a:xfrm>
            <a:off x="2173854" y="319516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14351756-C085-4B21-80E7-551D149F5616}"/>
              </a:ext>
            </a:extLst>
          </p:cNvPr>
          <p:cNvCxnSpPr>
            <a:cxnSpLocks/>
          </p:cNvCxnSpPr>
          <p:nvPr/>
        </p:nvCxnSpPr>
        <p:spPr>
          <a:xfrm>
            <a:off x="6726340" y="3211343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0BD6BB8-8A58-474D-9E8E-E0AAA56A376A}"/>
              </a:ext>
            </a:extLst>
          </p:cNvPr>
          <p:cNvSpPr txBox="1"/>
          <p:nvPr/>
        </p:nvSpPr>
        <p:spPr>
          <a:xfrm>
            <a:off x="201520" y="3873795"/>
            <a:ext cx="421673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wish It were </a:t>
            </a:r>
            <a:r>
              <a:rPr lang="en-US" sz="18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possible</a:t>
            </a:r>
            <a:r>
              <a:rPr lang="en-US" sz="1800" dirty="0"/>
              <a:t> to undo something done in the past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498A76B-A890-4872-884A-7FFDBD1A56C3}"/>
              </a:ext>
            </a:extLst>
          </p:cNvPr>
          <p:cNvSpPr txBox="1"/>
          <p:nvPr/>
        </p:nvSpPr>
        <p:spPr>
          <a:xfrm>
            <a:off x="5102342" y="3892870"/>
            <a:ext cx="36994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Wish it were </a:t>
            </a:r>
            <a:r>
              <a:rPr lang="en-US" sz="18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not necessary </a:t>
            </a:r>
            <a:r>
              <a:rPr lang="en-US" sz="1800" dirty="0"/>
              <a:t>to do something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Stop 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5106455" y="2791404"/>
            <a:ext cx="365721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stopped to watch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5646420" y="3874344"/>
            <a:ext cx="330936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stop doing something in order to do something else </a:t>
            </a:r>
            <a:endParaRPr lang="ar-SA" sz="1800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02918" y="2847027"/>
            <a:ext cx="356615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stopped watching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423080" y="3902483"/>
            <a:ext cx="2891620" cy="630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(stop doing something )</a:t>
            </a:r>
          </a:p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A39C3F9-0943-373F-030B-25C8D282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077" y="3596687"/>
            <a:ext cx="1727167" cy="11505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4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Try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406895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I </a:t>
            </a:r>
            <a:r>
              <a:rPr lang="en-US" sz="1800" b="1" u="sng" dirty="0">
                <a:solidFill>
                  <a:schemeClr val="bg1"/>
                </a:solidFill>
              </a:rPr>
              <a:t>tried taking </a:t>
            </a:r>
            <a:r>
              <a:rPr lang="en-US" sz="1600" dirty="0">
                <a:solidFill>
                  <a:schemeClr val="bg1"/>
                </a:solidFill>
              </a:rPr>
              <a:t>an aspirin but it didn't help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628051" y="2844900"/>
            <a:ext cx="420845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Try to be </a:t>
            </a:r>
            <a:r>
              <a:rPr lang="en-US" sz="1600" dirty="0">
                <a:solidFill>
                  <a:schemeClr val="bg1"/>
                </a:solidFill>
              </a:rPr>
              <a:t>quiet when you come home late.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1" y="3894417"/>
            <a:ext cx="40813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Test</a:t>
            </a:r>
            <a:r>
              <a:rPr lang="en-US" sz="1800" b="1" dirty="0"/>
              <a:t> ( experiment ) something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to do something that is </a:t>
            </a:r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not easy</a:t>
            </a:r>
            <a:endParaRPr lang="ar-SA" sz="1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2744785" y="62220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/>
              <a:t>02</a:t>
            </a:r>
            <a:endParaRPr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217086" y="259712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Passive Forms of </a:t>
            </a:r>
            <a:br>
              <a:rPr lang="en" sz="4400" b="1" dirty="0"/>
            </a:br>
            <a:r>
              <a:rPr lang="en" sz="4400" b="1" dirty="0"/>
              <a:t>Infinitive </a:t>
            </a:r>
            <a:r>
              <a:rPr lang="en" sz="4400" b="1" dirty="0">
                <a:solidFill>
                  <a:schemeClr val="accent3"/>
                </a:solidFill>
              </a:rPr>
              <a:t>and </a:t>
            </a:r>
            <a:r>
              <a:rPr lang="en" sz="4400" b="1" dirty="0"/>
              <a:t>Gerund</a:t>
            </a:r>
            <a:endParaRPr sz="4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84405F-E40D-407C-ADF2-EE60DCC15721}"/>
              </a:ext>
            </a:extLst>
          </p:cNvPr>
          <p:cNvSpPr txBox="1"/>
          <p:nvPr/>
        </p:nvSpPr>
        <p:spPr>
          <a:xfrm>
            <a:off x="5259721" y="3038826"/>
            <a:ext cx="31466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Gerund</a:t>
            </a:r>
            <a:endParaRPr lang="en-US" sz="1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1C4A40-D4F1-4704-97F6-32B978E238A6}"/>
              </a:ext>
            </a:extLst>
          </p:cNvPr>
          <p:cNvSpPr txBox="1"/>
          <p:nvPr/>
        </p:nvSpPr>
        <p:spPr>
          <a:xfrm>
            <a:off x="640337" y="3106702"/>
            <a:ext cx="31466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</a:t>
            </a: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infinitive</a:t>
            </a:r>
            <a:endParaRPr lang="en-US" sz="1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F8D062-73E6-4426-9033-9A3658BEAE61}"/>
              </a:ext>
            </a:extLst>
          </p:cNvPr>
          <p:cNvSpPr txBox="1"/>
          <p:nvPr/>
        </p:nvSpPr>
        <p:spPr>
          <a:xfrm>
            <a:off x="1144922" y="4022449"/>
            <a:ext cx="20401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 be + v3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45C8ECE-3631-4888-BBB0-D5627CFC23AC}"/>
              </a:ext>
            </a:extLst>
          </p:cNvPr>
          <p:cNvSpPr txBox="1"/>
          <p:nvPr/>
        </p:nvSpPr>
        <p:spPr>
          <a:xfrm>
            <a:off x="5958969" y="3947633"/>
            <a:ext cx="174811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Being + v3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1157067-D321-2BFA-1BE5-6336B9EA2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8" t="28791" r="31858" b="51543"/>
          <a:stretch/>
        </p:blipFill>
        <p:spPr>
          <a:xfrm>
            <a:off x="494135" y="458858"/>
            <a:ext cx="8341847" cy="197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B1BC652-31AB-45D5-B571-39CEFB1B4EC3}"/>
              </a:ext>
            </a:extLst>
          </p:cNvPr>
          <p:cNvCxnSpPr>
            <a:cxnSpLocks/>
          </p:cNvCxnSpPr>
          <p:nvPr/>
        </p:nvCxnSpPr>
        <p:spPr>
          <a:xfrm>
            <a:off x="2213642" y="3482281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1280E68-4B7F-47A9-A814-709C2B61CE6B}"/>
              </a:ext>
            </a:extLst>
          </p:cNvPr>
          <p:cNvCxnSpPr>
            <a:cxnSpLocks/>
          </p:cNvCxnSpPr>
          <p:nvPr/>
        </p:nvCxnSpPr>
        <p:spPr>
          <a:xfrm>
            <a:off x="6699502" y="3476034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11">
            <a:extLst>
              <a:ext uri="{FF2B5EF4-FFF2-40B4-BE49-F238E27FC236}">
                <a16:creationId xmlns:a16="http://schemas.microsoft.com/office/drawing/2014/main" id="{649E4EB1-689A-2745-E9F2-C9B57DF9B995}"/>
              </a:ext>
            </a:extLst>
          </p:cNvPr>
          <p:cNvSpPr txBox="1"/>
          <p:nvPr/>
        </p:nvSpPr>
        <p:spPr>
          <a:xfrm>
            <a:off x="840696" y="723900"/>
            <a:ext cx="5209584" cy="2971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4">
            <a:extLst>
              <a:ext uri="{FF2B5EF4-FFF2-40B4-BE49-F238E27FC236}">
                <a16:creationId xmlns:a16="http://schemas.microsoft.com/office/drawing/2014/main" id="{59A57094-CF64-449C-879F-C6AF0AF8C21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1)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infinitives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Google Shape;1424;p47">
            <a:extLst>
              <a:ext uri="{FF2B5EF4-FFF2-40B4-BE49-F238E27FC236}">
                <a16:creationId xmlns:a16="http://schemas.microsoft.com/office/drawing/2014/main" id="{79FE9A75-F96C-460D-A23A-D3C8A6D83512}"/>
              </a:ext>
            </a:extLst>
          </p:cNvPr>
          <p:cNvSpPr txBox="1">
            <a:spLocks/>
          </p:cNvSpPr>
          <p:nvPr/>
        </p:nvSpPr>
        <p:spPr>
          <a:xfrm>
            <a:off x="1088844" y="1186152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to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Plus Sign 14">
            <a:extLst>
              <a:ext uri="{FF2B5EF4-FFF2-40B4-BE49-F238E27FC236}">
                <a16:creationId xmlns:a16="http://schemas.microsoft.com/office/drawing/2014/main" id="{52D8917C-7277-41A8-8F2E-CB4C7BCAF759}"/>
              </a:ext>
            </a:extLst>
          </p:cNvPr>
          <p:cNvSpPr/>
          <p:nvPr/>
        </p:nvSpPr>
        <p:spPr>
          <a:xfrm>
            <a:off x="2119851" y="129672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Google Shape;1424;p47">
            <a:extLst>
              <a:ext uri="{FF2B5EF4-FFF2-40B4-BE49-F238E27FC236}">
                <a16:creationId xmlns:a16="http://schemas.microsoft.com/office/drawing/2014/main" id="{1E07603E-3502-43AE-907D-B6670010A86F}"/>
              </a:ext>
            </a:extLst>
          </p:cNvPr>
          <p:cNvSpPr txBox="1">
            <a:spLocks/>
          </p:cNvSpPr>
          <p:nvPr/>
        </p:nvSpPr>
        <p:spPr>
          <a:xfrm>
            <a:off x="2824257" y="1202388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36042E93-72AD-49AC-A730-23F4D724A3D6}"/>
              </a:ext>
            </a:extLst>
          </p:cNvPr>
          <p:cNvSpPr txBox="1">
            <a:spLocks/>
          </p:cNvSpPr>
          <p:nvPr/>
        </p:nvSpPr>
        <p:spPr>
          <a:xfrm>
            <a:off x="4630808" y="1224298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A8E559DE-2482-48A5-B418-0DD9474125DF}"/>
              </a:ext>
            </a:extLst>
          </p:cNvPr>
          <p:cNvSpPr/>
          <p:nvPr/>
        </p:nvSpPr>
        <p:spPr>
          <a:xfrm>
            <a:off x="3844086" y="128143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105;p51">
            <a:extLst>
              <a:ext uri="{FF2B5EF4-FFF2-40B4-BE49-F238E27FC236}">
                <a16:creationId xmlns:a16="http://schemas.microsoft.com/office/drawing/2014/main" id="{3DFDA6C4-CFE0-41FE-8670-6F16B58D5B99}"/>
              </a:ext>
            </a:extLst>
          </p:cNvPr>
          <p:cNvSpPr txBox="1">
            <a:spLocks/>
          </p:cNvSpPr>
          <p:nvPr/>
        </p:nvSpPr>
        <p:spPr>
          <a:xfrm flipH="1">
            <a:off x="205014" y="2042502"/>
            <a:ext cx="1884352" cy="4720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02E400-0489-4AE9-8568-4C46D4EECE6F}"/>
              </a:ext>
            </a:extLst>
          </p:cNvPr>
          <p:cNvSpPr txBox="1"/>
          <p:nvPr/>
        </p:nvSpPr>
        <p:spPr>
          <a:xfrm>
            <a:off x="395161" y="3180062"/>
            <a:ext cx="36508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 </a:t>
            </a:r>
            <a:r>
              <a:rPr lang="en-US" sz="2400" b="1" u="sng" dirty="0">
                <a:solidFill>
                  <a:schemeClr val="bg1"/>
                </a:solidFill>
              </a:rPr>
              <a:t>need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</a:t>
            </a:r>
            <a:r>
              <a:rPr lang="en-US" sz="24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fix</a:t>
            </a:r>
            <a:r>
              <a:rPr lang="en-US" sz="2400" dirty="0">
                <a:solidFill>
                  <a:schemeClr val="bg1"/>
                </a:solidFill>
              </a:rPr>
              <a:t> my car </a:t>
            </a: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74B61E36-0DCC-47CF-85E6-043264C21A93}"/>
              </a:ext>
            </a:extLst>
          </p:cNvPr>
          <p:cNvCxnSpPr>
            <a:cxnSpLocks/>
          </p:cNvCxnSpPr>
          <p:nvPr/>
        </p:nvCxnSpPr>
        <p:spPr>
          <a:xfrm flipV="1">
            <a:off x="4093224" y="339631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FAF3176-7C81-4F5D-9AE5-06A9110FC421}"/>
              </a:ext>
            </a:extLst>
          </p:cNvPr>
          <p:cNvSpPr txBox="1"/>
          <p:nvPr/>
        </p:nvSpPr>
        <p:spPr>
          <a:xfrm>
            <a:off x="403043" y="4382300"/>
            <a:ext cx="365081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My car </a:t>
            </a:r>
            <a:r>
              <a:rPr lang="en-US" sz="2400" b="1" u="sng" dirty="0">
                <a:solidFill>
                  <a:schemeClr val="bg1"/>
                </a:solidFill>
              </a:rPr>
              <a:t>needs</a:t>
            </a:r>
            <a:r>
              <a:rPr lang="en-US" sz="2400" u="sng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to </a:t>
            </a:r>
            <a:r>
              <a:rPr lang="en-US" sz="24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 fixed</a:t>
            </a:r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1B5CCED3-AEA6-471B-9C68-1C7F2D5F32E9}"/>
              </a:ext>
            </a:extLst>
          </p:cNvPr>
          <p:cNvSpPr txBox="1">
            <a:spLocks/>
          </p:cNvSpPr>
          <p:nvPr/>
        </p:nvSpPr>
        <p:spPr>
          <a:xfrm>
            <a:off x="5248194" y="2972743"/>
            <a:ext cx="2138568" cy="63452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active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F6B50772-F11E-4838-AE41-9FC3633F92D5}"/>
              </a:ext>
            </a:extLst>
          </p:cNvPr>
          <p:cNvCxnSpPr>
            <a:cxnSpLocks/>
          </p:cNvCxnSpPr>
          <p:nvPr/>
        </p:nvCxnSpPr>
        <p:spPr>
          <a:xfrm flipV="1">
            <a:off x="4116873" y="4616031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8037E6F-769E-447F-82DC-F1FE89B1353E}"/>
              </a:ext>
            </a:extLst>
          </p:cNvPr>
          <p:cNvSpPr txBox="1">
            <a:spLocks/>
          </p:cNvSpPr>
          <p:nvPr/>
        </p:nvSpPr>
        <p:spPr>
          <a:xfrm>
            <a:off x="5214638" y="4234800"/>
            <a:ext cx="2138568" cy="64209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Passive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7A65575E-DD34-037E-4A05-1E980E593E7B}"/>
              </a:ext>
            </a:extLst>
          </p:cNvPr>
          <p:cNvSpPr/>
          <p:nvPr/>
        </p:nvSpPr>
        <p:spPr>
          <a:xfrm>
            <a:off x="534446" y="2695903"/>
            <a:ext cx="1065754" cy="312422"/>
          </a:xfrm>
          <a:prstGeom prst="wedgeEllipseCallout">
            <a:avLst>
              <a:gd name="adj1" fmla="val -40589"/>
              <a:gd name="adj2" fmla="val 82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subject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E56CF463-0F50-3C43-D59A-DD86AB30B371}"/>
              </a:ext>
            </a:extLst>
          </p:cNvPr>
          <p:cNvSpPr/>
          <p:nvPr/>
        </p:nvSpPr>
        <p:spPr>
          <a:xfrm>
            <a:off x="2287046" y="2651234"/>
            <a:ext cx="1065754" cy="312422"/>
          </a:xfrm>
          <a:prstGeom prst="wedgeEllipseCallout">
            <a:avLst>
              <a:gd name="adj1" fmla="val -40589"/>
              <a:gd name="adj2" fmla="val 82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verb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B0BDC4D1-0FB5-8792-ED79-71ABCABF044B}"/>
              </a:ext>
            </a:extLst>
          </p:cNvPr>
          <p:cNvSpPr/>
          <p:nvPr/>
        </p:nvSpPr>
        <p:spPr>
          <a:xfrm>
            <a:off x="3440556" y="2685393"/>
            <a:ext cx="1065754" cy="312422"/>
          </a:xfrm>
          <a:prstGeom prst="wedgeEllipseCallout">
            <a:avLst>
              <a:gd name="adj1" fmla="val -40589"/>
              <a:gd name="adj2" fmla="val 82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object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F16F6004-F7FA-A8E9-5A7A-48B41E8C608E}"/>
              </a:ext>
            </a:extLst>
          </p:cNvPr>
          <p:cNvSpPr/>
          <p:nvPr/>
        </p:nvSpPr>
        <p:spPr>
          <a:xfrm>
            <a:off x="597507" y="3870434"/>
            <a:ext cx="1065754" cy="312422"/>
          </a:xfrm>
          <a:prstGeom prst="wedgeEllipseCallout">
            <a:avLst>
              <a:gd name="adj1" fmla="val -40589"/>
              <a:gd name="adj2" fmla="val 827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object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رسم 7" descr="سهم لأسفل مع تعبئة خالصة">
            <a:extLst>
              <a:ext uri="{FF2B5EF4-FFF2-40B4-BE49-F238E27FC236}">
                <a16:creationId xmlns:a16="http://schemas.microsoft.com/office/drawing/2014/main" id="{F60844E2-6F25-3AE6-AA5E-C5AF4B9A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25654">
            <a:off x="1435185" y="3628561"/>
            <a:ext cx="755703" cy="755703"/>
          </a:xfrm>
          <a:prstGeom prst="rect">
            <a:avLst/>
          </a:prstGeom>
        </p:spPr>
      </p:pic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123CB411-6363-CBCC-3133-0202C3C476F2}"/>
              </a:ext>
            </a:extLst>
          </p:cNvPr>
          <p:cNvSpPr/>
          <p:nvPr/>
        </p:nvSpPr>
        <p:spPr>
          <a:xfrm>
            <a:off x="2506717" y="3909848"/>
            <a:ext cx="1142999" cy="323193"/>
          </a:xfrm>
          <a:prstGeom prst="wedgeEllipseCallout">
            <a:avLst>
              <a:gd name="adj1" fmla="val -17142"/>
              <a:gd name="adj2" fmla="val 1218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Add </a:t>
            </a:r>
            <a:r>
              <a:rPr lang="en-US" b="1" u="sng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be</a:t>
            </a:r>
            <a:endParaRPr lang="ar-SA" b="1" u="sng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4FEC5235-5508-4C57-2BCA-8561D320FB90}"/>
              </a:ext>
            </a:extLst>
          </p:cNvPr>
          <p:cNvSpPr/>
          <p:nvPr/>
        </p:nvSpPr>
        <p:spPr>
          <a:xfrm>
            <a:off x="3684920" y="3954517"/>
            <a:ext cx="1065754" cy="312422"/>
          </a:xfrm>
          <a:prstGeom prst="wedgeEllipseCallout">
            <a:avLst>
              <a:gd name="adj1" fmla="val -45027"/>
              <a:gd name="adj2" fmla="val 1206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V3-P.P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2" grpId="0" animBg="1"/>
      <p:bldP spid="24" grpId="0" animBg="1"/>
      <p:bldP spid="26" grpId="0" animBg="1"/>
      <p:bldP spid="2" grpId="0" animBg="1"/>
      <p:bldP spid="3" grpId="0" animBg="1"/>
      <p:bldP spid="4" grpId="0" animBg="1"/>
      <p:bldP spid="5" grpId="0" animBg="1"/>
      <p:bldP spid="14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 flipH="1">
            <a:off x="8954936" y="5256900"/>
            <a:ext cx="312682" cy="44899"/>
          </a:xfrm>
          <a:custGeom>
            <a:avLst/>
            <a:gdLst/>
            <a:ahLst/>
            <a:cxnLst/>
            <a:rect l="l" t="t" r="r" b="b"/>
            <a:pathLst>
              <a:path w="6992" h="1004" fill="none" extrusionOk="0">
                <a:moveTo>
                  <a:pt x="1" y="912"/>
                </a:moveTo>
                <a:cubicBezTo>
                  <a:pt x="639" y="1004"/>
                  <a:pt x="6992" y="0"/>
                  <a:pt x="6992" y="0"/>
                </a:cubicBezTo>
              </a:path>
            </a:pathLst>
          </a:custGeom>
          <a:noFill/>
          <a:ln w="19000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 rot="-1726913">
            <a:off x="1878107" y="2596502"/>
            <a:ext cx="9144004" cy="2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مستطيل: زوايا مستديرة 4">
            <a:extLst>
              <a:ext uri="{FF2B5EF4-FFF2-40B4-BE49-F238E27FC236}">
                <a16:creationId xmlns:a16="http://schemas.microsoft.com/office/drawing/2014/main" id="{8346B2EF-5C18-4E77-8C39-56CF760D709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2)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gerunds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68BD6320-96E8-4FE1-A91D-98268C5CA16E}"/>
              </a:ext>
            </a:extLst>
          </p:cNvPr>
          <p:cNvSpPr txBox="1">
            <a:spLocks/>
          </p:cNvSpPr>
          <p:nvPr/>
        </p:nvSpPr>
        <p:spPr>
          <a:xfrm>
            <a:off x="1463622" y="1367926"/>
            <a:ext cx="166187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28418AEB-8AD3-46CA-8273-E92DB0763D95}"/>
              </a:ext>
            </a:extLst>
          </p:cNvPr>
          <p:cNvSpPr/>
          <p:nvPr/>
        </p:nvSpPr>
        <p:spPr>
          <a:xfrm>
            <a:off x="3181934" y="141543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44847484-3B0B-4C01-93FB-1DAF08C517B0}"/>
              </a:ext>
            </a:extLst>
          </p:cNvPr>
          <p:cNvSpPr txBox="1">
            <a:spLocks/>
          </p:cNvSpPr>
          <p:nvPr/>
        </p:nvSpPr>
        <p:spPr>
          <a:xfrm>
            <a:off x="3897711" y="1350423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Google Shape;2105;p51">
            <a:extLst>
              <a:ext uri="{FF2B5EF4-FFF2-40B4-BE49-F238E27FC236}">
                <a16:creationId xmlns:a16="http://schemas.microsoft.com/office/drawing/2014/main" id="{50AD994E-AB23-462C-A9FB-F58013F670EC}"/>
              </a:ext>
            </a:extLst>
          </p:cNvPr>
          <p:cNvSpPr txBox="1">
            <a:spLocks/>
          </p:cNvSpPr>
          <p:nvPr/>
        </p:nvSpPr>
        <p:spPr>
          <a:xfrm flipH="1">
            <a:off x="243881" y="2311401"/>
            <a:ext cx="1630796" cy="43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98EA679-48AE-4A8B-8079-9C2DEEE43F43}"/>
              </a:ext>
            </a:extLst>
          </p:cNvPr>
          <p:cNvSpPr txBox="1"/>
          <p:nvPr/>
        </p:nvSpPr>
        <p:spPr>
          <a:xfrm>
            <a:off x="217034" y="3091642"/>
            <a:ext cx="5905747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en-US" sz="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my father reading to me when I was child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A200FD8-1B48-4060-96FC-CF5C1BB36ACA}"/>
              </a:ext>
            </a:extLst>
          </p:cNvPr>
          <p:cNvSpPr txBox="1"/>
          <p:nvPr/>
        </p:nvSpPr>
        <p:spPr>
          <a:xfrm>
            <a:off x="243881" y="3857671"/>
            <a:ext cx="590574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being read </a:t>
            </a:r>
            <a:r>
              <a:rPr lang="en-US" sz="1800" dirty="0">
                <a:solidFill>
                  <a:schemeClr val="bg1"/>
                </a:solidFill>
              </a:rPr>
              <a:t>to me when I was a child.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A15C9DB-47ED-442B-848D-61DF3C46A052}"/>
              </a:ext>
            </a:extLst>
          </p:cNvPr>
          <p:cNvCxnSpPr>
            <a:cxnSpLocks/>
          </p:cNvCxnSpPr>
          <p:nvPr/>
        </p:nvCxnSpPr>
        <p:spPr>
          <a:xfrm flipV="1">
            <a:off x="6190185" y="336903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8EA8E9A-D9D8-4216-B162-E4FD4E9AF376}"/>
              </a:ext>
            </a:extLst>
          </p:cNvPr>
          <p:cNvCxnSpPr>
            <a:cxnSpLocks/>
          </p:cNvCxnSpPr>
          <p:nvPr/>
        </p:nvCxnSpPr>
        <p:spPr>
          <a:xfrm flipV="1">
            <a:off x="6279045" y="4064568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A0FCE8A6-C340-4B94-8327-5B98A348D62F}"/>
              </a:ext>
            </a:extLst>
          </p:cNvPr>
          <p:cNvSpPr txBox="1">
            <a:spLocks/>
          </p:cNvSpPr>
          <p:nvPr/>
        </p:nvSpPr>
        <p:spPr>
          <a:xfrm>
            <a:off x="7300893" y="3052467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active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74E94868-824C-4F27-85FD-DFB36C2DBF75}"/>
              </a:ext>
            </a:extLst>
          </p:cNvPr>
          <p:cNvSpPr txBox="1">
            <a:spLocks/>
          </p:cNvSpPr>
          <p:nvPr/>
        </p:nvSpPr>
        <p:spPr>
          <a:xfrm>
            <a:off x="7382903" y="3809803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passive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رسم 2" descr="إغلاق مع تعبئة خالصة">
            <a:extLst>
              <a:ext uri="{FF2B5EF4-FFF2-40B4-BE49-F238E27FC236}">
                <a16:creationId xmlns:a16="http://schemas.microsoft.com/office/drawing/2014/main" id="{1E72D445-7994-53E1-2950-F48A3DC6E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3520" y="2868930"/>
            <a:ext cx="914400" cy="914400"/>
          </a:xfrm>
          <a:prstGeom prst="rect">
            <a:avLst/>
          </a:prstGeom>
        </p:spPr>
      </p:pic>
      <p:pic>
        <p:nvPicPr>
          <p:cNvPr id="5" name="رسم 4" descr="مؤشر مع تعبئة خالصة">
            <a:extLst>
              <a:ext uri="{FF2B5EF4-FFF2-40B4-BE49-F238E27FC236}">
                <a16:creationId xmlns:a16="http://schemas.microsoft.com/office/drawing/2014/main" id="{762FA5C7-AE22-7BCC-74CD-AB83780F6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8320" y="4118610"/>
            <a:ext cx="914400" cy="914400"/>
          </a:xfrm>
          <a:prstGeom prst="rect">
            <a:avLst/>
          </a:prstGeom>
        </p:spPr>
      </p:pic>
      <p:pic>
        <p:nvPicPr>
          <p:cNvPr id="6" name="رسم 5" descr="إغلاق مع تعبئة خالصة">
            <a:extLst>
              <a:ext uri="{FF2B5EF4-FFF2-40B4-BE49-F238E27FC236}">
                <a16:creationId xmlns:a16="http://schemas.microsoft.com/office/drawing/2014/main" id="{1F8C2FF3-3732-8E3A-1C26-99AC63AB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160" y="2929890"/>
            <a:ext cx="914400" cy="914400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80C155E7-92C1-48B5-8028-76CB67A2950A}"/>
              </a:ext>
            </a:extLst>
          </p:cNvPr>
          <p:cNvSpPr/>
          <p:nvPr/>
        </p:nvSpPr>
        <p:spPr>
          <a:xfrm>
            <a:off x="3246115" y="2418807"/>
            <a:ext cx="1272545" cy="408214"/>
          </a:xfrm>
          <a:prstGeom prst="wedgeEllipseCallout">
            <a:avLst>
              <a:gd name="adj1" fmla="val -45027"/>
              <a:gd name="adj2" fmla="val 953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omit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-</a:t>
            </a:r>
            <a:r>
              <a:rPr lang="en-US" b="1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ing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24120714-59B9-B027-5F7C-5B8C90AAF41A}"/>
              </a:ext>
            </a:extLst>
          </p:cNvPr>
          <p:cNvSpPr/>
          <p:nvPr/>
        </p:nvSpPr>
        <p:spPr>
          <a:xfrm>
            <a:off x="350521" y="4422867"/>
            <a:ext cx="1546860" cy="408214"/>
          </a:xfrm>
          <a:prstGeom prst="wedgeEllipseCallout">
            <a:avLst>
              <a:gd name="adj1" fmla="val 44793"/>
              <a:gd name="adj2" fmla="val -763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add </a:t>
            </a:r>
            <a:r>
              <a:rPr lang="en-US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being</a:t>
            </a:r>
            <a:endParaRPr lang="ar-SA" b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2630485" y="86604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u="none" dirty="0"/>
              <a:t>03</a:t>
            </a:r>
            <a:endParaRPr sz="9800" u="none"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460926" y="290192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Auxiliary Verbs after </a:t>
            </a:r>
            <a:br>
              <a:rPr lang="en" sz="5400" dirty="0"/>
            </a:br>
            <a:r>
              <a:rPr lang="en" sz="5400" dirty="0">
                <a:solidFill>
                  <a:schemeClr val="bg1"/>
                </a:solidFill>
              </a:rPr>
              <a:t>But</a:t>
            </a:r>
            <a:r>
              <a:rPr lang="en" sz="5400" dirty="0"/>
              <a:t> </a:t>
            </a:r>
            <a:r>
              <a:rPr lang="en" sz="5400" dirty="0">
                <a:solidFill>
                  <a:schemeClr val="accent3"/>
                </a:solidFill>
              </a:rPr>
              <a:t>&amp;</a:t>
            </a:r>
            <a:r>
              <a:rPr lang="en" sz="5400" dirty="0"/>
              <a:t> And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14178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E9DFCE-1B9E-300A-56F5-D04715261F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4" t="51407" r="15417" b="11407"/>
          <a:stretch/>
        </p:blipFill>
        <p:spPr>
          <a:xfrm>
            <a:off x="422465" y="1352242"/>
            <a:ext cx="8184771" cy="254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A0FC3A5C-1CFC-E292-7E8C-6F7485118D70}"/>
              </a:ext>
            </a:extLst>
          </p:cNvPr>
          <p:cNvSpPr txBox="1"/>
          <p:nvPr/>
        </p:nvSpPr>
        <p:spPr>
          <a:xfrm>
            <a:off x="749256" y="1546860"/>
            <a:ext cx="5209584" cy="2971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05167889-C26C-43BA-93C8-82738AADFF20}"/>
              </a:ext>
            </a:extLst>
          </p:cNvPr>
          <p:cNvSpPr txBox="1"/>
          <p:nvPr/>
        </p:nvSpPr>
        <p:spPr>
          <a:xfrm>
            <a:off x="1748971" y="199920"/>
            <a:ext cx="5508599" cy="9179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kern="1200" dirty="0">
              <a:solidFill>
                <a:schemeClr val="tx1"/>
              </a:solidFill>
            </a:endParaRP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</a:rPr>
              <a:t>Auxiliary Verbs after</a:t>
            </a:r>
            <a:r>
              <a:rPr lang="en-US" sz="2400" b="1" dirty="0"/>
              <a:t>( But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 err="1"/>
              <a:t>And</a:t>
            </a:r>
            <a:r>
              <a:rPr lang="en-US" sz="2400" b="1" dirty="0"/>
              <a:t> )</a:t>
            </a: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1050" b="1" kern="1200" dirty="0"/>
          </a:p>
        </p:txBody>
      </p:sp>
      <p:sp>
        <p:nvSpPr>
          <p:cNvPr id="10" name="وسيلة الشرح: سهم لأسفل 9">
            <a:extLst>
              <a:ext uri="{FF2B5EF4-FFF2-40B4-BE49-F238E27FC236}">
                <a16:creationId xmlns:a16="http://schemas.microsoft.com/office/drawing/2014/main" id="{C2F57CD7-57BB-4AFA-A044-C60E29FD7B3A}"/>
              </a:ext>
            </a:extLst>
          </p:cNvPr>
          <p:cNvSpPr/>
          <p:nvPr/>
        </p:nvSpPr>
        <p:spPr>
          <a:xfrm>
            <a:off x="491778" y="1457473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When additional is made to statements with </a:t>
            </a:r>
            <a:r>
              <a:rPr lang="en-US" sz="2400" b="1" u="sng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but, and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the</a:t>
            </a:r>
            <a:r>
              <a:rPr lang="en-US" sz="2400" b="1" kern="1200" dirty="0">
                <a:solidFill>
                  <a:srgbClr val="C00000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main verb</a:t>
            </a:r>
            <a:r>
              <a:rPr lang="en-US" sz="2400" b="1" kern="1200" dirty="0">
                <a:solidFill>
                  <a:schemeClr val="tx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 </a:t>
            </a:r>
            <a:r>
              <a:rPr lang="en-US" sz="2400" b="1" u="sng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NOT repeated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  <a:p>
            <a:pPr lvl="0" algn="ctr">
              <a:buClrTx/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It is replaced with an </a:t>
            </a:r>
            <a:r>
              <a:rPr lang="en-US" sz="2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auxiliary verb.</a:t>
            </a:r>
          </a:p>
        </p:txBody>
      </p:sp>
      <p:sp>
        <p:nvSpPr>
          <p:cNvPr id="2" name="مخطط انسيابي: معالجة 1">
            <a:extLst>
              <a:ext uri="{FF2B5EF4-FFF2-40B4-BE49-F238E27FC236}">
                <a16:creationId xmlns:a16="http://schemas.microsoft.com/office/drawing/2014/main" id="{FFE25A2D-8528-497E-BBEA-9C9701763AC5}"/>
              </a:ext>
            </a:extLst>
          </p:cNvPr>
          <p:cNvSpPr/>
          <p:nvPr/>
        </p:nvSpPr>
        <p:spPr>
          <a:xfrm>
            <a:off x="638628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do – does – did </a:t>
            </a:r>
          </a:p>
        </p:txBody>
      </p:sp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6C176014-B55F-4B35-AD7F-3B9DE572E6E9}"/>
              </a:ext>
            </a:extLst>
          </p:cNvPr>
          <p:cNvSpPr/>
          <p:nvPr/>
        </p:nvSpPr>
        <p:spPr>
          <a:xfrm>
            <a:off x="3383280" y="3846285"/>
            <a:ext cx="2230333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have – has – had </a:t>
            </a:r>
          </a:p>
        </p:txBody>
      </p:sp>
      <p:sp>
        <p:nvSpPr>
          <p:cNvPr id="7" name="مخطط انسيابي: معالجة 6">
            <a:extLst>
              <a:ext uri="{FF2B5EF4-FFF2-40B4-BE49-F238E27FC236}">
                <a16:creationId xmlns:a16="http://schemas.microsoft.com/office/drawing/2014/main" id="{202D3A46-9C44-4FBA-8765-9087B9262970}"/>
              </a:ext>
            </a:extLst>
          </p:cNvPr>
          <p:cNvSpPr/>
          <p:nvPr/>
        </p:nvSpPr>
        <p:spPr>
          <a:xfrm>
            <a:off x="5994826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is – are – am</a:t>
            </a:r>
          </a:p>
          <a:p>
            <a:pPr algn="ctr"/>
            <a:endParaRPr lang="en-US" sz="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Was – were </a:t>
            </a:r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idx="15"/>
          </p:nvPr>
        </p:nvSpPr>
        <p:spPr>
          <a:xfrm>
            <a:off x="367858" y="457524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Objectives</a:t>
            </a:r>
            <a:endParaRPr sz="5400" b="1" dirty="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Distinguish</a:t>
            </a:r>
            <a:endParaRPr sz="2400" b="1"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2106548" y="2020226"/>
            <a:ext cx="2538279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 dirty="0"/>
              <a:t>B</a:t>
            </a:r>
            <a:r>
              <a:rPr lang="en" sz="1550" dirty="0"/>
              <a:t>etween Verb+ infinitive or gerunds with different meanings</a:t>
            </a:r>
            <a:endParaRPr sz="1550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 idx="2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Use</a:t>
            </a:r>
            <a:endParaRPr sz="2400" b="1"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Auxiliary Verbs after But &amp; and correctly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title" idx="3"/>
          </p:nvPr>
        </p:nvSpPr>
        <p:spPr>
          <a:xfrm>
            <a:off x="4941634" y="1767050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2" name="Google Shape;172;p30"/>
          <p:cNvSpPr txBox="1">
            <a:spLocks noGrp="1"/>
          </p:cNvSpPr>
          <p:nvPr>
            <p:ph type="ctrTitle" idx="8"/>
          </p:nvPr>
        </p:nvSpPr>
        <p:spPr>
          <a:xfrm>
            <a:off x="4923214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Practice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subTitle" idx="9"/>
          </p:nvPr>
        </p:nvSpPr>
        <p:spPr>
          <a:xfrm>
            <a:off x="5886167" y="1995951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Passive forms of an infinitive and gerunds </a:t>
            </a:r>
            <a:endParaRPr sz="16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4"/>
          </p:nvPr>
        </p:nvSpPr>
        <p:spPr>
          <a:xfrm>
            <a:off x="5087291" y="3056056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ctrTitle" idx="13"/>
          </p:nvPr>
        </p:nvSpPr>
        <p:spPr>
          <a:xfrm>
            <a:off x="4680452" y="2921132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Apply</a:t>
            </a:r>
            <a:endParaRPr b="1" dirty="0"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4"/>
          </p:nvPr>
        </p:nvSpPr>
        <p:spPr>
          <a:xfrm>
            <a:off x="5683865" y="3252616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rules to do the exercises correctly</a:t>
            </a:r>
            <a:endParaRPr sz="16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C024320-F217-4D1D-A4FF-92D4241C3328}"/>
              </a:ext>
            </a:extLst>
          </p:cNvPr>
          <p:cNvSpPr txBox="1"/>
          <p:nvPr/>
        </p:nvSpPr>
        <p:spPr>
          <a:xfrm>
            <a:off x="2286000" y="502884"/>
            <a:ext cx="457200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/>
              <a:t>But + subject + auxiliary</a:t>
            </a:r>
            <a:endParaRPr lang="en-US" b="1" dirty="0"/>
          </a:p>
        </p:txBody>
      </p:sp>
      <p:sp>
        <p:nvSpPr>
          <p:cNvPr id="7" name="وسيلة الشرح: سهم لأسفل 6">
            <a:extLst>
              <a:ext uri="{FF2B5EF4-FFF2-40B4-BE49-F238E27FC236}">
                <a16:creationId xmlns:a16="http://schemas.microsoft.com/office/drawing/2014/main" id="{994D5FCF-9C1B-4E08-A76E-F10CCE332F09}"/>
              </a:ext>
            </a:extLst>
          </p:cNvPr>
          <p:cNvSpPr/>
          <p:nvPr/>
        </p:nvSpPr>
        <p:spPr>
          <a:xfrm>
            <a:off x="491778" y="1747758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My sister </a:t>
            </a:r>
            <a:r>
              <a:rPr lang="en-US" sz="28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isn’t</a:t>
            </a: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good at remembering special occasions , </a:t>
            </a:r>
            <a:r>
              <a:rPr lang="en-US" sz="28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</a:t>
            </a: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my mother </a:t>
            </a:r>
            <a:r>
              <a:rPr lang="en-US" sz="28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2B20A29-FB7B-4381-B048-32D3D8860F88}"/>
              </a:ext>
            </a:extLst>
          </p:cNvPr>
          <p:cNvSpPr txBox="1"/>
          <p:nvPr/>
        </p:nvSpPr>
        <p:spPr>
          <a:xfrm>
            <a:off x="2804885" y="4180439"/>
            <a:ext cx="401501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 my mother “  remember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4">
            <a:extLst>
              <a:ext uri="{FF2B5EF4-FFF2-40B4-BE49-F238E27FC236}">
                <a16:creationId xmlns:a16="http://schemas.microsoft.com/office/drawing/2014/main" id="{C687D089-2171-476A-8E95-D82B62EC2619}"/>
              </a:ext>
            </a:extLst>
          </p:cNvPr>
          <p:cNvSpPr txBox="1"/>
          <p:nvPr/>
        </p:nvSpPr>
        <p:spPr>
          <a:xfrm>
            <a:off x="1952171" y="631372"/>
            <a:ext cx="5595258" cy="6703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sng" kern="1200" dirty="0">
                <a:solidFill>
                  <a:schemeClr val="tx1"/>
                </a:solidFill>
              </a:rPr>
              <a:t>and</a:t>
            </a:r>
            <a:r>
              <a:rPr lang="en-US" sz="2400" b="1" kern="1200" dirty="0">
                <a:solidFill>
                  <a:schemeClr val="tx1"/>
                </a:solidFill>
              </a:rPr>
              <a:t> +</a:t>
            </a:r>
            <a:r>
              <a:rPr lang="en-US" sz="2400" b="1" kern="1200" dirty="0"/>
              <a:t> subject </a:t>
            </a:r>
            <a:r>
              <a:rPr lang="en-US" sz="2400" b="1" kern="1200" dirty="0">
                <a:solidFill>
                  <a:schemeClr val="tx1"/>
                </a:solidFill>
              </a:rPr>
              <a:t>+</a:t>
            </a:r>
            <a:r>
              <a:rPr lang="en-US" sz="2400" b="1" kern="1200" dirty="0"/>
              <a:t> auxiliary</a:t>
            </a:r>
            <a:r>
              <a:rPr lang="en-US" sz="2400" b="1" dirty="0">
                <a:solidFill>
                  <a:schemeClr val="tx1"/>
                </a:solidFill>
              </a:rPr>
              <a:t> + too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(+)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E8FF279-31AF-44A7-B1BF-45C4EAB219BB}"/>
              </a:ext>
            </a:extLst>
          </p:cNvPr>
          <p:cNvSpPr/>
          <p:nvPr/>
        </p:nvSpPr>
        <p:spPr>
          <a:xfrm>
            <a:off x="1299027" y="1809750"/>
            <a:ext cx="4455886" cy="762000"/>
          </a:xfrm>
          <a:prstGeom prst="wedgeRoundRectCallout">
            <a:avLst>
              <a:gd name="adj1" fmla="val -66145"/>
              <a:gd name="adj2" fmla="val 25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He enjoys outdoor activities</a:t>
            </a:r>
            <a:r>
              <a:rPr lang="en-US" sz="2000" b="1" dirty="0"/>
              <a:t>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CF61F9-E496-4268-8FD5-816C04D9E540}"/>
              </a:ext>
            </a:extLst>
          </p:cNvPr>
          <p:cNvSpPr/>
          <p:nvPr/>
        </p:nvSpPr>
        <p:spPr>
          <a:xfrm>
            <a:off x="1952171" y="2825749"/>
            <a:ext cx="5892801" cy="762000"/>
          </a:xfrm>
          <a:prstGeom prst="wedgeRoundRectCallout">
            <a:avLst>
              <a:gd name="adj1" fmla="val 61676"/>
              <a:gd name="adj2" fmla="val -1845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He enjoys outdoor activities , and his son </a:t>
            </a:r>
            <a:r>
              <a:rPr lang="en-US" sz="24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does too.</a:t>
            </a:r>
          </a:p>
        </p:txBody>
      </p:sp>
      <p:grpSp>
        <p:nvGrpSpPr>
          <p:cNvPr id="13" name="Google Shape;988;p49">
            <a:extLst>
              <a:ext uri="{FF2B5EF4-FFF2-40B4-BE49-F238E27FC236}">
                <a16:creationId xmlns:a16="http://schemas.microsoft.com/office/drawing/2014/main" id="{FA3FBA6B-C226-45A3-B85C-DE3D80D1404F}"/>
              </a:ext>
            </a:extLst>
          </p:cNvPr>
          <p:cNvGrpSpPr/>
          <p:nvPr/>
        </p:nvGrpSpPr>
        <p:grpSpPr>
          <a:xfrm>
            <a:off x="154651" y="1908819"/>
            <a:ext cx="457184" cy="563862"/>
            <a:chOff x="3082075" y="2871805"/>
            <a:chExt cx="318884" cy="379807"/>
          </a:xfrm>
        </p:grpSpPr>
        <p:sp>
          <p:nvSpPr>
            <p:cNvPr id="14" name="Google Shape;989;p49">
              <a:extLst>
                <a:ext uri="{FF2B5EF4-FFF2-40B4-BE49-F238E27FC236}">
                  <a16:creationId xmlns:a16="http://schemas.microsoft.com/office/drawing/2014/main" id="{7B45AAEF-B9F9-4687-9010-A3F75ED1130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0;p49">
              <a:extLst>
                <a:ext uri="{FF2B5EF4-FFF2-40B4-BE49-F238E27FC236}">
                  <a16:creationId xmlns:a16="http://schemas.microsoft.com/office/drawing/2014/main" id="{5045F605-A3E0-4EB3-83E7-C68AA69FF5CB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1;p49">
              <a:extLst>
                <a:ext uri="{FF2B5EF4-FFF2-40B4-BE49-F238E27FC236}">
                  <a16:creationId xmlns:a16="http://schemas.microsoft.com/office/drawing/2014/main" id="{997412D1-CD05-495C-871C-52401487C237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2;p49">
              <a:extLst>
                <a:ext uri="{FF2B5EF4-FFF2-40B4-BE49-F238E27FC236}">
                  <a16:creationId xmlns:a16="http://schemas.microsoft.com/office/drawing/2014/main" id="{5DFAF8B3-A9E0-4917-B908-045CA67C2EFE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3;p49">
              <a:extLst>
                <a:ext uri="{FF2B5EF4-FFF2-40B4-BE49-F238E27FC236}">
                  <a16:creationId xmlns:a16="http://schemas.microsoft.com/office/drawing/2014/main" id="{1139A31F-3B4A-49AA-AC19-D17E1B809F47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4;p49">
              <a:extLst>
                <a:ext uri="{FF2B5EF4-FFF2-40B4-BE49-F238E27FC236}">
                  <a16:creationId xmlns:a16="http://schemas.microsoft.com/office/drawing/2014/main" id="{2A5B4139-9EC0-46BF-871D-98C695DDAC7F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5;p49">
              <a:extLst>
                <a:ext uri="{FF2B5EF4-FFF2-40B4-BE49-F238E27FC236}">
                  <a16:creationId xmlns:a16="http://schemas.microsoft.com/office/drawing/2014/main" id="{DEBDE0EB-0202-45CA-B7F1-C3493D17CF18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6;p49">
              <a:extLst>
                <a:ext uri="{FF2B5EF4-FFF2-40B4-BE49-F238E27FC236}">
                  <a16:creationId xmlns:a16="http://schemas.microsoft.com/office/drawing/2014/main" id="{F560B31B-F919-4C63-9FD0-63DC7DCF4685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7;p49">
              <a:extLst>
                <a:ext uri="{FF2B5EF4-FFF2-40B4-BE49-F238E27FC236}">
                  <a16:creationId xmlns:a16="http://schemas.microsoft.com/office/drawing/2014/main" id="{ADEF8C75-40C1-44BB-B1E2-EB9BBEEEA343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8;p49">
              <a:extLst>
                <a:ext uri="{FF2B5EF4-FFF2-40B4-BE49-F238E27FC236}">
                  <a16:creationId xmlns:a16="http://schemas.microsoft.com/office/drawing/2014/main" id="{5E444B04-5A42-4D65-8CC5-06A9C9A77765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9;p49">
              <a:extLst>
                <a:ext uri="{FF2B5EF4-FFF2-40B4-BE49-F238E27FC236}">
                  <a16:creationId xmlns:a16="http://schemas.microsoft.com/office/drawing/2014/main" id="{A15201B4-79E5-4DED-A18F-518D678208C8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0;p49">
              <a:extLst>
                <a:ext uri="{FF2B5EF4-FFF2-40B4-BE49-F238E27FC236}">
                  <a16:creationId xmlns:a16="http://schemas.microsoft.com/office/drawing/2014/main" id="{ACCF62C7-F803-419D-AA35-8E1AF02564D7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1;p49">
              <a:extLst>
                <a:ext uri="{FF2B5EF4-FFF2-40B4-BE49-F238E27FC236}">
                  <a16:creationId xmlns:a16="http://schemas.microsoft.com/office/drawing/2014/main" id="{50431E8D-89AD-49EC-99A0-A8247FF653A7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2;p49">
              <a:extLst>
                <a:ext uri="{FF2B5EF4-FFF2-40B4-BE49-F238E27FC236}">
                  <a16:creationId xmlns:a16="http://schemas.microsoft.com/office/drawing/2014/main" id="{6E5B1CB5-CF59-435E-991C-2678A2D7A08C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3;p49">
              <a:extLst>
                <a:ext uri="{FF2B5EF4-FFF2-40B4-BE49-F238E27FC236}">
                  <a16:creationId xmlns:a16="http://schemas.microsoft.com/office/drawing/2014/main" id="{2C4B4CCD-2714-44D3-A665-0B9FEAF0B6C7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3F970A8-E0F6-415D-8608-DC6BA9FD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494" y="2649751"/>
            <a:ext cx="457240" cy="566977"/>
          </a:xfrm>
          <a:prstGeom prst="rect">
            <a:avLst/>
          </a:prstGeom>
        </p:spPr>
      </p:pic>
      <p:grpSp>
        <p:nvGrpSpPr>
          <p:cNvPr id="30" name="Google Shape;988;p49">
            <a:extLst>
              <a:ext uri="{FF2B5EF4-FFF2-40B4-BE49-F238E27FC236}">
                <a16:creationId xmlns:a16="http://schemas.microsoft.com/office/drawing/2014/main" id="{3D879084-052C-4A33-9AC9-B1C312816C90}"/>
              </a:ext>
            </a:extLst>
          </p:cNvPr>
          <p:cNvGrpSpPr/>
          <p:nvPr/>
        </p:nvGrpSpPr>
        <p:grpSpPr>
          <a:xfrm>
            <a:off x="909394" y="3843894"/>
            <a:ext cx="457184" cy="563862"/>
            <a:chOff x="3082075" y="2871805"/>
            <a:chExt cx="318884" cy="379807"/>
          </a:xfrm>
        </p:grpSpPr>
        <p:sp>
          <p:nvSpPr>
            <p:cNvPr id="31" name="Google Shape;989;p49">
              <a:extLst>
                <a:ext uri="{FF2B5EF4-FFF2-40B4-BE49-F238E27FC236}">
                  <a16:creationId xmlns:a16="http://schemas.microsoft.com/office/drawing/2014/main" id="{E6D67A5C-EE89-4E73-902F-DF79087C079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0;p49">
              <a:extLst>
                <a:ext uri="{FF2B5EF4-FFF2-40B4-BE49-F238E27FC236}">
                  <a16:creationId xmlns:a16="http://schemas.microsoft.com/office/drawing/2014/main" id="{27406E4A-C1FB-47FC-987C-BC14E5792C9F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1;p49">
              <a:extLst>
                <a:ext uri="{FF2B5EF4-FFF2-40B4-BE49-F238E27FC236}">
                  <a16:creationId xmlns:a16="http://schemas.microsoft.com/office/drawing/2014/main" id="{6BB365F6-0E00-4CDF-B293-F376E8CDEE03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2;p49">
              <a:extLst>
                <a:ext uri="{FF2B5EF4-FFF2-40B4-BE49-F238E27FC236}">
                  <a16:creationId xmlns:a16="http://schemas.microsoft.com/office/drawing/2014/main" id="{7268D996-4B6A-4A2A-974F-2D31E9C8ABD0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93;p49">
              <a:extLst>
                <a:ext uri="{FF2B5EF4-FFF2-40B4-BE49-F238E27FC236}">
                  <a16:creationId xmlns:a16="http://schemas.microsoft.com/office/drawing/2014/main" id="{846FA649-3B11-4E5A-B94E-DA30F30AB352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4;p49">
              <a:extLst>
                <a:ext uri="{FF2B5EF4-FFF2-40B4-BE49-F238E27FC236}">
                  <a16:creationId xmlns:a16="http://schemas.microsoft.com/office/drawing/2014/main" id="{7C01FF84-4887-4788-A88E-C177ED4253FB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;p49">
              <a:extLst>
                <a:ext uri="{FF2B5EF4-FFF2-40B4-BE49-F238E27FC236}">
                  <a16:creationId xmlns:a16="http://schemas.microsoft.com/office/drawing/2014/main" id="{7E22D327-800F-43CB-BAAA-EE94E7A9784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6;p49">
              <a:extLst>
                <a:ext uri="{FF2B5EF4-FFF2-40B4-BE49-F238E27FC236}">
                  <a16:creationId xmlns:a16="http://schemas.microsoft.com/office/drawing/2014/main" id="{07540DEF-72DE-49DA-A25D-C0DC3B29B78E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7;p49">
              <a:extLst>
                <a:ext uri="{FF2B5EF4-FFF2-40B4-BE49-F238E27FC236}">
                  <a16:creationId xmlns:a16="http://schemas.microsoft.com/office/drawing/2014/main" id="{30B8D48C-BB18-4891-984F-C1A4B1E26F89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8;p49">
              <a:extLst>
                <a:ext uri="{FF2B5EF4-FFF2-40B4-BE49-F238E27FC236}">
                  <a16:creationId xmlns:a16="http://schemas.microsoft.com/office/drawing/2014/main" id="{2661201B-AD94-4BF8-861F-093F01B7FCE0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9;p49">
              <a:extLst>
                <a:ext uri="{FF2B5EF4-FFF2-40B4-BE49-F238E27FC236}">
                  <a16:creationId xmlns:a16="http://schemas.microsoft.com/office/drawing/2014/main" id="{C01A5945-D9DB-47D5-BF3D-5321A3A5D0D9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0;p49">
              <a:extLst>
                <a:ext uri="{FF2B5EF4-FFF2-40B4-BE49-F238E27FC236}">
                  <a16:creationId xmlns:a16="http://schemas.microsoft.com/office/drawing/2014/main" id="{8AED218F-D757-455E-A735-835CB0426593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1;p49">
              <a:extLst>
                <a:ext uri="{FF2B5EF4-FFF2-40B4-BE49-F238E27FC236}">
                  <a16:creationId xmlns:a16="http://schemas.microsoft.com/office/drawing/2014/main" id="{0AEB5814-841D-408E-A231-7DC258ABA529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2;p49">
              <a:extLst>
                <a:ext uri="{FF2B5EF4-FFF2-40B4-BE49-F238E27FC236}">
                  <a16:creationId xmlns:a16="http://schemas.microsoft.com/office/drawing/2014/main" id="{E4DFF080-30D3-4A64-97EA-2122349FD165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3;p49">
              <a:extLst>
                <a:ext uri="{FF2B5EF4-FFF2-40B4-BE49-F238E27FC236}">
                  <a16:creationId xmlns:a16="http://schemas.microsoft.com/office/drawing/2014/main" id="{0C1E1726-7C31-4D38-ACF5-45796B135655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F2BB71-FF85-4218-B845-A49FB5FB72CF}"/>
              </a:ext>
            </a:extLst>
          </p:cNvPr>
          <p:cNvSpPr txBox="1"/>
          <p:nvPr/>
        </p:nvSpPr>
        <p:spPr>
          <a:xfrm>
            <a:off x="1539240" y="3997567"/>
            <a:ext cx="661416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and + subject + auxiliary + too </a:t>
            </a:r>
            <a:r>
              <a:rPr lang="en-US" sz="2000" b="1" dirty="0">
                <a:solidFill>
                  <a:schemeClr val="tx1"/>
                </a:solidFill>
              </a:rPr>
              <a:t>(for positive sentences)</a:t>
            </a:r>
            <a:endParaRPr lang="ar-S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F32241A-4855-4A9F-B274-85E12068FEB6}"/>
              </a:ext>
            </a:extLst>
          </p:cNvPr>
          <p:cNvSpPr txBox="1"/>
          <p:nvPr/>
        </p:nvSpPr>
        <p:spPr>
          <a:xfrm>
            <a:off x="1531582" y="425041"/>
            <a:ext cx="59735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and + subject + auxiliary + either → (-)</a:t>
            </a:r>
          </a:p>
        </p:txBody>
      </p:sp>
      <p:grpSp>
        <p:nvGrpSpPr>
          <p:cNvPr id="19" name="Google Shape;988;p49">
            <a:extLst>
              <a:ext uri="{FF2B5EF4-FFF2-40B4-BE49-F238E27FC236}">
                <a16:creationId xmlns:a16="http://schemas.microsoft.com/office/drawing/2014/main" id="{9ADA37A2-4245-4D08-B494-AC177CC35B92}"/>
              </a:ext>
            </a:extLst>
          </p:cNvPr>
          <p:cNvGrpSpPr/>
          <p:nvPr/>
        </p:nvGrpSpPr>
        <p:grpSpPr>
          <a:xfrm>
            <a:off x="8079572" y="2636192"/>
            <a:ext cx="457184" cy="563862"/>
            <a:chOff x="3082075" y="2871805"/>
            <a:chExt cx="318884" cy="379807"/>
          </a:xfrm>
        </p:grpSpPr>
        <p:sp>
          <p:nvSpPr>
            <p:cNvPr id="20" name="Google Shape;989;p49">
              <a:extLst>
                <a:ext uri="{FF2B5EF4-FFF2-40B4-BE49-F238E27FC236}">
                  <a16:creationId xmlns:a16="http://schemas.microsoft.com/office/drawing/2014/main" id="{93180902-BA02-4C3E-9CD7-2DE86D0E6A82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49">
              <a:extLst>
                <a:ext uri="{FF2B5EF4-FFF2-40B4-BE49-F238E27FC236}">
                  <a16:creationId xmlns:a16="http://schemas.microsoft.com/office/drawing/2014/main" id="{4387255A-50B0-4FFA-B1F5-BD4744512812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49">
              <a:extLst>
                <a:ext uri="{FF2B5EF4-FFF2-40B4-BE49-F238E27FC236}">
                  <a16:creationId xmlns:a16="http://schemas.microsoft.com/office/drawing/2014/main" id="{3D13DBA2-7791-4F3B-BA5B-85766FC5C481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49">
              <a:extLst>
                <a:ext uri="{FF2B5EF4-FFF2-40B4-BE49-F238E27FC236}">
                  <a16:creationId xmlns:a16="http://schemas.microsoft.com/office/drawing/2014/main" id="{2CF61EE9-61A6-4251-9FF5-75DCE56CB3B4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9">
              <a:extLst>
                <a:ext uri="{FF2B5EF4-FFF2-40B4-BE49-F238E27FC236}">
                  <a16:creationId xmlns:a16="http://schemas.microsoft.com/office/drawing/2014/main" id="{6333280D-E284-45BB-A985-F33259E1CB85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49">
              <a:extLst>
                <a:ext uri="{FF2B5EF4-FFF2-40B4-BE49-F238E27FC236}">
                  <a16:creationId xmlns:a16="http://schemas.microsoft.com/office/drawing/2014/main" id="{F1CACCA4-1B8F-4220-A1C4-97D17982DB96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49">
              <a:extLst>
                <a:ext uri="{FF2B5EF4-FFF2-40B4-BE49-F238E27FC236}">
                  <a16:creationId xmlns:a16="http://schemas.microsoft.com/office/drawing/2014/main" id="{B0C3ADE8-A981-4DA5-B67E-28FE8C9BC153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49">
              <a:extLst>
                <a:ext uri="{FF2B5EF4-FFF2-40B4-BE49-F238E27FC236}">
                  <a16:creationId xmlns:a16="http://schemas.microsoft.com/office/drawing/2014/main" id="{6BEFDAB1-4506-4278-83B3-FCCDFCD6C884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49">
              <a:extLst>
                <a:ext uri="{FF2B5EF4-FFF2-40B4-BE49-F238E27FC236}">
                  <a16:creationId xmlns:a16="http://schemas.microsoft.com/office/drawing/2014/main" id="{AFA94145-74D4-4485-A83F-0557D6850B00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49">
              <a:extLst>
                <a:ext uri="{FF2B5EF4-FFF2-40B4-BE49-F238E27FC236}">
                  <a16:creationId xmlns:a16="http://schemas.microsoft.com/office/drawing/2014/main" id="{698C0990-F52E-4221-B312-9FDE0EC60A1C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49">
              <a:extLst>
                <a:ext uri="{FF2B5EF4-FFF2-40B4-BE49-F238E27FC236}">
                  <a16:creationId xmlns:a16="http://schemas.microsoft.com/office/drawing/2014/main" id="{CC06E784-C14D-4F81-93D8-93159AE61422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49">
              <a:extLst>
                <a:ext uri="{FF2B5EF4-FFF2-40B4-BE49-F238E27FC236}">
                  <a16:creationId xmlns:a16="http://schemas.microsoft.com/office/drawing/2014/main" id="{B46074EC-31A8-43C6-9386-2B7E94201A49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49">
              <a:extLst>
                <a:ext uri="{FF2B5EF4-FFF2-40B4-BE49-F238E27FC236}">
                  <a16:creationId xmlns:a16="http://schemas.microsoft.com/office/drawing/2014/main" id="{704F3CEE-9E83-4FFC-AEC1-D75137F1F20C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49">
              <a:extLst>
                <a:ext uri="{FF2B5EF4-FFF2-40B4-BE49-F238E27FC236}">
                  <a16:creationId xmlns:a16="http://schemas.microsoft.com/office/drawing/2014/main" id="{E4981DA0-F30B-49D5-9498-EEAEFDB2B0E1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49">
              <a:extLst>
                <a:ext uri="{FF2B5EF4-FFF2-40B4-BE49-F238E27FC236}">
                  <a16:creationId xmlns:a16="http://schemas.microsoft.com/office/drawing/2014/main" id="{3EC84F3D-156A-4616-B3EE-F7715C22A17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899F9DB-2E2D-419E-A236-1467113E1092}"/>
              </a:ext>
            </a:extLst>
          </p:cNvPr>
          <p:cNvSpPr txBox="1"/>
          <p:nvPr/>
        </p:nvSpPr>
        <p:spPr>
          <a:xfrm>
            <a:off x="569303" y="3715373"/>
            <a:ext cx="7242509" cy="6617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and + subject + auxiliary + either (</a:t>
            </a:r>
            <a:r>
              <a:rPr lang="en-US" sz="2000" b="1" dirty="0">
                <a:solidFill>
                  <a:schemeClr val="tx1"/>
                </a:solidFill>
              </a:rPr>
              <a:t>for Negative sentences)</a:t>
            </a:r>
          </a:p>
          <a:p>
            <a:endParaRPr lang="ar-SA" sz="900" dirty="0">
              <a:solidFill>
                <a:schemeClr val="tx1"/>
              </a:solidFill>
            </a:endParaRP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3E7C6A6D-A0E4-44B6-BA8A-EA91DFFA4E85}"/>
              </a:ext>
            </a:extLst>
          </p:cNvPr>
          <p:cNvSpPr/>
          <p:nvPr/>
        </p:nvSpPr>
        <p:spPr>
          <a:xfrm>
            <a:off x="1515719" y="1234246"/>
            <a:ext cx="6414335" cy="762000"/>
          </a:xfrm>
          <a:prstGeom prst="wedgeRoundRectCallout">
            <a:avLst>
              <a:gd name="adj1" fmla="val -64302"/>
              <a:gd name="adj2" fmla="val 2225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We </a:t>
            </a:r>
            <a:r>
              <a:rPr lang="en-US" sz="2400" b="1" u="sng" dirty="0"/>
              <a:t>don’t</a:t>
            </a:r>
            <a:r>
              <a:rPr lang="en-US" sz="2400" b="1" dirty="0"/>
              <a:t> like going for walks in the heat.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946E9E-8B29-4231-B6C2-01139C9DC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55" y="1430915"/>
            <a:ext cx="457240" cy="566977"/>
          </a:xfrm>
          <a:prstGeom prst="rect">
            <a:avLst/>
          </a:prstGeom>
        </p:spPr>
      </p:pic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8FACB15E-8637-480E-8C60-62C70EC6C311}"/>
              </a:ext>
            </a:extLst>
          </p:cNvPr>
          <p:cNvSpPr/>
          <p:nvPr/>
        </p:nvSpPr>
        <p:spPr>
          <a:xfrm>
            <a:off x="509594" y="2430488"/>
            <a:ext cx="6683841" cy="959098"/>
          </a:xfrm>
          <a:prstGeom prst="wedgeRoundRectCallout">
            <a:avLst>
              <a:gd name="adj1" fmla="val 63206"/>
              <a:gd name="adj2" fmla="val 1060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We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don’t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like going for walks in the heat , 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</a:rPr>
              <a:t>and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</a:rPr>
              <a:t>he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</a:rPr>
              <a:t>doesn’t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bg2">
                    <a:lumMod val="50000"/>
                    <a:lumOff val="50000"/>
                  </a:schemeClr>
                </a:solidFill>
              </a:rPr>
              <a:t>either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0C1E7D1-A422-4743-BB5E-FA1F63C92CEF}"/>
              </a:ext>
            </a:extLst>
          </p:cNvPr>
          <p:cNvSpPr txBox="1"/>
          <p:nvPr/>
        </p:nvSpPr>
        <p:spPr>
          <a:xfrm>
            <a:off x="609600" y="1971585"/>
            <a:ext cx="8107680" cy="1615827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*</a:t>
            </a:r>
            <a:r>
              <a:rPr lang="en-US" sz="2400" dirty="0">
                <a:solidFill>
                  <a:schemeClr val="tx1"/>
                </a:solidFill>
              </a:rPr>
              <a:t>only statements with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are followed by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too</a:t>
            </a:r>
            <a:r>
              <a:rPr lang="en-US" sz="2400" dirty="0">
                <a:solidFill>
                  <a:schemeClr val="tx1"/>
                </a:solidFill>
              </a:rPr>
              <a:t> or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either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* Statements with </a:t>
            </a:r>
            <a:r>
              <a:rPr lang="en-US" sz="2400" b="1" u="sng" dirty="0">
                <a:solidFill>
                  <a:schemeClr val="tx1"/>
                </a:solidFill>
              </a:rPr>
              <a:t>but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 not </a:t>
            </a: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too</a:t>
            </a:r>
            <a:r>
              <a:rPr lang="en-US" sz="2400" b="1" u="sng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or </a:t>
            </a:r>
            <a:r>
              <a:rPr lang="en-US" sz="2400" b="1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either</a:t>
            </a:r>
          </a:p>
          <a:p>
            <a:endParaRPr lang="en-US" sz="1200" b="1" u="sng" dirty="0">
              <a:solidFill>
                <a:schemeClr val="tx1"/>
              </a:solidFill>
            </a:endParaRPr>
          </a:p>
        </p:txBody>
      </p:sp>
      <p:pic>
        <p:nvPicPr>
          <p:cNvPr id="1026" name="Picture 2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id="{8A65B22E-8830-4409-ADD5-8AA041A7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58" y="200536"/>
            <a:ext cx="2063569" cy="14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131845" y="96130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Homework</a:t>
            </a:r>
            <a:endParaRPr sz="7200" dirty="0"/>
          </a:p>
        </p:txBody>
      </p:sp>
      <p:sp>
        <p:nvSpPr>
          <p:cNvPr id="294" name="Google Shape;294;p38"/>
          <p:cNvSpPr txBox="1">
            <a:spLocks noGrp="1"/>
          </p:cNvSpPr>
          <p:nvPr>
            <p:ph type="subTitle" idx="1"/>
          </p:nvPr>
        </p:nvSpPr>
        <p:spPr>
          <a:xfrm>
            <a:off x="1481485" y="3005375"/>
            <a:ext cx="3547715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Workbook , p.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(58)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exercise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C)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5141B0A-7A05-470E-022F-6547ABA7A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249749" y="877176"/>
            <a:ext cx="3045548" cy="3719536"/>
          </a:xfrm>
          <a:prstGeom prst="roundRect">
            <a:avLst>
              <a:gd name="adj" fmla="val 16667"/>
            </a:avLst>
          </a:prstGeom>
          <a:ln w="76200"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>
            <a:spLocks noGrp="1"/>
          </p:cNvSpPr>
          <p:nvPr>
            <p:ph type="title"/>
          </p:nvPr>
        </p:nvSpPr>
        <p:spPr>
          <a:xfrm>
            <a:off x="1494116" y="499486"/>
            <a:ext cx="3859800" cy="7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Berlin Sans FB Demi" panose="020E0802020502020306" pitchFamily="34" charset="0"/>
              </a:rPr>
              <a:t>Thanks!</a:t>
            </a:r>
            <a:endParaRPr sz="6600" dirty="0">
              <a:latin typeface="Berlin Sans FB Demi" panose="020E0802020502020306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E851253-4318-464D-ABB2-AEFD3D9E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8"/>
          <a:stretch/>
        </p:blipFill>
        <p:spPr>
          <a:xfrm>
            <a:off x="1640113" y="1567543"/>
            <a:ext cx="3401287" cy="2966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47957" y="1640508"/>
            <a:ext cx="4841464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br>
              <a:rPr lang="en" sz="4400" dirty="0"/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your student’s </a:t>
            </a:r>
            <a:b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book p. </a:t>
            </a:r>
            <a:r>
              <a:rPr lang="en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( 84)</a:t>
            </a:r>
            <a:endParaRPr sz="2200" b="1" dirty="0">
              <a:solidFill>
                <a:schemeClr val="accent3">
                  <a:lumMod val="40000"/>
                  <a:lumOff val="60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A485FBE-43C4-0CEF-750E-C214006A6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579189" y="831456"/>
            <a:ext cx="3045548" cy="3719536"/>
          </a:xfrm>
          <a:prstGeom prst="roundRect">
            <a:avLst>
              <a:gd name="adj" fmla="val 16667"/>
            </a:avLst>
          </a:prstGeom>
          <a:ln w="76200"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7ED7260-504A-893D-AF6C-AA0438D3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8" t="20295" r="18141" b="26687"/>
          <a:stretch/>
        </p:blipFill>
        <p:spPr>
          <a:xfrm>
            <a:off x="671639" y="532450"/>
            <a:ext cx="8009987" cy="399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FBBF9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2719AD4-1313-4C32-B8E7-AF9F14BA92D3}"/>
              </a:ext>
            </a:extLst>
          </p:cNvPr>
          <p:cNvSpPr txBox="1"/>
          <p:nvPr/>
        </p:nvSpPr>
        <p:spPr>
          <a:xfrm>
            <a:off x="962077" y="704006"/>
            <a:ext cx="4815636" cy="25085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8100052">
            <a:off x="3873517" y="1378613"/>
            <a:ext cx="1668029" cy="18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10799945" flipH="1">
            <a:off x="6638835" y="1378620"/>
            <a:ext cx="1668025" cy="181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مستطيل: زوايا مستديرة 4">
            <a:extLst>
              <a:ext uri="{FF2B5EF4-FFF2-40B4-BE49-F238E27FC236}">
                <a16:creationId xmlns:a16="http://schemas.microsoft.com/office/drawing/2014/main" id="{57D694AC-E5D7-4A41-8529-B40753E94623}"/>
              </a:ext>
            </a:extLst>
          </p:cNvPr>
          <p:cNvSpPr txBox="1"/>
          <p:nvPr/>
        </p:nvSpPr>
        <p:spPr>
          <a:xfrm>
            <a:off x="829659" y="341965"/>
            <a:ext cx="7680108" cy="806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Verbs</a:t>
            </a:r>
            <a:r>
              <a:rPr lang="en-US" sz="2400" b="1" kern="1200" dirty="0"/>
              <a:t> </a:t>
            </a:r>
            <a:r>
              <a:rPr lang="en-US" sz="2400" b="1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400" b="1" kern="1200" dirty="0"/>
              <a:t> </a:t>
            </a:r>
            <a:r>
              <a:rPr lang="en-US" sz="2400" b="1" kern="1200" dirty="0">
                <a:solidFill>
                  <a:srgbClr val="C00000"/>
                </a:solidFill>
              </a:rPr>
              <a:t>Infinitives</a:t>
            </a:r>
            <a:r>
              <a:rPr lang="en-US" sz="2400" b="1" kern="1200" dirty="0"/>
              <a:t> </a:t>
            </a:r>
            <a:r>
              <a:rPr lang="en-US" sz="2400" b="1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</a:t>
            </a:r>
            <a:r>
              <a:rPr lang="en-US" sz="2400" b="1" kern="1200" dirty="0"/>
              <a:t> </a:t>
            </a:r>
            <a:r>
              <a:rPr lang="en-US" sz="2400" b="1" kern="1200" dirty="0">
                <a:solidFill>
                  <a:srgbClr val="C00000"/>
                </a:solidFill>
              </a:rPr>
              <a:t>Gerunds</a:t>
            </a:r>
            <a:r>
              <a:rPr lang="en-US" sz="2400" b="1" kern="1200" dirty="0"/>
              <a:t> </a:t>
            </a:r>
            <a:r>
              <a:rPr lang="en-US" sz="2400" b="1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different meaning :</a:t>
            </a:r>
            <a:endParaRPr lang="ar-SA" sz="2400" b="1" kern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7A9FD6BE-85E7-468C-BB8E-1052B3D178D2}"/>
              </a:ext>
            </a:extLst>
          </p:cNvPr>
          <p:cNvSpPr txBox="1"/>
          <p:nvPr/>
        </p:nvSpPr>
        <p:spPr>
          <a:xfrm>
            <a:off x="1276728" y="1613696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remember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FED1F44-7A61-4811-88E7-E9904A68B656}"/>
              </a:ext>
            </a:extLst>
          </p:cNvPr>
          <p:cNvSpPr txBox="1"/>
          <p:nvPr/>
        </p:nvSpPr>
        <p:spPr>
          <a:xfrm>
            <a:off x="2641933" y="2291169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forget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999DC3-D5EE-4B76-B23B-89ED696C5AE8}"/>
              </a:ext>
            </a:extLst>
          </p:cNvPr>
          <p:cNvSpPr txBox="1"/>
          <p:nvPr/>
        </p:nvSpPr>
        <p:spPr>
          <a:xfrm>
            <a:off x="4128794" y="1593655"/>
            <a:ext cx="148686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stop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86963C0D-DA6E-4C12-AC1E-4A7298943CEB}"/>
              </a:ext>
            </a:extLst>
          </p:cNvPr>
          <p:cNvSpPr txBox="1"/>
          <p:nvPr/>
        </p:nvSpPr>
        <p:spPr>
          <a:xfrm>
            <a:off x="5985986" y="2263973"/>
            <a:ext cx="148686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regret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F7253DC5-D277-4D6C-8555-713A97A0742E}"/>
              </a:ext>
            </a:extLst>
          </p:cNvPr>
          <p:cNvSpPr txBox="1"/>
          <p:nvPr/>
        </p:nvSpPr>
        <p:spPr>
          <a:xfrm>
            <a:off x="7362585" y="1520678"/>
            <a:ext cx="148686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try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52" name="مستطيل مستدير الزوايا 11">
            <a:extLst>
              <a:ext uri="{FF2B5EF4-FFF2-40B4-BE49-F238E27FC236}">
                <a16:creationId xmlns:a16="http://schemas.microsoft.com/office/drawing/2014/main" id="{28244B54-BAEE-4835-822B-4976D504053F}"/>
              </a:ext>
            </a:extLst>
          </p:cNvPr>
          <p:cNvSpPr/>
          <p:nvPr/>
        </p:nvSpPr>
        <p:spPr>
          <a:xfrm>
            <a:off x="4632831" y="3180513"/>
            <a:ext cx="4362451" cy="10486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But the meaning will be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different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</a:t>
            </a:r>
          </a:p>
          <a:p>
            <a:pPr algn="ctr"/>
            <a:endParaRPr lang="ar-SA" dirty="0"/>
          </a:p>
        </p:txBody>
      </p:sp>
      <p:sp>
        <p:nvSpPr>
          <p:cNvPr id="53" name="مستطيل مستدير الزوايا 11">
            <a:extLst>
              <a:ext uri="{FF2B5EF4-FFF2-40B4-BE49-F238E27FC236}">
                <a16:creationId xmlns:a16="http://schemas.microsoft.com/office/drawing/2014/main" id="{018A6DDA-E74E-4A6D-8DCD-1B9846CBD35B}"/>
              </a:ext>
            </a:extLst>
          </p:cNvPr>
          <p:cNvSpPr/>
          <p:nvPr/>
        </p:nvSpPr>
        <p:spPr>
          <a:xfrm>
            <a:off x="184292" y="3194006"/>
            <a:ext cx="4362451" cy="10486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We can use those verbs followed by either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infinitive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or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gerund</a:t>
            </a:r>
          </a:p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391830" y="241584"/>
            <a:ext cx="5645075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Verbs + Infinitive or Gerunds</a:t>
            </a:r>
            <a:endParaRPr sz="4000" dirty="0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1BE0603E-407B-4AA3-931B-A9266FF9A6D6}"/>
              </a:ext>
            </a:extLst>
          </p:cNvPr>
          <p:cNvGrpSpPr/>
          <p:nvPr/>
        </p:nvGrpSpPr>
        <p:grpSpPr>
          <a:xfrm>
            <a:off x="648477" y="1090760"/>
            <a:ext cx="2524093" cy="905018"/>
            <a:chOff x="1789953" y="110143"/>
            <a:chExt cx="4368796" cy="1402953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B13C9549-225C-41AE-823B-F784FA6C9A2F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29" name="مستطيل: زوايا مستديرة 4">
              <a:extLst>
                <a:ext uri="{FF2B5EF4-FFF2-40B4-BE49-F238E27FC236}">
                  <a16:creationId xmlns:a16="http://schemas.microsoft.com/office/drawing/2014/main" id="{11FD189D-7E05-4DA6-B7D8-E727531B745C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Gerunds</a:t>
              </a:r>
              <a:endParaRPr lang="ar-SA" sz="3600" b="1" kern="1200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66CFA45-BD37-4837-B18E-F589852699F5}"/>
              </a:ext>
            </a:extLst>
          </p:cNvPr>
          <p:cNvGrpSpPr/>
          <p:nvPr/>
        </p:nvGrpSpPr>
        <p:grpSpPr>
          <a:xfrm>
            <a:off x="5452390" y="1058620"/>
            <a:ext cx="2524093" cy="937158"/>
            <a:chOff x="1789953" y="110143"/>
            <a:chExt cx="4368796" cy="1402953"/>
          </a:xfrm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8EFBF1C3-DFD0-46FB-81F7-673700749341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33" name="مستطيل: زوايا مستديرة 4">
              <a:extLst>
                <a:ext uri="{FF2B5EF4-FFF2-40B4-BE49-F238E27FC236}">
                  <a16:creationId xmlns:a16="http://schemas.microsoft.com/office/drawing/2014/main" id="{19391676-0512-4119-9500-E8755BBFF310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Infinitive</a:t>
              </a:r>
              <a:endParaRPr lang="ar-SA" sz="3600" b="1" kern="1200" dirty="0"/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B8F19B2-1FAD-43BF-BC5B-CADD904A06C1}"/>
              </a:ext>
            </a:extLst>
          </p:cNvPr>
          <p:cNvSpPr txBox="1"/>
          <p:nvPr/>
        </p:nvSpPr>
        <p:spPr>
          <a:xfrm>
            <a:off x="3932328" y="1347033"/>
            <a:ext cx="8040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Vs</a:t>
            </a:r>
            <a:r>
              <a:rPr lang="en-US" dirty="0"/>
              <a:t>.</a:t>
            </a:r>
            <a:endParaRPr lang="ar-SA" dirty="0"/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25A1BF85-01B7-494C-97E7-1E69A51DCB30}"/>
              </a:ext>
            </a:extLst>
          </p:cNvPr>
          <p:cNvCxnSpPr>
            <a:cxnSpLocks/>
          </p:cNvCxnSpPr>
          <p:nvPr/>
        </p:nvCxnSpPr>
        <p:spPr>
          <a:xfrm flipH="1">
            <a:off x="1971923" y="2129288"/>
            <a:ext cx="463915" cy="44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770E85CF-F7CC-4249-B479-35FEDCC6FF96}"/>
              </a:ext>
            </a:extLst>
          </p:cNvPr>
          <p:cNvCxnSpPr>
            <a:cxnSpLocks/>
          </p:cNvCxnSpPr>
          <p:nvPr/>
        </p:nvCxnSpPr>
        <p:spPr>
          <a:xfrm>
            <a:off x="6078861" y="2023226"/>
            <a:ext cx="552527" cy="473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Google Shape;6267;p85">
            <a:extLst>
              <a:ext uri="{FF2B5EF4-FFF2-40B4-BE49-F238E27FC236}">
                <a16:creationId xmlns:a16="http://schemas.microsoft.com/office/drawing/2014/main" id="{50C0991B-9C28-421F-8D60-C69A20DDDA4C}"/>
              </a:ext>
            </a:extLst>
          </p:cNvPr>
          <p:cNvSpPr/>
          <p:nvPr/>
        </p:nvSpPr>
        <p:spPr>
          <a:xfrm>
            <a:off x="576802" y="2705260"/>
            <a:ext cx="2937674" cy="122501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“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” form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</a:rPr>
              <a:t>Live → living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6267;p85">
            <a:extLst>
              <a:ext uri="{FF2B5EF4-FFF2-40B4-BE49-F238E27FC236}">
                <a16:creationId xmlns:a16="http://schemas.microsoft.com/office/drawing/2014/main" id="{E7543C48-5279-4E56-92F7-1CF591ED17FC}"/>
              </a:ext>
            </a:extLst>
          </p:cNvPr>
          <p:cNvSpPr/>
          <p:nvPr/>
        </p:nvSpPr>
        <p:spPr>
          <a:xfrm>
            <a:off x="5366956" y="2579067"/>
            <a:ext cx="2958060" cy="1272333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“To + the base form”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Buy →   to buy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850368B-181D-4F51-A1EE-2305D40270E4}"/>
              </a:ext>
            </a:extLst>
          </p:cNvPr>
          <p:cNvSpPr txBox="1"/>
          <p:nvPr/>
        </p:nvSpPr>
        <p:spPr>
          <a:xfrm>
            <a:off x="576802" y="4118104"/>
            <a:ext cx="36771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recommend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reading</a:t>
            </a:r>
            <a:r>
              <a:rPr lang="en-US" sz="1800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dirty="0"/>
              <a:t>this book.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BBBF1CC-AFCE-4FC2-9A2E-CEAC2F11D409}"/>
              </a:ext>
            </a:extLst>
          </p:cNvPr>
          <p:cNvSpPr txBox="1"/>
          <p:nvPr/>
        </p:nvSpPr>
        <p:spPr>
          <a:xfrm>
            <a:off x="4736370" y="4126573"/>
            <a:ext cx="41929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Don’t forget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buy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800" dirty="0"/>
              <a:t>your grandma a gift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2435837" y="322504"/>
            <a:ext cx="4601067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Verbs + Infinitive or Gerunds</a:t>
            </a:r>
            <a:endParaRPr dirty="0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1BE0603E-407B-4AA3-931B-A9266FF9A6D6}"/>
              </a:ext>
            </a:extLst>
          </p:cNvPr>
          <p:cNvGrpSpPr/>
          <p:nvPr/>
        </p:nvGrpSpPr>
        <p:grpSpPr>
          <a:xfrm>
            <a:off x="648477" y="1090760"/>
            <a:ext cx="2524093" cy="905018"/>
            <a:chOff x="1789953" y="110143"/>
            <a:chExt cx="4368796" cy="1402953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B13C9549-225C-41AE-823B-F784FA6C9A2F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29" name="مستطيل: زوايا مستديرة 4">
              <a:extLst>
                <a:ext uri="{FF2B5EF4-FFF2-40B4-BE49-F238E27FC236}">
                  <a16:creationId xmlns:a16="http://schemas.microsoft.com/office/drawing/2014/main" id="{11FD189D-7E05-4DA6-B7D8-E727531B745C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Gerunds</a:t>
              </a:r>
              <a:endParaRPr lang="ar-SA" sz="3600" b="1" kern="1200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66CFA45-BD37-4837-B18E-F589852699F5}"/>
              </a:ext>
            </a:extLst>
          </p:cNvPr>
          <p:cNvGrpSpPr/>
          <p:nvPr/>
        </p:nvGrpSpPr>
        <p:grpSpPr>
          <a:xfrm>
            <a:off x="5452390" y="1058620"/>
            <a:ext cx="2524093" cy="937158"/>
            <a:chOff x="1789953" y="110143"/>
            <a:chExt cx="4368796" cy="1402953"/>
          </a:xfrm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8EFBF1C3-DFD0-46FB-81F7-673700749341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33" name="مستطيل: زوايا مستديرة 4">
              <a:extLst>
                <a:ext uri="{FF2B5EF4-FFF2-40B4-BE49-F238E27FC236}">
                  <a16:creationId xmlns:a16="http://schemas.microsoft.com/office/drawing/2014/main" id="{19391676-0512-4119-9500-E8755BBFF310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Infinitive</a:t>
              </a:r>
              <a:endParaRPr lang="ar-SA" sz="3600" b="1" kern="1200" dirty="0"/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B8F19B2-1FAD-43BF-BC5B-CADD904A06C1}"/>
              </a:ext>
            </a:extLst>
          </p:cNvPr>
          <p:cNvSpPr txBox="1"/>
          <p:nvPr/>
        </p:nvSpPr>
        <p:spPr>
          <a:xfrm>
            <a:off x="3932328" y="1347033"/>
            <a:ext cx="8040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Vs</a:t>
            </a:r>
            <a:r>
              <a:rPr lang="en-US" dirty="0"/>
              <a:t>.</a:t>
            </a:r>
            <a:endParaRPr lang="ar-SA" dirty="0"/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25A1BF85-01B7-494C-97E7-1E69A51DCB30}"/>
              </a:ext>
            </a:extLst>
          </p:cNvPr>
          <p:cNvCxnSpPr>
            <a:cxnSpLocks/>
          </p:cNvCxnSpPr>
          <p:nvPr/>
        </p:nvCxnSpPr>
        <p:spPr>
          <a:xfrm flipH="1">
            <a:off x="1971923" y="2129288"/>
            <a:ext cx="463915" cy="44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770E85CF-F7CC-4249-B479-35FEDCC6FF96}"/>
              </a:ext>
            </a:extLst>
          </p:cNvPr>
          <p:cNvCxnSpPr>
            <a:cxnSpLocks/>
          </p:cNvCxnSpPr>
          <p:nvPr/>
        </p:nvCxnSpPr>
        <p:spPr>
          <a:xfrm>
            <a:off x="6078861" y="2023226"/>
            <a:ext cx="552527" cy="473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Google Shape;6267;p85">
            <a:extLst>
              <a:ext uri="{FF2B5EF4-FFF2-40B4-BE49-F238E27FC236}">
                <a16:creationId xmlns:a16="http://schemas.microsoft.com/office/drawing/2014/main" id="{50C0991B-9C28-421F-8D60-C69A20DDDA4C}"/>
              </a:ext>
            </a:extLst>
          </p:cNvPr>
          <p:cNvSpPr/>
          <p:nvPr/>
        </p:nvSpPr>
        <p:spPr>
          <a:xfrm>
            <a:off x="576802" y="2705260"/>
            <a:ext cx="2937674" cy="122501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“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” form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</a:rPr>
              <a:t>Live → living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6267;p85">
            <a:extLst>
              <a:ext uri="{FF2B5EF4-FFF2-40B4-BE49-F238E27FC236}">
                <a16:creationId xmlns:a16="http://schemas.microsoft.com/office/drawing/2014/main" id="{E7543C48-5279-4E56-92F7-1CF591ED17FC}"/>
              </a:ext>
            </a:extLst>
          </p:cNvPr>
          <p:cNvSpPr/>
          <p:nvPr/>
        </p:nvSpPr>
        <p:spPr>
          <a:xfrm>
            <a:off x="5366956" y="2579067"/>
            <a:ext cx="2958060" cy="1272333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“To + the base form”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Buy →   to buy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850368B-181D-4F51-A1EE-2305D40270E4}"/>
              </a:ext>
            </a:extLst>
          </p:cNvPr>
          <p:cNvSpPr txBox="1"/>
          <p:nvPr/>
        </p:nvSpPr>
        <p:spPr>
          <a:xfrm>
            <a:off x="576802" y="4118104"/>
            <a:ext cx="36771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recommend reading this book.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BBBF1CC-AFCE-4FC2-9A2E-CEAC2F11D409}"/>
              </a:ext>
            </a:extLst>
          </p:cNvPr>
          <p:cNvSpPr txBox="1"/>
          <p:nvPr/>
        </p:nvSpPr>
        <p:spPr>
          <a:xfrm>
            <a:off x="4736370" y="4126573"/>
            <a:ext cx="41929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Don’t forget to buy your grandma a gift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41" grpId="0" animBg="1"/>
      <p:bldP spid="42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Remember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254692" y="2860691"/>
            <a:ext cx="485138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playing</a:t>
            </a:r>
            <a:r>
              <a:rPr lang="en-US" sz="1600" b="1" u="sng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on sand when I was a child 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214935" y="3957551"/>
            <a:ext cx="41421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(</a:t>
            </a:r>
            <a:r>
              <a:rPr lang="en-US" sz="1800" dirty="0">
                <a:solidFill>
                  <a:schemeClr val="bg1"/>
                </a:solidFill>
              </a:rPr>
              <a:t>Remember done something in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 the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past</a:t>
            </a:r>
            <a:r>
              <a:rPr lang="en-US" sz="1800" dirty="0">
                <a:solidFill>
                  <a:schemeClr val="bg1"/>
                </a:solidFill>
              </a:rPr>
              <a:t>) </a:t>
            </a:r>
            <a:endParaRPr lang="ar-SA" sz="1800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442667" y="2844172"/>
            <a:ext cx="356615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to call </a:t>
            </a:r>
            <a:r>
              <a:rPr lang="en-US" sz="1600" dirty="0">
                <a:solidFill>
                  <a:schemeClr val="bg1"/>
                </a:solidFill>
              </a:rPr>
              <a:t>my friend tonight 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4667668" y="3957551"/>
            <a:ext cx="434115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( Remember to do a task in 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present</a:t>
            </a:r>
            <a:r>
              <a:rPr lang="en-US" sz="1800" dirty="0">
                <a:solidFill>
                  <a:schemeClr val="bg1"/>
                </a:solidFill>
              </a:rPr>
              <a:t> or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future</a:t>
            </a:r>
            <a:r>
              <a:rPr lang="en-US" sz="1800" dirty="0">
                <a:solidFill>
                  <a:schemeClr val="bg1"/>
                </a:solidFill>
              </a:rPr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Forget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forget feeding </a:t>
            </a:r>
            <a:r>
              <a:rPr lang="en-US" sz="1600" dirty="0">
                <a:solidFill>
                  <a:schemeClr val="bg1"/>
                </a:solidFill>
              </a:rPr>
              <a:t>the cat . I fed it twice.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498578" y="2821671"/>
            <a:ext cx="44416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You </a:t>
            </a:r>
            <a:r>
              <a:rPr lang="en-US" sz="1600" b="1" u="sng" dirty="0">
                <a:solidFill>
                  <a:schemeClr val="bg1"/>
                </a:solidFill>
              </a:rPr>
              <a:t>forget to close </a:t>
            </a:r>
            <a:r>
              <a:rPr lang="en-US" sz="1600" dirty="0">
                <a:solidFill>
                  <a:schemeClr val="bg1"/>
                </a:solidFill>
              </a:rPr>
              <a:t>the door .I found it opened 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0" y="3894417"/>
            <a:ext cx="4325955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(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Not </a:t>
            </a:r>
            <a:r>
              <a:rPr lang="en-US" sz="1800" dirty="0"/>
              <a:t> remember having done something in </a:t>
            </a:r>
            <a:r>
              <a:rPr lang="en-US" sz="20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past </a:t>
            </a:r>
            <a:r>
              <a:rPr lang="en-US" sz="1800" dirty="0"/>
              <a:t>) </a:t>
            </a:r>
            <a:endParaRPr lang="en-US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0" dirty="0"/>
          </a:p>
          <a:p>
            <a:pPr algn="ctr"/>
            <a:r>
              <a:rPr lang="en-US" sz="1800" dirty="0"/>
              <a:t>( </a:t>
            </a:r>
            <a:r>
              <a:rPr lang="en-US" sz="20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Not</a:t>
            </a:r>
            <a:r>
              <a:rPr lang="en-US" sz="1800" dirty="0"/>
              <a:t> remember to do the task )</a:t>
            </a:r>
          </a:p>
          <a:p>
            <a:pPr algn="ctr"/>
            <a:r>
              <a:rPr lang="en-US" sz="1000" dirty="0"/>
              <a:t> 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Cybersecurity Agency by Slidesgo">
  <a:themeElements>
    <a:clrScheme name="Simple Light">
      <a:dk1>
        <a:srgbClr val="FFFFFF"/>
      </a:dk1>
      <a:lt1>
        <a:srgbClr val="FFFFFF"/>
      </a:lt1>
      <a:dk2>
        <a:srgbClr val="140240"/>
      </a:dk2>
      <a:lt2>
        <a:srgbClr val="4F0B81"/>
      </a:lt2>
      <a:accent1>
        <a:srgbClr val="FF40E0"/>
      </a:accent1>
      <a:accent2>
        <a:srgbClr val="FF96FF"/>
      </a:accent2>
      <a:accent3>
        <a:srgbClr val="008AD7"/>
      </a:accent3>
      <a:accent4>
        <a:srgbClr val="513DDC"/>
      </a:accent4>
      <a:accent5>
        <a:srgbClr val="2F197D"/>
      </a:accent5>
      <a:accent6>
        <a:srgbClr val="2F197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765</Words>
  <Application>Microsoft Office PowerPoint</Application>
  <PresentationFormat>عرض على الشاشة (16:9)</PresentationFormat>
  <Paragraphs>177</Paragraphs>
  <Slides>25</Slides>
  <Notes>25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40" baseType="lpstr">
      <vt:lpstr>Open Sans</vt:lpstr>
      <vt:lpstr>Arial Narrow</vt:lpstr>
      <vt:lpstr>Algerian</vt:lpstr>
      <vt:lpstr>Muli</vt:lpstr>
      <vt:lpstr>Arial</vt:lpstr>
      <vt:lpstr>Gaegu</vt:lpstr>
      <vt:lpstr>Patrick Hand</vt:lpstr>
      <vt:lpstr>Raleway Thin</vt:lpstr>
      <vt:lpstr>Roboto</vt:lpstr>
      <vt:lpstr>Arial Rounded MT Bold</vt:lpstr>
      <vt:lpstr>Oswald</vt:lpstr>
      <vt:lpstr>Berlin Sans FB Demi</vt:lpstr>
      <vt:lpstr>Nirmala UI</vt:lpstr>
      <vt:lpstr>Alegrian</vt:lpstr>
      <vt:lpstr>Cybersecurity Agency by Slidesgo</vt:lpstr>
      <vt:lpstr>Unit 6  The Gender Divide Grammar</vt:lpstr>
      <vt:lpstr>Lesson Objectives</vt:lpstr>
      <vt:lpstr>Open your student’s  book p. ( 84)</vt:lpstr>
      <vt:lpstr>عرض تقديمي في PowerPoint</vt:lpstr>
      <vt:lpstr>عرض تقديمي في PowerPoint</vt:lpstr>
      <vt:lpstr>Verbs + Infinitive or Gerunds</vt:lpstr>
      <vt:lpstr>Verbs + Infinitive or Gerunds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02</vt:lpstr>
      <vt:lpstr>عرض تقديمي في PowerPoint</vt:lpstr>
      <vt:lpstr>عرض تقديمي في PowerPoint</vt:lpstr>
      <vt:lpstr>عرض تقديمي في PowerPoint</vt:lpstr>
      <vt:lpstr>03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AGENCY</dc:title>
  <dc:creator>ام الوليد</dc:creator>
  <cp:lastModifiedBy>انتصار بنت العبيدالله</cp:lastModifiedBy>
  <cp:revision>51</cp:revision>
  <dcterms:modified xsi:type="dcterms:W3CDTF">2023-12-12T00:20:18Z</dcterms:modified>
</cp:coreProperties>
</file>