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68" r:id="rId2"/>
    <p:sldMasterId id="2147483780" r:id="rId3"/>
  </p:sldMasterIdLst>
  <p:sldIdLst>
    <p:sldId id="285" r:id="rId4"/>
    <p:sldId id="349" r:id="rId5"/>
    <p:sldId id="297" r:id="rId6"/>
    <p:sldId id="350" r:id="rId7"/>
    <p:sldId id="305" r:id="rId8"/>
    <p:sldId id="291" r:id="rId9"/>
    <p:sldId id="347" r:id="rId10"/>
    <p:sldId id="292" r:id="rId11"/>
    <p:sldId id="307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9" r:id="rId30"/>
    <p:sldId id="370" r:id="rId31"/>
    <p:sldId id="368" r:id="rId32"/>
    <p:sldId id="260" r:id="rId33"/>
    <p:sldId id="344" r:id="rId3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F12FE8"/>
    <a:srgbClr val="F8FB75"/>
    <a:srgbClr val="358FF3"/>
    <a:srgbClr val="FFFFCC"/>
    <a:srgbClr val="B33B77"/>
    <a:srgbClr val="CCECFF"/>
    <a:srgbClr val="660033"/>
    <a:srgbClr val="FAD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3488" autoAdjust="0"/>
  </p:normalViewPr>
  <p:slideViewPr>
    <p:cSldViewPr>
      <p:cViewPr varScale="1">
        <p:scale>
          <a:sx n="86" d="100"/>
          <a:sy n="86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4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5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6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4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1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2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6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3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4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9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6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3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6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4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36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85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43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4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ndform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32908" y="2564904"/>
            <a:ext cx="235833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</a:p>
        </p:txBody>
      </p:sp>
    </p:spTree>
    <p:extLst>
      <p:ext uri="{BB962C8B-B14F-4D97-AF65-F5344CB8AC3E}">
        <p14:creationId xmlns:p14="http://schemas.microsoft.com/office/powerpoint/2010/main" val="39005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474322" y="6093296"/>
            <a:ext cx="2667718" cy="5847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076056" y="0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جميع هذه المعالم تشكل </a:t>
            </a:r>
            <a:r>
              <a:rPr lang="ar-SA" sz="2400" b="1" dirty="0">
                <a:solidFill>
                  <a:srgbClr val="C00000"/>
                </a:solidFill>
              </a:rPr>
              <a:t>التضاريس</a:t>
            </a:r>
            <a:r>
              <a:rPr lang="ar-SA" sz="2400" b="1" dirty="0">
                <a:solidFill>
                  <a:schemeClr val="tx1"/>
                </a:solidFill>
              </a:rPr>
              <a:t> وهي المعالم الطبيعية للأرض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الجبل</a:t>
            </a:r>
            <a:r>
              <a:rPr lang="ar-SA" sz="2400" b="1" dirty="0">
                <a:solidFill>
                  <a:schemeClr val="tx1"/>
                </a:solidFill>
              </a:rPr>
              <a:t> : منطقة مرتفعة كثيراً فوق سطح الأرض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086612" y="-14969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التل</a:t>
            </a:r>
            <a:r>
              <a:rPr lang="ar-SA" sz="2400" b="1" dirty="0">
                <a:solidFill>
                  <a:schemeClr val="tx1"/>
                </a:solidFill>
              </a:rPr>
              <a:t> : أقل ارتفاعاً من الجبل وأكثر استدارة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الوادي</a:t>
            </a:r>
            <a:r>
              <a:rPr lang="ar-SA" sz="2400" b="1" dirty="0">
                <a:solidFill>
                  <a:schemeClr val="tx1"/>
                </a:solidFill>
              </a:rPr>
              <a:t> : منطقة منخفضة تمتد بين جبلين أو تلين 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24656" y="914557"/>
            <a:ext cx="576064" cy="354203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513974" y="1700808"/>
            <a:ext cx="504056" cy="379368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1907704" y="1624675"/>
            <a:ext cx="504056" cy="3641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4139952" y="1052735"/>
            <a:ext cx="699376" cy="36004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6552220" y="2996952"/>
            <a:ext cx="612068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7884368" y="5013176"/>
            <a:ext cx="720080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6300192" y="5157192"/>
            <a:ext cx="576064" cy="432048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2915816" y="4347102"/>
            <a:ext cx="576064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/>
          <p:cNvSpPr/>
          <p:nvPr/>
        </p:nvSpPr>
        <p:spPr>
          <a:xfrm>
            <a:off x="273561" y="4545124"/>
            <a:ext cx="583386" cy="324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>
            <a:off x="1784540" y="4725144"/>
            <a:ext cx="392940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/>
          <p:cNvSpPr/>
          <p:nvPr/>
        </p:nvSpPr>
        <p:spPr>
          <a:xfrm>
            <a:off x="4294320" y="5949280"/>
            <a:ext cx="555360" cy="324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/>
          <p:cNvSpPr/>
          <p:nvPr/>
        </p:nvSpPr>
        <p:spPr>
          <a:xfrm>
            <a:off x="251520" y="5085184"/>
            <a:ext cx="1028964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/>
          <p:cNvSpPr/>
          <p:nvPr/>
        </p:nvSpPr>
        <p:spPr>
          <a:xfrm>
            <a:off x="971600" y="6397035"/>
            <a:ext cx="501206" cy="281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5074096" y="4042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السهل</a:t>
            </a:r>
            <a:r>
              <a:rPr lang="ar-SA" sz="2400" b="1" dirty="0">
                <a:solidFill>
                  <a:schemeClr val="tx1"/>
                </a:solidFill>
              </a:rPr>
              <a:t> : منطقة واسعة منبسطة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الصحراء</a:t>
            </a:r>
            <a:r>
              <a:rPr lang="ar-SA" sz="2400" b="1" dirty="0">
                <a:solidFill>
                  <a:schemeClr val="tx1"/>
                </a:solidFill>
              </a:rPr>
              <a:t> : أرض واسعة يندر هطول الأمطار عليها.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5074096" y="14970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الشاطئ</a:t>
            </a:r>
            <a:r>
              <a:rPr lang="ar-SA" sz="2400" b="1" dirty="0">
                <a:solidFill>
                  <a:schemeClr val="tx1"/>
                </a:solidFill>
              </a:rPr>
              <a:t> : أرض على امتداد حافة المسطحات المائية.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الكثبان الرملية</a:t>
            </a:r>
            <a:r>
              <a:rPr lang="ar-SA" sz="2400" b="1" dirty="0">
                <a:solidFill>
                  <a:schemeClr val="tx1"/>
                </a:solidFill>
              </a:rPr>
              <a:t> : كومة أو نتوء من الرمال.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5078016" y="7626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البحر أو المحيط</a:t>
            </a:r>
            <a:r>
              <a:rPr lang="ar-SA" sz="2400" b="1" dirty="0">
                <a:solidFill>
                  <a:schemeClr val="tx1"/>
                </a:solidFill>
              </a:rPr>
              <a:t> : مساحة واسعة مغطاة بالمياه المالحة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النهر</a:t>
            </a:r>
            <a:r>
              <a:rPr lang="ar-SA" sz="2400" b="1" dirty="0">
                <a:solidFill>
                  <a:schemeClr val="tx1"/>
                </a:solidFill>
              </a:rPr>
              <a:t>: مساحة طبيعية لجريان الماء وانتقاله.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5082692" y="37565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الرافد</a:t>
            </a:r>
            <a:r>
              <a:rPr lang="ar-SA" sz="2400" b="1" dirty="0">
                <a:solidFill>
                  <a:schemeClr val="tx1"/>
                </a:solidFill>
              </a:rPr>
              <a:t>: نهر صغير أو جدول ماء يصب في نهر كبير.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البحيرة</a:t>
            </a:r>
            <a:r>
              <a:rPr lang="ar-SA" sz="2400" b="1" dirty="0">
                <a:solidFill>
                  <a:schemeClr val="tx1"/>
                </a:solidFill>
              </a:rPr>
              <a:t>: مساحة من المياه تحيط بها الأراضي اليابسة.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5093324" y="12055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مصب النهر</a:t>
            </a:r>
            <a:r>
              <a:rPr lang="ar-SA" sz="2400" b="1" dirty="0">
                <a:solidFill>
                  <a:schemeClr val="tx1"/>
                </a:solidFill>
              </a:rPr>
              <a:t>: ملتقى مياه النهر ومياه المحيطات أو البحار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الدلتا</a:t>
            </a:r>
            <a:r>
              <a:rPr lang="ar-SA" sz="2400" b="1" dirty="0">
                <a:solidFill>
                  <a:schemeClr val="tx1"/>
                </a:solidFill>
              </a:rPr>
              <a:t>: أرض لها شكل المثلث تتشكل عند مصب النهر .</a:t>
            </a:r>
          </a:p>
        </p:txBody>
      </p:sp>
    </p:spTree>
    <p:extLst>
      <p:ext uri="{BB962C8B-B14F-4D97-AF65-F5344CB8AC3E}">
        <p14:creationId xmlns:p14="http://schemas.microsoft.com/office/powerpoint/2010/main" val="26900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uild="allAtOnce" animBg="1"/>
      <p:bldP spid="11" grpId="0" animBg="1"/>
      <p:bldP spid="11" grpId="1" build="allAtOnce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build="allAtOnce" animBg="1"/>
      <p:bldP spid="31" grpId="0" animBg="1"/>
      <p:bldP spid="31" grpId="1" build="allAtOnce" animBg="1"/>
      <p:bldP spid="32" grpId="0" animBg="1"/>
      <p:bldP spid="32" grpId="1" build="allAtOnce" animBg="1"/>
      <p:bldP spid="33" grpId="0" animBg="1"/>
      <p:bldP spid="33" grpId="1" build="allAtOnce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0" y="6453336"/>
            <a:ext cx="266771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0" y="5894699"/>
            <a:ext cx="2667718" cy="5847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635896" y="2924944"/>
            <a:ext cx="4786064" cy="28803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الخانق ( وادٍ سحيق )</a:t>
            </a:r>
            <a:r>
              <a:rPr lang="ar-SA" sz="2400" b="1" dirty="0">
                <a:solidFill>
                  <a:schemeClr val="tx1"/>
                </a:solidFill>
              </a:rPr>
              <a:t>: وادي ضيّق , جوانبه عالية , وشديدة الانحدار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الهضبة </a:t>
            </a:r>
            <a:r>
              <a:rPr lang="ar-SA" sz="2400" b="1" dirty="0">
                <a:solidFill>
                  <a:schemeClr val="tx1"/>
                </a:solidFill>
              </a:rPr>
              <a:t>: منطقة منبسطة أكثر ارتفاعاً من الأراضي المحيطة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الشلال</a:t>
            </a:r>
            <a:r>
              <a:rPr lang="ar-SA" sz="2400" b="1" dirty="0">
                <a:solidFill>
                  <a:schemeClr val="tx1"/>
                </a:solidFill>
              </a:rPr>
              <a:t> : تيار من المياه الطبيعية يسقط من مكان مرتفع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635896" y="2924944"/>
            <a:ext cx="4786064" cy="28803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الجرف 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الجانب الحاد الميل من الصخور أو التربة.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الساحل </a:t>
            </a:r>
            <a:r>
              <a:rPr lang="ar-SA" sz="2400" b="1" dirty="0">
                <a:solidFill>
                  <a:schemeClr val="tx1"/>
                </a:solidFill>
              </a:rPr>
              <a:t>: خطّ تلتقي عنده اليابسة مع الماء.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5652120" y="476672"/>
            <a:ext cx="1779496" cy="50405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2688938" y="5526308"/>
            <a:ext cx="651488" cy="36839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1403648" y="5445223"/>
            <a:ext cx="655468" cy="44947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4025381" y="325251"/>
            <a:ext cx="646193" cy="45524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2667718" y="1357535"/>
            <a:ext cx="672708" cy="41528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0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0799" y="117801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52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52758" y="270391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06232"/>
            <a:ext cx="5328592" cy="4007144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واحد </a:t>
            </a:r>
            <a:r>
              <a:rPr lang="ar-SA" sz="2400" b="1" dirty="0"/>
              <a:t>هي : </a:t>
            </a:r>
          </a:p>
          <a:p>
            <a:pPr algn="ctr"/>
            <a:r>
              <a:rPr lang="ar-SA" sz="2400" b="1" dirty="0"/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/>
              <a:t>) </a:t>
            </a:r>
          </a:p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/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</p:spTree>
    <p:extLst>
      <p:ext uri="{BB962C8B-B14F-4D97-AF65-F5344CB8AC3E}">
        <p14:creationId xmlns:p14="http://schemas.microsoft.com/office/powerpoint/2010/main" val="39043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اثنان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5124" name="Picture 4" descr="Index of /icarito/ple/Topics/Topic_5/Ima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8766"/>
            <a:ext cx="5842041" cy="38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ثلاثة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6146" name="Picture 2" descr="Clouds, environment, forest, landscape, nature, park, riv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2937154"/>
            <a:ext cx="6083894" cy="39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44"/>
            <a:ext cx="9147922" cy="4128356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أربعة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</p:spTree>
    <p:extLst>
      <p:ext uri="{BB962C8B-B14F-4D97-AF65-F5344CB8AC3E}">
        <p14:creationId xmlns:p14="http://schemas.microsoft.com/office/powerpoint/2010/main" val="40702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54"/>
            <a:ext cx="9144000" cy="3920846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خمسة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9340" y="116632"/>
            <a:ext cx="9114659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srgbClr val="358FF3"/>
                </a:solidFill>
                <a:cs typeface="Simple Bold Jut Out" pitchFamily="2" charset="-78"/>
              </a:rPr>
              <a:t>إجابات</a:t>
            </a:r>
            <a:r>
              <a:rPr lang="ar-SA" sz="2800" b="1" dirty="0">
                <a:solidFill>
                  <a:srgbClr val="C00000"/>
                </a:solidFill>
                <a:cs typeface="Simple Bold Jut Out" pitchFamily="2" charset="-78"/>
              </a:rPr>
              <a:t> : استراتيجية قل ما أرسمه</a:t>
            </a:r>
            <a:endParaRPr lang="ar-SA" sz="3200" b="1" dirty="0">
              <a:solidFill>
                <a:srgbClr val="C00000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738282"/>
            <a:ext cx="2681081" cy="2906742"/>
          </a:xfrm>
          <a:prstGeom prst="rect">
            <a:avLst/>
          </a:prstGeom>
        </p:spPr>
      </p:pic>
      <p:pic>
        <p:nvPicPr>
          <p:cNvPr id="6" name="Picture 4" descr="Index of /icarito/ple/Topics/Topic_5/Ima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895574"/>
            <a:ext cx="2604959" cy="27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louds, environment, forest, landscape, nature, park, riv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0" y="871817"/>
            <a:ext cx="3008223" cy="27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94" y="4221088"/>
            <a:ext cx="4788025" cy="22048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" y="4221088"/>
            <a:ext cx="4328367" cy="2204864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2457668" y="3759614"/>
            <a:ext cx="67839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/>
              <a:t>❸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716127" y="6021288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3200" dirty="0">
                <a:solidFill>
                  <a:prstClr val="black"/>
                </a:solidFill>
              </a:rPr>
              <a:t>❺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7198109" y="6021288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3200" dirty="0">
                <a:solidFill>
                  <a:prstClr val="black"/>
                </a:solidFill>
              </a:rPr>
              <a:t>❹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8346878" y="3759615"/>
            <a:ext cx="67839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prstClr val="black"/>
                </a:solidFill>
              </a:rPr>
              <a:t>❶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6904074" y="3835741"/>
            <a:ext cx="150023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شلال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5739876" y="3774185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prstClr val="black"/>
                </a:solidFill>
              </a:rPr>
              <a:t>❷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3407733" y="3835741"/>
            <a:ext cx="2333690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الخانق (وادي سحيق)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51581" y="3835741"/>
            <a:ext cx="1744200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النهر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5656656" y="6082841"/>
            <a:ext cx="150023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تـلّ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043608" y="6082841"/>
            <a:ext cx="158058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كثبان رملية</a:t>
            </a:r>
          </a:p>
        </p:txBody>
      </p:sp>
    </p:spTree>
    <p:extLst>
      <p:ext uri="{BB962C8B-B14F-4D97-AF65-F5344CB8AC3E}">
        <p14:creationId xmlns:p14="http://schemas.microsoft.com/office/powerpoint/2010/main" val="3603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187975" y="5445224"/>
            <a:ext cx="3417923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معالم قاع المحيط 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171918114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الرصيف القاري 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شريط يحاذي شواطئ القارة ويميل ميلاً خفيفاً ويمتد من خط الشاطئ حتى حافة المنحدر حيث يصير الانحدار شديداً .</a:t>
            </a:r>
          </a:p>
        </p:txBody>
      </p:sp>
      <p:sp>
        <p:nvSpPr>
          <p:cNvPr id="23" name="مثلث متساوي الساقين 22"/>
          <p:cNvSpPr/>
          <p:nvPr/>
        </p:nvSpPr>
        <p:spPr>
          <a:xfrm>
            <a:off x="4006774" y="356995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ثلث متساوي الساقين 23"/>
          <p:cNvSpPr/>
          <p:nvPr/>
        </p:nvSpPr>
        <p:spPr>
          <a:xfrm>
            <a:off x="5148064" y="3991372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ثلث متساوي الساقين 24"/>
          <p:cNvSpPr/>
          <p:nvPr/>
        </p:nvSpPr>
        <p:spPr>
          <a:xfrm>
            <a:off x="5292080" y="356995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ثلث متساوي الساقين 25"/>
          <p:cNvSpPr/>
          <p:nvPr/>
        </p:nvSpPr>
        <p:spPr>
          <a:xfrm>
            <a:off x="6450059" y="316612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ثلث متساوي الساقين 26"/>
          <p:cNvSpPr/>
          <p:nvPr/>
        </p:nvSpPr>
        <p:spPr>
          <a:xfrm>
            <a:off x="6890491" y="3425934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ثلث متساوي الساقين 27"/>
          <p:cNvSpPr/>
          <p:nvPr/>
        </p:nvSpPr>
        <p:spPr>
          <a:xfrm>
            <a:off x="7330923" y="316612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ثلث متساوي الساقين 30"/>
          <p:cNvSpPr/>
          <p:nvPr/>
        </p:nvSpPr>
        <p:spPr>
          <a:xfrm>
            <a:off x="3441548" y="3817545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23528" y="3221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المنحدر القاري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يبدأ من حافة الرصيف ويتزايد العمق سريعاً نحو قاع المحيط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المرتفع القاري </a:t>
            </a:r>
            <a:r>
              <a:rPr lang="ar-SA" sz="2400" b="1" dirty="0">
                <a:solidFill>
                  <a:schemeClr val="tx1"/>
                </a:solidFill>
              </a:rPr>
              <a:t>: منطقة ذات ميل خفيف تلي المنحدر القاري 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الأخاديد البحرية </a:t>
            </a:r>
            <a:r>
              <a:rPr lang="ar-SA" sz="2400" b="1" dirty="0">
                <a:solidFill>
                  <a:schemeClr val="tx1"/>
                </a:solidFill>
              </a:rPr>
              <a:t>:أعمق مناطق قاع المحيط وتتميز بطولها الكبير وعرضها الضيق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ظهر المحيط </a:t>
            </a:r>
            <a:r>
              <a:rPr lang="ar-SA" sz="2400" b="1" dirty="0">
                <a:solidFill>
                  <a:schemeClr val="tx1"/>
                </a:solidFill>
              </a:rPr>
              <a:t>: سلسلة جبلية طويلة تحت الماء يخترقها وادي متصدع.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سهول قاعية منبسطة </a:t>
            </a:r>
            <a:r>
              <a:rPr lang="ar-SA" sz="2400" b="1" dirty="0">
                <a:solidFill>
                  <a:schemeClr val="tx1"/>
                </a:solidFill>
              </a:rPr>
              <a:t>:سهول شاسعة وهي أكثر مناطق قاع المحيط انبساطاً.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الجبال البحرية</a:t>
            </a:r>
            <a:r>
              <a:rPr lang="ar-SA" sz="2400" b="1" dirty="0">
                <a:solidFill>
                  <a:schemeClr val="tx1"/>
                </a:solidFill>
              </a:rPr>
              <a:t>: جبال ترتفع من قاع المحيط دون أن تعلو فوق سطح البحر واذا علَت أصبحت </a:t>
            </a:r>
            <a:r>
              <a:rPr lang="ar-SA" sz="2400" b="1" dirty="0">
                <a:solidFill>
                  <a:srgbClr val="0070C0"/>
                </a:solidFill>
              </a:rPr>
              <a:t>جزراً بركانية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مثلث متساوي الساقين 37"/>
          <p:cNvSpPr/>
          <p:nvPr/>
        </p:nvSpPr>
        <p:spPr>
          <a:xfrm>
            <a:off x="3441548" y="4365104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5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3" grpId="0" animBg="1"/>
      <p:bldP spid="33" grpId="1" build="allAtOnce" animBg="1"/>
      <p:bldP spid="34" grpId="0" animBg="1"/>
      <p:bldP spid="34" grpId="1" build="allAtOnce" animBg="1"/>
      <p:bldP spid="35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erving the earth from above | Horizon: the EU Researc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04393" y="116632"/>
            <a:ext cx="8928992" cy="4616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الاسئلة الحافزة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-3111" y="694929"/>
            <a:ext cx="914400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لو استطعت الطيران للأعلى صف لنا معالم الأرض التي قد تراها ؟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-3110" y="1156594"/>
            <a:ext cx="9144000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 إجابات محتملة: شواطئ، محيطات، بحار، وبحيرات.</a:t>
            </a:r>
          </a:p>
        </p:txBody>
      </p:sp>
      <p:sp>
        <p:nvSpPr>
          <p:cNvPr id="8" name="شكل بيضاوي 7"/>
          <p:cNvSpPr/>
          <p:nvPr/>
        </p:nvSpPr>
        <p:spPr>
          <a:xfrm rot="18612145">
            <a:off x="242890" y="5722743"/>
            <a:ext cx="1104984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372372" y="5518199"/>
            <a:ext cx="285046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أغلفة الأرض 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358139533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يُحيط  بالأرض غلاف غازيّ يسمى </a:t>
            </a:r>
            <a:r>
              <a:rPr lang="ar-SA" sz="2400" b="1" dirty="0">
                <a:solidFill>
                  <a:srgbClr val="C00000"/>
                </a:solidFill>
              </a:rPr>
              <a:t>الغلاف الجوي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أما </a:t>
            </a:r>
            <a:r>
              <a:rPr lang="ar-SA" sz="2400" b="1" dirty="0">
                <a:solidFill>
                  <a:srgbClr val="C00000"/>
                </a:solidFill>
              </a:rPr>
              <a:t>الغلاف المائي </a:t>
            </a:r>
            <a:r>
              <a:rPr lang="ar-SA" sz="2400" b="1" dirty="0">
                <a:solidFill>
                  <a:schemeClr val="tx1"/>
                </a:solidFill>
              </a:rPr>
              <a:t>فيشمل المياه (الصلبة والسائلة) كالمحيطات والجليديات.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يسمى الجزء الصخري الصلب من سطح الأرض </a:t>
            </a:r>
            <a:r>
              <a:rPr lang="ar-SA" sz="2400" b="1" dirty="0">
                <a:solidFill>
                  <a:srgbClr val="C00000"/>
                </a:solidFill>
              </a:rPr>
              <a:t>القشرة الأرضية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تتضمن القشرة الأرضية ( القارات وقيعان المحيطات ).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أما المنطقة التي تلي القشرة الأرضية فتسمى </a:t>
            </a:r>
            <a:r>
              <a:rPr lang="ar-SA" sz="2400" b="1" dirty="0">
                <a:solidFill>
                  <a:srgbClr val="C00000"/>
                </a:solidFill>
              </a:rPr>
              <a:t>الستار</a:t>
            </a:r>
            <a:r>
              <a:rPr lang="ar-SA" sz="2400" b="1" dirty="0">
                <a:solidFill>
                  <a:schemeClr val="tx1"/>
                </a:solidFill>
              </a:rPr>
              <a:t>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ينقسم الستار إلى قسمين </a:t>
            </a:r>
            <a:r>
              <a:rPr lang="ar-SA" sz="2400" b="1" dirty="0">
                <a:solidFill>
                  <a:srgbClr val="0070C0"/>
                </a:solidFill>
              </a:rPr>
              <a:t>الستار العلوي </a:t>
            </a:r>
            <a:r>
              <a:rPr lang="ar-SA" sz="2400" b="1" dirty="0">
                <a:solidFill>
                  <a:schemeClr val="tx1"/>
                </a:solidFill>
              </a:rPr>
              <a:t>و</a:t>
            </a:r>
            <a:r>
              <a:rPr lang="ar-SA" sz="2400" b="1" dirty="0">
                <a:solidFill>
                  <a:srgbClr val="0070C0"/>
                </a:solidFill>
              </a:rPr>
              <a:t>الستار السفلي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اللب</a:t>
            </a:r>
            <a:r>
              <a:rPr lang="ar-SA" sz="2400" b="1" dirty="0">
                <a:solidFill>
                  <a:schemeClr val="tx1"/>
                </a:solidFill>
              </a:rPr>
              <a:t> : يقع أسفل الستار السفلي ويشكل الكتلة المركزية للأرض.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واللب يتألف من نطاق خارجي سائل يسمى </a:t>
            </a:r>
            <a:r>
              <a:rPr lang="ar-SA" sz="2400" b="1" dirty="0">
                <a:solidFill>
                  <a:srgbClr val="C00000"/>
                </a:solidFill>
              </a:rPr>
              <a:t>اللب الخارجي </a:t>
            </a:r>
            <a:r>
              <a:rPr lang="ar-SA" sz="2400" b="1" dirty="0">
                <a:solidFill>
                  <a:schemeClr val="tx1"/>
                </a:solidFill>
              </a:rPr>
              <a:t>ونطاق داخلي صلب يسمى </a:t>
            </a:r>
            <a:r>
              <a:rPr lang="ar-SA" sz="2400" b="1" dirty="0">
                <a:solidFill>
                  <a:srgbClr val="C00000"/>
                </a:solidFill>
              </a:rPr>
              <a:t>اللب الداخلي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ar-S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6" grpId="0" animBg="1"/>
      <p:bldP spid="6" grpId="1" build="allAtOnce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10370" y="1628556"/>
            <a:ext cx="8712968" cy="461665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( التفكير الناقد) (نشاط  فردي )</a:t>
            </a:r>
          </a:p>
        </p:txBody>
      </p:sp>
      <p:sp>
        <p:nvSpPr>
          <p:cNvPr id="2" name="AutoShape 4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3" name="AutoShape 6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http://arabelifestyle.com/wp-content/uploads/2013/10/%D8%B1%D8%A7%D9%82%D8%A8-%D8%A3%D9%81%D9%83%D8%A7%D8%B1%D9%83-%D9%81%D8%B3%D9%88%D9%81-%D8%AA%D8%B5%D8%A8%D8%AD-%D8%AD%D9%82%D9%8A%D9%82%D8%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" y="160337"/>
            <a:ext cx="8968233" cy="142607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0" y="2217576"/>
            <a:ext cx="9144001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أخرج دفترك واكتب العبارات التالية ثم قم بالتوصيل بين العمودين :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394945" y="2830626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أ</a:t>
            </a:r>
          </a:p>
        </p:txBody>
      </p:sp>
      <p:sp>
        <p:nvSpPr>
          <p:cNvPr id="9" name="شكل بيضاوي 8"/>
          <p:cNvSpPr/>
          <p:nvPr/>
        </p:nvSpPr>
        <p:spPr>
          <a:xfrm rot="18612145">
            <a:off x="2315991" y="414079"/>
            <a:ext cx="1335673" cy="93486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3 </a:t>
            </a:r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26988" y="2825109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ب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381363" y="3494060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غطاء غازي يحيط بالأرض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381359" y="4381383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أسفل الستار السفلي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94944" y="5297769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تحت القشرة الأرضية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381358" y="6185092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جزء صخري لسطح الأرض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34424" y="3494060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القشرة الأرضية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34424" y="6185092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الغلاف الجوي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34424" y="4381383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الستار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26987" y="5297769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اللب</a:t>
            </a:r>
          </a:p>
        </p:txBody>
      </p:sp>
    </p:spTree>
    <p:extLst>
      <p:ext uri="{BB962C8B-B14F-4D97-AF65-F5344CB8AC3E}">
        <p14:creationId xmlns:p14="http://schemas.microsoft.com/office/powerpoint/2010/main" val="163915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10370" y="1628556"/>
            <a:ext cx="8712968" cy="461665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( التفكير الناقد) (نشاط  فردي )</a:t>
            </a:r>
          </a:p>
        </p:txBody>
      </p:sp>
      <p:sp>
        <p:nvSpPr>
          <p:cNvPr id="2" name="AutoShape 4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3" name="AutoShape 6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http://arabelifestyle.com/wp-content/uploads/2013/10/%D8%B1%D8%A7%D9%82%D8%A8-%D8%A3%D9%81%D9%83%D8%A7%D8%B1%D9%83-%D9%81%D8%B3%D9%88%D9%81-%D8%AA%D8%B5%D8%A8%D8%AD-%D8%AD%D9%82%D9%8A%D9%82%D8%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" y="160337"/>
            <a:ext cx="4282008" cy="142607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0" y="2217576"/>
            <a:ext cx="9144001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أخرج دفترك واكتب العبارات التالية ثم قم بالتوصيل بين العمودين :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394945" y="2830626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أ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26988" y="2825109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ب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381363" y="3494060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غطاء غازي يحيط بالأرض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381359" y="4381383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أسفل الستار السفلي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94944" y="5297769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تحت القشرة الأرضية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381358" y="6185092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جزء صخري لسطح الأرض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34424" y="3494060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القشرة الأرضية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34424" y="6185092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الغلاف الجوي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34424" y="4381383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الستار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26987" y="5297769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اللب</a:t>
            </a:r>
          </a:p>
        </p:txBody>
      </p:sp>
      <p:sp>
        <p:nvSpPr>
          <p:cNvPr id="6" name="سهم للأسفل 5"/>
          <p:cNvSpPr/>
          <p:nvPr/>
        </p:nvSpPr>
        <p:spPr>
          <a:xfrm>
            <a:off x="5580112" y="160337"/>
            <a:ext cx="2376264" cy="132444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الحل</a:t>
            </a:r>
          </a:p>
        </p:txBody>
      </p:sp>
      <p:cxnSp>
        <p:nvCxnSpPr>
          <p:cNvPr id="10" name="رابط كسهم مستقيم 9"/>
          <p:cNvCxnSpPr>
            <a:stCxn id="20" idx="1"/>
          </p:cNvCxnSpPr>
          <p:nvPr/>
        </p:nvCxnSpPr>
        <p:spPr>
          <a:xfrm flipH="1">
            <a:off x="3771919" y="3724893"/>
            <a:ext cx="1609444" cy="2728443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flipH="1">
            <a:off x="3758338" y="4584079"/>
            <a:ext cx="1653292" cy="1005161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>
            <a:endCxn id="17" idx="3"/>
          </p:cNvCxnSpPr>
          <p:nvPr/>
        </p:nvCxnSpPr>
        <p:spPr>
          <a:xfrm flipH="1" flipV="1">
            <a:off x="3771919" y="4612216"/>
            <a:ext cx="1647148" cy="887322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>
            <a:endCxn id="25" idx="3"/>
          </p:cNvCxnSpPr>
          <p:nvPr/>
        </p:nvCxnSpPr>
        <p:spPr>
          <a:xfrm flipH="1" flipV="1">
            <a:off x="3771919" y="3724893"/>
            <a:ext cx="1631085" cy="276661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912309" y="5518199"/>
            <a:ext cx="3310523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الصفائح الأرضية؟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2487468716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872" y="0"/>
            <a:ext cx="914400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FF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دعم القراءة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: استراتيجية القراءة النشطة </a:t>
            </a:r>
            <a:r>
              <a:rPr lang="en-US" sz="2400" b="1" dirty="0">
                <a:solidFill>
                  <a:prstClr val="white"/>
                </a:solidFill>
                <a:latin typeface="Microsoft New Tai Lue" pitchFamily="34" charset="0"/>
                <a:ea typeface="Monotype Koufi" pitchFamily="2" charset="-78"/>
                <a:cs typeface="Microsoft New Tai Lue" pitchFamily="34" charset="0"/>
              </a:rPr>
              <a:t>K.W.L.H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872" y="488018"/>
            <a:ext cx="914400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</a:rPr>
              <a:t>اقرأ النص التالي بتمعن وسجل البيانات بالجدول الذي بين يديك اثناء القراءة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9872" y="83252"/>
            <a:ext cx="129614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17" y="976036"/>
            <a:ext cx="6578352" cy="58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505568" y="5085184"/>
            <a:ext cx="41328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التغذية الراجعة لموضوع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214097" y="5949279"/>
            <a:ext cx="271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الصفائح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405647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75656" y="692696"/>
            <a:ext cx="6696744" cy="1200329"/>
          </a:xfrm>
          <a:prstGeom prst="rect">
            <a:avLst/>
          </a:prstGeom>
          <a:solidFill>
            <a:srgbClr val="CCECFF"/>
          </a:solidFill>
          <a:ln w="38100"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سنشاهد معاً في الشريحة القادمة </a:t>
            </a:r>
            <a:r>
              <a:rPr lang="ar-SA" sz="4000" b="1" dirty="0">
                <a:solidFill>
                  <a:srgbClr val="F79646">
                    <a:lumMod val="75000"/>
                  </a:srgbClr>
                </a:solidFill>
                <a:cs typeface="PT Bold Arch" pitchFamily="2" charset="-78"/>
              </a:rPr>
              <a:t>فيديو</a:t>
            </a:r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عن  </a:t>
            </a:r>
            <a:r>
              <a:rPr lang="ar-SA" sz="3200" b="1" dirty="0">
                <a:solidFill>
                  <a:srgbClr val="FF0101"/>
                </a:solidFill>
                <a:cs typeface="PT Bold Arch" pitchFamily="2" charset="-78"/>
              </a:rPr>
              <a:t>الصفائح  الأرضية وحركتها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.</a:t>
            </a:r>
            <a:endParaRPr lang="ar-SA" sz="2800" b="1" dirty="0">
              <a:solidFill>
                <a:srgbClr val="B33B77"/>
              </a:solidFill>
              <a:cs typeface="PT Bold Arch" pitchFamily="2" charset="-78"/>
            </a:endParaRPr>
          </a:p>
        </p:txBody>
      </p:sp>
      <p:pic>
        <p:nvPicPr>
          <p:cNvPr id="4100" name="Picture 4" descr="ÙØªÙØ¬Ø© Ø¨Ø­Ø« Ø§ÙØµÙØ± Ø¹Ù âªvideo icon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43" y="2348880"/>
            <a:ext cx="3960440" cy="37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79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4" name="AutoShape 6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5" name="AutoShape 8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2738"/>
            <a:ext cx="8849960" cy="6140598"/>
          </a:xfrm>
          <a:prstGeom prst="rect">
            <a:avLst/>
          </a:prstGeom>
        </p:spPr>
      </p:pic>
      <p:pic>
        <p:nvPicPr>
          <p:cNvPr id="7" name="حركة الصفائح الأرض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65138"/>
            <a:ext cx="8559825" cy="4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012645" y="5085184"/>
            <a:ext cx="511871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انتهت</a:t>
            </a:r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التغذية الراجعة لموضوع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214096" y="5949279"/>
            <a:ext cx="271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الصفائح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14354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</a:p>
        </p:txBody>
      </p:sp>
      <p:sp>
        <p:nvSpPr>
          <p:cNvPr id="4" name="سحابة 3"/>
          <p:cNvSpPr/>
          <p:nvPr/>
        </p:nvSpPr>
        <p:spPr>
          <a:xfrm>
            <a:off x="4572000" y="2636912"/>
            <a:ext cx="4392488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تصنف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معالم سطح الأرض الفيزيائية، وتشمل معالم سطح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الأرض ومعالم قاع المحيط.</a:t>
            </a:r>
          </a:p>
        </p:txBody>
      </p:sp>
      <p:sp>
        <p:nvSpPr>
          <p:cNvPr id="5" name="سحابة 4"/>
          <p:cNvSpPr/>
          <p:nvPr/>
        </p:nvSpPr>
        <p:spPr>
          <a:xfrm>
            <a:off x="107503" y="2636912"/>
            <a:ext cx="4320481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تعرّف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أغلفة الأرض.</a:t>
            </a:r>
          </a:p>
        </p:txBody>
      </p:sp>
    </p:spTree>
    <p:extLst>
      <p:ext uri="{BB962C8B-B14F-4D97-AF65-F5344CB8AC3E}">
        <p14:creationId xmlns:p14="http://schemas.microsoft.com/office/powerpoint/2010/main" val="2041657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" y="0"/>
            <a:ext cx="71066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الحل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90" y="620688"/>
            <a:ext cx="6592220" cy="61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</a:p>
        </p:txBody>
      </p:sp>
      <p:sp>
        <p:nvSpPr>
          <p:cNvPr id="4" name="سحابة 3"/>
          <p:cNvSpPr/>
          <p:nvPr/>
        </p:nvSpPr>
        <p:spPr>
          <a:xfrm>
            <a:off x="2389842" y="2924944"/>
            <a:ext cx="4392488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تفسّر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تكوّن المحيطات والجبال</a:t>
            </a:r>
          </a:p>
        </p:txBody>
      </p:sp>
    </p:spTree>
    <p:extLst>
      <p:ext uri="{BB962C8B-B14F-4D97-AF65-F5344CB8AC3E}">
        <p14:creationId xmlns:p14="http://schemas.microsoft.com/office/powerpoint/2010/main" val="2762959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9512" y="2602130"/>
            <a:ext cx="196880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اللب الداخلي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732240" y="2602130"/>
            <a:ext cx="21098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اللب الخارجي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32172" y="3381560"/>
            <a:ext cx="12634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الستار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3165411" y="3381560"/>
            <a:ext cx="235352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القشرة الأرضية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289645" y="2602130"/>
            <a:ext cx="210506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الغلاف المائي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6732240" y="3381560"/>
            <a:ext cx="214674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الغلاف الجوي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470782" y="3955050"/>
            <a:ext cx="17427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التضاريس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pic>
        <p:nvPicPr>
          <p:cNvPr id="3074" name="Picture 2" descr="العلا&quot; السعودية.. ضيف معرض باريس 2019 • مجلة أخبار السياح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9570"/>
            <a:ext cx="9143999" cy="23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75656" y="692696"/>
            <a:ext cx="6214414" cy="1200329"/>
          </a:xfrm>
          <a:prstGeom prst="rect">
            <a:avLst/>
          </a:prstGeom>
          <a:solidFill>
            <a:srgbClr val="CCECFF"/>
          </a:solidFill>
          <a:ln w="38100"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سنشاهد معاً في الشريحة القادمة </a:t>
            </a: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cs typeface="PT Bold Arch" pitchFamily="2" charset="-78"/>
              </a:rPr>
              <a:t>فيديو</a:t>
            </a:r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عن موضوع درسنا </a:t>
            </a:r>
            <a:endParaRPr lang="ar-SA" sz="2800" b="1" dirty="0">
              <a:solidFill>
                <a:srgbClr val="B33B77"/>
              </a:solidFill>
              <a:cs typeface="PT Bold Arch" pitchFamily="2" charset="-78"/>
            </a:endParaRPr>
          </a:p>
        </p:txBody>
      </p:sp>
      <p:pic>
        <p:nvPicPr>
          <p:cNvPr id="4100" name="Picture 4" descr="ÙØªÙØ¬Ø© Ø¨Ø­Ø« Ø§ÙØµÙØ± Ø¹Ù âªvideo icon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43" y="2348880"/>
            <a:ext cx="3960440" cy="37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5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4" name="AutoShape 6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5" name="AutoShape 8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2738"/>
            <a:ext cx="8849960" cy="6140598"/>
          </a:xfrm>
          <a:prstGeom prst="rect">
            <a:avLst/>
          </a:prstGeom>
        </p:spPr>
      </p:pic>
      <p:pic>
        <p:nvPicPr>
          <p:cNvPr id="2" name="طبقات الأرض - القشرة الأرض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65138"/>
            <a:ext cx="8538800" cy="4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648383" y="3212976"/>
            <a:ext cx="5181251" cy="13849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 اكتب سطرين أو ثلاثة أسطر في ورقة تعبر فيها عن أهم الملاحظات والمعلومات التي شاهدتها بالفيديو </a:t>
            </a:r>
            <a:r>
              <a:rPr lang="ar-SA" sz="2800" b="1" dirty="0">
                <a:solidFill>
                  <a:srgbClr val="FFFF00"/>
                </a:solidFill>
              </a:rPr>
              <a:t>🎬</a:t>
            </a:r>
          </a:p>
        </p:txBody>
      </p:sp>
      <p:sp>
        <p:nvSpPr>
          <p:cNvPr id="11" name="سحابة 10"/>
          <p:cNvSpPr/>
          <p:nvPr/>
        </p:nvSpPr>
        <p:spPr>
          <a:xfrm>
            <a:off x="7537018" y="332656"/>
            <a:ext cx="1296143" cy="86418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الزمن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5</a:t>
            </a:r>
            <a:r>
              <a:rPr lang="ar-SA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دقائق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648384" y="4869160"/>
            <a:ext cx="5181251" cy="13849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انتهى الوقت </a:t>
            </a:r>
            <a:r>
              <a:rPr lang="ar-SA" sz="2800" b="1" dirty="0">
                <a:solidFill>
                  <a:prstClr val="white"/>
                </a:solidFill>
              </a:rPr>
              <a:t>: والآن من يريد أيها المبدعون أن يُسمعنا ويقرأ علينا ملاحظاته التي سجلها في ورقته </a:t>
            </a:r>
          </a:p>
        </p:txBody>
      </p:sp>
      <p:pic>
        <p:nvPicPr>
          <p:cNvPr id="10" name="Picture 2" descr="https://hadilalsaifi.files.wordpress.com/2014/09/new-beginning-logo_option3-1024x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" y="188640"/>
            <a:ext cx="8928992" cy="171256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07505" y="2060848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الملاحظة والكتابة</a:t>
            </a:r>
          </a:p>
        </p:txBody>
      </p:sp>
      <p:sp>
        <p:nvSpPr>
          <p:cNvPr id="16" name="شكل بيضاوي 15"/>
          <p:cNvSpPr/>
          <p:nvPr/>
        </p:nvSpPr>
        <p:spPr>
          <a:xfrm rot="18612145">
            <a:off x="6945742" y="5625650"/>
            <a:ext cx="1125404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7" name="سحابة 16"/>
          <p:cNvSpPr/>
          <p:nvPr/>
        </p:nvSpPr>
        <p:spPr>
          <a:xfrm>
            <a:off x="6195695" y="2651117"/>
            <a:ext cx="2625499" cy="269270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وبعد مشاهدة الفيديو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أيها المبدع😍</a:t>
            </a:r>
          </a:p>
        </p:txBody>
      </p:sp>
    </p:spTree>
    <p:extLst>
      <p:ext uri="{BB962C8B-B14F-4D97-AF65-F5344CB8AC3E}">
        <p14:creationId xmlns:p14="http://schemas.microsoft.com/office/powerpoint/2010/main" val="1076374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051720" y="5445224"/>
            <a:ext cx="355417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معالم سطح الأرض؟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83225415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977</Words>
  <Application>Microsoft Office PowerPoint</Application>
  <PresentationFormat>عرض على الشاشة (4:3)</PresentationFormat>
  <Paragraphs>178</Paragraphs>
  <Slides>31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31</vt:i4>
      </vt:variant>
    </vt:vector>
  </HeadingPairs>
  <TitlesOfParts>
    <vt:vector size="34" baseType="lpstr">
      <vt:lpstr>سمة Office</vt:lpstr>
      <vt:lpstr>2_سمة Office</vt:lpstr>
      <vt:lpstr>3_سمة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يوسف البلوي</cp:lastModifiedBy>
  <cp:revision>358</cp:revision>
  <dcterms:created xsi:type="dcterms:W3CDTF">2015-05-17T14:33:34Z</dcterms:created>
  <dcterms:modified xsi:type="dcterms:W3CDTF">2022-12-06T06:21:30Z</dcterms:modified>
</cp:coreProperties>
</file>