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2" r:id="rId3"/>
    <p:sldId id="345" r:id="rId4"/>
    <p:sldId id="301" r:id="rId5"/>
    <p:sldId id="287" r:id="rId6"/>
    <p:sldId id="383" r:id="rId7"/>
    <p:sldId id="392" r:id="rId8"/>
    <p:sldId id="384" r:id="rId9"/>
    <p:sldId id="385" r:id="rId10"/>
    <p:sldId id="386" r:id="rId11"/>
    <p:sldId id="387" r:id="rId12"/>
    <p:sldId id="393" r:id="rId13"/>
    <p:sldId id="283" r:id="rId14"/>
    <p:sldId id="388" r:id="rId15"/>
    <p:sldId id="285" r:id="rId16"/>
    <p:sldId id="268" r:id="rId17"/>
    <p:sldId id="389" r:id="rId18"/>
    <p:sldId id="302" r:id="rId19"/>
    <p:sldId id="390" r:id="rId20"/>
    <p:sldId id="343" r:id="rId21"/>
    <p:sldId id="342" r:id="rId22"/>
    <p:sldId id="259" r:id="rId23"/>
    <p:sldId id="380" r:id="rId24"/>
    <p:sldId id="381" r:id="rId25"/>
    <p:sldId id="382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88B29A"/>
    <a:srgbClr val="FF6699"/>
    <a:srgbClr val="FFCCCC"/>
    <a:srgbClr val="FEEADA"/>
    <a:srgbClr val="E75F6B"/>
    <a:srgbClr val="FDFDFB"/>
    <a:srgbClr val="E49D36"/>
    <a:srgbClr val="47666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 showGuides="1">
      <p:cViewPr>
        <p:scale>
          <a:sx n="67" d="100"/>
          <a:sy n="67" d="100"/>
        </p:scale>
        <p:origin x="32" y="32"/>
      </p:cViewPr>
      <p:guideLst>
        <p:guide orient="horz" pos="2954"/>
        <p:guide pos="3840"/>
        <p:guide pos="50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C34E80-8373-431C-9C26-CFC7C410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A884B1E-F6F9-4327-9DCC-3E4A855A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BB32B-D0BE-42D0-9371-27654B0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400B41-F762-4BDF-8E55-1EEC4428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1C73F2-7F3A-4C58-8B9C-89BA885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265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B39702-B510-44B3-9CD5-260035DA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ED2E43-F7AD-4034-AA12-FF5B1D4BE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A6337B-9DDE-4B97-877A-0A5FC5AD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4439EF-9E5B-4D83-B18E-087826B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1300C1-B464-4D7F-A2F1-F466F30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479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C87580-2802-43C4-89D6-C4B37A59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319950B-A950-404D-9337-7A125875F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CA796A-28D0-4C57-863D-7428BAE0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89AE4D-FE4D-471C-874B-CC5870AB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7AC853-B9BA-4FD2-8F96-80C5F75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2908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F2657E-DFFF-4814-BC9A-1E3D667E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CDCDFE-C2A2-4319-BC3D-B53F3A48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33D47-4856-422B-AA34-DE9646AA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47B19-FDAE-48E1-929A-DDCF04AA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6A515A-3EB6-4F63-9350-B51150C2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8893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7891E-4E8E-48BB-92C2-C3BA2407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953AA1-B39A-450D-964C-2DC865DD7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B63C0C-433B-4682-9631-9843870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BD9AAA-1F70-495B-83BD-587506C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D360A1-6960-4076-BB88-DDC3A945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56998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4C58EA-E0C9-44A0-AFBA-AE093EA8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AADDED-C1C3-477C-9CFA-2337E4F63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8E03D3-7BB7-4EC8-85AA-BEB20376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24683C-8F12-4A97-9ED7-0DA6B000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739270-947A-40CD-B4DE-1DA06710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0FE59E-6C42-4048-B9E5-0A8B162B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2675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A2C9B-4AF5-4B47-BFD1-45D9E89D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B2ADFE-FB50-4417-8351-3D2FDE96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549366-CA24-429F-AF52-83C1ECAC5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C91810-A95A-48A1-9400-26A152F27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04ED435-7890-431B-B2A8-15C8EB661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DCF182D-9B3A-4DA0-AD48-6B0492C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98F3339-8366-4C36-B7B2-4A78C2D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65D7EC-65F5-4911-8C29-0374E830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5886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51837-9F5F-49FC-B9BF-BB4907C7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545E41-B88D-423E-8B66-2585F03F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56F3566-7474-4940-A5ED-AEC87A6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3A97F3-ABA6-4222-8379-983396D3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7980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AD53AF-2F35-409A-A299-ED5E328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A42BEC-8A3F-4EC7-BB2B-84185964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86A8EE-7D76-482A-BC11-0BF5A8E6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1254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7987B8-4FFB-4CD7-B36C-B5B6D4F1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D8A6E4-DC7E-4FCB-96B6-4EF1AF19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73A9BB-63FA-48D2-BE8F-A348CF7A7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880664-54F9-47D1-AC0D-4DBF61EC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DCF148-FC00-4877-A7FE-C7A2D4B8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5C50E8-B335-4017-AF05-9CE4C7B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3468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005EB-BFAF-4FC5-815E-D396154F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CAD4B7A-E044-46C6-81F8-414ACA925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D01C79-9E13-4D3C-9413-7CA768E18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8F6AEB-2AA4-42C4-8AA3-E5850F9E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724654-3B31-432A-B3A9-C5288BFF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BA6432-7A98-46CF-BA96-404C9187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8541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2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98B9D8-B6EF-4C19-9B67-EA06DC22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8F5FD1-69A9-4388-9787-BB608697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F18C39-F6FF-4E40-9533-9EC00591D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6CDDF-B024-4C43-AEBE-F62226B7FE94}" type="datetimeFigureOut">
              <a:rPr lang="ar-SA" smtClean="0"/>
              <a:t>08/05/43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278CB5-CACB-41DB-8185-8C3C62D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792B7-50D5-4EF3-8636-391870A0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897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jfif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7.jfi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jfif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7.jfif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slide" Target="slide22.xml"/><Relationship Id="rId5" Type="http://schemas.openxmlformats.org/officeDocument/2006/relationships/slide" Target="slide20.xml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7.jfif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slide" Target="slide25.xml"/><Relationship Id="rId5" Type="http://schemas.openxmlformats.org/officeDocument/2006/relationships/slide" Target="slide23.xml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51" y="-219100"/>
            <a:ext cx="10746292" cy="707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460AB42-FFAB-4A75-BCB6-4FFCA81DFCB2}"/>
              </a:ext>
            </a:extLst>
          </p:cNvPr>
          <p:cNvSpPr txBox="1"/>
          <p:nvPr/>
        </p:nvSpPr>
        <p:spPr>
          <a:xfrm>
            <a:off x="3566847" y="258750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2B7FEEC-97BB-4731-96B6-EF4E7D561740}"/>
              </a:ext>
            </a:extLst>
          </p:cNvPr>
          <p:cNvSpPr txBox="1"/>
          <p:nvPr/>
        </p:nvSpPr>
        <p:spPr>
          <a:xfrm>
            <a:off x="7741805" y="936446"/>
            <a:ext cx="389823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/>
              <a:t>التاريخ :8 / 5 / 1443 </a:t>
            </a:r>
          </a:p>
          <a:p>
            <a:r>
              <a:rPr lang="ar-SA" sz="3200" dirty="0"/>
              <a:t>الحصة :الرابعة</a:t>
            </a:r>
          </a:p>
          <a:p>
            <a:endParaRPr lang="ar-SA" sz="3200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FF53E5D-11C7-46B5-B734-F615D395E905}"/>
              </a:ext>
            </a:extLst>
          </p:cNvPr>
          <p:cNvSpPr txBox="1"/>
          <p:nvPr/>
        </p:nvSpPr>
        <p:spPr>
          <a:xfrm>
            <a:off x="5479040" y="2120245"/>
            <a:ext cx="321945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</a:rPr>
              <a:t>العنوان : </a:t>
            </a:r>
          </a:p>
          <a:p>
            <a:pPr algn="ctr"/>
            <a:r>
              <a:rPr lang="ar-SA" sz="3600" dirty="0">
                <a:solidFill>
                  <a:srgbClr val="C00000"/>
                </a:solidFill>
              </a:rPr>
              <a:t>جهاز الدوران</a:t>
            </a:r>
          </a:p>
        </p:txBody>
      </p:sp>
      <p:sp>
        <p:nvSpPr>
          <p:cNvPr id="45" name="Google Shape;12169;p73">
            <a:extLst>
              <a:ext uri="{FF2B5EF4-FFF2-40B4-BE49-F238E27FC236}">
                <a16:creationId xmlns:a16="http://schemas.microsoft.com/office/drawing/2014/main" id="{F3FF14DE-19B7-49EC-B074-81142AF8CBA5}"/>
              </a:ext>
            </a:extLst>
          </p:cNvPr>
          <p:cNvSpPr/>
          <p:nvPr/>
        </p:nvSpPr>
        <p:spPr>
          <a:xfrm>
            <a:off x="6633084" y="3320573"/>
            <a:ext cx="1108721" cy="982620"/>
          </a:xfrm>
          <a:custGeom>
            <a:avLst/>
            <a:gdLst/>
            <a:ahLst/>
            <a:cxnLst/>
            <a:rect l="l" t="t" r="r" b="b"/>
            <a:pathLst>
              <a:path w="12026" h="8993" extrusionOk="0">
                <a:moveTo>
                  <a:pt x="3929" y="0"/>
                </a:moveTo>
                <a:cubicBezTo>
                  <a:pt x="1691" y="0"/>
                  <a:pt x="0" y="2322"/>
                  <a:pt x="1167" y="4763"/>
                </a:cubicBezTo>
                <a:lnTo>
                  <a:pt x="453" y="4763"/>
                </a:lnTo>
                <a:cubicBezTo>
                  <a:pt x="369" y="4763"/>
                  <a:pt x="298" y="4834"/>
                  <a:pt x="298" y="4929"/>
                </a:cubicBezTo>
                <a:cubicBezTo>
                  <a:pt x="298" y="5013"/>
                  <a:pt x="369" y="5096"/>
                  <a:pt x="453" y="5096"/>
                </a:cubicBezTo>
                <a:lnTo>
                  <a:pt x="1346" y="5096"/>
                </a:lnTo>
                <a:cubicBezTo>
                  <a:pt x="2334" y="6727"/>
                  <a:pt x="4382" y="7918"/>
                  <a:pt x="5977" y="8965"/>
                </a:cubicBezTo>
                <a:cubicBezTo>
                  <a:pt x="6007" y="8983"/>
                  <a:pt x="6040" y="8992"/>
                  <a:pt x="6071" y="8992"/>
                </a:cubicBezTo>
                <a:cubicBezTo>
                  <a:pt x="6102" y="8992"/>
                  <a:pt x="6132" y="8983"/>
                  <a:pt x="6156" y="8965"/>
                </a:cubicBezTo>
                <a:cubicBezTo>
                  <a:pt x="7751" y="7930"/>
                  <a:pt x="9799" y="6739"/>
                  <a:pt x="10787" y="5096"/>
                </a:cubicBezTo>
                <a:lnTo>
                  <a:pt x="11680" y="5096"/>
                </a:lnTo>
                <a:cubicBezTo>
                  <a:pt x="11764" y="5096"/>
                  <a:pt x="11847" y="5013"/>
                  <a:pt x="11847" y="4929"/>
                </a:cubicBezTo>
                <a:cubicBezTo>
                  <a:pt x="11883" y="4774"/>
                  <a:pt x="11811" y="4703"/>
                  <a:pt x="11704" y="4703"/>
                </a:cubicBezTo>
                <a:lnTo>
                  <a:pt x="10990" y="4703"/>
                </a:lnTo>
                <a:cubicBezTo>
                  <a:pt x="12025" y="2572"/>
                  <a:pt x="10859" y="452"/>
                  <a:pt x="8930" y="12"/>
                </a:cubicBezTo>
                <a:cubicBezTo>
                  <a:pt x="8922" y="11"/>
                  <a:pt x="8914" y="10"/>
                  <a:pt x="8906" y="10"/>
                </a:cubicBezTo>
                <a:cubicBezTo>
                  <a:pt x="8821" y="10"/>
                  <a:pt x="8748" y="68"/>
                  <a:pt x="8716" y="155"/>
                </a:cubicBezTo>
                <a:cubicBezTo>
                  <a:pt x="8704" y="238"/>
                  <a:pt x="8763" y="333"/>
                  <a:pt x="8847" y="357"/>
                </a:cubicBezTo>
                <a:cubicBezTo>
                  <a:pt x="10609" y="762"/>
                  <a:pt x="11668" y="2738"/>
                  <a:pt x="10621" y="4715"/>
                </a:cubicBezTo>
                <a:lnTo>
                  <a:pt x="10001" y="4715"/>
                </a:lnTo>
                <a:lnTo>
                  <a:pt x="9418" y="3548"/>
                </a:lnTo>
                <a:cubicBezTo>
                  <a:pt x="9385" y="3483"/>
                  <a:pt x="9325" y="3452"/>
                  <a:pt x="9266" y="3452"/>
                </a:cubicBezTo>
                <a:cubicBezTo>
                  <a:pt x="9196" y="3452"/>
                  <a:pt x="9128" y="3495"/>
                  <a:pt x="9108" y="3572"/>
                </a:cubicBezTo>
                <a:lnTo>
                  <a:pt x="8573" y="5251"/>
                </a:lnTo>
                <a:lnTo>
                  <a:pt x="7954" y="3870"/>
                </a:lnTo>
                <a:cubicBezTo>
                  <a:pt x="7927" y="3808"/>
                  <a:pt x="7868" y="3772"/>
                  <a:pt x="7806" y="3772"/>
                </a:cubicBezTo>
                <a:cubicBezTo>
                  <a:pt x="7784" y="3772"/>
                  <a:pt x="7761" y="3777"/>
                  <a:pt x="7739" y="3786"/>
                </a:cubicBezTo>
                <a:cubicBezTo>
                  <a:pt x="7644" y="3822"/>
                  <a:pt x="7620" y="3917"/>
                  <a:pt x="7644" y="4001"/>
                </a:cubicBezTo>
                <a:lnTo>
                  <a:pt x="8430" y="5810"/>
                </a:lnTo>
                <a:cubicBezTo>
                  <a:pt x="8458" y="5877"/>
                  <a:pt x="8520" y="5910"/>
                  <a:pt x="8583" y="5910"/>
                </a:cubicBezTo>
                <a:cubicBezTo>
                  <a:pt x="8654" y="5910"/>
                  <a:pt x="8726" y="5869"/>
                  <a:pt x="8751" y="5786"/>
                </a:cubicBezTo>
                <a:lnTo>
                  <a:pt x="9299" y="4084"/>
                </a:lnTo>
                <a:lnTo>
                  <a:pt x="9739" y="4989"/>
                </a:lnTo>
                <a:cubicBezTo>
                  <a:pt x="9775" y="5048"/>
                  <a:pt x="9835" y="5072"/>
                  <a:pt x="9894" y="5072"/>
                </a:cubicBezTo>
                <a:lnTo>
                  <a:pt x="10418" y="5072"/>
                </a:lnTo>
                <a:cubicBezTo>
                  <a:pt x="9323" y="6715"/>
                  <a:pt x="6989" y="7965"/>
                  <a:pt x="6084" y="8584"/>
                </a:cubicBezTo>
                <a:cubicBezTo>
                  <a:pt x="4644" y="7656"/>
                  <a:pt x="2715" y="6537"/>
                  <a:pt x="1750" y="5072"/>
                </a:cubicBezTo>
                <a:lnTo>
                  <a:pt x="2572" y="5072"/>
                </a:lnTo>
                <a:cubicBezTo>
                  <a:pt x="2631" y="5072"/>
                  <a:pt x="2691" y="5036"/>
                  <a:pt x="2715" y="4989"/>
                </a:cubicBezTo>
                <a:lnTo>
                  <a:pt x="3453" y="3500"/>
                </a:lnTo>
                <a:lnTo>
                  <a:pt x="4358" y="6167"/>
                </a:lnTo>
                <a:cubicBezTo>
                  <a:pt x="4387" y="6243"/>
                  <a:pt x="4456" y="6279"/>
                  <a:pt x="4523" y="6279"/>
                </a:cubicBezTo>
                <a:cubicBezTo>
                  <a:pt x="4593" y="6279"/>
                  <a:pt x="4661" y="6240"/>
                  <a:pt x="4679" y="6167"/>
                </a:cubicBezTo>
                <a:lnTo>
                  <a:pt x="5394" y="3739"/>
                </a:lnTo>
                <a:lnTo>
                  <a:pt x="6049" y="4822"/>
                </a:lnTo>
                <a:cubicBezTo>
                  <a:pt x="6087" y="4877"/>
                  <a:pt x="6146" y="4904"/>
                  <a:pt x="6202" y="4904"/>
                </a:cubicBezTo>
                <a:cubicBezTo>
                  <a:pt x="6267" y="4904"/>
                  <a:pt x="6327" y="4868"/>
                  <a:pt x="6346" y="4798"/>
                </a:cubicBezTo>
                <a:lnTo>
                  <a:pt x="7120" y="2893"/>
                </a:lnTo>
                <a:lnTo>
                  <a:pt x="7358" y="3429"/>
                </a:lnTo>
                <a:cubicBezTo>
                  <a:pt x="7393" y="3491"/>
                  <a:pt x="7455" y="3526"/>
                  <a:pt x="7518" y="3526"/>
                </a:cubicBezTo>
                <a:cubicBezTo>
                  <a:pt x="7540" y="3526"/>
                  <a:pt x="7563" y="3522"/>
                  <a:pt x="7584" y="3512"/>
                </a:cubicBezTo>
                <a:cubicBezTo>
                  <a:pt x="7680" y="3465"/>
                  <a:pt x="7704" y="3381"/>
                  <a:pt x="7680" y="3286"/>
                </a:cubicBezTo>
                <a:lnTo>
                  <a:pt x="7287" y="2393"/>
                </a:lnTo>
                <a:cubicBezTo>
                  <a:pt x="7257" y="2328"/>
                  <a:pt x="7195" y="2295"/>
                  <a:pt x="7132" y="2295"/>
                </a:cubicBezTo>
                <a:cubicBezTo>
                  <a:pt x="7070" y="2295"/>
                  <a:pt x="7007" y="2328"/>
                  <a:pt x="6977" y="2393"/>
                </a:cubicBezTo>
                <a:lnTo>
                  <a:pt x="6168" y="4358"/>
                </a:lnTo>
                <a:lnTo>
                  <a:pt x="5501" y="3227"/>
                </a:lnTo>
                <a:cubicBezTo>
                  <a:pt x="5470" y="3171"/>
                  <a:pt x="5419" y="3145"/>
                  <a:pt x="5365" y="3145"/>
                </a:cubicBezTo>
                <a:cubicBezTo>
                  <a:pt x="5293" y="3145"/>
                  <a:pt x="5219" y="3192"/>
                  <a:pt x="5191" y="3274"/>
                </a:cubicBezTo>
                <a:lnTo>
                  <a:pt x="4501" y="5572"/>
                </a:lnTo>
                <a:lnTo>
                  <a:pt x="3643" y="3024"/>
                </a:lnTo>
                <a:cubicBezTo>
                  <a:pt x="3618" y="2942"/>
                  <a:pt x="3550" y="2900"/>
                  <a:pt x="3482" y="2900"/>
                </a:cubicBezTo>
                <a:cubicBezTo>
                  <a:pt x="3421" y="2900"/>
                  <a:pt x="3362" y="2933"/>
                  <a:pt x="3334" y="3000"/>
                </a:cubicBezTo>
                <a:lnTo>
                  <a:pt x="2465" y="4774"/>
                </a:lnTo>
                <a:lnTo>
                  <a:pt x="1548" y="4774"/>
                </a:lnTo>
                <a:cubicBezTo>
                  <a:pt x="357" y="2548"/>
                  <a:pt x="1869" y="345"/>
                  <a:pt x="3929" y="345"/>
                </a:cubicBezTo>
                <a:cubicBezTo>
                  <a:pt x="4703" y="345"/>
                  <a:pt x="5418" y="655"/>
                  <a:pt x="5953" y="1203"/>
                </a:cubicBezTo>
                <a:cubicBezTo>
                  <a:pt x="5989" y="1238"/>
                  <a:pt x="6034" y="1256"/>
                  <a:pt x="6078" y="1256"/>
                </a:cubicBezTo>
                <a:cubicBezTo>
                  <a:pt x="6123" y="1256"/>
                  <a:pt x="6168" y="1238"/>
                  <a:pt x="6203" y="1203"/>
                </a:cubicBezTo>
                <a:cubicBezTo>
                  <a:pt x="6668" y="714"/>
                  <a:pt x="7287" y="417"/>
                  <a:pt x="7954" y="357"/>
                </a:cubicBezTo>
                <a:cubicBezTo>
                  <a:pt x="8049" y="345"/>
                  <a:pt x="8120" y="262"/>
                  <a:pt x="8108" y="167"/>
                </a:cubicBezTo>
                <a:cubicBezTo>
                  <a:pt x="8097" y="78"/>
                  <a:pt x="8025" y="11"/>
                  <a:pt x="7939" y="11"/>
                </a:cubicBezTo>
                <a:cubicBezTo>
                  <a:pt x="7932" y="11"/>
                  <a:pt x="7925" y="11"/>
                  <a:pt x="7918" y="12"/>
                </a:cubicBezTo>
                <a:cubicBezTo>
                  <a:pt x="7215" y="83"/>
                  <a:pt x="6572" y="369"/>
                  <a:pt x="6072" y="845"/>
                </a:cubicBezTo>
                <a:cubicBezTo>
                  <a:pt x="5489" y="298"/>
                  <a:pt x="4727" y="0"/>
                  <a:pt x="392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78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55487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دمعة 20">
            <a:extLst>
              <a:ext uri="{FF2B5EF4-FFF2-40B4-BE49-F238E27FC236}">
                <a16:creationId xmlns:a16="http://schemas.microsoft.com/office/drawing/2014/main" id="{CDBBDFE3-FDB9-49B9-979E-4F76276969EC}"/>
              </a:ext>
            </a:extLst>
          </p:cNvPr>
          <p:cNvSpPr/>
          <p:nvPr/>
        </p:nvSpPr>
        <p:spPr>
          <a:xfrm rot="19184883">
            <a:off x="2896836" y="493498"/>
            <a:ext cx="1192989" cy="1178454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9A2792B-AEE6-4939-ABF9-8B14EF97B1DD}"/>
              </a:ext>
            </a:extLst>
          </p:cNvPr>
          <p:cNvSpPr txBox="1"/>
          <p:nvPr/>
        </p:nvSpPr>
        <p:spPr>
          <a:xfrm>
            <a:off x="3063655" y="664085"/>
            <a:ext cx="6572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A</a:t>
            </a:r>
            <a:endParaRPr lang="ar-SA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61907DF-15C5-45FE-9508-A43A148894ED}"/>
              </a:ext>
            </a:extLst>
          </p:cNvPr>
          <p:cNvSpPr txBox="1"/>
          <p:nvPr/>
        </p:nvSpPr>
        <p:spPr>
          <a:xfrm>
            <a:off x="2852996" y="3510409"/>
            <a:ext cx="10035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AB</a:t>
            </a:r>
            <a:endParaRPr lang="ar-SA" dirty="0"/>
          </a:p>
        </p:txBody>
      </p:sp>
      <p:sp>
        <p:nvSpPr>
          <p:cNvPr id="25" name="دمعة 24">
            <a:extLst>
              <a:ext uri="{FF2B5EF4-FFF2-40B4-BE49-F238E27FC236}">
                <a16:creationId xmlns:a16="http://schemas.microsoft.com/office/drawing/2014/main" id="{E3C92708-219B-4317-8529-82FD1EC94CA8}"/>
              </a:ext>
            </a:extLst>
          </p:cNvPr>
          <p:cNvSpPr/>
          <p:nvPr/>
        </p:nvSpPr>
        <p:spPr>
          <a:xfrm rot="19184883">
            <a:off x="2897586" y="4767283"/>
            <a:ext cx="1192989" cy="1178454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4D53DA0-BE3E-4C82-BF0F-BAE497D0C548}"/>
              </a:ext>
            </a:extLst>
          </p:cNvPr>
          <p:cNvSpPr txBox="1"/>
          <p:nvPr/>
        </p:nvSpPr>
        <p:spPr>
          <a:xfrm>
            <a:off x="3127207" y="4887074"/>
            <a:ext cx="6572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O</a:t>
            </a:r>
            <a:endParaRPr lang="ar-SA" dirty="0"/>
          </a:p>
        </p:txBody>
      </p:sp>
      <p:sp>
        <p:nvSpPr>
          <p:cNvPr id="27" name="دمعة 26">
            <a:extLst>
              <a:ext uri="{FF2B5EF4-FFF2-40B4-BE49-F238E27FC236}">
                <a16:creationId xmlns:a16="http://schemas.microsoft.com/office/drawing/2014/main" id="{14CA9154-CE40-46CA-B807-02621FA802E1}"/>
              </a:ext>
            </a:extLst>
          </p:cNvPr>
          <p:cNvSpPr/>
          <p:nvPr/>
        </p:nvSpPr>
        <p:spPr>
          <a:xfrm rot="19184883">
            <a:off x="7761374" y="518284"/>
            <a:ext cx="1192989" cy="1178454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71D6DB1-337A-49B1-B8F2-2BE9F5ED0CB6}"/>
              </a:ext>
            </a:extLst>
          </p:cNvPr>
          <p:cNvSpPr txBox="1"/>
          <p:nvPr/>
        </p:nvSpPr>
        <p:spPr>
          <a:xfrm>
            <a:off x="7928193" y="669821"/>
            <a:ext cx="6572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A</a:t>
            </a:r>
            <a:endParaRPr lang="ar-SA" dirty="0"/>
          </a:p>
        </p:txBody>
      </p:sp>
      <p:sp>
        <p:nvSpPr>
          <p:cNvPr id="29" name="دمعة 28">
            <a:extLst>
              <a:ext uri="{FF2B5EF4-FFF2-40B4-BE49-F238E27FC236}">
                <a16:creationId xmlns:a16="http://schemas.microsoft.com/office/drawing/2014/main" id="{B04647E8-94D9-4EFD-8AC9-9BD1BF011E98}"/>
              </a:ext>
            </a:extLst>
          </p:cNvPr>
          <p:cNvSpPr/>
          <p:nvPr/>
        </p:nvSpPr>
        <p:spPr>
          <a:xfrm rot="19184883">
            <a:off x="7785641" y="4808657"/>
            <a:ext cx="1192989" cy="1178454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E0A901D5-D0E2-4005-BAE6-016149592B1F}"/>
              </a:ext>
            </a:extLst>
          </p:cNvPr>
          <p:cNvSpPr txBox="1"/>
          <p:nvPr/>
        </p:nvSpPr>
        <p:spPr>
          <a:xfrm>
            <a:off x="7928190" y="4959909"/>
            <a:ext cx="6572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O</a:t>
            </a:r>
            <a:endParaRPr lang="ar-SA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D5625DC8-DE9E-46DF-B82B-1847DB23DBBA}"/>
              </a:ext>
            </a:extLst>
          </p:cNvPr>
          <p:cNvSpPr txBox="1"/>
          <p:nvPr/>
        </p:nvSpPr>
        <p:spPr>
          <a:xfrm>
            <a:off x="7764834" y="3560849"/>
            <a:ext cx="9839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AB</a:t>
            </a:r>
            <a:endParaRPr lang="ar-SA" dirty="0"/>
          </a:p>
        </p:txBody>
      </p:sp>
      <p:sp>
        <p:nvSpPr>
          <p:cNvPr id="33" name="دمعة 32">
            <a:extLst>
              <a:ext uri="{FF2B5EF4-FFF2-40B4-BE49-F238E27FC236}">
                <a16:creationId xmlns:a16="http://schemas.microsoft.com/office/drawing/2014/main" id="{D90037DB-CA71-4CE5-90E6-26F41F10C82C}"/>
              </a:ext>
            </a:extLst>
          </p:cNvPr>
          <p:cNvSpPr/>
          <p:nvPr/>
        </p:nvSpPr>
        <p:spPr>
          <a:xfrm rot="19184883">
            <a:off x="7785643" y="1931860"/>
            <a:ext cx="1192989" cy="1178454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29DA6BD0-E525-462D-8D4C-E5D44CC988E5}"/>
              </a:ext>
            </a:extLst>
          </p:cNvPr>
          <p:cNvSpPr txBox="1"/>
          <p:nvPr/>
        </p:nvSpPr>
        <p:spPr>
          <a:xfrm>
            <a:off x="7928191" y="2084687"/>
            <a:ext cx="6572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B</a:t>
            </a:r>
            <a:endParaRPr lang="ar-SA" dirty="0"/>
          </a:p>
        </p:txBody>
      </p:sp>
      <p:sp>
        <p:nvSpPr>
          <p:cNvPr id="35" name="دمعة 34">
            <a:extLst>
              <a:ext uri="{FF2B5EF4-FFF2-40B4-BE49-F238E27FC236}">
                <a16:creationId xmlns:a16="http://schemas.microsoft.com/office/drawing/2014/main" id="{BCD42E4E-4D61-458E-87C2-3E1F8B10A6D6}"/>
              </a:ext>
            </a:extLst>
          </p:cNvPr>
          <p:cNvSpPr/>
          <p:nvPr/>
        </p:nvSpPr>
        <p:spPr>
          <a:xfrm rot="19184883">
            <a:off x="2866816" y="1957856"/>
            <a:ext cx="1192989" cy="1178454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288454C0-61D1-4706-8998-C5B433DB2664}"/>
              </a:ext>
            </a:extLst>
          </p:cNvPr>
          <p:cNvSpPr txBox="1"/>
          <p:nvPr/>
        </p:nvSpPr>
        <p:spPr>
          <a:xfrm>
            <a:off x="3054252" y="2118821"/>
            <a:ext cx="6572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B</a:t>
            </a:r>
            <a:endParaRPr lang="ar-SA" dirty="0"/>
          </a:p>
        </p:txBody>
      </p: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88E2608A-B647-47A8-B5A6-D3D48AE814EC}"/>
              </a:ext>
            </a:extLst>
          </p:cNvPr>
          <p:cNvCxnSpPr/>
          <p:nvPr/>
        </p:nvCxnSpPr>
        <p:spPr>
          <a:xfrm>
            <a:off x="4105275" y="1065921"/>
            <a:ext cx="3581400" cy="4159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كسهم مستقيم 37">
            <a:extLst>
              <a:ext uri="{FF2B5EF4-FFF2-40B4-BE49-F238E27FC236}">
                <a16:creationId xmlns:a16="http://schemas.microsoft.com/office/drawing/2014/main" id="{FC994DF2-CD9A-4C1B-86FD-C7B1DCA105B5}"/>
              </a:ext>
            </a:extLst>
          </p:cNvPr>
          <p:cNvCxnSpPr>
            <a:cxnSpLocks/>
            <a:stCxn id="21" idx="1"/>
          </p:cNvCxnSpPr>
          <p:nvPr/>
        </p:nvCxnSpPr>
        <p:spPr>
          <a:xfrm>
            <a:off x="4084457" y="1128177"/>
            <a:ext cx="3680377" cy="263153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B0772409-D85C-4608-8015-529A97235D29}"/>
              </a:ext>
            </a:extLst>
          </p:cNvPr>
          <p:cNvCxnSpPr/>
          <p:nvPr/>
        </p:nvCxnSpPr>
        <p:spPr>
          <a:xfrm>
            <a:off x="4105275" y="2501711"/>
            <a:ext cx="3581400" cy="41590"/>
          </a:xfrm>
          <a:prstGeom prst="straightConnector1">
            <a:avLst/>
          </a:prstGeom>
          <a:ln w="38100">
            <a:solidFill>
              <a:srgbClr val="FF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رابط كسهم مستقيم 41">
            <a:extLst>
              <a:ext uri="{FF2B5EF4-FFF2-40B4-BE49-F238E27FC236}">
                <a16:creationId xmlns:a16="http://schemas.microsoft.com/office/drawing/2014/main" id="{98623E62-C0E3-42A2-84F1-C0B64F14C46F}"/>
              </a:ext>
            </a:extLst>
          </p:cNvPr>
          <p:cNvCxnSpPr>
            <a:cxnSpLocks/>
          </p:cNvCxnSpPr>
          <p:nvPr/>
        </p:nvCxnSpPr>
        <p:spPr>
          <a:xfrm>
            <a:off x="4066655" y="2526497"/>
            <a:ext cx="3698176" cy="1327498"/>
          </a:xfrm>
          <a:prstGeom prst="straightConnector1">
            <a:avLst/>
          </a:prstGeom>
          <a:ln w="38100">
            <a:solidFill>
              <a:srgbClr val="FF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رابط كسهم مستقيم 43">
            <a:extLst>
              <a:ext uri="{FF2B5EF4-FFF2-40B4-BE49-F238E27FC236}">
                <a16:creationId xmlns:a16="http://schemas.microsoft.com/office/drawing/2014/main" id="{04BBAABF-8427-4624-9364-4DF2D3C8AE9A}"/>
              </a:ext>
            </a:extLst>
          </p:cNvPr>
          <p:cNvCxnSpPr/>
          <p:nvPr/>
        </p:nvCxnSpPr>
        <p:spPr>
          <a:xfrm>
            <a:off x="4152900" y="3978840"/>
            <a:ext cx="3581400" cy="41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رابط كسهم مستقيم 44">
            <a:extLst>
              <a:ext uri="{FF2B5EF4-FFF2-40B4-BE49-F238E27FC236}">
                <a16:creationId xmlns:a16="http://schemas.microsoft.com/office/drawing/2014/main" id="{299B9727-088F-42B1-B30C-05AC5CE5B8A1}"/>
              </a:ext>
            </a:extLst>
          </p:cNvPr>
          <p:cNvCxnSpPr/>
          <p:nvPr/>
        </p:nvCxnSpPr>
        <p:spPr>
          <a:xfrm>
            <a:off x="4084457" y="5325932"/>
            <a:ext cx="3581400" cy="41590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رابط كسهم مستقيم 45">
            <a:extLst>
              <a:ext uri="{FF2B5EF4-FFF2-40B4-BE49-F238E27FC236}">
                <a16:creationId xmlns:a16="http://schemas.microsoft.com/office/drawing/2014/main" id="{18BC0365-837E-49B5-ABFA-A2A75A83ECEE}"/>
              </a:ext>
            </a:extLst>
          </p:cNvPr>
          <p:cNvCxnSpPr>
            <a:cxnSpLocks/>
          </p:cNvCxnSpPr>
          <p:nvPr/>
        </p:nvCxnSpPr>
        <p:spPr>
          <a:xfrm flipV="1">
            <a:off x="4084455" y="4157082"/>
            <a:ext cx="3710910" cy="1156770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6657E7D7-8ACC-4853-8CFD-E2A0751DA662}"/>
              </a:ext>
            </a:extLst>
          </p:cNvPr>
          <p:cNvCxnSpPr>
            <a:cxnSpLocks/>
          </p:cNvCxnSpPr>
          <p:nvPr/>
        </p:nvCxnSpPr>
        <p:spPr>
          <a:xfrm flipV="1">
            <a:off x="4117782" y="2796256"/>
            <a:ext cx="3746028" cy="2454120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رابط كسهم مستقيم 50">
            <a:extLst>
              <a:ext uri="{FF2B5EF4-FFF2-40B4-BE49-F238E27FC236}">
                <a16:creationId xmlns:a16="http://schemas.microsoft.com/office/drawing/2014/main" id="{2AC1AC3E-90D2-42D1-BE7D-0B1DE41156CA}"/>
              </a:ext>
            </a:extLst>
          </p:cNvPr>
          <p:cNvCxnSpPr>
            <a:cxnSpLocks/>
          </p:cNvCxnSpPr>
          <p:nvPr/>
        </p:nvCxnSpPr>
        <p:spPr>
          <a:xfrm flipV="1">
            <a:off x="4105275" y="1285043"/>
            <a:ext cx="3659556" cy="3955974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دمعة 55">
            <a:extLst>
              <a:ext uri="{FF2B5EF4-FFF2-40B4-BE49-F238E27FC236}">
                <a16:creationId xmlns:a16="http://schemas.microsoft.com/office/drawing/2014/main" id="{747514A9-998A-40E3-A3C1-E32CD4B454BC}"/>
              </a:ext>
            </a:extLst>
          </p:cNvPr>
          <p:cNvSpPr/>
          <p:nvPr/>
        </p:nvSpPr>
        <p:spPr>
          <a:xfrm rot="19184883">
            <a:off x="2866155" y="3348273"/>
            <a:ext cx="1192989" cy="1178454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D4CFBF68-8745-4AA7-897A-FACE4264848A}"/>
              </a:ext>
            </a:extLst>
          </p:cNvPr>
          <p:cNvSpPr txBox="1"/>
          <p:nvPr/>
        </p:nvSpPr>
        <p:spPr>
          <a:xfrm>
            <a:off x="2736617" y="3472801"/>
            <a:ext cx="10035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AB</a:t>
            </a:r>
            <a:endParaRPr lang="ar-SA" dirty="0"/>
          </a:p>
        </p:txBody>
      </p:sp>
      <p:sp>
        <p:nvSpPr>
          <p:cNvPr id="60" name="دمعة 59">
            <a:extLst>
              <a:ext uri="{FF2B5EF4-FFF2-40B4-BE49-F238E27FC236}">
                <a16:creationId xmlns:a16="http://schemas.microsoft.com/office/drawing/2014/main" id="{1CCCC3C6-277E-4166-87C9-1BFEC4A4A431}"/>
              </a:ext>
            </a:extLst>
          </p:cNvPr>
          <p:cNvSpPr/>
          <p:nvPr/>
        </p:nvSpPr>
        <p:spPr>
          <a:xfrm rot="19184883">
            <a:off x="7863889" y="3332209"/>
            <a:ext cx="1192989" cy="1178454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73DB7622-4E65-4821-B9FF-4779A747A015}"/>
              </a:ext>
            </a:extLst>
          </p:cNvPr>
          <p:cNvSpPr txBox="1"/>
          <p:nvPr/>
        </p:nvSpPr>
        <p:spPr>
          <a:xfrm>
            <a:off x="7764833" y="3560847"/>
            <a:ext cx="9839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AB</a:t>
            </a:r>
            <a:endParaRPr lang="ar-SA" dirty="0"/>
          </a:p>
        </p:txBody>
      </p:sp>
      <p:sp>
        <p:nvSpPr>
          <p:cNvPr id="64" name="دمعة 63">
            <a:extLst>
              <a:ext uri="{FF2B5EF4-FFF2-40B4-BE49-F238E27FC236}">
                <a16:creationId xmlns:a16="http://schemas.microsoft.com/office/drawing/2014/main" id="{6CD55702-95ED-4E2E-AF48-AD20F90834D1}"/>
              </a:ext>
            </a:extLst>
          </p:cNvPr>
          <p:cNvSpPr/>
          <p:nvPr/>
        </p:nvSpPr>
        <p:spPr>
          <a:xfrm rot="19184883">
            <a:off x="7785640" y="518284"/>
            <a:ext cx="1192989" cy="1178454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10BAC221-6D35-49D7-A66D-B4305D716333}"/>
              </a:ext>
            </a:extLst>
          </p:cNvPr>
          <p:cNvSpPr txBox="1"/>
          <p:nvPr/>
        </p:nvSpPr>
        <p:spPr>
          <a:xfrm>
            <a:off x="7952459" y="669821"/>
            <a:ext cx="6572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A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22240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30825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030392B-FDC5-49AA-9C15-3B3299692E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19" t="33750" r="10547" b="57917"/>
          <a:stretch/>
        </p:blipFill>
        <p:spPr>
          <a:xfrm>
            <a:off x="2481262" y="1562100"/>
            <a:ext cx="8358188" cy="74295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D8E543D-40AC-4D13-BC88-0875EBF500E6}"/>
              </a:ext>
            </a:extLst>
          </p:cNvPr>
          <p:cNvSpPr txBox="1"/>
          <p:nvPr/>
        </p:nvSpPr>
        <p:spPr>
          <a:xfrm>
            <a:off x="3476625" y="2890391"/>
            <a:ext cx="542925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 err="1">
                <a:solidFill>
                  <a:srgbClr val="88B29A"/>
                </a:solidFill>
              </a:rPr>
              <a:t>لانه</a:t>
            </a:r>
            <a:r>
              <a:rPr lang="ar-SA" sz="3200" b="1" dirty="0">
                <a:solidFill>
                  <a:srgbClr val="88B29A"/>
                </a:solidFill>
              </a:rPr>
              <a:t> لا يحمل مولدات ضد لذلك يستطيع ان يمنح جميع فصائل الدم الأخرى </a:t>
            </a: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5309648-3E91-48FE-B0EE-89AC0039863F}"/>
              </a:ext>
            </a:extLst>
          </p:cNvPr>
          <p:cNvGrpSpPr/>
          <p:nvPr/>
        </p:nvGrpSpPr>
        <p:grpSpPr>
          <a:xfrm>
            <a:off x="9294312" y="0"/>
            <a:ext cx="2575985" cy="1490597"/>
            <a:chOff x="5921443" y="194050"/>
            <a:chExt cx="2158300" cy="1006546"/>
          </a:xfrm>
        </p:grpSpPr>
        <p:pic>
          <p:nvPicPr>
            <p:cNvPr id="19" name="صورة 1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E9F39E6-251C-4E9C-8734-79C37A543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DDAE2F56-D0B5-4AE5-B3D6-BBE302095C05}"/>
                </a:ext>
              </a:extLst>
            </p:cNvPr>
            <p:cNvSpPr txBox="1"/>
            <p:nvPr/>
          </p:nvSpPr>
          <p:spPr>
            <a:xfrm>
              <a:off x="6247479" y="451725"/>
              <a:ext cx="1506230" cy="27018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000" b="1" dirty="0">
                  <a:solidFill>
                    <a:srgbClr val="B4C8D1">
                      <a:lumMod val="75000"/>
                    </a:srgbClr>
                  </a:solidFill>
                </a:rPr>
                <a:t>الكتاب صفحة 135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5662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495" y="-230825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4E34E53-0FC0-4970-AB4A-5C92AE8FCF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49" t="43333" r="34611" b="14166"/>
          <a:stretch/>
        </p:blipFill>
        <p:spPr>
          <a:xfrm>
            <a:off x="600075" y="2271887"/>
            <a:ext cx="5991225" cy="2914650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EB39DA3-D347-4F02-BDAE-A19069EA6CD7}"/>
              </a:ext>
            </a:extLst>
          </p:cNvPr>
          <p:cNvSpPr/>
          <p:nvPr/>
        </p:nvSpPr>
        <p:spPr>
          <a:xfrm>
            <a:off x="9339416" y="386839"/>
            <a:ext cx="2438400" cy="660912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نظام </a:t>
            </a:r>
            <a:r>
              <a:rPr lang="en-US" sz="3600" dirty="0"/>
              <a:t>RH</a:t>
            </a:r>
            <a:endParaRPr lang="ar-SA" sz="3600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601897A-385A-454E-BC81-F1AAC19AB24D}"/>
              </a:ext>
            </a:extLst>
          </p:cNvPr>
          <p:cNvGrpSpPr/>
          <p:nvPr/>
        </p:nvGrpSpPr>
        <p:grpSpPr>
          <a:xfrm>
            <a:off x="1177815" y="-230825"/>
            <a:ext cx="8504903" cy="2669225"/>
            <a:chOff x="5845325" y="312421"/>
            <a:chExt cx="2381652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6F1BDDE-A633-4F52-8C1D-67A149665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B108684D-A475-4BD3-B4CD-FD6527D58E7B}"/>
                </a:ext>
              </a:extLst>
            </p:cNvPr>
            <p:cNvSpPr txBox="1"/>
            <p:nvPr/>
          </p:nvSpPr>
          <p:spPr>
            <a:xfrm>
              <a:off x="5845325" y="593461"/>
              <a:ext cx="2381652" cy="61459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نشاهد الفيديو التالي لمعرف </a:t>
              </a:r>
              <a:r>
                <a:rPr lang="ar-SA" sz="2400" b="1" kern="0" dirty="0" err="1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ماهو</a:t>
              </a: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 نظام  </a:t>
              </a:r>
            </a:p>
            <a:p>
              <a:pPr algn="ctr" defTabSz="1219170" rtl="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RH</a:t>
              </a:r>
            </a:p>
            <a:p>
              <a:pPr algn="ctr" defTabSz="1219170" rtl="0">
                <a:buClr>
                  <a:srgbClr val="000000"/>
                </a:buClr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ثم لخص اهم المعلومات في دفترك </a:t>
              </a:r>
            </a:p>
          </p:txBody>
        </p:sp>
      </p:grpSp>
      <p:sp>
        <p:nvSpPr>
          <p:cNvPr id="5" name="مستطيل: زوايا قطرية مستديرة 4">
            <a:extLst>
              <a:ext uri="{FF2B5EF4-FFF2-40B4-BE49-F238E27FC236}">
                <a16:creationId xmlns:a16="http://schemas.microsoft.com/office/drawing/2014/main" id="{7CCB2AB5-9419-40EA-A27D-6952CAF32D9F}"/>
              </a:ext>
            </a:extLst>
          </p:cNvPr>
          <p:cNvSpPr/>
          <p:nvPr/>
        </p:nvSpPr>
        <p:spPr>
          <a:xfrm>
            <a:off x="8848294" y="5013325"/>
            <a:ext cx="982245" cy="654771"/>
          </a:xfrm>
          <a:prstGeom prst="round2DiagRect">
            <a:avLst/>
          </a:prstGeom>
          <a:solidFill>
            <a:srgbClr val="88B29A"/>
          </a:solidFill>
          <a:ln>
            <a:solidFill>
              <a:srgbClr val="88B29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وجود </a:t>
            </a:r>
            <a:r>
              <a:rPr lang="en-US" dirty="0"/>
              <a:t>RH</a:t>
            </a:r>
            <a:endParaRPr lang="ar-SA" dirty="0"/>
          </a:p>
        </p:txBody>
      </p:sp>
      <p:sp>
        <p:nvSpPr>
          <p:cNvPr id="25" name="مستطيل: زوايا قطرية مستديرة 24">
            <a:extLst>
              <a:ext uri="{FF2B5EF4-FFF2-40B4-BE49-F238E27FC236}">
                <a16:creationId xmlns:a16="http://schemas.microsoft.com/office/drawing/2014/main" id="{5EF388AC-1B9C-463A-993D-F9834B6EA9AE}"/>
              </a:ext>
            </a:extLst>
          </p:cNvPr>
          <p:cNvSpPr/>
          <p:nvPr/>
        </p:nvSpPr>
        <p:spPr>
          <a:xfrm>
            <a:off x="6717070" y="4998925"/>
            <a:ext cx="982245" cy="654771"/>
          </a:xfrm>
          <a:prstGeom prst="round2DiagRect">
            <a:avLst/>
          </a:prstGeom>
          <a:solidFill>
            <a:srgbClr val="88B29A"/>
          </a:solidFill>
          <a:ln>
            <a:solidFill>
              <a:srgbClr val="88B29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عدم وجود </a:t>
            </a:r>
            <a:r>
              <a:rPr lang="en-US" dirty="0"/>
              <a:t>RH</a:t>
            </a:r>
            <a:endParaRPr lang="ar-SA" dirty="0"/>
          </a:p>
        </p:txBody>
      </p:sp>
      <p:sp>
        <p:nvSpPr>
          <p:cNvPr id="16" name="دمعة 15">
            <a:extLst>
              <a:ext uri="{FF2B5EF4-FFF2-40B4-BE49-F238E27FC236}">
                <a16:creationId xmlns:a16="http://schemas.microsoft.com/office/drawing/2014/main" id="{6E0C9047-6221-4059-803E-D44C2CB41466}"/>
              </a:ext>
            </a:extLst>
          </p:cNvPr>
          <p:cNvSpPr/>
          <p:nvPr/>
        </p:nvSpPr>
        <p:spPr>
          <a:xfrm rot="19184883">
            <a:off x="8742922" y="4751484"/>
            <a:ext cx="1192989" cy="1178454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DD6A27D-F6ED-4F4F-9602-72F925DA1893}"/>
              </a:ext>
            </a:extLst>
          </p:cNvPr>
          <p:cNvSpPr txBox="1"/>
          <p:nvPr/>
        </p:nvSpPr>
        <p:spPr>
          <a:xfrm>
            <a:off x="9010803" y="4960210"/>
            <a:ext cx="6572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A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D59507C-2392-49C8-B2C7-F0F7827E9541}"/>
              </a:ext>
            </a:extLst>
          </p:cNvPr>
          <p:cNvSpPr txBox="1"/>
          <p:nvPr/>
        </p:nvSpPr>
        <p:spPr>
          <a:xfrm>
            <a:off x="9339415" y="4659382"/>
            <a:ext cx="45455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/>
              <a:t>+</a:t>
            </a:r>
          </a:p>
        </p:txBody>
      </p:sp>
      <p:sp>
        <p:nvSpPr>
          <p:cNvPr id="21" name="دمعة 20">
            <a:extLst>
              <a:ext uri="{FF2B5EF4-FFF2-40B4-BE49-F238E27FC236}">
                <a16:creationId xmlns:a16="http://schemas.microsoft.com/office/drawing/2014/main" id="{C7B39252-FC77-47CF-B83D-CCC68F88FCD5}"/>
              </a:ext>
            </a:extLst>
          </p:cNvPr>
          <p:cNvSpPr/>
          <p:nvPr/>
        </p:nvSpPr>
        <p:spPr>
          <a:xfrm rot="19184883">
            <a:off x="6611697" y="4751482"/>
            <a:ext cx="1192989" cy="1178454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59DAE25-E00B-41F3-9BFF-861F607FE47E}"/>
              </a:ext>
            </a:extLst>
          </p:cNvPr>
          <p:cNvSpPr txBox="1"/>
          <p:nvPr/>
        </p:nvSpPr>
        <p:spPr>
          <a:xfrm>
            <a:off x="6778518" y="4903021"/>
            <a:ext cx="6572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A</a:t>
            </a:r>
            <a:endParaRPr lang="ar-SA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AF8A5E9-D063-4AB1-AE3B-63ABBDFEC024}"/>
              </a:ext>
            </a:extLst>
          </p:cNvPr>
          <p:cNvSpPr txBox="1"/>
          <p:nvPr/>
        </p:nvSpPr>
        <p:spPr>
          <a:xfrm>
            <a:off x="7124052" y="4606267"/>
            <a:ext cx="45455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/>
              <a:t>-</a:t>
            </a:r>
          </a:p>
        </p:txBody>
      </p:sp>
      <p:pic>
        <p:nvPicPr>
          <p:cNvPr id="28" name="videoplayback (14)">
            <a:hlinkClick r:id="" action="ppaction://media"/>
            <a:extLst>
              <a:ext uri="{FF2B5EF4-FFF2-40B4-BE49-F238E27FC236}">
                <a16:creationId xmlns:a16="http://schemas.microsoft.com/office/drawing/2014/main" id="{535B2FFC-D2CC-4243-960B-9A06DD9174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5920" end="650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5197" y="1602096"/>
            <a:ext cx="3200400" cy="1800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97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4.375E-6 -0.173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00222 -0.1729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 fullScrn="1"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25" grpId="0" animBg="1"/>
      <p:bldP spid="25" grpId="1" animBg="1"/>
      <p:bldP spid="16" grpId="0" animBg="1"/>
      <p:bldP spid="17" grpId="0"/>
      <p:bldP spid="7" grpId="0"/>
      <p:bldP spid="7" grpId="1"/>
      <p:bldP spid="21" grpId="0" animBg="1"/>
      <p:bldP spid="22" grpId="0"/>
      <p:bldP spid="26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6BB5A3E-57E1-4FA9-9E69-EFE3F80B7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6172" t="38889" r="17343" b="54167"/>
          <a:stretch/>
        </p:blipFill>
        <p:spPr>
          <a:xfrm>
            <a:off x="2720530" y="771525"/>
            <a:ext cx="7299770" cy="5048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7B245B0-4B38-4610-AC74-35901DAF61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0235" t="47500" r="34531" b="13333"/>
          <a:stretch/>
        </p:blipFill>
        <p:spPr>
          <a:xfrm>
            <a:off x="4029076" y="1773420"/>
            <a:ext cx="3990974" cy="348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33037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04BA73B-6011-4BB4-961E-D0872A39A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31" t="38472" r="23203" b="14861"/>
          <a:stretch/>
        </p:blipFill>
        <p:spPr>
          <a:xfrm>
            <a:off x="1336618" y="1202581"/>
            <a:ext cx="8909164" cy="4270300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387FE2E-12E6-4C8B-BAB9-BBE3BDD402A5}"/>
              </a:ext>
            </a:extLst>
          </p:cNvPr>
          <p:cNvGrpSpPr/>
          <p:nvPr/>
        </p:nvGrpSpPr>
        <p:grpSpPr>
          <a:xfrm>
            <a:off x="9448703" y="0"/>
            <a:ext cx="2220880" cy="1202581"/>
            <a:chOff x="5921443" y="194050"/>
            <a:chExt cx="2158300" cy="1006546"/>
          </a:xfrm>
        </p:grpSpPr>
        <p:pic>
          <p:nvPicPr>
            <p:cNvPr id="19" name="صورة 1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3749733-DB16-4ED7-85A0-A8C81184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002CF748-EBA5-45E6-877F-A5950D7E07FA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38640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400" b="1" dirty="0">
                  <a:solidFill>
                    <a:srgbClr val="B4C8D1">
                      <a:lumMod val="75000"/>
                    </a:srgbClr>
                  </a:solidFill>
                </a:rPr>
                <a:t>تقويم مرحلي </a:t>
              </a:r>
            </a:p>
          </p:txBody>
        </p:sp>
      </p:grp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D90E6922-761F-4396-B2F8-AEC586AA1383}"/>
              </a:ext>
            </a:extLst>
          </p:cNvPr>
          <p:cNvSpPr/>
          <p:nvPr/>
        </p:nvSpPr>
        <p:spPr>
          <a:xfrm>
            <a:off x="6354764" y="2666999"/>
            <a:ext cx="427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</a:t>
            </a:r>
            <a:endParaRPr lang="en-US" sz="5400" b="1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900A73C-65B4-4355-96C5-D56EAB31E46C}"/>
              </a:ext>
            </a:extLst>
          </p:cNvPr>
          <p:cNvSpPr/>
          <p:nvPr/>
        </p:nvSpPr>
        <p:spPr>
          <a:xfrm>
            <a:off x="3241675" y="3038475"/>
            <a:ext cx="68103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</a:t>
            </a:r>
            <a:endParaRPr lang="en-US" sz="5400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F8536A4C-D0DE-4E53-B510-17EC4A0D04F7}"/>
              </a:ext>
            </a:extLst>
          </p:cNvPr>
          <p:cNvSpPr/>
          <p:nvPr/>
        </p:nvSpPr>
        <p:spPr>
          <a:xfrm>
            <a:off x="4678364" y="3952874"/>
            <a:ext cx="427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</a:t>
            </a:r>
            <a:endParaRPr lang="en-US" sz="5400" b="1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EE8ECF06-02BB-4097-B7B3-0B43B12CC566}"/>
              </a:ext>
            </a:extLst>
          </p:cNvPr>
          <p:cNvSpPr/>
          <p:nvPr/>
        </p:nvSpPr>
        <p:spPr>
          <a:xfrm>
            <a:off x="6183314" y="3533774"/>
            <a:ext cx="427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</a:t>
            </a:r>
            <a:endParaRPr lang="en-US" sz="5400" b="1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C97F144C-7984-4C94-BD67-9C00FEBBDA45}"/>
              </a:ext>
            </a:extLst>
          </p:cNvPr>
          <p:cNvSpPr/>
          <p:nvPr/>
        </p:nvSpPr>
        <p:spPr>
          <a:xfrm>
            <a:off x="4565650" y="3476625"/>
            <a:ext cx="68103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</a:t>
            </a:r>
            <a:endParaRPr lang="en-US" sz="5400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7D7F469E-EB26-42A8-81C3-EE54B89A5C34}"/>
              </a:ext>
            </a:extLst>
          </p:cNvPr>
          <p:cNvSpPr/>
          <p:nvPr/>
        </p:nvSpPr>
        <p:spPr>
          <a:xfrm>
            <a:off x="1860550" y="2571750"/>
            <a:ext cx="68103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</a:t>
            </a:r>
            <a:endParaRPr lang="en-US" sz="5400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44ACC7FE-CA2B-4F2B-8EB0-3577424174BD}"/>
              </a:ext>
            </a:extLst>
          </p:cNvPr>
          <p:cNvSpPr/>
          <p:nvPr/>
        </p:nvSpPr>
        <p:spPr>
          <a:xfrm rot="21049118">
            <a:off x="1993900" y="3467100"/>
            <a:ext cx="68103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</a:t>
            </a:r>
            <a:endParaRPr lang="en-US" sz="5400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501980CB-BEFC-4DCA-BBDF-59507BB1FC95}"/>
              </a:ext>
            </a:extLst>
          </p:cNvPr>
          <p:cNvSpPr/>
          <p:nvPr/>
        </p:nvSpPr>
        <p:spPr>
          <a:xfrm>
            <a:off x="6230939" y="3086099"/>
            <a:ext cx="427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</a:t>
            </a:r>
            <a:endParaRPr lang="en-US" sz="5400" b="1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D0BF55F9-52EF-4982-B44D-68BC034B6DDE}"/>
              </a:ext>
            </a:extLst>
          </p:cNvPr>
          <p:cNvSpPr/>
          <p:nvPr/>
        </p:nvSpPr>
        <p:spPr>
          <a:xfrm>
            <a:off x="4697414" y="3124199"/>
            <a:ext cx="427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</a:t>
            </a:r>
            <a:endParaRPr lang="en-US" sz="5400" b="1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C2F29384-4C61-49BE-B691-CA115B6C7479}"/>
              </a:ext>
            </a:extLst>
          </p:cNvPr>
          <p:cNvSpPr/>
          <p:nvPr/>
        </p:nvSpPr>
        <p:spPr>
          <a:xfrm>
            <a:off x="3487739" y="3533774"/>
            <a:ext cx="427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</a:t>
            </a:r>
            <a:endParaRPr lang="en-US" sz="5400" b="1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DA22D99C-4EEE-4658-B0A2-1DDF5CD404D0}"/>
              </a:ext>
            </a:extLst>
          </p:cNvPr>
          <p:cNvSpPr/>
          <p:nvPr/>
        </p:nvSpPr>
        <p:spPr>
          <a:xfrm>
            <a:off x="4718050" y="2581275"/>
            <a:ext cx="68103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</a:t>
            </a:r>
            <a:endParaRPr lang="en-US" sz="5400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5DA66553-0BF1-4653-A830-4B6ACA7C37A8}"/>
              </a:ext>
            </a:extLst>
          </p:cNvPr>
          <p:cNvSpPr/>
          <p:nvPr/>
        </p:nvSpPr>
        <p:spPr>
          <a:xfrm>
            <a:off x="3184525" y="2600325"/>
            <a:ext cx="68103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</a:t>
            </a:r>
            <a:endParaRPr lang="en-US" sz="5400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2116C86D-EC99-4ED0-9DD9-76BEDCADDCCC}"/>
              </a:ext>
            </a:extLst>
          </p:cNvPr>
          <p:cNvSpPr/>
          <p:nvPr/>
        </p:nvSpPr>
        <p:spPr>
          <a:xfrm>
            <a:off x="6078539" y="3952874"/>
            <a:ext cx="427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</a:t>
            </a:r>
            <a:endParaRPr lang="en-US" sz="5400" b="1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F948B90-CAA3-4C1A-BB0A-3ED2BA850159}"/>
              </a:ext>
            </a:extLst>
          </p:cNvPr>
          <p:cNvSpPr txBox="1"/>
          <p:nvPr/>
        </p:nvSpPr>
        <p:spPr>
          <a:xfrm>
            <a:off x="6231276" y="4426892"/>
            <a:ext cx="5979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AB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69C0A41-D552-4889-831A-4198CC0752B1}"/>
              </a:ext>
            </a:extLst>
          </p:cNvPr>
          <p:cNvSpPr txBox="1"/>
          <p:nvPr/>
        </p:nvSpPr>
        <p:spPr>
          <a:xfrm>
            <a:off x="6382544" y="4875004"/>
            <a:ext cx="5979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39F0FBA0-2DE5-4ECE-B3CF-28C26BFAF856}"/>
              </a:ext>
            </a:extLst>
          </p:cNvPr>
          <p:cNvSpPr/>
          <p:nvPr/>
        </p:nvSpPr>
        <p:spPr>
          <a:xfrm>
            <a:off x="2012950" y="3067050"/>
            <a:ext cx="68103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</a:t>
            </a:r>
            <a:endParaRPr lang="en-US" sz="5400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AF2E7EB6-1B36-4B0A-8595-E48930D0A4C0}"/>
              </a:ext>
            </a:extLst>
          </p:cNvPr>
          <p:cNvSpPr/>
          <p:nvPr/>
        </p:nvSpPr>
        <p:spPr>
          <a:xfrm>
            <a:off x="3278189" y="3952874"/>
            <a:ext cx="427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</a:t>
            </a:r>
            <a:endParaRPr lang="en-US" sz="5400" b="1" dirty="0">
              <a:solidFill>
                <a:srgbClr val="7D7DFF"/>
              </a:solidFill>
              <a:latin typeface="+mn-lt"/>
              <a:cs typeface="+mn-cs"/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81140A6C-E9CC-42A5-906A-54E3D3305F22}"/>
              </a:ext>
            </a:extLst>
          </p:cNvPr>
          <p:cNvSpPr/>
          <p:nvPr/>
        </p:nvSpPr>
        <p:spPr>
          <a:xfrm>
            <a:off x="2078039" y="4000499"/>
            <a:ext cx="4270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7D7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Wingdings 2"/>
              </a:rPr>
              <a:t></a:t>
            </a:r>
            <a:endParaRPr lang="en-US" sz="5400" b="1" dirty="0">
              <a:solidFill>
                <a:srgbClr val="7D7DFF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049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32" grpId="0"/>
      <p:bldP spid="34" grpId="0"/>
      <p:bldP spid="35" grpId="0"/>
      <p:bldP spid="36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8BF8BDDB-EE16-44E6-9A2E-54584D3A5225}"/>
              </a:ext>
            </a:extLst>
          </p:cNvPr>
          <p:cNvSpPr/>
          <p:nvPr/>
        </p:nvSpPr>
        <p:spPr>
          <a:xfrm>
            <a:off x="9339416" y="386839"/>
            <a:ext cx="2438400" cy="660912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امراض الدم 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ACD087C-CCC4-415D-8779-74ADBB932436}"/>
              </a:ext>
            </a:extLst>
          </p:cNvPr>
          <p:cNvGrpSpPr/>
          <p:nvPr/>
        </p:nvGrpSpPr>
        <p:grpSpPr>
          <a:xfrm>
            <a:off x="1063514" y="-230825"/>
            <a:ext cx="8504903" cy="2669225"/>
            <a:chOff x="5813317" y="312421"/>
            <a:chExt cx="2381652" cy="1006546"/>
          </a:xfrm>
        </p:grpSpPr>
        <p:pic>
          <p:nvPicPr>
            <p:cNvPr id="15" name="صورة 1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4918016E-2570-4679-9AD0-6BC0FD92B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FBF3FB0C-4DB9-46F7-8CA4-13C285D92B74}"/>
                </a:ext>
              </a:extLst>
            </p:cNvPr>
            <p:cNvSpPr txBox="1"/>
            <p:nvPr/>
          </p:nvSpPr>
          <p:spPr>
            <a:xfrm>
              <a:off x="5813317" y="669950"/>
              <a:ext cx="2381652" cy="31336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ماهي الامراض التي يمكن ان تصيب الدم تابع الفيديو التالي ولخص </a:t>
              </a:r>
            </a:p>
            <a:p>
              <a:pPr algn="ctr" defTabSz="1219170" rtl="0">
                <a:buClr>
                  <a:srgbClr val="000000"/>
                </a:buClr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اهم المعلومات عن امراض الدم </a:t>
              </a:r>
            </a:p>
          </p:txBody>
        </p:sp>
      </p:grpSp>
      <p:pic>
        <p:nvPicPr>
          <p:cNvPr id="2" name="أمراض الدم">
            <a:hlinkClick r:id="" action="ppaction://media"/>
            <a:extLst>
              <a:ext uri="{FF2B5EF4-FFF2-40B4-BE49-F238E27FC236}">
                <a16:creationId xmlns:a16="http://schemas.microsoft.com/office/drawing/2014/main" id="{3F1581D2-AE95-4A2B-9834-40314A7C86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5042" y="1895814"/>
            <a:ext cx="6683375" cy="3759398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837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429" y="-1628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F86F8C7-D8E2-4C17-B782-E6C89FA098A1}"/>
              </a:ext>
            </a:extLst>
          </p:cNvPr>
          <p:cNvSpPr/>
          <p:nvPr/>
        </p:nvSpPr>
        <p:spPr>
          <a:xfrm>
            <a:off x="5105400" y="476236"/>
            <a:ext cx="2438400" cy="660912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امراض الدم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CD28297-13EE-4B90-A346-3BB294C31A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3672" t="57917" r="33906" b="30694"/>
          <a:stretch/>
        </p:blipFill>
        <p:spPr>
          <a:xfrm>
            <a:off x="7762874" y="2623424"/>
            <a:ext cx="3567113" cy="10191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E1C4A9B-B45E-4522-BA9A-B925BDA92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5000" t="69167" r="33437" b="15972"/>
          <a:stretch/>
        </p:blipFill>
        <p:spPr>
          <a:xfrm>
            <a:off x="7718321" y="3532610"/>
            <a:ext cx="3611666" cy="140017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75F574A-ED70-4AB4-8B1B-18B291E7E3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8828" t="58750" r="57422" b="25000"/>
          <a:stretch/>
        </p:blipFill>
        <p:spPr>
          <a:xfrm>
            <a:off x="1365917" y="2557711"/>
            <a:ext cx="3567113" cy="137286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B7FB8BE-1702-44D7-8644-29FACCE442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9140" t="75555" r="57110" b="14028"/>
          <a:stretch/>
        </p:blipFill>
        <p:spPr>
          <a:xfrm>
            <a:off x="942779" y="4066551"/>
            <a:ext cx="3909091" cy="964414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80F9F5E4-A03B-42D3-9EB8-824F7700A9E6}"/>
              </a:ext>
            </a:extLst>
          </p:cNvPr>
          <p:cNvSpPr/>
          <p:nvPr/>
        </p:nvSpPr>
        <p:spPr>
          <a:xfrm>
            <a:off x="1106311" y="1440650"/>
            <a:ext cx="3745559" cy="660912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اللوكيميا ( سرطان الدم) 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9E777BC-AB0A-4186-B1D6-E691C6B2E0F0}"/>
              </a:ext>
            </a:extLst>
          </p:cNvPr>
          <p:cNvSpPr/>
          <p:nvPr/>
        </p:nvSpPr>
        <p:spPr>
          <a:xfrm>
            <a:off x="8177212" y="1447800"/>
            <a:ext cx="3152775" cy="660912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الانيميا ( فقر الدم )</a:t>
            </a:r>
          </a:p>
        </p:txBody>
      </p: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3093E5D5-40C0-4745-B568-6CBFC37F704B}"/>
              </a:ext>
            </a:extLst>
          </p:cNvPr>
          <p:cNvCxnSpPr>
            <a:cxnSpLocks/>
          </p:cNvCxnSpPr>
          <p:nvPr/>
        </p:nvCxnSpPr>
        <p:spPr>
          <a:xfrm>
            <a:off x="7553323" y="990634"/>
            <a:ext cx="771527" cy="45716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79A76965-3A84-4991-83EE-A99D7195F130}"/>
              </a:ext>
            </a:extLst>
          </p:cNvPr>
          <p:cNvCxnSpPr>
            <a:cxnSpLocks/>
          </p:cNvCxnSpPr>
          <p:nvPr/>
        </p:nvCxnSpPr>
        <p:spPr>
          <a:xfrm flipH="1">
            <a:off x="4610100" y="1032565"/>
            <a:ext cx="504963" cy="42476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7" name="صورة 26">
            <a:extLst>
              <a:ext uri="{FF2B5EF4-FFF2-40B4-BE49-F238E27FC236}">
                <a16:creationId xmlns:a16="http://schemas.microsoft.com/office/drawing/2014/main" id="{354D93AE-DD5A-4005-8C5C-45DF98691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15" y="4195063"/>
            <a:ext cx="2143125" cy="2143125"/>
          </a:xfrm>
          <a:prstGeom prst="rect">
            <a:avLst/>
          </a:prstGeom>
        </p:spPr>
      </p:pic>
      <p:sp>
        <p:nvSpPr>
          <p:cNvPr id="28" name="فقاعة التفكير: على شكل سحابة 27">
            <a:extLst>
              <a:ext uri="{FF2B5EF4-FFF2-40B4-BE49-F238E27FC236}">
                <a16:creationId xmlns:a16="http://schemas.microsoft.com/office/drawing/2014/main" id="{3CD780DD-EF39-482A-9974-A3F4C10B5928}"/>
              </a:ext>
            </a:extLst>
          </p:cNvPr>
          <p:cNvSpPr/>
          <p:nvPr/>
        </p:nvSpPr>
        <p:spPr>
          <a:xfrm>
            <a:off x="5266994" y="2440062"/>
            <a:ext cx="2317646" cy="1490517"/>
          </a:xfrm>
          <a:prstGeom prst="cloudCallout">
            <a:avLst>
              <a:gd name="adj1" fmla="val 18073"/>
              <a:gd name="adj2" fmla="val 74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993366"/>
                </a:solidFill>
              </a:rPr>
              <a:t>برأيك كيف يمكن علاج فقر الدم الغير وراثي </a:t>
            </a:r>
          </a:p>
        </p:txBody>
      </p:sp>
    </p:spTree>
    <p:extLst>
      <p:ext uri="{BB962C8B-B14F-4D97-AF65-F5344CB8AC3E}">
        <p14:creationId xmlns:p14="http://schemas.microsoft.com/office/powerpoint/2010/main" val="36648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263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اليوم العالمي للتبرع بالدم">
            <a:hlinkClick r:id="" action="ppaction://media"/>
            <a:extLst>
              <a:ext uri="{FF2B5EF4-FFF2-40B4-BE49-F238E27FC236}">
                <a16:creationId xmlns:a16="http://schemas.microsoft.com/office/drawing/2014/main" id="{541E0801-20C7-4966-9BD0-A437E6A90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3957" y="2019300"/>
            <a:ext cx="7112000" cy="4000500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E0ED8893-AB9A-4E3A-B40B-2E2754A8C6AF}"/>
              </a:ext>
            </a:extLst>
          </p:cNvPr>
          <p:cNvGrpSpPr/>
          <p:nvPr/>
        </p:nvGrpSpPr>
        <p:grpSpPr>
          <a:xfrm>
            <a:off x="1597505" y="-130769"/>
            <a:ext cx="8504903" cy="2669225"/>
            <a:chOff x="5813317" y="312421"/>
            <a:chExt cx="2381652" cy="1006546"/>
          </a:xfrm>
        </p:grpSpPr>
        <p:pic>
          <p:nvPicPr>
            <p:cNvPr id="22" name="صورة 2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4534DBD-F6EA-4211-B7A8-5151D118D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48578C1C-84AB-4B65-A378-8EB7C7057BF3}"/>
                </a:ext>
              </a:extLst>
            </p:cNvPr>
            <p:cNvSpPr txBox="1"/>
            <p:nvPr/>
          </p:nvSpPr>
          <p:spPr>
            <a:xfrm>
              <a:off x="5813317" y="669950"/>
              <a:ext cx="2381652" cy="31336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اليوم العالمي للتوعية بأهمية التبرع بالدم </a:t>
              </a:r>
            </a:p>
            <a:p>
              <a:pPr algn="ctr" defTabSz="1219170" rtl="0">
                <a:buClr>
                  <a:srgbClr val="000000"/>
                </a:buClr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14 يونيو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00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2DA49C5-58E1-48BF-A4B2-BE173681E3F5}"/>
              </a:ext>
            </a:extLst>
          </p:cNvPr>
          <p:cNvGrpSpPr/>
          <p:nvPr/>
        </p:nvGrpSpPr>
        <p:grpSpPr>
          <a:xfrm>
            <a:off x="9294312" y="0"/>
            <a:ext cx="2575985" cy="1490597"/>
            <a:chOff x="5921443" y="194050"/>
            <a:chExt cx="2158300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431307B-CEE8-4ECF-97F7-683FE88D8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5C843824-0641-49E0-8618-416B4A0F235D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27018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000" b="1" dirty="0">
                  <a:solidFill>
                    <a:srgbClr val="B4C8D1">
                      <a:lumMod val="75000"/>
                    </a:srgbClr>
                  </a:solidFill>
                </a:rPr>
                <a:t>تقويم ختامي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7E4CCC23-B194-4099-A847-B3916BE9B5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00950248"/>
                  </p:ext>
                </p:extLst>
              </p:nvPr>
            </p:nvGraphicFramePr>
            <p:xfrm>
              <a:off x="5136703" y="1782756"/>
              <a:ext cx="2049453" cy="3324233"/>
            </p:xfrm>
            <a:graphic>
              <a:graphicData uri="http://schemas.microsoft.com/office/powerpoint/2016/slidezoom">
                <pslz:sldZm>
                  <pslz:sldZmObj sldId="343" cId="2066183836">
                    <pslz:zmPr id="{5C05DA4E-2E7F-48DC-A815-D42A24D59BF3}" imageType="cover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49453" cy="33242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E4CCC23-B194-4099-A847-B3916BE9B5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6703" y="1782756"/>
                <a:ext cx="2049453" cy="3324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7B2EBE0E-61F6-4ECE-9BD6-8FDD1E17B0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8416077"/>
                  </p:ext>
                </p:extLst>
              </p:nvPr>
            </p:nvGraphicFramePr>
            <p:xfrm>
              <a:off x="9294312" y="1782756"/>
              <a:ext cx="1976572" cy="3324233"/>
            </p:xfrm>
            <a:graphic>
              <a:graphicData uri="http://schemas.microsoft.com/office/powerpoint/2016/slidezoom">
                <pslz:sldZm>
                  <pslz:sldZmObj sldId="342" cId="3573187180">
                    <pslz:zmPr id="{1BBD32DE-1D9A-415B-88A5-39BF39AF4905}" imageType="cover">
                      <p166:blipFill xmlns:p166="http://schemas.microsoft.com/office/powerpoint/2016/6/main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6572" cy="33242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صورة الشريحة 1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7B2EBE0E-61F6-4ECE-9BD6-8FDD1E17B0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4312" y="1782756"/>
                <a:ext cx="1976572" cy="3324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7EE3398E-F19E-4146-A4A6-57CA004A03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9851081"/>
                  </p:ext>
                </p:extLst>
              </p:nvPr>
            </p:nvGraphicFramePr>
            <p:xfrm>
              <a:off x="1231587" y="1782756"/>
              <a:ext cx="2132889" cy="3324232"/>
            </p:xfrm>
            <a:graphic>
              <a:graphicData uri="http://schemas.microsoft.com/office/powerpoint/2016/slidezoom">
                <pslz:sldZm>
                  <pslz:sldZmObj sldId="259" cId="2572321239">
                    <pslz:zmPr id="{6FC2A4E2-A74B-4054-A202-D31522390F91}" imageType="cover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2889" cy="3324232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EE3398E-F19E-4146-A4A6-57CA004A03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1587" y="1782756"/>
                <a:ext cx="2132889" cy="33242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1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86757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8978BC7-B228-4F12-8EF0-C1F2FB27C2A9}"/>
              </a:ext>
            </a:extLst>
          </p:cNvPr>
          <p:cNvSpPr txBox="1"/>
          <p:nvPr/>
        </p:nvSpPr>
        <p:spPr>
          <a:xfrm>
            <a:off x="5030034" y="673454"/>
            <a:ext cx="2664777" cy="5104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EDBBC7">
                  <a:lumMod val="50000"/>
                </a:srgb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DCC4916-21E5-4821-8EDF-6CDFB7C38DFC}"/>
              </a:ext>
            </a:extLst>
          </p:cNvPr>
          <p:cNvGrpSpPr/>
          <p:nvPr/>
        </p:nvGrpSpPr>
        <p:grpSpPr>
          <a:xfrm>
            <a:off x="9807910" y="0"/>
            <a:ext cx="2072070" cy="1486867"/>
            <a:chOff x="5921444" y="297093"/>
            <a:chExt cx="2158300" cy="1006546"/>
          </a:xfrm>
        </p:grpSpPr>
        <p:pic>
          <p:nvPicPr>
            <p:cNvPr id="9" name="صورة 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81A503DA-BAE0-43F6-9427-7904357F8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4AC3E224-11AF-47C4-8E39-9CDB0FD63360}"/>
                </a:ext>
              </a:extLst>
            </p:cNvPr>
            <p:cNvSpPr txBox="1"/>
            <p:nvPr/>
          </p:nvSpPr>
          <p:spPr>
            <a:xfrm>
              <a:off x="6157261" y="597477"/>
              <a:ext cx="1506230" cy="39586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 rtl="0">
                <a:buClr>
                  <a:srgbClr val="000000"/>
                </a:buClr>
                <a:buFont typeface="Arial"/>
                <a:buNone/>
                <a:defRPr/>
              </a:pPr>
              <a:r>
                <a:rPr lang="ar-SA" sz="32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sym typeface="Arial"/>
                </a:rPr>
                <a:t>الخلاصة </a:t>
              </a:r>
            </a:p>
          </p:txBody>
        </p:sp>
      </p:grpSp>
      <p:pic>
        <p:nvPicPr>
          <p:cNvPr id="3074" name="Picture 2" descr="المرحلة الثانوية - أحياء 2 - فصائل الدم + اختلالات جهاز الدوران - YouTube">
            <a:extLst>
              <a:ext uri="{FF2B5EF4-FFF2-40B4-BE49-F238E27FC236}">
                <a16:creationId xmlns:a16="http://schemas.microsoft.com/office/drawing/2014/main" id="{A3D5B09D-1729-4DED-9E59-08B4920C4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31111" r="8594"/>
          <a:stretch/>
        </p:blipFill>
        <p:spPr bwMode="auto">
          <a:xfrm>
            <a:off x="4666156" y="1486867"/>
            <a:ext cx="7104721" cy="344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78BE2EA-104F-4171-86C8-8C7519A588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08" t="47456" r="34611" b="14166"/>
          <a:stretch/>
        </p:blipFill>
        <p:spPr>
          <a:xfrm>
            <a:off x="830235" y="443726"/>
            <a:ext cx="3143250" cy="263193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700E786-927B-42EC-B9AF-4FA6BC383969}"/>
              </a:ext>
            </a:extLst>
          </p:cNvPr>
          <p:cNvSpPr txBox="1"/>
          <p:nvPr/>
        </p:nvSpPr>
        <p:spPr>
          <a:xfrm>
            <a:off x="1314450" y="3655777"/>
            <a:ext cx="248602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993366"/>
                </a:solidFill>
              </a:rPr>
              <a:t>امراض الدم </a:t>
            </a:r>
          </a:p>
          <a:p>
            <a:pPr algn="ctr"/>
            <a:r>
              <a:rPr lang="ar-SA" sz="4000" b="1" dirty="0">
                <a:solidFill>
                  <a:srgbClr val="993366"/>
                </a:solidFill>
              </a:rPr>
              <a:t>الانيميا </a:t>
            </a:r>
          </a:p>
          <a:p>
            <a:pPr algn="ctr"/>
            <a:r>
              <a:rPr lang="ar-SA" sz="4000" b="1" dirty="0">
                <a:solidFill>
                  <a:srgbClr val="993366"/>
                </a:solidFill>
              </a:rPr>
              <a:t>اللوكيميا </a:t>
            </a:r>
          </a:p>
        </p:txBody>
      </p:sp>
    </p:spTree>
    <p:extLst>
      <p:ext uri="{BB962C8B-B14F-4D97-AF65-F5344CB8AC3E}">
        <p14:creationId xmlns:p14="http://schemas.microsoft.com/office/powerpoint/2010/main" val="4562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768" y="-130769"/>
            <a:ext cx="13191709" cy="855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CC7D35C-DBEA-42FF-84EF-B94F9BE78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574939"/>
            <a:ext cx="11023600" cy="35728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4FAFE7A9-5970-479E-85B1-28E6586627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99979">
              <a:off x="1920641" y="2805663"/>
              <a:ext cx="2488391" cy="1399720"/>
            </p:xfrm>
            <a:graphic>
              <a:graphicData uri="http://schemas.microsoft.com/office/powerpoint/2016/slidezoom">
                <pslz:sldZm>
                  <pslz:sldZmObj sldId="380" cId="3659369983">
                    <pslz:zmPr id="{BE126514-8F8D-4317-B61B-C21A3AFA8464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2488391" cy="139972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FAFE7A9-5970-479E-85B1-28E6586627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099979">
                <a:off x="1920641" y="2805663"/>
                <a:ext cx="2488391" cy="139972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F59496C6-C442-4D0D-9CAA-77AD578222B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34507">
              <a:off x="4590268" y="2342280"/>
              <a:ext cx="2076093" cy="1167803"/>
            </p:xfrm>
            <a:graphic>
              <a:graphicData uri="http://schemas.microsoft.com/office/powerpoint/2016/slidezoom">
                <pslz:sldZm>
                  <pslz:sldZmObj sldId="381" cId="1188887536">
                    <pslz:zmPr id="{90451DCB-F34D-4B9C-BA80-7F7256B55A23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2076093" cy="11678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F59496C6-C442-4D0D-9CAA-77AD578222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934507">
                <a:off x="4590268" y="2342280"/>
                <a:ext cx="2076093" cy="11678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96AF000D-8220-426B-A7F8-6052B603CE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198186" y="2312232"/>
              <a:ext cx="1985365" cy="1116768"/>
            </p:xfrm>
            <a:graphic>
              <a:graphicData uri="http://schemas.microsoft.com/office/powerpoint/2016/slidezoom">
                <pslz:sldZm>
                  <pslz:sldZmObj sldId="382" cId="3248047563">
                    <pslz:zmPr id="{478EDCC5-E7EE-4620-8154-E6F30FD5A874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5365" cy="111676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6AF000D-8220-426B-A7F8-6052B603CE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98186" y="2312232"/>
                <a:ext cx="1985365" cy="11167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CBAB222-0949-46D9-8194-27607F85F858}"/>
              </a:ext>
            </a:extLst>
          </p:cNvPr>
          <p:cNvGrpSpPr/>
          <p:nvPr/>
        </p:nvGrpSpPr>
        <p:grpSpPr>
          <a:xfrm>
            <a:off x="130426" y="90739"/>
            <a:ext cx="3175536" cy="1342061"/>
            <a:chOff x="5810365" y="312421"/>
            <a:chExt cx="2381652" cy="1006546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D8FB9157-EB4E-4736-A6C9-EF349AF38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2C6A4341-70A1-43C1-B98A-5C259BE31DE8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4624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40" rtl="0">
                <a:buClr>
                  <a:srgbClr val="000000"/>
                </a:buClr>
              </a:pPr>
              <a:r>
                <a:rPr lang="ar-SA" sz="24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استراتيجية شريط الذكريات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7009DC4-5559-424D-8982-66782C473958}"/>
              </a:ext>
            </a:extLst>
          </p:cNvPr>
          <p:cNvGrpSpPr/>
          <p:nvPr/>
        </p:nvGrpSpPr>
        <p:grpSpPr>
          <a:xfrm>
            <a:off x="9449023" y="165863"/>
            <a:ext cx="2158777" cy="1191812"/>
            <a:chOff x="5957001" y="312421"/>
            <a:chExt cx="2158300" cy="1006546"/>
          </a:xfrm>
        </p:grpSpPr>
        <p:pic>
          <p:nvPicPr>
            <p:cNvPr id="15" name="صورة 1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987D8AC-BEAA-4594-970D-F99844F2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1BB25E74-B86C-4ACA-89C9-5898736B6CD2}"/>
                </a:ext>
              </a:extLst>
            </p:cNvPr>
            <p:cNvSpPr txBox="1"/>
            <p:nvPr/>
          </p:nvSpPr>
          <p:spPr>
            <a:xfrm>
              <a:off x="6279343" y="614349"/>
              <a:ext cx="1557123" cy="26889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sym typeface="Arial"/>
                </a:rPr>
                <a:t>تغذية راجعة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0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377952" y="630936"/>
            <a:ext cx="3169920" cy="603504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/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chemeClr val="accent6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5" y="2759012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000" b="1" dirty="0"/>
                <a:t>٢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3714E215-DA5F-5041-9031-2BC3B9E0E9F5}"/>
              </a:ext>
            </a:extLst>
          </p:cNvPr>
          <p:cNvSpPr/>
          <p:nvPr/>
        </p:nvSpPr>
        <p:spPr>
          <a:xfrm>
            <a:off x="5023104" y="633984"/>
            <a:ext cx="6035040" cy="2795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على ماذا يعتمد نقل الدم </a:t>
            </a:r>
            <a:endParaRPr lang="ar-KW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1072896" y="280416"/>
            <a:ext cx="3169920" cy="603504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/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 dirty="0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chemeClr val="accent6"/>
                </a:solidFill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000" b="1" dirty="0"/>
                <a:t>١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C4FF655E-8157-D045-AE8A-B1D1422E6E12}"/>
              </a:ext>
            </a:extLst>
          </p:cNvPr>
          <p:cNvSpPr/>
          <p:nvPr/>
        </p:nvSpPr>
        <p:spPr>
          <a:xfrm>
            <a:off x="5023104" y="633984"/>
            <a:ext cx="6285216" cy="2795016"/>
          </a:xfrm>
          <a:prstGeom prst="roundRect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err="1">
                <a:solidFill>
                  <a:schemeClr val="tx1"/>
                </a:solidFill>
              </a:rPr>
              <a:t>مافصيلة</a:t>
            </a:r>
            <a:r>
              <a:rPr lang="ar-SA" sz="4400" dirty="0">
                <a:solidFill>
                  <a:schemeClr val="tx1"/>
                </a:solidFill>
              </a:rPr>
              <a:t> الدم التي تمنح جميع الفصائل الأخرى ولماذا </a:t>
            </a:r>
            <a:endParaRPr lang="ar-KW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604979" y="615696"/>
            <a:ext cx="3169920" cy="603504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 dirty="0">
                <a:solidFill>
                  <a:srgbClr val="FFFF00"/>
                </a:solidFill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000" b="1" dirty="0"/>
                <a:t>٣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DA905C63-A567-AB45-BAAD-C8AE7DF1156D}"/>
              </a:ext>
            </a:extLst>
          </p:cNvPr>
          <p:cNvSpPr/>
          <p:nvPr/>
        </p:nvSpPr>
        <p:spPr>
          <a:xfrm>
            <a:off x="5023104" y="633984"/>
            <a:ext cx="6035040" cy="2795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اذكري بعض امراض الدم </a:t>
            </a:r>
            <a:endParaRPr lang="ar-KW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219170" rtl="0">
                  <a:buClr>
                    <a:srgbClr val="000000"/>
                  </a:buClr>
                  <a:defRPr/>
                </a:pPr>
                <a:endParaRPr lang="ar-SA" sz="1867" kern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5160" y="2858897"/>
              <a:ext cx="2293620" cy="48474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ar-SA" sz="36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ماهي مكونات الدم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219170" rtl="0">
                  <a:buClr>
                    <a:srgbClr val="000000"/>
                  </a:buClr>
                  <a:defRPr/>
                </a:pPr>
                <a:endParaRPr lang="ar-SA" sz="1867" kern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894099" y="2678837"/>
              <a:ext cx="2991119" cy="8079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ar-SA" sz="32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ما وظيفة كلا من خلايا  الدم الحمراء والبيضاء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219170" rtl="0">
                  <a:buClr>
                    <a:srgbClr val="000000"/>
                  </a:buClr>
                  <a:defRPr/>
                </a:pPr>
                <a:endParaRPr lang="ar-SA" sz="1867" kern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653432" y="2634714"/>
              <a:ext cx="3357075" cy="8079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ar-SA" sz="3200" dirty="0">
                  <a:solidFill>
                    <a:srgbClr val="B4C8D1">
                      <a:lumMod val="75000"/>
                    </a:srgbClr>
                  </a:solidFill>
                </a:rPr>
                <a:t>ما الجزء من مكونات الدم المسؤول عن التجلط </a:t>
              </a:r>
              <a:endParaRPr lang="ar-SA" sz="3200" kern="0" dirty="0">
                <a:solidFill>
                  <a:srgbClr val="B4C8D1">
                    <a:lumMod val="75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2DA49C5-58E1-48BF-A4B2-BE173681E3F5}"/>
              </a:ext>
            </a:extLst>
          </p:cNvPr>
          <p:cNvGrpSpPr/>
          <p:nvPr/>
        </p:nvGrpSpPr>
        <p:grpSpPr>
          <a:xfrm>
            <a:off x="9294312" y="0"/>
            <a:ext cx="2575985" cy="1490597"/>
            <a:chOff x="5921443" y="194050"/>
            <a:chExt cx="2158300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431307B-CEE8-4ECF-97F7-683FE88D8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5C843824-0641-49E0-8618-416B4A0F235D}"/>
                </a:ext>
              </a:extLst>
            </p:cNvPr>
            <p:cNvSpPr txBox="1"/>
            <p:nvPr/>
          </p:nvSpPr>
          <p:spPr>
            <a:xfrm>
              <a:off x="6247479" y="451725"/>
              <a:ext cx="1506230" cy="47801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000" b="1" dirty="0">
                  <a:solidFill>
                    <a:srgbClr val="B4C8D1">
                      <a:lumMod val="75000"/>
                    </a:srgbClr>
                  </a:solidFill>
                </a:rPr>
                <a:t>تعلمنا في الدرس السابق </a:t>
              </a:r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D4817149-481B-4053-BBE4-446AAF8F5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6" t="40162" r="18674" b="11806"/>
          <a:stretch/>
        </p:blipFill>
        <p:spPr>
          <a:xfrm>
            <a:off x="1268914" y="1193449"/>
            <a:ext cx="9654171" cy="402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3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0808E29-47C3-4134-BF5F-BED32D460852}"/>
              </a:ext>
            </a:extLst>
          </p:cNvPr>
          <p:cNvGrpSpPr/>
          <p:nvPr/>
        </p:nvGrpSpPr>
        <p:grpSpPr>
          <a:xfrm>
            <a:off x="9449023" y="165863"/>
            <a:ext cx="2158777" cy="1191812"/>
            <a:chOff x="5957001" y="312421"/>
            <a:chExt cx="2158300" cy="1006546"/>
          </a:xfrm>
        </p:grpSpPr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217FD77-BC6F-4119-9D3A-C9C70E64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82BF9AF0-1FE9-4D28-8E7A-6805AFC1DDCF}"/>
                </a:ext>
              </a:extLst>
            </p:cNvPr>
            <p:cNvSpPr txBox="1"/>
            <p:nvPr/>
          </p:nvSpPr>
          <p:spPr>
            <a:xfrm>
              <a:off x="6279343" y="614349"/>
              <a:ext cx="1557123" cy="38990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sym typeface="Arial"/>
                </a:rPr>
                <a:t>التهيئة</a:t>
              </a: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4E292ECF-DA57-44E5-B88B-3CD4DFC406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0001" t="39570" r="39516" b="17706"/>
          <a:stretch/>
        </p:blipFill>
        <p:spPr>
          <a:xfrm>
            <a:off x="8650245" y="1029419"/>
            <a:ext cx="2853497" cy="293001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CE15B97-1BC4-4B77-9109-F092C6A232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03" t="27527" r="60322" b="18853"/>
          <a:stretch/>
        </p:blipFill>
        <p:spPr>
          <a:xfrm>
            <a:off x="5280455" y="304356"/>
            <a:ext cx="3061041" cy="3803419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536828B2-B96C-4F76-A171-C64887CDC960}"/>
              </a:ext>
            </a:extLst>
          </p:cNvPr>
          <p:cNvGrpSpPr/>
          <p:nvPr/>
        </p:nvGrpSpPr>
        <p:grpSpPr>
          <a:xfrm>
            <a:off x="5685187" y="4166135"/>
            <a:ext cx="5818555" cy="1808233"/>
            <a:chOff x="1547613" y="1872609"/>
            <a:chExt cx="5818555" cy="1808233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BCB3D75D-50CD-41D7-82B6-9DC38A96E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12420" t="26224" r="39856" b="49247"/>
            <a:stretch/>
          </p:blipFill>
          <p:spPr>
            <a:xfrm>
              <a:off x="1547613" y="1872609"/>
              <a:ext cx="5818555" cy="1682189"/>
            </a:xfrm>
            <a:prstGeom prst="rect">
              <a:avLst/>
            </a:prstGeom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C9A93EBE-B2C0-4ADE-94EA-318EAD0DCB1C}"/>
                </a:ext>
              </a:extLst>
            </p:cNvPr>
            <p:cNvSpPr/>
            <p:nvPr/>
          </p:nvSpPr>
          <p:spPr>
            <a:xfrm>
              <a:off x="2034825" y="3177158"/>
              <a:ext cx="2149316" cy="503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AD8D1321-7E6F-4E7C-AE31-9485BB1370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84" t="45304" r="59408" b="17133"/>
          <a:stretch/>
        </p:blipFill>
        <p:spPr>
          <a:xfrm>
            <a:off x="629489" y="1832439"/>
            <a:ext cx="3061042" cy="2576051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8169270-0CF9-48CF-9C65-1BB3235889F8}"/>
              </a:ext>
            </a:extLst>
          </p:cNvPr>
          <p:cNvSpPr txBox="1"/>
          <p:nvPr/>
        </p:nvSpPr>
        <p:spPr>
          <a:xfrm>
            <a:off x="1023920" y="4524885"/>
            <a:ext cx="393290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993366"/>
                </a:solidFill>
              </a:rPr>
              <a:t>ما السبب في وفاة بعض الأشخاص قديما عند اجراء عملية نقل الدم لهم </a:t>
            </a:r>
          </a:p>
          <a:p>
            <a:pPr algn="ctr"/>
            <a:r>
              <a:rPr lang="ar-SA" sz="2000" b="1" dirty="0">
                <a:solidFill>
                  <a:srgbClr val="993366"/>
                </a:solidFill>
              </a:rPr>
              <a:t>وعلى ماذا يعتمد نظام نقل الدم هذا ما سنتعلمه في درسنا اليوم </a:t>
            </a:r>
            <a:r>
              <a:rPr lang="ar-SA" sz="2000" b="1" dirty="0" err="1">
                <a:solidFill>
                  <a:srgbClr val="993366"/>
                </a:solidFill>
              </a:rPr>
              <a:t>باذن</a:t>
            </a:r>
            <a:r>
              <a:rPr lang="ar-SA" sz="2000" b="1" dirty="0">
                <a:solidFill>
                  <a:srgbClr val="993366"/>
                </a:solidFill>
              </a:rPr>
              <a:t> الله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14262DF3-371C-468E-B035-8077751A25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1451" t="50000" r="39920" b="25471"/>
          <a:stretch/>
        </p:blipFill>
        <p:spPr>
          <a:xfrm>
            <a:off x="1353106" y="356372"/>
            <a:ext cx="2703871" cy="200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22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79641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10334;p68">
            <a:extLst>
              <a:ext uri="{FF2B5EF4-FFF2-40B4-BE49-F238E27FC236}">
                <a16:creationId xmlns:a16="http://schemas.microsoft.com/office/drawing/2014/main" id="{CBE66D28-DD30-4DEC-B050-9C3F1D1998D8}"/>
              </a:ext>
            </a:extLst>
          </p:cNvPr>
          <p:cNvGrpSpPr/>
          <p:nvPr/>
        </p:nvGrpSpPr>
        <p:grpSpPr>
          <a:xfrm>
            <a:off x="498130" y="1430823"/>
            <a:ext cx="9464360" cy="3571875"/>
            <a:chOff x="6796238" y="3158297"/>
            <a:chExt cx="1630319" cy="677257"/>
          </a:xfrm>
          <a:solidFill>
            <a:srgbClr val="47666D"/>
          </a:solidFill>
        </p:grpSpPr>
        <p:cxnSp>
          <p:nvCxnSpPr>
            <p:cNvPr id="9" name="Google Shape;10335;p68">
              <a:extLst>
                <a:ext uri="{FF2B5EF4-FFF2-40B4-BE49-F238E27FC236}">
                  <a16:creationId xmlns:a16="http://schemas.microsoft.com/office/drawing/2014/main" id="{BF168389-5336-4F1A-B7C8-0C5E207D07B5}"/>
                </a:ext>
              </a:extLst>
            </p:cNvPr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3" name="Google Shape;10336;p68">
              <a:extLst>
                <a:ext uri="{FF2B5EF4-FFF2-40B4-BE49-F238E27FC236}">
                  <a16:creationId xmlns:a16="http://schemas.microsoft.com/office/drawing/2014/main" id="{BE537A76-4216-468F-BEAC-57D2EB0BF5B2}"/>
                </a:ext>
              </a:extLst>
            </p:cNvPr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4" name="Google Shape;10337;p68">
              <a:extLst>
                <a:ext uri="{FF2B5EF4-FFF2-40B4-BE49-F238E27FC236}">
                  <a16:creationId xmlns:a16="http://schemas.microsoft.com/office/drawing/2014/main" id="{3B58CE87-AA78-46A2-92CA-1606D3DEE6DA}"/>
                </a:ext>
              </a:extLst>
            </p:cNvPr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5" name="Google Shape;10338;p68">
              <a:extLst>
                <a:ext uri="{FF2B5EF4-FFF2-40B4-BE49-F238E27FC236}">
                  <a16:creationId xmlns:a16="http://schemas.microsoft.com/office/drawing/2014/main" id="{3723977E-41F4-4FC5-B274-DFEC1D01CA08}"/>
                </a:ext>
              </a:extLst>
            </p:cNvPr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grpSp>
          <p:nvGrpSpPr>
            <p:cNvPr id="16" name="Google Shape;10339;p68">
              <a:extLst>
                <a:ext uri="{FF2B5EF4-FFF2-40B4-BE49-F238E27FC236}">
                  <a16:creationId xmlns:a16="http://schemas.microsoft.com/office/drawing/2014/main" id="{58B2D460-A2ED-4B5A-A847-3B6DB83861FA}"/>
                </a:ext>
              </a:extLst>
            </p:cNvPr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  <a:grpFill/>
          </p:grpSpPr>
          <p:sp>
            <p:nvSpPr>
              <p:cNvPr id="17" name="Google Shape;10340;p68">
                <a:extLst>
                  <a:ext uri="{FF2B5EF4-FFF2-40B4-BE49-F238E27FC236}">
                    <a16:creationId xmlns:a16="http://schemas.microsoft.com/office/drawing/2014/main" id="{9249E0BC-F46C-414A-99A4-763C4010E306}"/>
                  </a:ext>
                </a:extLst>
              </p:cNvPr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0341;p68">
                <a:extLst>
                  <a:ext uri="{FF2B5EF4-FFF2-40B4-BE49-F238E27FC236}">
                    <a16:creationId xmlns:a16="http://schemas.microsoft.com/office/drawing/2014/main" id="{758E6848-7C51-44E2-BEEC-0C8FF7251498}"/>
                  </a:ext>
                </a:extLst>
              </p:cNvPr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342;p68">
                <a:extLst>
                  <a:ext uri="{FF2B5EF4-FFF2-40B4-BE49-F238E27FC236}">
                    <a16:creationId xmlns:a16="http://schemas.microsoft.com/office/drawing/2014/main" id="{98BB6AD8-7288-4571-9293-B4B220FF18E0}"/>
                  </a:ext>
                </a:extLst>
              </p:cNvPr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سداسي 4">
            <a:extLst>
              <a:ext uri="{FF2B5EF4-FFF2-40B4-BE49-F238E27FC236}">
                <a16:creationId xmlns:a16="http://schemas.microsoft.com/office/drawing/2014/main" id="{192400DB-E675-4BFB-9E17-6E1DDBBED47D}"/>
              </a:ext>
            </a:extLst>
          </p:cNvPr>
          <p:cNvSpPr/>
          <p:nvPr/>
        </p:nvSpPr>
        <p:spPr>
          <a:xfrm>
            <a:off x="3320786" y="512271"/>
            <a:ext cx="1499321" cy="918551"/>
          </a:xfrm>
          <a:prstGeom prst="hexagon">
            <a:avLst/>
          </a:prstGeom>
          <a:noFill/>
          <a:ln w="57150">
            <a:solidFill>
              <a:srgbClr val="88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الاهمية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84F7903-0DD8-405C-BF08-D2891A57E6DA}"/>
              </a:ext>
            </a:extLst>
          </p:cNvPr>
          <p:cNvSpPr txBox="1"/>
          <p:nvPr/>
        </p:nvSpPr>
        <p:spPr>
          <a:xfrm>
            <a:off x="657040" y="2583954"/>
            <a:ext cx="209549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تفسر أهمية فحص فصائل الدم قبل نقله</a:t>
            </a:r>
          </a:p>
        </p:txBody>
      </p:sp>
      <p:sp>
        <p:nvSpPr>
          <p:cNvPr id="20" name="سداسي 19">
            <a:extLst>
              <a:ext uri="{FF2B5EF4-FFF2-40B4-BE49-F238E27FC236}">
                <a16:creationId xmlns:a16="http://schemas.microsoft.com/office/drawing/2014/main" id="{3A7A15F5-6FCC-42D0-987A-800502334064}"/>
              </a:ext>
            </a:extLst>
          </p:cNvPr>
          <p:cNvSpPr/>
          <p:nvPr/>
        </p:nvSpPr>
        <p:spPr>
          <a:xfrm>
            <a:off x="999958" y="5043066"/>
            <a:ext cx="1499321" cy="918551"/>
          </a:xfrm>
          <a:prstGeom prst="hexagon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الأهداف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8151D19-C6E0-477D-B15E-1C6FA16F6D1D}"/>
              </a:ext>
            </a:extLst>
          </p:cNvPr>
          <p:cNvSpPr txBox="1"/>
          <p:nvPr/>
        </p:nvSpPr>
        <p:spPr>
          <a:xfrm>
            <a:off x="3008469" y="2653105"/>
            <a:ext cx="209549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للدم دور مهم في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 جميع العمليات الرئيسية في جسمك </a:t>
            </a:r>
          </a:p>
        </p:txBody>
      </p:sp>
      <p:sp>
        <p:nvSpPr>
          <p:cNvPr id="22" name="سداسي 21">
            <a:extLst>
              <a:ext uri="{FF2B5EF4-FFF2-40B4-BE49-F238E27FC236}">
                <a16:creationId xmlns:a16="http://schemas.microsoft.com/office/drawing/2014/main" id="{21897A00-496A-40E5-B1B8-5030AF21280E}"/>
              </a:ext>
            </a:extLst>
          </p:cNvPr>
          <p:cNvSpPr/>
          <p:nvPr/>
        </p:nvSpPr>
        <p:spPr>
          <a:xfrm>
            <a:off x="7878180" y="536285"/>
            <a:ext cx="1499321" cy="918551"/>
          </a:xfrm>
          <a:prstGeom prst="hexagon">
            <a:avLst/>
          </a:prstGeom>
          <a:noFill/>
          <a:ln w="57150">
            <a:solidFill>
              <a:srgbClr val="88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المفردات الجديدة </a:t>
            </a:r>
          </a:p>
        </p:txBody>
      </p:sp>
      <p:sp>
        <p:nvSpPr>
          <p:cNvPr id="23" name="سداسي 22">
            <a:extLst>
              <a:ext uri="{FF2B5EF4-FFF2-40B4-BE49-F238E27FC236}">
                <a16:creationId xmlns:a16="http://schemas.microsoft.com/office/drawing/2014/main" id="{52ECB4BF-C906-45B6-83B1-978B0D3FEB5C}"/>
              </a:ext>
            </a:extLst>
          </p:cNvPr>
          <p:cNvSpPr/>
          <p:nvPr/>
        </p:nvSpPr>
        <p:spPr>
          <a:xfrm>
            <a:off x="5646039" y="5002698"/>
            <a:ext cx="1499321" cy="918551"/>
          </a:xfrm>
          <a:prstGeom prst="hexagon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مراجعة المفردات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2D4602C-2DC8-40C6-9B16-AF72163E8E0F}"/>
              </a:ext>
            </a:extLst>
          </p:cNvPr>
          <p:cNvSpPr txBox="1"/>
          <p:nvPr/>
        </p:nvSpPr>
        <p:spPr>
          <a:xfrm>
            <a:off x="5344669" y="2731247"/>
            <a:ext cx="209549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النسيج مجموعة من الخلايا المتشابهة التي تعمل معا للقيام 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بوظائف محددة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296B365-8CFB-411E-91E3-16D16BE765F1}"/>
              </a:ext>
            </a:extLst>
          </p:cNvPr>
          <p:cNvSpPr txBox="1"/>
          <p:nvPr/>
        </p:nvSpPr>
        <p:spPr>
          <a:xfrm>
            <a:off x="7695262" y="2723837"/>
            <a:ext cx="209549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البلازما 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الهيموجلوبين 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الصفائح الدموية </a:t>
            </a:r>
          </a:p>
        </p:txBody>
      </p:sp>
      <p:pic>
        <p:nvPicPr>
          <p:cNvPr id="26" name="عنصر نائب للمحتوى 3" descr="Circulatory_Pump.gif">
            <a:extLst>
              <a:ext uri="{FF2B5EF4-FFF2-40B4-BE49-F238E27FC236}">
                <a16:creationId xmlns:a16="http://schemas.microsoft.com/office/drawing/2014/main" id="{8E643B27-9DD2-4577-A5E1-15A8E23FC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41255" y="2119986"/>
            <a:ext cx="1652615" cy="2343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2F3D80B7-B3DC-4694-A490-4DAF555E071E}"/>
              </a:ext>
            </a:extLst>
          </p:cNvPr>
          <p:cNvSpPr/>
          <p:nvPr/>
        </p:nvSpPr>
        <p:spPr>
          <a:xfrm>
            <a:off x="9845039" y="400050"/>
            <a:ext cx="2045045" cy="79057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الدرس الأول</a:t>
            </a:r>
          </a:p>
          <a:p>
            <a:pPr algn="ctr"/>
            <a:r>
              <a:rPr lang="ar-SA" sz="2400" b="1" dirty="0">
                <a:solidFill>
                  <a:srgbClr val="47666D"/>
                </a:solidFill>
              </a:rPr>
              <a:t>جهاز الدوران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46E62A89-1BAF-4AE7-A2A6-7EFB0D623478}"/>
              </a:ext>
            </a:extLst>
          </p:cNvPr>
          <p:cNvSpPr txBox="1"/>
          <p:nvPr/>
        </p:nvSpPr>
        <p:spPr>
          <a:xfrm>
            <a:off x="657040" y="3244646"/>
            <a:ext cx="209549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تعطي أمثلة على أمراض الدم</a:t>
            </a:r>
          </a:p>
        </p:txBody>
      </p:sp>
    </p:spTree>
    <p:extLst>
      <p:ext uri="{BB962C8B-B14F-4D97-AF65-F5344CB8AC3E}">
        <p14:creationId xmlns:p14="http://schemas.microsoft.com/office/powerpoint/2010/main" val="255211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21AA8C8E-264F-465B-882D-20822701E5A1}"/>
              </a:ext>
            </a:extLst>
          </p:cNvPr>
          <p:cNvSpPr/>
          <p:nvPr/>
        </p:nvSpPr>
        <p:spPr>
          <a:xfrm flipH="1">
            <a:off x="644062" y="285405"/>
            <a:ext cx="3518362" cy="1972019"/>
          </a:xfrm>
          <a:prstGeom prst="wedgeEllipseCallout">
            <a:avLst>
              <a:gd name="adj1" fmla="val 19011"/>
              <a:gd name="adj2" fmla="val 577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820000"/>
                </a:solidFill>
              </a:rPr>
              <a:t>لماذا كانت تحدث تلك الوفيات عند نقل الدم قديما هل يمكن الإجابة على هذا السؤال بعد قراءة النص في كتابك صفحة 135 </a:t>
            </a:r>
          </a:p>
          <a:p>
            <a:pPr algn="ctr"/>
            <a:endParaRPr lang="ar-SA" sz="1600" b="1" dirty="0">
              <a:solidFill>
                <a:srgbClr val="820000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111C93E-293F-41BC-A869-B907DC20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31469" y="1615349"/>
            <a:ext cx="4049484" cy="55784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10D073A-A5FE-4AE6-A609-611CFD7609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3047" t="30139" r="25781" b="46944"/>
          <a:stretch/>
        </p:blipFill>
        <p:spPr>
          <a:xfrm>
            <a:off x="7773597" y="1142660"/>
            <a:ext cx="3574175" cy="111904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46474ED-8057-46AF-BCB2-0274E878D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7969" t="60479" r="34922" b="17500"/>
          <a:stretch/>
        </p:blipFill>
        <p:spPr>
          <a:xfrm>
            <a:off x="7773597" y="2328389"/>
            <a:ext cx="3305175" cy="1510186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FCC876CE-585E-4A73-9058-891EB2247730}"/>
              </a:ext>
            </a:extLst>
          </p:cNvPr>
          <p:cNvSpPr/>
          <p:nvPr/>
        </p:nvSpPr>
        <p:spPr>
          <a:xfrm>
            <a:off x="9654539" y="285405"/>
            <a:ext cx="2045045" cy="79057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فصائل الدم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CBE73068-8E2E-460B-9FB8-F85FEEC4C8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19" t="44585" r="63760" b="13332"/>
          <a:stretch/>
        </p:blipFill>
        <p:spPr>
          <a:xfrm>
            <a:off x="1923029" y="3126936"/>
            <a:ext cx="1905000" cy="2649302"/>
          </a:xfrm>
          <a:prstGeom prst="rect">
            <a:avLst/>
          </a:prstGeom>
        </p:spPr>
      </p:pic>
      <p:sp>
        <p:nvSpPr>
          <p:cNvPr id="20" name="مستطيل: زوايا قطرية مستديرة 19">
            <a:extLst>
              <a:ext uri="{FF2B5EF4-FFF2-40B4-BE49-F238E27FC236}">
                <a16:creationId xmlns:a16="http://schemas.microsoft.com/office/drawing/2014/main" id="{4ABE3FE0-B3DC-4FEC-B824-D8048EC4A77B}"/>
              </a:ext>
            </a:extLst>
          </p:cNvPr>
          <p:cNvSpPr/>
          <p:nvPr/>
        </p:nvSpPr>
        <p:spPr>
          <a:xfrm>
            <a:off x="4658673" y="1271414"/>
            <a:ext cx="2476500" cy="879091"/>
          </a:xfrm>
          <a:prstGeom prst="round2DiagRect">
            <a:avLst/>
          </a:prstGeom>
          <a:solidFill>
            <a:srgbClr val="FFCCCC"/>
          </a:solidFill>
          <a:ln>
            <a:solidFill>
              <a:srgbClr val="FFCC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يعتمد نظام نقل الدم على </a:t>
            </a:r>
          </a:p>
        </p:txBody>
      </p:sp>
      <p:sp>
        <p:nvSpPr>
          <p:cNvPr id="22" name="دمعة 21">
            <a:extLst>
              <a:ext uri="{FF2B5EF4-FFF2-40B4-BE49-F238E27FC236}">
                <a16:creationId xmlns:a16="http://schemas.microsoft.com/office/drawing/2014/main" id="{AACBB59A-4D56-4C19-9ED7-509A859D58D7}"/>
              </a:ext>
            </a:extLst>
          </p:cNvPr>
          <p:cNvSpPr/>
          <p:nvPr/>
        </p:nvSpPr>
        <p:spPr>
          <a:xfrm rot="19184883">
            <a:off x="6473423" y="2338309"/>
            <a:ext cx="403175" cy="416988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دمعة 24">
            <a:extLst>
              <a:ext uri="{FF2B5EF4-FFF2-40B4-BE49-F238E27FC236}">
                <a16:creationId xmlns:a16="http://schemas.microsoft.com/office/drawing/2014/main" id="{21BA420F-51A8-4F7F-803A-A26A67977DB2}"/>
              </a:ext>
            </a:extLst>
          </p:cNvPr>
          <p:cNvSpPr/>
          <p:nvPr/>
        </p:nvSpPr>
        <p:spPr>
          <a:xfrm rot="19184883">
            <a:off x="4866979" y="2338309"/>
            <a:ext cx="403175" cy="416988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: زوايا قطرية مستديرة 22">
            <a:extLst>
              <a:ext uri="{FF2B5EF4-FFF2-40B4-BE49-F238E27FC236}">
                <a16:creationId xmlns:a16="http://schemas.microsoft.com/office/drawing/2014/main" id="{B36C4D00-2CB0-43DD-9196-BF3F48B20C0D}"/>
              </a:ext>
            </a:extLst>
          </p:cNvPr>
          <p:cNvSpPr/>
          <p:nvPr/>
        </p:nvSpPr>
        <p:spPr>
          <a:xfrm>
            <a:off x="6169757" y="3126936"/>
            <a:ext cx="1267423" cy="698956"/>
          </a:xfrm>
          <a:prstGeom prst="round2DiagRect">
            <a:avLst/>
          </a:prstGeom>
          <a:solidFill>
            <a:srgbClr val="FFCCCC"/>
          </a:solidFill>
          <a:ln>
            <a:solidFill>
              <a:srgbClr val="FEEAD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ABO</a:t>
            </a:r>
            <a:endParaRPr lang="ar-SA" sz="3200" dirty="0"/>
          </a:p>
        </p:txBody>
      </p:sp>
      <p:sp>
        <p:nvSpPr>
          <p:cNvPr id="27" name="مستطيل: زوايا قطرية مستديرة 26">
            <a:extLst>
              <a:ext uri="{FF2B5EF4-FFF2-40B4-BE49-F238E27FC236}">
                <a16:creationId xmlns:a16="http://schemas.microsoft.com/office/drawing/2014/main" id="{92D903ED-B9FB-4B20-BF61-B49BC53CB4BD}"/>
              </a:ext>
            </a:extLst>
          </p:cNvPr>
          <p:cNvSpPr/>
          <p:nvPr/>
        </p:nvSpPr>
        <p:spPr>
          <a:xfrm>
            <a:off x="4352936" y="3102321"/>
            <a:ext cx="1267423" cy="698956"/>
          </a:xfrm>
          <a:prstGeom prst="round2DiagRect">
            <a:avLst/>
          </a:prstGeom>
          <a:solidFill>
            <a:srgbClr val="FFCCCC"/>
          </a:solidFill>
          <a:ln>
            <a:solidFill>
              <a:srgbClr val="FEEAD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/>
              <a:t>RH</a:t>
            </a:r>
            <a:endParaRPr lang="ar-SA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C7FC866-2AD6-419F-A65E-DECF93424A47}"/>
              </a:ext>
            </a:extLst>
          </p:cNvPr>
          <p:cNvSpPr txBox="1"/>
          <p:nvPr/>
        </p:nvSpPr>
        <p:spPr>
          <a:xfrm>
            <a:off x="4261692" y="4353553"/>
            <a:ext cx="41869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993366"/>
                </a:solidFill>
              </a:rPr>
              <a:t>ما هو نظام </a:t>
            </a:r>
            <a:r>
              <a:rPr lang="en-US" sz="4000" b="1" dirty="0">
                <a:solidFill>
                  <a:srgbClr val="993366"/>
                </a:solidFill>
              </a:rPr>
              <a:t>       ABO</a:t>
            </a:r>
            <a:endParaRPr lang="ar-SA" sz="4000" b="1" dirty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25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2" grpId="0" animBg="1"/>
      <p:bldP spid="25" grpId="0" animBg="1"/>
      <p:bldP spid="23" grpId="0" animBg="1"/>
      <p:bldP spid="2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21AA8C8E-264F-465B-882D-20822701E5A1}"/>
              </a:ext>
            </a:extLst>
          </p:cNvPr>
          <p:cNvSpPr/>
          <p:nvPr/>
        </p:nvSpPr>
        <p:spPr>
          <a:xfrm flipH="1">
            <a:off x="644062" y="285405"/>
            <a:ext cx="3518362" cy="1972019"/>
          </a:xfrm>
          <a:prstGeom prst="wedgeEllipseCallout">
            <a:avLst>
              <a:gd name="adj1" fmla="val 19011"/>
              <a:gd name="adj2" fmla="val 577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820000"/>
                </a:solidFill>
              </a:rPr>
              <a:t>لماذا كانت تحدث تلك الوفيات عند نقل الدم قديما هل يمكن الإجابة على هذا السؤال بعد قراءة النص في كتابك صفحة 135 </a:t>
            </a:r>
          </a:p>
          <a:p>
            <a:pPr algn="ctr"/>
            <a:endParaRPr lang="ar-SA" sz="1600" b="1" dirty="0">
              <a:solidFill>
                <a:srgbClr val="820000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111C93E-293F-41BC-A869-B907DC20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31469" y="1615349"/>
            <a:ext cx="4049484" cy="55784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10D073A-A5FE-4AE6-A609-611CFD7609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3047" t="30139" r="25781" b="46944"/>
          <a:stretch/>
        </p:blipFill>
        <p:spPr>
          <a:xfrm>
            <a:off x="7773597" y="1142660"/>
            <a:ext cx="3574175" cy="111904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46474ED-8057-46AF-BCB2-0274E878D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7969" t="60479" r="34922" b="17500"/>
          <a:stretch/>
        </p:blipFill>
        <p:spPr>
          <a:xfrm>
            <a:off x="7773597" y="2328389"/>
            <a:ext cx="3305175" cy="1510186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FCC876CE-585E-4A73-9058-891EB2247730}"/>
              </a:ext>
            </a:extLst>
          </p:cNvPr>
          <p:cNvSpPr/>
          <p:nvPr/>
        </p:nvSpPr>
        <p:spPr>
          <a:xfrm>
            <a:off x="9654539" y="285405"/>
            <a:ext cx="2045045" cy="79057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فصائل الدم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CBE73068-8E2E-460B-9FB8-F85FEEC4C8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19" t="44585" r="63760" b="13332"/>
          <a:stretch/>
        </p:blipFill>
        <p:spPr>
          <a:xfrm>
            <a:off x="1923029" y="3126936"/>
            <a:ext cx="1905000" cy="2649302"/>
          </a:xfrm>
          <a:prstGeom prst="rect">
            <a:avLst/>
          </a:prstGeom>
        </p:spPr>
      </p:pic>
      <p:sp>
        <p:nvSpPr>
          <p:cNvPr id="20" name="مستطيل: زوايا قطرية مستديرة 19">
            <a:extLst>
              <a:ext uri="{FF2B5EF4-FFF2-40B4-BE49-F238E27FC236}">
                <a16:creationId xmlns:a16="http://schemas.microsoft.com/office/drawing/2014/main" id="{4ABE3FE0-B3DC-4FEC-B824-D8048EC4A77B}"/>
              </a:ext>
            </a:extLst>
          </p:cNvPr>
          <p:cNvSpPr/>
          <p:nvPr/>
        </p:nvSpPr>
        <p:spPr>
          <a:xfrm>
            <a:off x="4658673" y="1271414"/>
            <a:ext cx="2476500" cy="879091"/>
          </a:xfrm>
          <a:prstGeom prst="round2DiagRect">
            <a:avLst/>
          </a:prstGeom>
          <a:solidFill>
            <a:srgbClr val="FFCCCC"/>
          </a:solidFill>
          <a:ln>
            <a:solidFill>
              <a:srgbClr val="FFCC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يعتمد نظام نقل الدم على </a:t>
            </a:r>
          </a:p>
        </p:txBody>
      </p:sp>
      <p:sp>
        <p:nvSpPr>
          <p:cNvPr id="22" name="دمعة 21">
            <a:extLst>
              <a:ext uri="{FF2B5EF4-FFF2-40B4-BE49-F238E27FC236}">
                <a16:creationId xmlns:a16="http://schemas.microsoft.com/office/drawing/2014/main" id="{AACBB59A-4D56-4C19-9ED7-509A859D58D7}"/>
              </a:ext>
            </a:extLst>
          </p:cNvPr>
          <p:cNvSpPr/>
          <p:nvPr/>
        </p:nvSpPr>
        <p:spPr>
          <a:xfrm rot="19184883">
            <a:off x="6473423" y="2338309"/>
            <a:ext cx="403175" cy="416988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دمعة 24">
            <a:extLst>
              <a:ext uri="{FF2B5EF4-FFF2-40B4-BE49-F238E27FC236}">
                <a16:creationId xmlns:a16="http://schemas.microsoft.com/office/drawing/2014/main" id="{21BA420F-51A8-4F7F-803A-A26A67977DB2}"/>
              </a:ext>
            </a:extLst>
          </p:cNvPr>
          <p:cNvSpPr/>
          <p:nvPr/>
        </p:nvSpPr>
        <p:spPr>
          <a:xfrm rot="19184883">
            <a:off x="4866979" y="2338309"/>
            <a:ext cx="403175" cy="416988"/>
          </a:xfrm>
          <a:prstGeom prst="teardrop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: زوايا قطرية مستديرة 22">
            <a:extLst>
              <a:ext uri="{FF2B5EF4-FFF2-40B4-BE49-F238E27FC236}">
                <a16:creationId xmlns:a16="http://schemas.microsoft.com/office/drawing/2014/main" id="{B36C4D00-2CB0-43DD-9196-BF3F48B20C0D}"/>
              </a:ext>
            </a:extLst>
          </p:cNvPr>
          <p:cNvSpPr/>
          <p:nvPr/>
        </p:nvSpPr>
        <p:spPr>
          <a:xfrm>
            <a:off x="10522682" y="4404592"/>
            <a:ext cx="1267423" cy="698956"/>
          </a:xfrm>
          <a:prstGeom prst="round2DiagRect">
            <a:avLst/>
          </a:prstGeom>
          <a:solidFill>
            <a:srgbClr val="FFCCCC"/>
          </a:solidFill>
          <a:ln>
            <a:solidFill>
              <a:srgbClr val="FEEAD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ABO</a:t>
            </a:r>
            <a:endParaRPr lang="ar-SA" sz="3200" dirty="0"/>
          </a:p>
        </p:txBody>
      </p:sp>
      <p:sp>
        <p:nvSpPr>
          <p:cNvPr id="27" name="مستطيل: زوايا قطرية مستديرة 26">
            <a:extLst>
              <a:ext uri="{FF2B5EF4-FFF2-40B4-BE49-F238E27FC236}">
                <a16:creationId xmlns:a16="http://schemas.microsoft.com/office/drawing/2014/main" id="{92D903ED-B9FB-4B20-BF61-B49BC53CB4BD}"/>
              </a:ext>
            </a:extLst>
          </p:cNvPr>
          <p:cNvSpPr/>
          <p:nvPr/>
        </p:nvSpPr>
        <p:spPr>
          <a:xfrm>
            <a:off x="4352936" y="3102321"/>
            <a:ext cx="1267423" cy="698956"/>
          </a:xfrm>
          <a:prstGeom prst="round2DiagRect">
            <a:avLst/>
          </a:prstGeom>
          <a:solidFill>
            <a:srgbClr val="FFCCCC"/>
          </a:solidFill>
          <a:ln>
            <a:solidFill>
              <a:srgbClr val="FEEAD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/>
              <a:t>RH</a:t>
            </a:r>
            <a:endParaRPr lang="ar-SA" dirty="0"/>
          </a:p>
        </p:txBody>
      </p:sp>
      <p:sp>
        <p:nvSpPr>
          <p:cNvPr id="2" name="سهم: لأسفل 1">
            <a:extLst>
              <a:ext uri="{FF2B5EF4-FFF2-40B4-BE49-F238E27FC236}">
                <a16:creationId xmlns:a16="http://schemas.microsoft.com/office/drawing/2014/main" id="{7E9E80DA-973C-4AD9-A47B-619ECAA2689C}"/>
              </a:ext>
            </a:extLst>
          </p:cNvPr>
          <p:cNvSpPr/>
          <p:nvPr/>
        </p:nvSpPr>
        <p:spPr>
          <a:xfrm rot="5400000">
            <a:off x="9831730" y="4406408"/>
            <a:ext cx="457200" cy="69532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قطرية مستديرة 14">
            <a:extLst>
              <a:ext uri="{FF2B5EF4-FFF2-40B4-BE49-F238E27FC236}">
                <a16:creationId xmlns:a16="http://schemas.microsoft.com/office/drawing/2014/main" id="{629F4ADD-8CBF-4C10-BEBD-A1DA7BFE37D2}"/>
              </a:ext>
            </a:extLst>
          </p:cNvPr>
          <p:cNvSpPr/>
          <p:nvPr/>
        </p:nvSpPr>
        <p:spPr>
          <a:xfrm>
            <a:off x="5357139" y="4134407"/>
            <a:ext cx="4320902" cy="1311968"/>
          </a:xfrm>
          <a:prstGeom prst="round2DiagRect">
            <a:avLst/>
          </a:prstGeom>
          <a:solidFill>
            <a:srgbClr val="FFCCCC"/>
          </a:solidFill>
          <a:ln>
            <a:solidFill>
              <a:srgbClr val="FEEAD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هو اشهر نظام لتصنيف فصائل الدم الى اربع أنواع</a:t>
            </a:r>
          </a:p>
          <a:p>
            <a:pPr algn="ctr"/>
            <a:r>
              <a:rPr lang="en-US" sz="2800" dirty="0">
                <a:solidFill>
                  <a:srgbClr val="993366"/>
                </a:solidFill>
              </a:rPr>
              <a:t>O , AB ,A , B</a:t>
            </a:r>
            <a:endParaRPr lang="ar-SA" sz="2800" dirty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10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FCE44B43-D617-4BCD-9F5D-8D1F27408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31469" y="1615349"/>
            <a:ext cx="4049484" cy="55784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7E6AD50-BB01-4EDB-87CE-89CCF2C15033}"/>
              </a:ext>
            </a:extLst>
          </p:cNvPr>
          <p:cNvGrpSpPr/>
          <p:nvPr/>
        </p:nvGrpSpPr>
        <p:grpSpPr>
          <a:xfrm>
            <a:off x="4077228" y="543626"/>
            <a:ext cx="7590778" cy="4548189"/>
            <a:chOff x="4077228" y="633411"/>
            <a:chExt cx="7590778" cy="45481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CDB7C63A-9F10-4DB0-A67D-76A5B7EA1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797" t="38965" r="33359" b="12222"/>
            <a:stretch/>
          </p:blipFill>
          <p:spPr>
            <a:xfrm>
              <a:off x="4077228" y="1000124"/>
              <a:ext cx="7590778" cy="4181476"/>
            </a:xfrm>
            <a:prstGeom prst="rect">
              <a:avLst/>
            </a:prstGeom>
          </p:spPr>
        </p:pic>
        <p:sp>
          <p:nvSpPr>
            <p:cNvPr id="9" name="مستطيل: زوايا قطرية مستديرة 8">
              <a:extLst>
                <a:ext uri="{FF2B5EF4-FFF2-40B4-BE49-F238E27FC236}">
                  <a16:creationId xmlns:a16="http://schemas.microsoft.com/office/drawing/2014/main" id="{41E7A402-E06B-49F3-8E4F-9D909A00BE6C}"/>
                </a:ext>
              </a:extLst>
            </p:cNvPr>
            <p:cNvSpPr/>
            <p:nvPr/>
          </p:nvSpPr>
          <p:spPr>
            <a:xfrm>
              <a:off x="4434501" y="633411"/>
              <a:ext cx="1828800" cy="73342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44609F3-C367-475B-BD46-BF2BDAAA70F0}"/>
              </a:ext>
            </a:extLst>
          </p:cNvPr>
          <p:cNvSpPr/>
          <p:nvPr/>
        </p:nvSpPr>
        <p:spPr>
          <a:xfrm>
            <a:off x="5257800" y="2676525"/>
            <a:ext cx="6515100" cy="13335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D179F58-D64F-4CE4-9F8F-EAE4E4381B3D}"/>
              </a:ext>
            </a:extLst>
          </p:cNvPr>
          <p:cNvSpPr/>
          <p:nvPr/>
        </p:nvSpPr>
        <p:spPr>
          <a:xfrm>
            <a:off x="5229106" y="3884170"/>
            <a:ext cx="6515100" cy="13335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5710B5E6-39D5-4638-9AB4-2F25BB29762D}"/>
              </a:ext>
            </a:extLst>
          </p:cNvPr>
          <p:cNvSpPr/>
          <p:nvPr/>
        </p:nvSpPr>
        <p:spPr>
          <a:xfrm flipH="1">
            <a:off x="644061" y="190501"/>
            <a:ext cx="3685545" cy="2066924"/>
          </a:xfrm>
          <a:prstGeom prst="wedgeEllipseCallout">
            <a:avLst>
              <a:gd name="adj1" fmla="val 19011"/>
              <a:gd name="adj2" fmla="val 577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820000"/>
                </a:solidFill>
              </a:rPr>
              <a:t>هل هذا يعني ان كل شخص لا يستطيع ان يستقبل دم الا من فصيلة مشابهة لفصيلة دمه ؟ </a:t>
            </a:r>
          </a:p>
          <a:p>
            <a:pPr algn="ctr"/>
            <a:r>
              <a:rPr lang="ar-SA" sz="2000" b="1" dirty="0">
                <a:solidFill>
                  <a:srgbClr val="820000"/>
                </a:solidFill>
              </a:rPr>
              <a:t>دعونا ندرس البيانات في هذا الجدول </a:t>
            </a:r>
          </a:p>
          <a:p>
            <a:pPr algn="ctr"/>
            <a:endParaRPr lang="ar-SA" sz="1600" b="1" dirty="0">
              <a:solidFill>
                <a:srgbClr val="820000"/>
              </a:solidFill>
            </a:endParaRPr>
          </a:p>
        </p:txBody>
      </p:sp>
      <p:sp>
        <p:nvSpPr>
          <p:cNvPr id="24" name="فقاعة الكلام: بيضاوية 23">
            <a:extLst>
              <a:ext uri="{FF2B5EF4-FFF2-40B4-BE49-F238E27FC236}">
                <a16:creationId xmlns:a16="http://schemas.microsoft.com/office/drawing/2014/main" id="{6024DCC6-7B35-4677-9569-75EB75AFC870}"/>
              </a:ext>
            </a:extLst>
          </p:cNvPr>
          <p:cNvSpPr/>
          <p:nvPr/>
        </p:nvSpPr>
        <p:spPr>
          <a:xfrm flipH="1">
            <a:off x="1072686" y="3076576"/>
            <a:ext cx="3685545" cy="2066924"/>
          </a:xfrm>
          <a:prstGeom prst="wedgeEllipseCallout">
            <a:avLst>
              <a:gd name="adj1" fmla="val 36843"/>
              <a:gd name="adj2" fmla="val -6619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820000"/>
                </a:solidFill>
              </a:rPr>
              <a:t>هل يمكنك الان الاستنتاج أي الفصائل يمكنها ان تستقبل من جميع الفصائل الأخرى وايها تعطي جميع الفصائل الأخرى؟ </a:t>
            </a:r>
          </a:p>
        </p:txBody>
      </p:sp>
    </p:spTree>
    <p:extLst>
      <p:ext uri="{BB962C8B-B14F-4D97-AF65-F5344CB8AC3E}">
        <p14:creationId xmlns:p14="http://schemas.microsoft.com/office/powerpoint/2010/main" val="3556808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1" grpId="0" animBg="1"/>
      <p:bldP spid="21" grpId="1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820" y="-100369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4F60E9C8-E19B-4F6F-AA53-D2BAC7FC25A9}"/>
              </a:ext>
            </a:extLst>
          </p:cNvPr>
          <p:cNvSpPr/>
          <p:nvPr/>
        </p:nvSpPr>
        <p:spPr>
          <a:xfrm>
            <a:off x="8386916" y="491613"/>
            <a:ext cx="2438400" cy="1101213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مولدات ضد 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68F76040-869A-4560-89C1-F3CA474D9774}"/>
              </a:ext>
            </a:extLst>
          </p:cNvPr>
          <p:cNvSpPr/>
          <p:nvPr/>
        </p:nvSpPr>
        <p:spPr>
          <a:xfrm>
            <a:off x="5265812" y="491613"/>
            <a:ext cx="2438400" cy="1101213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أجسام مضادة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6625A34-12B9-4A63-B864-F51729732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42" t="54768" r="33871" b="33907"/>
          <a:stretch/>
        </p:blipFill>
        <p:spPr>
          <a:xfrm>
            <a:off x="8252252" y="1856660"/>
            <a:ext cx="2707728" cy="825909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F7A40F1-D5E8-4361-A990-F77F41CB1B7C}"/>
              </a:ext>
            </a:extLst>
          </p:cNvPr>
          <p:cNvGrpSpPr/>
          <p:nvPr/>
        </p:nvGrpSpPr>
        <p:grpSpPr>
          <a:xfrm>
            <a:off x="5104643" y="1829310"/>
            <a:ext cx="2760738" cy="976281"/>
            <a:chOff x="5104643" y="1829310"/>
            <a:chExt cx="2760738" cy="976281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07F1D43C-F4B5-454C-B2C5-96E9FD52F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547" t="52500" r="56809" b="33750"/>
            <a:stretch/>
          </p:blipFill>
          <p:spPr>
            <a:xfrm>
              <a:off x="5104643" y="1829310"/>
              <a:ext cx="2760738" cy="942975"/>
            </a:xfrm>
            <a:prstGeom prst="rect">
              <a:avLst/>
            </a:prstGeom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066B28D0-2D68-4FD6-8B70-5ECD61486746}"/>
                </a:ext>
              </a:extLst>
            </p:cNvPr>
            <p:cNvSpPr/>
            <p:nvPr/>
          </p:nvSpPr>
          <p:spPr>
            <a:xfrm rot="3287549">
              <a:off x="6941774" y="2399833"/>
              <a:ext cx="342315" cy="469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id="{7A3B6C46-4779-4A1B-8E3F-D99D60686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06" t="65694" r="34063" b="13611"/>
          <a:stretch/>
        </p:blipFill>
        <p:spPr>
          <a:xfrm>
            <a:off x="8263091" y="3014765"/>
            <a:ext cx="2686050" cy="1419226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40338C73-39AE-4DA4-A765-A7296B01F0AA}"/>
              </a:ext>
            </a:extLst>
          </p:cNvPr>
          <p:cNvGrpSpPr/>
          <p:nvPr/>
        </p:nvGrpSpPr>
        <p:grpSpPr>
          <a:xfrm>
            <a:off x="5018162" y="3008769"/>
            <a:ext cx="2686050" cy="1356675"/>
            <a:chOff x="5018162" y="3008769"/>
            <a:chExt cx="2686050" cy="1356675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37821BBD-AB0C-4C36-8266-CF11487BD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500" t="66389" r="58131" b="13889"/>
            <a:stretch/>
          </p:blipFill>
          <p:spPr>
            <a:xfrm>
              <a:off x="5018162" y="3142635"/>
              <a:ext cx="2686050" cy="1222809"/>
            </a:xfrm>
            <a:prstGeom prst="rect">
              <a:avLst/>
            </a:prstGeom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BEB73833-E6D5-46EF-96CA-90842F1B2DDD}"/>
                </a:ext>
              </a:extLst>
            </p:cNvPr>
            <p:cNvSpPr/>
            <p:nvPr/>
          </p:nvSpPr>
          <p:spPr>
            <a:xfrm>
              <a:off x="7077075" y="3008769"/>
              <a:ext cx="104775" cy="420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7" name="AutoShape 6" descr="شارح الدرس: فصائل الدم وعامل ريسوس | نجوى">
            <a:extLst>
              <a:ext uri="{FF2B5EF4-FFF2-40B4-BE49-F238E27FC236}">
                <a16:creationId xmlns:a16="http://schemas.microsoft.com/office/drawing/2014/main" id="{BBD0F327-3F4E-43CE-8AD8-437902493A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830308BB-2B0B-4250-B941-7D77316D54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59385" t="57083" r="29921" b="22323"/>
          <a:stretch/>
        </p:blipFill>
        <p:spPr>
          <a:xfrm>
            <a:off x="1933421" y="861384"/>
            <a:ext cx="1947862" cy="1412312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8351FD68-9700-4B98-B0C3-78B3173BF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47180" t="59576" r="44765" b="25235"/>
          <a:stretch/>
        </p:blipFill>
        <p:spPr>
          <a:xfrm>
            <a:off x="2314576" y="3008769"/>
            <a:ext cx="1239420" cy="1315004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0EAAB7B-9BB1-4A55-96A4-198DF0409D30}"/>
              </a:ext>
            </a:extLst>
          </p:cNvPr>
          <p:cNvSpPr txBox="1"/>
          <p:nvPr/>
        </p:nvSpPr>
        <p:spPr>
          <a:xfrm>
            <a:off x="799946" y="857617"/>
            <a:ext cx="113347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شخص فصيلة دمه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A56CDE36-A75F-4C1A-9BBE-31D92CA5A62D}"/>
              </a:ext>
            </a:extLst>
          </p:cNvPr>
          <p:cNvSpPr txBox="1"/>
          <p:nvPr/>
        </p:nvSpPr>
        <p:spPr>
          <a:xfrm>
            <a:off x="3655898" y="857585"/>
            <a:ext cx="124702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يحتوي دمه على اجسام مضادة 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سهم: لأسفل 35">
            <a:extLst>
              <a:ext uri="{FF2B5EF4-FFF2-40B4-BE49-F238E27FC236}">
                <a16:creationId xmlns:a16="http://schemas.microsoft.com/office/drawing/2014/main" id="{C9A319F6-864C-49DA-A0C6-959F572FB09A}"/>
              </a:ext>
            </a:extLst>
          </p:cNvPr>
          <p:cNvSpPr/>
          <p:nvPr/>
        </p:nvSpPr>
        <p:spPr>
          <a:xfrm>
            <a:off x="2747808" y="2181225"/>
            <a:ext cx="225386" cy="827544"/>
          </a:xfrm>
          <a:prstGeom prst="downArrow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FDC36D24-B8F8-476D-B3B2-23E70A6DEE6B}"/>
              </a:ext>
            </a:extLst>
          </p:cNvPr>
          <p:cNvSpPr txBox="1"/>
          <p:nvPr/>
        </p:nvSpPr>
        <p:spPr>
          <a:xfrm>
            <a:off x="647871" y="3015932"/>
            <a:ext cx="16090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تبرع لشخص فصيلة دمه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8006FACC-E0D3-46F2-83F5-A78092089DE3}"/>
              </a:ext>
            </a:extLst>
          </p:cNvPr>
          <p:cNvSpPr txBox="1"/>
          <p:nvPr/>
        </p:nvSpPr>
        <p:spPr>
          <a:xfrm>
            <a:off x="3184162" y="3085601"/>
            <a:ext cx="171876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يحتوي دمه مولد ضد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سهم: لأسفل 41">
            <a:extLst>
              <a:ext uri="{FF2B5EF4-FFF2-40B4-BE49-F238E27FC236}">
                <a16:creationId xmlns:a16="http://schemas.microsoft.com/office/drawing/2014/main" id="{AF0FE4EB-6EB5-4459-AEDE-5713F8EB39AA}"/>
              </a:ext>
            </a:extLst>
          </p:cNvPr>
          <p:cNvSpPr/>
          <p:nvPr/>
        </p:nvSpPr>
        <p:spPr>
          <a:xfrm>
            <a:off x="2710777" y="3952458"/>
            <a:ext cx="225386" cy="827544"/>
          </a:xfrm>
          <a:prstGeom prst="downArrow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257EFDCD-48B8-4244-83DC-4A0BF85835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27332" t="56494" r="59786" b="21528"/>
          <a:stretch/>
        </p:blipFill>
        <p:spPr>
          <a:xfrm>
            <a:off x="2201809" y="4789756"/>
            <a:ext cx="1411086" cy="1354178"/>
          </a:xfrm>
          <a:prstGeom prst="rect">
            <a:avLst/>
          </a:prstGeom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4E2EE7E2-437D-45BE-A0AC-37DAD7C8CF7D}"/>
              </a:ext>
            </a:extLst>
          </p:cNvPr>
          <p:cNvSpPr txBox="1"/>
          <p:nvPr/>
        </p:nvSpPr>
        <p:spPr>
          <a:xfrm>
            <a:off x="3508512" y="4701964"/>
            <a:ext cx="319226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تهاجم الاجسام المضادة خلايا الدم بسبب وجود مولدات الضد وتسبب الجلطات </a:t>
            </a:r>
          </a:p>
        </p:txBody>
      </p:sp>
    </p:spTree>
    <p:extLst>
      <p:ext uri="{BB962C8B-B14F-4D97-AF65-F5344CB8AC3E}">
        <p14:creationId xmlns:p14="http://schemas.microsoft.com/office/powerpoint/2010/main" val="1893922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35" grpId="0"/>
      <p:bldP spid="36" grpId="0" animBg="1"/>
      <p:bldP spid="40" grpId="0"/>
      <p:bldP spid="41" grpId="0"/>
      <p:bldP spid="42" grpId="0" animBg="1"/>
      <p:bldP spid="45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425</Words>
  <Application>Microsoft Office PowerPoint</Application>
  <PresentationFormat>شاشة عريضة</PresentationFormat>
  <Paragraphs>114</Paragraphs>
  <Slides>25</Slides>
  <Notes>0</Notes>
  <HiddenSlides>6</HiddenSlides>
  <MMClips>3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وديان الردادي</cp:lastModifiedBy>
  <cp:revision>16</cp:revision>
  <dcterms:created xsi:type="dcterms:W3CDTF">2021-08-27T00:57:32Z</dcterms:created>
  <dcterms:modified xsi:type="dcterms:W3CDTF">2021-12-12T07:16:35Z</dcterms:modified>
</cp:coreProperties>
</file>