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9" r:id="rId4"/>
    <p:sldId id="260" r:id="rId5"/>
    <p:sldId id="258" r:id="rId6"/>
    <p:sldId id="321" r:id="rId7"/>
    <p:sldId id="322" r:id="rId8"/>
    <p:sldId id="323" r:id="rId9"/>
    <p:sldId id="282" r:id="rId10"/>
    <p:sldId id="325" r:id="rId11"/>
    <p:sldId id="330" r:id="rId12"/>
    <p:sldId id="329" r:id="rId13"/>
    <p:sldId id="326" r:id="rId14"/>
    <p:sldId id="327" r:id="rId15"/>
    <p:sldId id="328" r:id="rId16"/>
    <p:sldId id="320" r:id="rId17"/>
    <p:sldId id="314" r:id="rId18"/>
    <p:sldId id="315" r:id="rId19"/>
    <p:sldId id="316" r:id="rId20"/>
    <p:sldId id="318" r:id="rId21"/>
    <p:sldId id="319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ECFF"/>
    <a:srgbClr val="FF0066"/>
    <a:srgbClr val="3FBF7F"/>
    <a:srgbClr val="85D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7E423D2-BB7D-40AC-9189-9540D35FB8EF}" type="datetimeFigureOut">
              <a:rPr lang="ar-SA" smtClean="0"/>
              <a:t>07/06/45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D0B72FD-5182-4861-980D-95E800FBF35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937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E8B5-CA28-417E-BE85-6E526611FF57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199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D068BC-5015-A435-44D9-79FFC4D13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0C2083A-731F-A08D-7B27-D018C304E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159C8E-5EAF-7FB5-4B37-BB27BFFB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03A-8A20-4D37-8717-AA60F56F2DDB}" type="datetimeFigureOut">
              <a:rPr lang="ar-SA" smtClean="0"/>
              <a:t>07/06/45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83D5EE-6548-0133-C525-5806B5BC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903345-42DF-92FC-ECED-6EC7E986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D2D3-A0B4-4C34-AE5D-AC3CB52EF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45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33C1E3-9FD2-489F-3851-1D04E84E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6AFA533-635B-A118-F2FD-7C6B7A65B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591911-318D-E132-FA9C-C016ED39B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03A-8A20-4D37-8717-AA60F56F2DDB}" type="datetimeFigureOut">
              <a:rPr lang="ar-SA" smtClean="0"/>
              <a:t>07/06/45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42BFA5-B638-3DC0-5195-1B7496FE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2C41BF-FE21-11BB-6E16-A0506103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D2D3-A0B4-4C34-AE5D-AC3CB52EF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834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39A084D-0E46-2F79-6CCE-C612D9752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D1E7F3C-D60A-8B7C-3EDB-51E3992BF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C4F2A2-0C27-050C-2311-08CB659F0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03A-8A20-4D37-8717-AA60F56F2DDB}" type="datetimeFigureOut">
              <a:rPr lang="ar-SA" smtClean="0"/>
              <a:t>07/06/45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C120A9-3066-A680-71CD-381EB352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0999A4-47EC-E7D9-E74F-F4C004E0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D2D3-A0B4-4C34-AE5D-AC3CB52EF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909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4EBCC2-FE0D-2DAA-6802-9E1E554F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F735B68-4BDB-AA9F-2686-740189565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C71D5E-7B6A-4DA2-6FF4-FE6642F7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03A-8A20-4D37-8717-AA60F56F2DDB}" type="datetimeFigureOut">
              <a:rPr lang="ar-SA" smtClean="0"/>
              <a:t>07/06/45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F6E91F-D9D9-1E9E-175D-92BFD700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0E2E34-C10A-3BF5-8CAB-4250726C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D2D3-A0B4-4C34-AE5D-AC3CB52EF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65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8F03E7-D4DD-D525-A888-4C1B0F5A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CB2279E-8448-E781-40E6-94EE9433B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57D4B7-D1A9-D13B-AAE1-8AD6C91F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03A-8A20-4D37-8717-AA60F56F2DDB}" type="datetimeFigureOut">
              <a:rPr lang="ar-SA" smtClean="0"/>
              <a:t>07/06/45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547085-7656-AEB2-CF36-2AEF3BF2F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CE4141-4921-A086-5CD0-FAFA0DEB4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D2D3-A0B4-4C34-AE5D-AC3CB52EF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908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8065B2-80F8-023F-CDF6-5B8C7AD9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7F0E4E1-9ABF-7076-2DEE-995D4F766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15AC8D9-3CF5-0A5E-D221-3D0512053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13F503D-42DB-1FCA-7168-7D82B7A1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03A-8A20-4D37-8717-AA60F56F2DDB}" type="datetimeFigureOut">
              <a:rPr lang="ar-SA" smtClean="0"/>
              <a:t>07/06/45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3324A6D-D2FA-8451-1F79-B1675A63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8FD2BA0-66CD-3FA7-0E14-D390145E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D2D3-A0B4-4C34-AE5D-AC3CB52EF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449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447E41-E2BF-5097-97C5-BCD8245F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DAC277-BB98-472A-EA82-DF0B216AC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AD5089D-F39C-6C79-D06B-7E7E6F001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C57A5CD-E0FE-BD1F-536C-EDA67FC45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0F06611-5F75-3C76-A2D8-409CA9C03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C270BD5-72AD-44E8-4B8E-7162BF26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03A-8A20-4D37-8717-AA60F56F2DDB}" type="datetimeFigureOut">
              <a:rPr lang="ar-SA" smtClean="0"/>
              <a:t>07/06/45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2297C2A-7F2C-11B0-FCC1-68E6E9BF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FE38968-3A19-E095-867E-536A0250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D2D3-A0B4-4C34-AE5D-AC3CB52EF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813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CA3EDA-4E5A-9A87-DB76-FD1AFDFC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C52282F-472A-FB94-ED97-A4586500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03A-8A20-4D37-8717-AA60F56F2DDB}" type="datetimeFigureOut">
              <a:rPr lang="ar-SA" smtClean="0"/>
              <a:t>07/06/45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9F29548-B0F6-9FF5-CC46-43B4E73A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8948D-683E-1FAC-28C7-52F370D8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D2D3-A0B4-4C34-AE5D-AC3CB52EF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848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14F95E7-F0C7-C9A6-233A-9E18877D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03A-8A20-4D37-8717-AA60F56F2DDB}" type="datetimeFigureOut">
              <a:rPr lang="ar-SA" smtClean="0"/>
              <a:t>07/06/45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0D5C22C-5628-147A-A0B9-21C3AFDB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D2A9A27-6175-802B-1B80-AD43B0AF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D2D3-A0B4-4C34-AE5D-AC3CB52EF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154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F3D96B-C4C7-D2D7-5A4B-23E0A0B7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0710FB1-E753-6A52-DCAD-2697518E2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CF1E435-E0ED-2C54-CC2D-3B9CE7E0E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B826374-13F0-1ED6-CB53-4DF3E7F4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03A-8A20-4D37-8717-AA60F56F2DDB}" type="datetimeFigureOut">
              <a:rPr lang="ar-SA" smtClean="0"/>
              <a:t>07/06/45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D49EDD8-55F0-4EFC-1C0D-9353052A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29205DF-A2FF-7C88-FB36-D3A532CC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D2D3-A0B4-4C34-AE5D-AC3CB52EF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284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905E83-5566-F838-E8EA-90C8E1EF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F9B5362-DC52-2999-FF1F-95D6C9B37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38F9F7-BFAE-8002-751A-381756E43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56FF377-784C-BC7F-FAF0-C5BBB81D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03A-8A20-4D37-8717-AA60F56F2DDB}" type="datetimeFigureOut">
              <a:rPr lang="ar-SA" smtClean="0"/>
              <a:t>07/06/45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9CC2D24-E52F-F23D-99D1-649A2D1E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E0700F-8622-9C07-9964-0232AA73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D2D3-A0B4-4C34-AE5D-AC3CB52EF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090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B781384-A9CB-B49F-C514-28FB79CE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EC306E0-B979-BDCC-04D4-DA98E8292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AC349E-A2D3-3FEE-CDF6-234A66579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2603A-8A20-4D37-8717-AA60F56F2DDB}" type="datetimeFigureOut">
              <a:rPr lang="ar-SA" smtClean="0"/>
              <a:t>07/06/45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E20D13-077D-691F-8CC7-E98CB8F2F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AC6F6E-3818-6CBB-E7F5-D13942B8E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6D2D3-A0B4-4C34-AE5D-AC3CB52EF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655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417B66-31F7-E7B4-DC3C-9D0016EB1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57751F-7738-227B-6FB8-EE6A86BA6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Shopping Deal Background Images, HD Pictures and Wallpaper For Free  Download | Pngtree">
            <a:extLst>
              <a:ext uri="{FF2B5EF4-FFF2-40B4-BE49-F238E27FC236}">
                <a16:creationId xmlns:a16="http://schemas.microsoft.com/office/drawing/2014/main" id="{564217C9-5204-2906-B06D-09D13ECF6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BC9DB666-4282-701B-243F-7C28CEAAB173}"/>
              </a:ext>
            </a:extLst>
          </p:cNvPr>
          <p:cNvSpPr/>
          <p:nvPr/>
        </p:nvSpPr>
        <p:spPr>
          <a:xfrm>
            <a:off x="7829549" y="536526"/>
            <a:ext cx="3455813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  <a:latin typeface="Cooper Black" panose="0208090404030B020404" pitchFamily="18" charset="0"/>
                <a:cs typeface="Aharoni" panose="02010803020104030203" pitchFamily="2" charset="-79"/>
              </a:rPr>
              <a:t>It’s a Good Deal , Isn’t It ?</a:t>
            </a:r>
            <a:endParaRPr lang="ar-SA" sz="4800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47807228-04C0-2244-EB72-88830B9DF40C}"/>
              </a:ext>
            </a:extLst>
          </p:cNvPr>
          <p:cNvSpPr txBox="1">
            <a:spLocks/>
          </p:cNvSpPr>
          <p:nvPr/>
        </p:nvSpPr>
        <p:spPr>
          <a:xfrm>
            <a:off x="8174417" y="4001294"/>
            <a:ext cx="2545977" cy="57252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Comic Sans MS" panose="030F0702030302020204" pitchFamily="66" charset="0"/>
              </a:rPr>
              <a:t>Page 70, 71</a:t>
            </a:r>
            <a:endParaRPr lang="ar-SA" b="1" dirty="0"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8D73F80-CD1A-BC5F-49D6-00A6D1ED0C2B}"/>
              </a:ext>
            </a:extLst>
          </p:cNvPr>
          <p:cNvSpPr txBox="1"/>
          <p:nvPr/>
        </p:nvSpPr>
        <p:spPr>
          <a:xfrm>
            <a:off x="357194" y="182563"/>
            <a:ext cx="1824031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Unit 7</a:t>
            </a:r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75437C8B-3D70-296E-91C7-9B4FE0F19FC9}"/>
              </a:ext>
            </a:extLst>
          </p:cNvPr>
          <p:cNvSpPr txBox="1">
            <a:spLocks/>
          </p:cNvSpPr>
          <p:nvPr/>
        </p:nvSpPr>
        <p:spPr>
          <a:xfrm>
            <a:off x="8105776" y="3056007"/>
            <a:ext cx="2818006" cy="745985"/>
          </a:xfrm>
          <a:prstGeom prst="rect">
            <a:avLst/>
          </a:prstGeom>
          <a:noFill/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Grammar</a:t>
            </a:r>
            <a:endParaRPr lang="ar-SA" sz="4800" b="1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4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57AD68-9F0A-9EC4-E5D1-0817B4A7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2" descr="Cute Background Vector Art, Icons, and Graphics for Free Download">
            <a:extLst>
              <a:ext uri="{FF2B5EF4-FFF2-40B4-BE49-F238E27FC236}">
                <a16:creationId xmlns:a16="http://schemas.microsoft.com/office/drawing/2014/main" id="{40FAB45A-7266-D380-18AD-734003F18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84"/>
            <a:ext cx="12192000" cy="69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E35E3B2-E94D-D774-ACAE-F7B129012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75" t="65139" r="36484" b="27917"/>
          <a:stretch/>
        </p:blipFill>
        <p:spPr>
          <a:xfrm>
            <a:off x="2219325" y="5505449"/>
            <a:ext cx="8589635" cy="857249"/>
          </a:xfrm>
          <a:prstGeom prst="rect">
            <a:avLst/>
          </a:prstGeom>
        </p:spPr>
      </p:pic>
      <p:pic>
        <p:nvPicPr>
          <p:cNvPr id="5126" name="Picture 6" descr="English Exercises: Negative Questions">
            <a:extLst>
              <a:ext uri="{FF2B5EF4-FFF2-40B4-BE49-F238E27FC236}">
                <a16:creationId xmlns:a16="http://schemas.microsoft.com/office/drawing/2014/main" id="{AE9B65E1-E062-6B30-FD4A-43D9AE88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923926"/>
            <a:ext cx="7608790" cy="42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6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57AD68-9F0A-9EC4-E5D1-0817B4A7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2" descr="Cute Background Vector Art, Icons, and Graphics for Free Download">
            <a:extLst>
              <a:ext uri="{FF2B5EF4-FFF2-40B4-BE49-F238E27FC236}">
                <a16:creationId xmlns:a16="http://schemas.microsoft.com/office/drawing/2014/main" id="{40FAB45A-7266-D380-18AD-734003F18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84"/>
            <a:ext cx="12192000" cy="69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hildren Playing – IB Language and Literature 2.0">
            <a:extLst>
              <a:ext uri="{FF2B5EF4-FFF2-40B4-BE49-F238E27FC236}">
                <a16:creationId xmlns:a16="http://schemas.microsoft.com/office/drawing/2014/main" id="{1793C87A-66A1-A207-6517-033FCBE18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10235"/>
            <a:ext cx="4114800" cy="291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037AE51-BC87-EE60-FE53-6FCBD8AA66C7}"/>
              </a:ext>
            </a:extLst>
          </p:cNvPr>
          <p:cNvSpPr/>
          <p:nvPr/>
        </p:nvSpPr>
        <p:spPr>
          <a:xfrm>
            <a:off x="4638675" y="510234"/>
            <a:ext cx="2943225" cy="2918765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Aren’t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they addict to cell phones ?</a:t>
            </a:r>
            <a:endParaRPr lang="ar-S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40" name="Picture 4" descr="Do Homework Cartoon Images, HD Pictures For Free Vectors Download -  Lovepik.com">
            <a:extLst>
              <a:ext uri="{FF2B5EF4-FFF2-40B4-BE49-F238E27FC236}">
                <a16:creationId xmlns:a16="http://schemas.microsoft.com/office/drawing/2014/main" id="{BEFB7BD2-E41C-91E5-BBED-2D3E477AE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02" y="3786084"/>
            <a:ext cx="4378148" cy="291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A0F9A0DC-976D-4241-E8D1-0C2E762EE355}"/>
              </a:ext>
            </a:extLst>
          </p:cNvPr>
          <p:cNvSpPr/>
          <p:nvPr/>
        </p:nvSpPr>
        <p:spPr>
          <a:xfrm>
            <a:off x="8248649" y="3786085"/>
            <a:ext cx="2943225" cy="2918765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Haven’t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you finished your homework yet ?</a:t>
            </a:r>
            <a:endParaRPr lang="ar-S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8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57AD68-9F0A-9EC4-E5D1-0817B4A7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2" descr="Cute Background Vector Art, Icons, and Graphics for Free Download">
            <a:extLst>
              <a:ext uri="{FF2B5EF4-FFF2-40B4-BE49-F238E27FC236}">
                <a16:creationId xmlns:a16="http://schemas.microsoft.com/office/drawing/2014/main" id="{40FAB45A-7266-D380-18AD-734003F18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84"/>
            <a:ext cx="12192000" cy="69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E ABLE TO (Present - Past - Future) - ESL worksheet by Yiotoula">
            <a:extLst>
              <a:ext uri="{FF2B5EF4-FFF2-40B4-BE49-F238E27FC236}">
                <a16:creationId xmlns:a16="http://schemas.microsoft.com/office/drawing/2014/main" id="{E06E9AE4-40B6-0FA4-DD04-A7D825323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8"/>
          <a:stretch/>
        </p:blipFill>
        <p:spPr bwMode="auto">
          <a:xfrm>
            <a:off x="2705099" y="332286"/>
            <a:ext cx="6984696" cy="187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ấu trúc Be able to trong tiếng Anh [CHUẨN XÁC] - Step Up English">
            <a:extLst>
              <a:ext uri="{FF2B5EF4-FFF2-40B4-BE49-F238E27FC236}">
                <a16:creationId xmlns:a16="http://schemas.microsoft.com/office/drawing/2014/main" id="{FD0A6FE4-5F76-A6C7-0D22-A2534031D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5" t="8599" r="19000" b="22001"/>
          <a:stretch/>
        </p:blipFill>
        <p:spPr bwMode="auto">
          <a:xfrm>
            <a:off x="4119564" y="2148681"/>
            <a:ext cx="4295774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8FF9057-B7FE-4794-18F7-7F328ED638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454" t="79306" r="39453" b="11666"/>
          <a:stretch/>
        </p:blipFill>
        <p:spPr>
          <a:xfrm>
            <a:off x="2137710" y="5363663"/>
            <a:ext cx="8701740" cy="12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4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ute Background Vector Art, Icons, and Graphics for Free Download">
            <a:extLst>
              <a:ext uri="{FF2B5EF4-FFF2-40B4-BE49-F238E27FC236}">
                <a16:creationId xmlns:a16="http://schemas.microsoft.com/office/drawing/2014/main" id="{6B9574D2-728F-DF55-D567-7783AA062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84"/>
            <a:ext cx="12192000" cy="69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F3D76C7-863B-3B7D-FDB2-E8B0FFC0B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3" t="17083" r="25547" b="20000"/>
          <a:stretch/>
        </p:blipFill>
        <p:spPr>
          <a:xfrm>
            <a:off x="245354" y="890586"/>
            <a:ext cx="4524375" cy="431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E91210A-9B77-92DE-B039-6D12E9B84E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13" t="29028" r="23672" b="28611"/>
          <a:stretch/>
        </p:blipFill>
        <p:spPr>
          <a:xfrm>
            <a:off x="5881688" y="560279"/>
            <a:ext cx="5305425" cy="2905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64259EA3-0E08-2E66-007E-1ECEAEAFCD42}"/>
              </a:ext>
            </a:extLst>
          </p:cNvPr>
          <p:cNvGrpSpPr/>
          <p:nvPr/>
        </p:nvGrpSpPr>
        <p:grpSpPr>
          <a:xfrm>
            <a:off x="5122155" y="4112354"/>
            <a:ext cx="6824491" cy="2436085"/>
            <a:chOff x="4731629" y="3855629"/>
            <a:chExt cx="6824491" cy="2436085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1BB67B7B-128B-B08C-F8FE-E3144FB0B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891" t="25695" r="46250" b="35139"/>
            <a:stretch/>
          </p:blipFill>
          <p:spPr>
            <a:xfrm>
              <a:off x="4731629" y="3855629"/>
              <a:ext cx="3412246" cy="24360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172" name="Picture 4" descr="Happy couple of young people go hiking. Man and woman with backpacks on a  background of mountainous landscape 7609246 Vector Art at Vecteezy">
              <a:extLst>
                <a:ext uri="{FF2B5EF4-FFF2-40B4-BE49-F238E27FC236}">
                  <a16:creationId xmlns:a16="http://schemas.microsoft.com/office/drawing/2014/main" id="{441BF345-AA7D-9CDD-59FB-59A0F80AD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875" y="3855629"/>
              <a:ext cx="3412245" cy="2409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3287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ute Background Vector Art, Icons, and Graphics for Free Download">
            <a:extLst>
              <a:ext uri="{FF2B5EF4-FFF2-40B4-BE49-F238E27FC236}">
                <a16:creationId xmlns:a16="http://schemas.microsoft.com/office/drawing/2014/main" id="{6B9574D2-728F-DF55-D567-7783AA062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84"/>
            <a:ext cx="12192000" cy="69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107E8A1-C134-F622-8ED1-FB85B06FEFCE}"/>
              </a:ext>
            </a:extLst>
          </p:cNvPr>
          <p:cNvGrpSpPr/>
          <p:nvPr/>
        </p:nvGrpSpPr>
        <p:grpSpPr>
          <a:xfrm>
            <a:off x="552450" y="809625"/>
            <a:ext cx="5267325" cy="2528889"/>
            <a:chOff x="552450" y="809625"/>
            <a:chExt cx="5267325" cy="2528889"/>
          </a:xfrm>
        </p:grpSpPr>
        <p:pic>
          <p:nvPicPr>
            <p:cNvPr id="12290" name="Picture 2" descr="Clipart Panda - Free Clipart Images">
              <a:extLst>
                <a:ext uri="{FF2B5EF4-FFF2-40B4-BE49-F238E27FC236}">
                  <a16:creationId xmlns:a16="http://schemas.microsoft.com/office/drawing/2014/main" id="{62B3FE9F-0425-8885-F848-791975CE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822256"/>
              <a:ext cx="2505075" cy="25162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31142D3E-CF4F-756E-753F-A6B64EF3CEB7}"/>
                </a:ext>
              </a:extLst>
            </p:cNvPr>
            <p:cNvSpPr/>
            <p:nvPr/>
          </p:nvSpPr>
          <p:spPr>
            <a:xfrm>
              <a:off x="3124200" y="809625"/>
              <a:ext cx="2695575" cy="2495550"/>
            </a:xfrm>
            <a:prstGeom prst="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I </a:t>
              </a:r>
              <a:r>
                <a:rPr lang="en-US" sz="3200" b="1" u="sng" dirty="0">
                  <a:solidFill>
                    <a:srgbClr val="C00000"/>
                  </a:solidFill>
                </a:rPr>
                <a:t>wasn’t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 able to do the puzzle myself</a:t>
              </a:r>
              <a:endParaRPr lang="ar-SA" sz="3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E35B05C7-5F01-E9E9-E210-9750AC704AC1}"/>
              </a:ext>
            </a:extLst>
          </p:cNvPr>
          <p:cNvGrpSpPr/>
          <p:nvPr/>
        </p:nvGrpSpPr>
        <p:grpSpPr>
          <a:xfrm>
            <a:off x="4592037" y="3429000"/>
            <a:ext cx="6818913" cy="2892327"/>
            <a:chOff x="4592037" y="3429000"/>
            <a:chExt cx="6818913" cy="2892327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EA64529E-735C-B591-D00F-1E4004E8F269}"/>
                </a:ext>
              </a:extLst>
            </p:cNvPr>
            <p:cNvSpPr/>
            <p:nvPr/>
          </p:nvSpPr>
          <p:spPr>
            <a:xfrm>
              <a:off x="8467725" y="3503585"/>
              <a:ext cx="2943225" cy="2817742"/>
            </a:xfrm>
            <a:prstGeom prst="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We </a:t>
              </a:r>
              <a:r>
                <a:rPr lang="en-US" sz="3200" b="1" u="sng" dirty="0">
                  <a:solidFill>
                    <a:srgbClr val="C00000"/>
                  </a:solidFill>
                </a:rPr>
                <a:t>were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 able to bake a delicious cake</a:t>
              </a:r>
              <a:endParaRPr lang="ar-SA" sz="3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2292" name="Picture 4" descr="Illustration of Stickman Teenage Girls Baking Cake Together, Each Holding a  Cookbook, a Candy and Icing Piping and a Mixing Bowl with the Cake, Cupcak  Stock Photo - Alamy">
              <a:extLst>
                <a:ext uri="{FF2B5EF4-FFF2-40B4-BE49-F238E27FC236}">
                  <a16:creationId xmlns:a16="http://schemas.microsoft.com/office/drawing/2014/main" id="{6403E215-3B95-4A28-11EB-2B9F7761DB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84"/>
            <a:stretch/>
          </p:blipFill>
          <p:spPr bwMode="auto">
            <a:xfrm>
              <a:off x="4592037" y="3429000"/>
              <a:ext cx="3875688" cy="28923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980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ute Background Vector Art, Icons, and Graphics for Free Download">
            <a:extLst>
              <a:ext uri="{FF2B5EF4-FFF2-40B4-BE49-F238E27FC236}">
                <a16:creationId xmlns:a16="http://schemas.microsoft.com/office/drawing/2014/main" id="{6B9574D2-728F-DF55-D567-7783AA062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84"/>
            <a:ext cx="12192000" cy="69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4ECF9F6-7DAB-604A-12C3-9BD4E7A0D89E}"/>
              </a:ext>
            </a:extLst>
          </p:cNvPr>
          <p:cNvGrpSpPr/>
          <p:nvPr/>
        </p:nvGrpSpPr>
        <p:grpSpPr>
          <a:xfrm>
            <a:off x="2251343" y="1583471"/>
            <a:ext cx="7178407" cy="3350479"/>
            <a:chOff x="2251343" y="1583471"/>
            <a:chExt cx="7178407" cy="3350479"/>
          </a:xfrm>
        </p:grpSpPr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31142D3E-CF4F-756E-753F-A6B64EF3CEB7}"/>
                </a:ext>
              </a:extLst>
            </p:cNvPr>
            <p:cNvSpPr/>
            <p:nvPr/>
          </p:nvSpPr>
          <p:spPr>
            <a:xfrm>
              <a:off x="5976938" y="1583471"/>
              <a:ext cx="3452812" cy="3350479"/>
            </a:xfrm>
            <a:prstGeom prst="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</a:rPr>
                <a:t>Will you </a:t>
              </a:r>
              <a:r>
                <a:rPr lang="en-US" sz="3600" b="1" u="sng" dirty="0">
                  <a:solidFill>
                    <a:srgbClr val="C00000"/>
                  </a:solidFill>
                </a:rPr>
                <a:t>be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</a:rPr>
                <a:t> able to guess what I’ve drawn ?</a:t>
              </a:r>
              <a:endParaRPr lang="ar-SA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3314" name="Picture 2" descr="Anakanak Berdiskusi Bersama Ilustrasi Stok - Unduh Gambar Sekarang - Anak  laki-laki - Laki-laki, Clip art, Mendengarkan - Aktivitas Tidak Bergerak -  iStock">
              <a:extLst>
                <a:ext uri="{FF2B5EF4-FFF2-40B4-BE49-F238E27FC236}">
                  <a16:creationId xmlns:a16="http://schemas.microsoft.com/office/drawing/2014/main" id="{7EC4CD58-8816-7628-B7D5-3ADFA66E27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343" y="1583472"/>
              <a:ext cx="3725595" cy="33504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9372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EBB908B-63E9-F1A7-9FCA-1E90BEBB669A}"/>
              </a:ext>
            </a:extLst>
          </p:cNvPr>
          <p:cNvSpPr/>
          <p:nvPr/>
        </p:nvSpPr>
        <p:spPr>
          <a:xfrm>
            <a:off x="1563686" y="2736780"/>
            <a:ext cx="402456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Book page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210: C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5050"/>
                </a:solidFill>
                <a:latin typeface="Calibri" panose="020F0502020204030204"/>
              </a:rPr>
              <a:t>211 : D , E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212 : G</a:t>
            </a:r>
            <a:endParaRPr kumimoji="0" lang="ar-SA" sz="4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505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00AC15-5FA6-6D54-9C5C-BB5BACA3CBDF}"/>
              </a:ext>
            </a:extLst>
          </p:cNvPr>
          <p:cNvGrpSpPr/>
          <p:nvPr/>
        </p:nvGrpSpPr>
        <p:grpSpPr>
          <a:xfrm>
            <a:off x="7281863" y="805770"/>
            <a:ext cx="4286250" cy="5246459"/>
            <a:chOff x="7519988" y="1459140"/>
            <a:chExt cx="4286250" cy="5246459"/>
          </a:xfrm>
        </p:grpSpPr>
        <p:pic>
          <p:nvPicPr>
            <p:cNvPr id="7170" name="Picture 2" descr="Girl homework clipart - Cliparting.com">
              <a:extLst>
                <a:ext uri="{FF2B5EF4-FFF2-40B4-BE49-F238E27FC236}">
                  <a16:creationId xmlns:a16="http://schemas.microsoft.com/office/drawing/2014/main" id="{ECEE65FD-CEEB-D01F-9EFD-A6C66313D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988" y="3116490"/>
              <a:ext cx="4286250" cy="3589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omework Post Stock Illustrations, Cliparts and Royalty Free Homework Post  Vectors">
              <a:extLst>
                <a:ext uri="{FF2B5EF4-FFF2-40B4-BE49-F238E27FC236}">
                  <a16:creationId xmlns:a16="http://schemas.microsoft.com/office/drawing/2014/main" id="{C7021D4E-01D9-EE71-BD3F-5CC8A6742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333"/>
            <a:stretch/>
          </p:blipFill>
          <p:spPr bwMode="auto">
            <a:xfrm>
              <a:off x="7519988" y="1459140"/>
              <a:ext cx="4286250" cy="165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D3512188-2824-0B19-38D8-9FA54D3E9F78}"/>
              </a:ext>
            </a:extLst>
          </p:cNvPr>
          <p:cNvSpPr/>
          <p:nvPr/>
        </p:nvSpPr>
        <p:spPr>
          <a:xfrm rot="916484">
            <a:off x="7238355" y="5313371"/>
            <a:ext cx="19062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Vivaldi" panose="03020602050506090804" pitchFamily="66" charset="0"/>
                <a:ea typeface="+mn-ea"/>
                <a:cs typeface="+mn-cs"/>
              </a:rPr>
              <a:t>Tr.Kholud</a:t>
            </a:r>
            <a:endParaRPr kumimoji="0" lang="ar-SA" sz="32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Vivaldi" panose="030206020505060908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CD30D0-FE95-490F-ACA6-963620D9E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27434" r="43700" b="6600"/>
          <a:stretch/>
        </p:blipFill>
        <p:spPr>
          <a:xfrm>
            <a:off x="1524000" y="1"/>
            <a:ext cx="9144000" cy="6858000"/>
          </a:xfrm>
          <a:prstGeom prst="rect">
            <a:avLst/>
          </a:prstGeom>
        </p:spPr>
      </p:pic>
      <p:sp>
        <p:nvSpPr>
          <p:cNvPr id="9" name="شكل بيضاوي 8"/>
          <p:cNvSpPr/>
          <p:nvPr/>
        </p:nvSpPr>
        <p:spPr>
          <a:xfrm>
            <a:off x="4385489" y="1300425"/>
            <a:ext cx="360040" cy="1800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4313684" y="2996952"/>
            <a:ext cx="360040" cy="1800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4357869" y="4869160"/>
            <a:ext cx="360040" cy="1800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4357869" y="6422365"/>
            <a:ext cx="360040" cy="1800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8600606" y="199500"/>
            <a:ext cx="1882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4F81BD">
                    <a:lumMod val="75000"/>
                  </a:srgbClr>
                </a:solidFill>
                <a:latin typeface="Comic Sans MS" pitchFamily="66" charset="0"/>
              </a:rPr>
              <a:t>W. B. p. 210</a:t>
            </a:r>
          </a:p>
        </p:txBody>
      </p:sp>
    </p:spTree>
    <p:extLst>
      <p:ext uri="{BB962C8B-B14F-4D97-AF65-F5344CB8AC3E}">
        <p14:creationId xmlns:p14="http://schemas.microsoft.com/office/powerpoint/2010/main" val="19532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1F1CB8-27B6-4406-84D6-F0512B51D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95" t="24512" r="45904" b="22108"/>
          <a:stretch/>
        </p:blipFill>
        <p:spPr>
          <a:xfrm>
            <a:off x="1524000" y="-5527"/>
            <a:ext cx="9144000" cy="6863527"/>
          </a:xfrm>
          <a:prstGeom prst="rect">
            <a:avLst/>
          </a:prstGeom>
        </p:spPr>
      </p:pic>
      <p:sp>
        <p:nvSpPr>
          <p:cNvPr id="4" name="مربع نص 12">
            <a:extLst>
              <a:ext uri="{FF2B5EF4-FFF2-40B4-BE49-F238E27FC236}">
                <a16:creationId xmlns:a16="http://schemas.microsoft.com/office/drawing/2014/main" id="{732BF618-36D1-45A3-AE6E-D259B6BEED00}"/>
              </a:ext>
            </a:extLst>
          </p:cNvPr>
          <p:cNvSpPr txBox="1"/>
          <p:nvPr/>
        </p:nvSpPr>
        <p:spPr>
          <a:xfrm>
            <a:off x="5262807" y="1377630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hasn't it </a:t>
            </a:r>
            <a:endParaRPr lang="ar-SA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مربع نص 13">
            <a:extLst>
              <a:ext uri="{FF2B5EF4-FFF2-40B4-BE49-F238E27FC236}">
                <a16:creationId xmlns:a16="http://schemas.microsoft.com/office/drawing/2014/main" id="{446434C4-DFC4-4E25-B8E4-4FF32DE94FB6}"/>
              </a:ext>
            </a:extLst>
          </p:cNvPr>
          <p:cNvSpPr txBox="1"/>
          <p:nvPr/>
        </p:nvSpPr>
        <p:spPr>
          <a:xfrm>
            <a:off x="2973763" y="1702805"/>
            <a:ext cx="16678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Yes , it has .</a:t>
            </a:r>
            <a:endParaRPr lang="ar-SA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مربع نص 14">
            <a:extLst>
              <a:ext uri="{FF2B5EF4-FFF2-40B4-BE49-F238E27FC236}">
                <a16:creationId xmlns:a16="http://schemas.microsoft.com/office/drawing/2014/main" id="{4ABF94CC-EB60-416D-9A05-2A8336FFFBA4}"/>
              </a:ext>
            </a:extLst>
          </p:cNvPr>
          <p:cNvSpPr txBox="1"/>
          <p:nvPr/>
        </p:nvSpPr>
        <p:spPr>
          <a:xfrm>
            <a:off x="5742627" y="1944747"/>
            <a:ext cx="16678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are they </a:t>
            </a:r>
            <a:endParaRPr lang="ar-SA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مربع نص 15">
            <a:extLst>
              <a:ext uri="{FF2B5EF4-FFF2-40B4-BE49-F238E27FC236}">
                <a16:creationId xmlns:a16="http://schemas.microsoft.com/office/drawing/2014/main" id="{8ADA6B10-50D3-4735-96AC-9F8E4A0E1CA9}"/>
              </a:ext>
            </a:extLst>
          </p:cNvPr>
          <p:cNvSpPr txBox="1"/>
          <p:nvPr/>
        </p:nvSpPr>
        <p:spPr>
          <a:xfrm>
            <a:off x="3063761" y="2334448"/>
            <a:ext cx="20458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No , they aren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΄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 </a:t>
            </a:r>
            <a:endParaRPr lang="ar-SA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مربع نص 16">
            <a:extLst>
              <a:ext uri="{FF2B5EF4-FFF2-40B4-BE49-F238E27FC236}">
                <a16:creationId xmlns:a16="http://schemas.microsoft.com/office/drawing/2014/main" id="{FCA6C85A-6A8C-4EDE-B6B4-A31DA7F0D15A}"/>
              </a:ext>
            </a:extLst>
          </p:cNvPr>
          <p:cNvSpPr txBox="1"/>
          <p:nvPr/>
        </p:nvSpPr>
        <p:spPr>
          <a:xfrm>
            <a:off x="5670498" y="2639771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weren't you</a:t>
            </a:r>
            <a:endParaRPr lang="ar-SA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مربع نص 17">
            <a:extLst>
              <a:ext uri="{FF2B5EF4-FFF2-40B4-BE49-F238E27FC236}">
                <a16:creationId xmlns:a16="http://schemas.microsoft.com/office/drawing/2014/main" id="{DA7C17E8-B0DD-4FC7-95FB-0F02B9100B0C}"/>
              </a:ext>
            </a:extLst>
          </p:cNvPr>
          <p:cNvSpPr txBox="1"/>
          <p:nvPr/>
        </p:nvSpPr>
        <p:spPr>
          <a:xfrm>
            <a:off x="2976755" y="2909379"/>
            <a:ext cx="18362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Yes , I was</a:t>
            </a:r>
            <a:endParaRPr lang="ar-SA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مربع نص 19">
            <a:extLst>
              <a:ext uri="{FF2B5EF4-FFF2-40B4-BE49-F238E27FC236}">
                <a16:creationId xmlns:a16="http://schemas.microsoft.com/office/drawing/2014/main" id="{A4C47939-3A79-4E04-A91A-905D71A1D3B4}"/>
              </a:ext>
            </a:extLst>
          </p:cNvPr>
          <p:cNvSpPr txBox="1"/>
          <p:nvPr/>
        </p:nvSpPr>
        <p:spPr>
          <a:xfrm>
            <a:off x="6204012" y="3203884"/>
            <a:ext cx="16078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didn’t you </a:t>
            </a:r>
            <a:endParaRPr lang="ar-SA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مربع نص 11">
            <a:extLst>
              <a:ext uri="{FF2B5EF4-FFF2-40B4-BE49-F238E27FC236}">
                <a16:creationId xmlns:a16="http://schemas.microsoft.com/office/drawing/2014/main" id="{80CBD1A7-1DFD-4F76-9D34-6AD22D6D734E}"/>
              </a:ext>
            </a:extLst>
          </p:cNvPr>
          <p:cNvSpPr txBox="1"/>
          <p:nvPr/>
        </p:nvSpPr>
        <p:spPr>
          <a:xfrm>
            <a:off x="4998865" y="3855273"/>
            <a:ext cx="14875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do you </a:t>
            </a:r>
            <a:endParaRPr lang="ar-SA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مربع نص 12">
            <a:extLst>
              <a:ext uri="{FF2B5EF4-FFF2-40B4-BE49-F238E27FC236}">
                <a16:creationId xmlns:a16="http://schemas.microsoft.com/office/drawing/2014/main" id="{BF91863D-9881-4698-BD13-9099FC1DCE0F}"/>
              </a:ext>
            </a:extLst>
          </p:cNvPr>
          <p:cNvSpPr txBox="1"/>
          <p:nvPr/>
        </p:nvSpPr>
        <p:spPr>
          <a:xfrm>
            <a:off x="2814512" y="4161774"/>
            <a:ext cx="18902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No , I don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΄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  <a:endParaRPr lang="ar-SA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مربع نص 13">
            <a:extLst>
              <a:ext uri="{FF2B5EF4-FFF2-40B4-BE49-F238E27FC236}">
                <a16:creationId xmlns:a16="http://schemas.microsoft.com/office/drawing/2014/main" id="{F2A4764B-C3F6-4780-8AED-24AFAFF1444A}"/>
              </a:ext>
            </a:extLst>
          </p:cNvPr>
          <p:cNvSpPr txBox="1"/>
          <p:nvPr/>
        </p:nvSpPr>
        <p:spPr>
          <a:xfrm>
            <a:off x="4755960" y="4494053"/>
            <a:ext cx="1782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don</a:t>
            </a:r>
            <a:r>
              <a:rPr lang="el-GR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΄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 you </a:t>
            </a:r>
            <a:endParaRPr lang="ar-SA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مربع نص 14">
            <a:extLst>
              <a:ext uri="{FF2B5EF4-FFF2-40B4-BE49-F238E27FC236}">
                <a16:creationId xmlns:a16="http://schemas.microsoft.com/office/drawing/2014/main" id="{4718E099-E8EF-45D3-AE13-0764815C3150}"/>
              </a:ext>
            </a:extLst>
          </p:cNvPr>
          <p:cNvSpPr txBox="1"/>
          <p:nvPr/>
        </p:nvSpPr>
        <p:spPr>
          <a:xfrm>
            <a:off x="2922524" y="4835727"/>
            <a:ext cx="16741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Yes , I do</a:t>
            </a:r>
            <a:endParaRPr lang="ar-SA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مربع نص 15">
            <a:extLst>
              <a:ext uri="{FF2B5EF4-FFF2-40B4-BE49-F238E27FC236}">
                <a16:creationId xmlns:a16="http://schemas.microsoft.com/office/drawing/2014/main" id="{863657E7-D372-4489-8766-B733CD9E863F}"/>
              </a:ext>
            </a:extLst>
          </p:cNvPr>
          <p:cNvSpPr txBox="1"/>
          <p:nvPr/>
        </p:nvSpPr>
        <p:spPr>
          <a:xfrm>
            <a:off x="6864791" y="5183212"/>
            <a:ext cx="14998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have you </a:t>
            </a:r>
            <a:endParaRPr lang="ar-SA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مربع نص 16">
            <a:extLst>
              <a:ext uri="{FF2B5EF4-FFF2-40B4-BE49-F238E27FC236}">
                <a16:creationId xmlns:a16="http://schemas.microsoft.com/office/drawing/2014/main" id="{59347700-F0C9-4AA7-B4E4-1C185FF77B69}"/>
              </a:ext>
            </a:extLst>
          </p:cNvPr>
          <p:cNvSpPr txBox="1"/>
          <p:nvPr/>
        </p:nvSpPr>
        <p:spPr>
          <a:xfrm>
            <a:off x="2973762" y="5419659"/>
            <a:ext cx="1782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No . I haven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΄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  <a:endParaRPr lang="ar-SA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مربع نص 18">
            <a:extLst>
              <a:ext uri="{FF2B5EF4-FFF2-40B4-BE49-F238E27FC236}">
                <a16:creationId xmlns:a16="http://schemas.microsoft.com/office/drawing/2014/main" id="{69DC88DC-D0F6-42CB-BD4C-E5C32FF2FD3F}"/>
              </a:ext>
            </a:extLst>
          </p:cNvPr>
          <p:cNvSpPr txBox="1"/>
          <p:nvPr/>
        </p:nvSpPr>
        <p:spPr>
          <a:xfrm>
            <a:off x="3024599" y="6084775"/>
            <a:ext cx="15661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can</a:t>
            </a:r>
            <a:r>
              <a:rPr lang="el-GR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΄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 you </a:t>
            </a:r>
            <a:endParaRPr lang="ar-SA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مربع نص 19">
            <a:extLst>
              <a:ext uri="{FF2B5EF4-FFF2-40B4-BE49-F238E27FC236}">
                <a16:creationId xmlns:a16="http://schemas.microsoft.com/office/drawing/2014/main" id="{39C25609-62EB-4846-8CB7-DC7AA0CC8059}"/>
              </a:ext>
            </a:extLst>
          </p:cNvPr>
          <p:cNvSpPr txBox="1"/>
          <p:nvPr/>
        </p:nvSpPr>
        <p:spPr>
          <a:xfrm>
            <a:off x="4117042" y="6454107"/>
            <a:ext cx="13918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 can </a:t>
            </a:r>
            <a:endParaRPr lang="ar-SA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مربع نص 10">
            <a:extLst>
              <a:ext uri="{FF2B5EF4-FFF2-40B4-BE49-F238E27FC236}">
                <a16:creationId xmlns:a16="http://schemas.microsoft.com/office/drawing/2014/main" id="{F9D76537-5F25-4BFA-A096-E41CC808325E}"/>
              </a:ext>
            </a:extLst>
          </p:cNvPr>
          <p:cNvSpPr txBox="1"/>
          <p:nvPr/>
        </p:nvSpPr>
        <p:spPr>
          <a:xfrm>
            <a:off x="2922524" y="3573216"/>
            <a:ext cx="1782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Yes , I did</a:t>
            </a:r>
            <a:endParaRPr lang="ar-SA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8640023" y="2072138"/>
            <a:ext cx="183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4F81BD">
                    <a:lumMod val="75000"/>
                  </a:srgbClr>
                </a:solidFill>
                <a:latin typeface="Comic Sans MS" pitchFamily="66" charset="0"/>
              </a:rPr>
              <a:t>W. B. p. 211</a:t>
            </a:r>
          </a:p>
        </p:txBody>
      </p:sp>
    </p:spTree>
    <p:extLst>
      <p:ext uri="{BB962C8B-B14F-4D97-AF65-F5344CB8AC3E}">
        <p14:creationId xmlns:p14="http://schemas.microsoft.com/office/powerpoint/2010/main" val="8778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A9C66-318F-49E3-B205-21F156E7D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6" t="59800" r="46849" b="12588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2260568" y="1430103"/>
            <a:ext cx="2331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/>
                <a:sym typeface="Arial"/>
              </a:rPr>
              <a:t>No , I haven</a:t>
            </a:r>
            <a:r>
              <a:rPr lang="el-GR" sz="2400" kern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/>
                <a:sym typeface="Arial"/>
              </a:rPr>
              <a:t>΄</a:t>
            </a:r>
            <a:r>
              <a:rPr lang="en-US" sz="2400" kern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/>
                <a:sym typeface="Arial"/>
              </a:rPr>
              <a:t>t</a:t>
            </a:r>
            <a:endParaRPr lang="ar-SA" sz="2400" kern="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sym typeface="Arial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312455" y="2629055"/>
            <a:ext cx="19467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/>
                <a:sym typeface="Arial"/>
              </a:rPr>
              <a:t>Yes , I did </a:t>
            </a:r>
            <a:endParaRPr lang="ar-SA" sz="2400" kern="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sym typeface="Arial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419827" y="3728585"/>
            <a:ext cx="19467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/>
                <a:sym typeface="Arial"/>
              </a:rPr>
              <a:t>Yes , I have</a:t>
            </a:r>
            <a:endParaRPr lang="ar-SA" sz="2400" kern="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sym typeface="Arial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355380" y="4643806"/>
            <a:ext cx="38076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/>
                <a:sym typeface="Arial"/>
              </a:rPr>
              <a:t>Yes , they have </a:t>
            </a:r>
            <a:endParaRPr lang="ar-SA" sz="2400" kern="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sym typeface="Arial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825903" y="5845914"/>
            <a:ext cx="34209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/>
                <a:sym typeface="Arial"/>
              </a:rPr>
              <a:t>Yes , she is</a:t>
            </a:r>
            <a:endParaRPr lang="ar-SA" sz="2400" kern="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sym typeface="Arial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640023" y="188641"/>
            <a:ext cx="183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4F81BD">
                    <a:lumMod val="75000"/>
                  </a:srgbClr>
                </a:solidFill>
                <a:latin typeface="Comic Sans MS" pitchFamily="66" charset="0"/>
              </a:rPr>
              <a:t>W. B. p. 211</a:t>
            </a:r>
          </a:p>
        </p:txBody>
      </p:sp>
    </p:spTree>
    <p:extLst>
      <p:ext uri="{BB962C8B-B14F-4D97-AF65-F5344CB8AC3E}">
        <p14:creationId xmlns:p14="http://schemas.microsoft.com/office/powerpoint/2010/main" val="63664573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ute Background Vector Art, Icons, and Graphics for Free Download">
            <a:extLst>
              <a:ext uri="{FF2B5EF4-FFF2-40B4-BE49-F238E27FC236}">
                <a16:creationId xmlns:a16="http://schemas.microsoft.com/office/drawing/2014/main" id="{8F7F1A66-4807-8AFF-55F5-670464720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84"/>
            <a:ext cx="12192000" cy="69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188 Colorful Notes Hanging Rope Stock Photos - Free &amp; Royalty-Free Stock  Photos from Dreamstime">
            <a:extLst>
              <a:ext uri="{FF2B5EF4-FFF2-40B4-BE49-F238E27FC236}">
                <a16:creationId xmlns:a16="http://schemas.microsoft.com/office/drawing/2014/main" id="{E3A10CD6-9A62-56AF-9840-25C7D4580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5" y="170230"/>
            <a:ext cx="10388769" cy="668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72C22C4-D23B-AF10-E95E-E67A24DAC434}"/>
              </a:ext>
            </a:extLst>
          </p:cNvPr>
          <p:cNvSpPr/>
          <p:nvPr/>
        </p:nvSpPr>
        <p:spPr>
          <a:xfrm rot="20944972">
            <a:off x="1490451" y="3552448"/>
            <a:ext cx="26116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Tag</a:t>
            </a:r>
          </a:p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Questions</a:t>
            </a:r>
            <a:endParaRPr lang="ar-SA" sz="4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A8419D3-03CF-491C-9024-808451FC9017}"/>
              </a:ext>
            </a:extLst>
          </p:cNvPr>
          <p:cNvSpPr/>
          <p:nvPr/>
        </p:nvSpPr>
        <p:spPr>
          <a:xfrm rot="20944972">
            <a:off x="8006732" y="3429336"/>
            <a:ext cx="22862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Be</a:t>
            </a:r>
          </a:p>
          <a:p>
            <a:pPr algn="ctr"/>
            <a:r>
              <a:rPr lang="en-US" sz="48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able to</a:t>
            </a:r>
            <a:endParaRPr lang="ar-SA" sz="48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95C7E3A-0F73-AFC7-27D7-B25EA2B7DF74}"/>
              </a:ext>
            </a:extLst>
          </p:cNvPr>
          <p:cNvSpPr/>
          <p:nvPr/>
        </p:nvSpPr>
        <p:spPr>
          <a:xfrm rot="20944972">
            <a:off x="4876485" y="3523934"/>
            <a:ext cx="23679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Negative</a:t>
            </a: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Questions</a:t>
            </a:r>
            <a:endParaRPr lang="ar-SA" sz="36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578-690D-40C4-8166-7B7528FDAB22}" type="slidenum">
              <a:rPr lang="ar-SA" smtClean="0">
                <a:solidFill>
                  <a:srgbClr val="FFFFFF"/>
                </a:solidFill>
              </a:rPr>
              <a:pPr/>
              <a:t>20</a:t>
            </a:fld>
            <a:endParaRPr lang="ar-SA">
              <a:solidFill>
                <a:srgbClr val="FFFFFF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7405" r="31429" b="15274"/>
          <a:stretch/>
        </p:blipFill>
        <p:spPr>
          <a:xfrm>
            <a:off x="1524000" y="33222"/>
            <a:ext cx="9144000" cy="6824779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8590329" y="188641"/>
            <a:ext cx="1882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4F81BD">
                    <a:lumMod val="75000"/>
                  </a:srgbClr>
                </a:solidFill>
                <a:latin typeface="Comic Sans MS" pitchFamily="66" charset="0"/>
              </a:rPr>
              <a:t>W. B. p. 212</a:t>
            </a:r>
          </a:p>
        </p:txBody>
      </p:sp>
      <p:sp>
        <p:nvSpPr>
          <p:cNvPr id="8" name="مربع نص 14">
            <a:extLst>
              <a:ext uri="{FF2B5EF4-FFF2-40B4-BE49-F238E27FC236}">
                <a16:creationId xmlns:a16="http://schemas.microsoft.com/office/drawing/2014/main" id="{4ABF94CC-EB60-416D-9A05-2A8336FFFBA4}"/>
              </a:ext>
            </a:extLst>
          </p:cNvPr>
          <p:cNvSpPr txBox="1"/>
          <p:nvPr/>
        </p:nvSpPr>
        <p:spPr>
          <a:xfrm>
            <a:off x="2063553" y="2348881"/>
            <a:ext cx="7392813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ctr" rtl="0">
              <a:buAutoNum type="arabicPeriod"/>
            </a:pPr>
            <a:r>
              <a:rPr lang="en-US" sz="2800" b="1" kern="0" dirty="0">
                <a:solidFill>
                  <a:srgbClr val="99CC00"/>
                </a:solidFill>
                <a:latin typeface="Comic Sans MS" pitchFamily="66" charset="0"/>
              </a:rPr>
              <a:t>Didn’t you bring your computer?</a:t>
            </a:r>
          </a:p>
          <a:p>
            <a:pPr marL="514350" indent="-514350" algn="ctr" rtl="0">
              <a:buAutoNum type="arabicPeriod"/>
            </a:pPr>
            <a:endParaRPr lang="en-US" sz="2800" b="1" kern="0" dirty="0">
              <a:solidFill>
                <a:srgbClr val="99CC00"/>
              </a:solidFill>
              <a:latin typeface="Comic Sans MS" pitchFamily="66" charset="0"/>
            </a:endParaRPr>
          </a:p>
          <a:p>
            <a:pPr marL="514350" indent="-514350" algn="ctr" rtl="0">
              <a:buAutoNum type="arabicPeriod"/>
            </a:pPr>
            <a:endParaRPr lang="en-US" sz="2800" b="1" kern="0" dirty="0">
              <a:solidFill>
                <a:srgbClr val="99CC00"/>
              </a:solidFill>
              <a:latin typeface="Comic Sans MS" pitchFamily="66" charset="0"/>
            </a:endParaRPr>
          </a:p>
          <a:p>
            <a:pPr lvl="0" algn="ctr" rtl="0"/>
            <a:r>
              <a:rPr lang="en-US" sz="2800" b="1" kern="0" dirty="0">
                <a:solidFill>
                  <a:srgbClr val="99CC00"/>
                </a:solidFill>
                <a:latin typeface="Comic Sans MS" pitchFamily="66" charset="0"/>
              </a:rPr>
              <a:t>2. Haven’t you left yet?</a:t>
            </a:r>
          </a:p>
          <a:p>
            <a:pPr lvl="0" algn="ctr" rtl="0"/>
            <a:endParaRPr lang="en-US" sz="2800" b="1" kern="0" dirty="0">
              <a:solidFill>
                <a:srgbClr val="99CC00"/>
              </a:solidFill>
              <a:latin typeface="Comic Sans MS" pitchFamily="66" charset="0"/>
            </a:endParaRPr>
          </a:p>
          <a:p>
            <a:pPr lvl="0" algn="ctr" rtl="0"/>
            <a:endParaRPr lang="en-US" sz="2800" b="1" kern="0" dirty="0">
              <a:solidFill>
                <a:srgbClr val="99CC00"/>
              </a:solidFill>
              <a:latin typeface="Comic Sans MS" pitchFamily="66" charset="0"/>
            </a:endParaRPr>
          </a:p>
          <a:p>
            <a:pPr lvl="0" algn="ctr" rtl="0"/>
            <a:r>
              <a:rPr lang="en-US" sz="2800" b="1" kern="0" dirty="0">
                <a:solidFill>
                  <a:srgbClr val="99CC00"/>
                </a:solidFill>
                <a:latin typeface="Comic Sans MS" pitchFamily="66" charset="0"/>
              </a:rPr>
              <a:t>3. Aren’t you coming with us?</a:t>
            </a:r>
          </a:p>
          <a:p>
            <a:pPr lvl="0" algn="ctr" rtl="0"/>
            <a:endParaRPr lang="en-US" sz="2800" b="1" kern="0" dirty="0">
              <a:solidFill>
                <a:srgbClr val="99CC00"/>
              </a:solidFill>
              <a:latin typeface="Comic Sans MS" pitchFamily="66" charset="0"/>
            </a:endParaRPr>
          </a:p>
          <a:p>
            <a:pPr lvl="0" algn="ctr" rtl="0"/>
            <a:endParaRPr lang="en-US" sz="2800" b="1" kern="0" dirty="0">
              <a:solidFill>
                <a:srgbClr val="99CC00"/>
              </a:solidFill>
              <a:latin typeface="Comic Sans MS" pitchFamily="66" charset="0"/>
            </a:endParaRPr>
          </a:p>
          <a:p>
            <a:pPr lvl="0" algn="ctr" rtl="0"/>
            <a:r>
              <a:rPr lang="en-US" sz="2800" b="1" kern="0" dirty="0">
                <a:solidFill>
                  <a:srgbClr val="99CC00"/>
                </a:solidFill>
                <a:latin typeface="Comic Sans MS" pitchFamily="66" charset="0"/>
              </a:rPr>
              <a:t>4. Don’t you like your food?</a:t>
            </a:r>
            <a:endParaRPr lang="ar-SA" sz="2800" b="1" kern="0" dirty="0">
              <a:solidFill>
                <a:srgbClr val="99CC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4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578-690D-40C4-8166-7B7528FDAB22}" type="slidenum">
              <a:rPr lang="ar-SA" smtClean="0">
                <a:solidFill>
                  <a:srgbClr val="FFFFFF"/>
                </a:solidFill>
              </a:rPr>
              <a:pPr/>
              <a:t>21</a:t>
            </a:fld>
            <a:endParaRPr lang="ar-SA">
              <a:solidFill>
                <a:srgbClr val="FFFFFF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 t="31578" r="25397" b="11957"/>
          <a:stretch/>
        </p:blipFill>
        <p:spPr>
          <a:xfrm>
            <a:off x="1537951" y="0"/>
            <a:ext cx="9130049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8785753" y="1"/>
            <a:ext cx="1882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4F81BD">
                    <a:lumMod val="75000"/>
                  </a:srgbClr>
                </a:solidFill>
                <a:latin typeface="Comic Sans MS" pitchFamily="66" charset="0"/>
              </a:rPr>
              <a:t>W. B. p. </a:t>
            </a:r>
            <a:r>
              <a:rPr lang="en-US" sz="2400" kern="0">
                <a:solidFill>
                  <a:srgbClr val="4F81BD">
                    <a:lumMod val="75000"/>
                  </a:srgbClr>
                </a:solidFill>
                <a:latin typeface="Comic Sans MS" pitchFamily="66" charset="0"/>
              </a:rPr>
              <a:t>212</a:t>
            </a:r>
            <a:endParaRPr lang="en-US" sz="2400" kern="0" dirty="0">
              <a:solidFill>
                <a:srgbClr val="4F81BD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8" name="مربع نص 17">
            <a:extLst>
              <a:ext uri="{FF2B5EF4-FFF2-40B4-BE49-F238E27FC236}">
                <a16:creationId xmlns:a16="http://schemas.microsoft.com/office/drawing/2014/main" id="{DA7C17E8-B0DD-4FC7-95FB-0F02B9100B0C}"/>
              </a:ext>
            </a:extLst>
          </p:cNvPr>
          <p:cNvSpPr txBox="1"/>
          <p:nvPr/>
        </p:nvSpPr>
        <p:spPr>
          <a:xfrm>
            <a:off x="3215680" y="1340768"/>
            <a:ext cx="20882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/>
            <a:r>
              <a:rPr lang="en-US" sz="2000" b="1" kern="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wasn’t able to</a:t>
            </a:r>
            <a:endParaRPr lang="ar-SA" sz="2000" b="1" kern="0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9" name="مربع نص 17">
            <a:extLst>
              <a:ext uri="{FF2B5EF4-FFF2-40B4-BE49-F238E27FC236}">
                <a16:creationId xmlns:a16="http://schemas.microsoft.com/office/drawing/2014/main" id="{DA7C17E8-B0DD-4FC7-95FB-0F02B9100B0C}"/>
              </a:ext>
            </a:extLst>
          </p:cNvPr>
          <p:cNvSpPr txBox="1"/>
          <p:nvPr/>
        </p:nvSpPr>
        <p:spPr>
          <a:xfrm>
            <a:off x="4136131" y="2204499"/>
            <a:ext cx="20882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/>
            <a:r>
              <a:rPr lang="en-US" sz="2000" b="1" kern="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wasn’t able to</a:t>
            </a:r>
            <a:endParaRPr lang="ar-SA" sz="2000" b="1" kern="0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10" name="مربع نص 17">
            <a:extLst>
              <a:ext uri="{FF2B5EF4-FFF2-40B4-BE49-F238E27FC236}">
                <a16:creationId xmlns:a16="http://schemas.microsoft.com/office/drawing/2014/main" id="{DA7C17E8-B0DD-4FC7-95FB-0F02B9100B0C}"/>
              </a:ext>
            </a:extLst>
          </p:cNvPr>
          <p:cNvSpPr txBox="1"/>
          <p:nvPr/>
        </p:nvSpPr>
        <p:spPr>
          <a:xfrm>
            <a:off x="3944144" y="2785201"/>
            <a:ext cx="20882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/>
            <a:r>
              <a:rPr lang="en-US" sz="2000" b="1" kern="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wasn’t able to</a:t>
            </a:r>
            <a:endParaRPr lang="ar-SA" sz="2000" b="1" kern="0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11" name="مربع نص 17">
            <a:extLst>
              <a:ext uri="{FF2B5EF4-FFF2-40B4-BE49-F238E27FC236}">
                <a16:creationId xmlns:a16="http://schemas.microsoft.com/office/drawing/2014/main" id="{DA7C17E8-B0DD-4FC7-95FB-0F02B9100B0C}"/>
              </a:ext>
            </a:extLst>
          </p:cNvPr>
          <p:cNvSpPr txBox="1"/>
          <p:nvPr/>
        </p:nvSpPr>
        <p:spPr>
          <a:xfrm>
            <a:off x="3962602" y="1804389"/>
            <a:ext cx="20882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/>
            <a:r>
              <a:rPr lang="en-US" sz="2000" b="1" i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was able to</a:t>
            </a:r>
            <a:endParaRPr lang="ar-SA" sz="2000" b="1" i="1" kern="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مربع نص 17">
            <a:extLst>
              <a:ext uri="{FF2B5EF4-FFF2-40B4-BE49-F238E27FC236}">
                <a16:creationId xmlns:a16="http://schemas.microsoft.com/office/drawing/2014/main" id="{DA7C17E8-B0DD-4FC7-95FB-0F02B9100B0C}"/>
              </a:ext>
            </a:extLst>
          </p:cNvPr>
          <p:cNvSpPr txBox="1"/>
          <p:nvPr/>
        </p:nvSpPr>
        <p:spPr>
          <a:xfrm>
            <a:off x="5456312" y="3257177"/>
            <a:ext cx="20882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/>
            <a:r>
              <a:rPr lang="en-US" sz="2000" b="1" i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was able to</a:t>
            </a:r>
            <a:endParaRPr lang="ar-SA" sz="2000" b="1" i="1" kern="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مربع نص 17">
            <a:extLst>
              <a:ext uri="{FF2B5EF4-FFF2-40B4-BE49-F238E27FC236}">
                <a16:creationId xmlns:a16="http://schemas.microsoft.com/office/drawing/2014/main" id="{DA7C17E8-B0DD-4FC7-95FB-0F02B9100B0C}"/>
              </a:ext>
            </a:extLst>
          </p:cNvPr>
          <p:cNvSpPr txBox="1"/>
          <p:nvPr/>
        </p:nvSpPr>
        <p:spPr>
          <a:xfrm>
            <a:off x="5146148" y="4283673"/>
            <a:ext cx="20882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/>
            <a:r>
              <a:rPr lang="en-US" sz="2000" b="1" i="1" kern="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will be able to</a:t>
            </a:r>
            <a:endParaRPr lang="ar-SA" sz="2000" b="1" i="1" kern="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مربع نص 17">
            <a:extLst>
              <a:ext uri="{FF2B5EF4-FFF2-40B4-BE49-F238E27FC236}">
                <a16:creationId xmlns:a16="http://schemas.microsoft.com/office/drawing/2014/main" id="{DA7C17E8-B0DD-4FC7-95FB-0F02B9100B0C}"/>
              </a:ext>
            </a:extLst>
          </p:cNvPr>
          <p:cNvSpPr txBox="1"/>
          <p:nvPr/>
        </p:nvSpPr>
        <p:spPr>
          <a:xfrm>
            <a:off x="1874370" y="5733256"/>
            <a:ext cx="20882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/>
            <a:r>
              <a:rPr lang="en-US" sz="2000" b="1" i="1" kern="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will be able to</a:t>
            </a:r>
            <a:endParaRPr lang="ar-SA" sz="2000" b="1" i="1" kern="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2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6C54DE-67A1-D852-B497-90E21CB3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Picture 2" descr="Cute Background Vector Art, Icons, and Graphics for Free Download">
            <a:extLst>
              <a:ext uri="{FF2B5EF4-FFF2-40B4-BE49-F238E27FC236}">
                <a16:creationId xmlns:a16="http://schemas.microsoft.com/office/drawing/2014/main" id="{B10A6982-F21D-3914-2A26-66EE9CB37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84"/>
            <a:ext cx="12192000" cy="69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w to ask questions with tags - Break Into English">
            <a:extLst>
              <a:ext uri="{FF2B5EF4-FFF2-40B4-BE49-F238E27FC236}">
                <a16:creationId xmlns:a16="http://schemas.microsoft.com/office/drawing/2014/main" id="{C8F0DB4F-611F-1DD9-BD25-4A5959949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108907"/>
            <a:ext cx="8691563" cy="5196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3E95B6D-9D2C-D57B-6979-455859DA2F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75" t="23194" r="32734" b="66528"/>
          <a:stretch/>
        </p:blipFill>
        <p:spPr>
          <a:xfrm>
            <a:off x="433387" y="5222560"/>
            <a:ext cx="11325225" cy="1526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88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Background Vector Art, Icons, and Graphics for Free Download">
            <a:extLst>
              <a:ext uri="{FF2B5EF4-FFF2-40B4-BE49-F238E27FC236}">
                <a16:creationId xmlns:a16="http://schemas.microsoft.com/office/drawing/2014/main" id="{2EDC7291-AC79-378A-CEE2-B291C305B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84"/>
            <a:ext cx="12192000" cy="69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id Girl With Question Mark Sign Stock Photo, Picture and Royalty Free  Image. Image 66140698.">
            <a:extLst>
              <a:ext uri="{FF2B5EF4-FFF2-40B4-BE49-F238E27FC236}">
                <a16:creationId xmlns:a16="http://schemas.microsoft.com/office/drawing/2014/main" id="{906FEAA1-C87E-38C0-40E8-12D2217B4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81" y="2669516"/>
            <a:ext cx="2197960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rrow Images: High-Quality Photos, Cliparts, and Graphics | Free Download">
            <a:extLst>
              <a:ext uri="{FF2B5EF4-FFF2-40B4-BE49-F238E27FC236}">
                <a16:creationId xmlns:a16="http://schemas.microsoft.com/office/drawing/2014/main" id="{1D502ACD-6D4D-F6E2-CB3C-1743480CC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9609">
            <a:off x="3290040" y="3179563"/>
            <a:ext cx="1910906" cy="8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rrow Images: High-Quality Photos, Cliparts, and Graphics | Free Download">
            <a:extLst>
              <a:ext uri="{FF2B5EF4-FFF2-40B4-BE49-F238E27FC236}">
                <a16:creationId xmlns:a16="http://schemas.microsoft.com/office/drawing/2014/main" id="{C5570097-262F-2471-C48E-12D18880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4531" y="1512385"/>
            <a:ext cx="1395389" cy="88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rrow Images: High-Quality Photos, Cliparts, and Graphics | Free Download">
            <a:extLst>
              <a:ext uri="{FF2B5EF4-FFF2-40B4-BE49-F238E27FC236}">
                <a16:creationId xmlns:a16="http://schemas.microsoft.com/office/drawing/2014/main" id="{2EAAB8FF-E316-CE82-E2C8-55DD4433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8383" flipH="1">
            <a:off x="7301239" y="3360733"/>
            <a:ext cx="1923525" cy="90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68B2A44A-26FA-D2AB-100D-F3349ADB34F3}"/>
              </a:ext>
            </a:extLst>
          </p:cNvPr>
          <p:cNvSpPr/>
          <p:nvPr/>
        </p:nvSpPr>
        <p:spPr>
          <a:xfrm>
            <a:off x="1759349" y="1938635"/>
            <a:ext cx="1516762" cy="1200329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Wh</a:t>
            </a:r>
            <a:endParaRPr lang="ar-SA" sz="7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502401B-43C3-8759-4594-F64B792F1428}"/>
              </a:ext>
            </a:extLst>
          </p:cNvPr>
          <p:cNvSpPr/>
          <p:nvPr/>
        </p:nvSpPr>
        <p:spPr>
          <a:xfrm>
            <a:off x="4895224" y="58404"/>
            <a:ext cx="3133999" cy="1200329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Yes/ No</a:t>
            </a:r>
            <a:endParaRPr lang="ar-SA" sz="7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320C35A-2D95-C503-38EB-9F8C9067E473}"/>
              </a:ext>
            </a:extLst>
          </p:cNvPr>
          <p:cNvSpPr/>
          <p:nvPr/>
        </p:nvSpPr>
        <p:spPr>
          <a:xfrm>
            <a:off x="9434974" y="2053958"/>
            <a:ext cx="1464504" cy="1200329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Tag</a:t>
            </a:r>
            <a:endParaRPr lang="ar-SA" sz="7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745930C-9E3A-CB0E-0E99-846776D9A1DA}"/>
              </a:ext>
            </a:extLst>
          </p:cNvPr>
          <p:cNvSpPr/>
          <p:nvPr/>
        </p:nvSpPr>
        <p:spPr>
          <a:xfrm>
            <a:off x="3276111" y="5876266"/>
            <a:ext cx="5550174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Kinds of Questions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347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28608D-E067-72EC-0F35-3FE0F41C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26723B9-49C7-A85F-AF42-FDE37C75A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What is a tag question | PPT">
            <a:extLst>
              <a:ext uri="{FF2B5EF4-FFF2-40B4-BE49-F238E27FC236}">
                <a16:creationId xmlns:a16="http://schemas.microsoft.com/office/drawing/2014/main" id="{CE1CF4FB-B26F-648B-625F-E556A3B3F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607"/>
            <a:ext cx="10515600" cy="630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te Background Vector Art, Icons, and Graphics for Free Download">
            <a:extLst>
              <a:ext uri="{FF2B5EF4-FFF2-40B4-BE49-F238E27FC236}">
                <a16:creationId xmlns:a16="http://schemas.microsoft.com/office/drawing/2014/main" id="{CB025B43-5D99-F037-EA52-4C02D4B5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84"/>
            <a:ext cx="12192000" cy="69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9F9EC1BF-68B0-170C-1C0F-29C4377172C1}"/>
              </a:ext>
            </a:extLst>
          </p:cNvPr>
          <p:cNvGrpSpPr/>
          <p:nvPr/>
        </p:nvGrpSpPr>
        <p:grpSpPr>
          <a:xfrm>
            <a:off x="838199" y="278607"/>
            <a:ext cx="10515600" cy="6300786"/>
            <a:chOff x="838199" y="278607"/>
            <a:chExt cx="10515600" cy="6300786"/>
          </a:xfrm>
        </p:grpSpPr>
        <p:pic>
          <p:nvPicPr>
            <p:cNvPr id="2052" name="Picture 4" descr="What is a tag question | PPT">
              <a:extLst>
                <a:ext uri="{FF2B5EF4-FFF2-40B4-BE49-F238E27FC236}">
                  <a16:creationId xmlns:a16="http://schemas.microsoft.com/office/drawing/2014/main" id="{20CA41E7-F2E6-91F7-3FA0-308BA67F1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99" y="278607"/>
              <a:ext cx="10515600" cy="6300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089B8B77-082B-E507-2658-1E08C172FA39}"/>
                </a:ext>
              </a:extLst>
            </p:cNvPr>
            <p:cNvSpPr/>
            <p:nvPr/>
          </p:nvSpPr>
          <p:spPr>
            <a:xfrm>
              <a:off x="2857500" y="4324349"/>
              <a:ext cx="3924300" cy="2066925"/>
            </a:xfrm>
            <a:prstGeom prst="rect">
              <a:avLst/>
            </a:prstGeom>
            <a:solidFill>
              <a:srgbClr val="85D7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7A32AEA8-6763-76BE-00C8-7BB5A30B84AC}"/>
                </a:ext>
              </a:extLst>
            </p:cNvPr>
            <p:cNvSpPr/>
            <p:nvPr/>
          </p:nvSpPr>
          <p:spPr>
            <a:xfrm>
              <a:off x="2916372" y="4181474"/>
              <a:ext cx="3806555" cy="23083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 helping verb</a:t>
              </a:r>
            </a:p>
            <a:p>
              <a:pPr algn="ctr"/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and</a:t>
              </a:r>
            </a:p>
            <a:p>
              <a:pPr algn="ctr"/>
              <a:r>
                <a:rPr lang="en-US" sz="4800" b="1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 pronoun</a:t>
              </a:r>
              <a:endPara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14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DC33A7-79F1-B1E8-64C7-44732020E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8B4F99-B56F-1D07-58C3-1EC4E1278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TAG QUESTIONS the Easy Way! Don't you? Isn't it? Aren't I? Easy English  Grammar / Question tags - YouTube">
            <a:extLst>
              <a:ext uri="{FF2B5EF4-FFF2-40B4-BE49-F238E27FC236}">
                <a16:creationId xmlns:a16="http://schemas.microsoft.com/office/drawing/2014/main" id="{8F9839E0-92D2-35B8-C273-30567129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331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ute Background Vector Art, Icons, and Graphics for Free Download">
            <a:extLst>
              <a:ext uri="{FF2B5EF4-FFF2-40B4-BE49-F238E27FC236}">
                <a16:creationId xmlns:a16="http://schemas.microsoft.com/office/drawing/2014/main" id="{37182D8B-30DB-AA78-2C31-176C25468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84"/>
            <a:ext cx="12192000" cy="69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BDD2AEC-FE3D-9FFC-A3FE-29AFDF01CA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97" t="26667" r="26250" b="10833"/>
          <a:stretch/>
        </p:blipFill>
        <p:spPr>
          <a:xfrm>
            <a:off x="4785529" y="1285875"/>
            <a:ext cx="7149297" cy="5353050"/>
          </a:xfrm>
          <a:prstGeom prst="rect">
            <a:avLst/>
          </a:prstGeom>
        </p:spPr>
      </p:pic>
      <p:pic>
        <p:nvPicPr>
          <p:cNvPr id="2054" name="Picture 6" descr="Download HD Clip Art Royalty Free Library Pain Clipart Onset - Stomach  Clipart Transparent PNG Image - NicePNG.com">
            <a:extLst>
              <a:ext uri="{FF2B5EF4-FFF2-40B4-BE49-F238E27FC236}">
                <a16:creationId xmlns:a16="http://schemas.microsoft.com/office/drawing/2014/main" id="{57AE1AC8-359D-03C2-7699-FD0AB3093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000250"/>
            <a:ext cx="3299564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821456A0-28A3-F391-1A78-B4EBFA0A5061}"/>
              </a:ext>
            </a:extLst>
          </p:cNvPr>
          <p:cNvSpPr/>
          <p:nvPr/>
        </p:nvSpPr>
        <p:spPr>
          <a:xfrm>
            <a:off x="634796" y="966314"/>
            <a:ext cx="2635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Yes, I am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28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te Background Vector Art, Icons, and Graphics for Free Download">
            <a:extLst>
              <a:ext uri="{FF2B5EF4-FFF2-40B4-BE49-F238E27FC236}">
                <a16:creationId xmlns:a16="http://schemas.microsoft.com/office/drawing/2014/main" id="{B680B053-E8C3-7D9E-19D9-E6A21024A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84"/>
            <a:ext cx="12192000" cy="69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Question Tags">
            <a:extLst>
              <a:ext uri="{FF2B5EF4-FFF2-40B4-BE49-F238E27FC236}">
                <a16:creationId xmlns:a16="http://schemas.microsoft.com/office/drawing/2014/main" id="{8D09FBF7-584B-77B5-C334-5B2E586B0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88" y="592137"/>
            <a:ext cx="8499962" cy="567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ternational English Language Testing System Study skills Job interview,  Practice transparent background PNG clipart | HiClipart">
            <a:extLst>
              <a:ext uri="{FF2B5EF4-FFF2-40B4-BE49-F238E27FC236}">
                <a16:creationId xmlns:a16="http://schemas.microsoft.com/office/drawing/2014/main" id="{BAE4956D-C73C-2779-BA8C-317DC862A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6" y="1229264"/>
            <a:ext cx="2745624" cy="28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ndwriting Practice for Teens: Children\'s Reading &amp; Writing Education  Books Essay , student transparent background PNG clipart | HiClipart">
            <a:extLst>
              <a:ext uri="{FF2B5EF4-FFF2-40B4-BE49-F238E27FC236}">
                <a16:creationId xmlns:a16="http://schemas.microsoft.com/office/drawing/2014/main" id="{BE386F47-1CCF-BA2C-4170-5694A1F64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1" y="3949700"/>
            <a:ext cx="2844084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5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Background Vector Art, Icons, and Graphics for Free Download">
            <a:extLst>
              <a:ext uri="{FF2B5EF4-FFF2-40B4-BE49-F238E27FC236}">
                <a16:creationId xmlns:a16="http://schemas.microsoft.com/office/drawing/2014/main" id="{8AEC25A5-C55F-43DC-9CE6-B281F7B7E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84"/>
            <a:ext cx="12192000" cy="69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895308" y="332657"/>
            <a:ext cx="905844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i="1" u="sng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omic Sans MS" pitchFamily="66" charset="0"/>
              </a:rPr>
              <a:t>A. Check information. Complete the tag questions.</a:t>
            </a:r>
          </a:p>
          <a:p>
            <a:pPr marL="514350" indent="-514350" algn="l" rtl="0">
              <a:buAutoNum type="arabicPeriod"/>
            </a:pPr>
            <a:r>
              <a:rPr lang="en-US" sz="24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These toys are in good condition, _____  ____?</a:t>
            </a:r>
          </a:p>
          <a:p>
            <a:pPr algn="l" rtl="0"/>
            <a:endParaRPr lang="en-US" sz="2400" b="1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pPr algn="l" rtl="0"/>
            <a:r>
              <a:rPr lang="en-US" sz="24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2. You’ve had garage sales before, ______ ___?</a:t>
            </a:r>
          </a:p>
          <a:p>
            <a:pPr algn="l" rtl="0"/>
            <a:endParaRPr lang="en-US" sz="2400" b="1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pPr algn="l" rtl="0"/>
            <a:r>
              <a:rPr lang="en-US" sz="24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3. He didn’t buy that fan, ___ ___?</a:t>
            </a:r>
          </a:p>
          <a:p>
            <a:pPr algn="l" rtl="0"/>
            <a:endParaRPr lang="en-US" sz="2400" b="1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pPr algn="l" rtl="0"/>
            <a:r>
              <a:rPr lang="en-US" sz="24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4.They weren’t able to sell the tools, _____ ___?</a:t>
            </a:r>
          </a:p>
          <a:p>
            <a:pPr algn="l" rtl="0"/>
            <a:endParaRPr lang="en-US" sz="2400" b="1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pPr algn="l" rtl="0"/>
            <a:r>
              <a:rPr lang="en-US" sz="24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5.She found a set of nice crystal glasses, ____ ___?</a:t>
            </a:r>
          </a:p>
          <a:p>
            <a:pPr algn="l" rtl="0"/>
            <a:endParaRPr lang="en-US" sz="2400" b="1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pPr algn="l" rtl="0"/>
            <a:r>
              <a:rPr lang="en-US" sz="24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6. That vacuum cleaner works OK, ______ ___?</a:t>
            </a:r>
          </a:p>
          <a:p>
            <a:pPr algn="l" rtl="0"/>
            <a:endParaRPr lang="en-US" sz="2400" b="1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pPr algn="l" rtl="0"/>
            <a:r>
              <a:rPr lang="en-US" sz="24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7. We have lots of bargains here today, ___ ___?</a:t>
            </a:r>
          </a:p>
          <a:p>
            <a:pPr algn="l" rtl="0"/>
            <a:endParaRPr lang="en-US" sz="2400" b="1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pPr algn="l" rtl="0"/>
            <a:r>
              <a:rPr lang="en-US" sz="24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8.This lawn mower is really high-tech, ___ ___?</a:t>
            </a:r>
          </a:p>
          <a:p>
            <a:pPr algn="l" rtl="0"/>
            <a:endParaRPr lang="ar-SA" sz="2400" b="1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rgbClr val="FFFF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362202" y="688366"/>
            <a:ext cx="22790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7780" cmpd="sng">
                  <a:noFill/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aren’t they</a:t>
            </a:r>
            <a:endParaRPr lang="ar-SA" sz="2800" dirty="0">
              <a:ln w="17780" cmpd="sng">
                <a:noFill/>
                <a:prstDash val="solid"/>
                <a:miter lim="800000"/>
              </a:ln>
              <a:solidFill>
                <a:srgbClr val="FF0066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107378" y="1307237"/>
            <a:ext cx="2039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17780" cmpd="sng">
                  <a:noFill/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haven’t you</a:t>
            </a:r>
            <a:endParaRPr lang="ar-SA" sz="2800" dirty="0">
              <a:ln w="17780" cmpd="sng">
                <a:noFill/>
                <a:prstDash val="solid"/>
                <a:miter lim="800000"/>
              </a:ln>
              <a:solidFill>
                <a:srgbClr val="FF0066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091685" y="2132857"/>
            <a:ext cx="12202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17780" cmpd="sng">
                  <a:noFill/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did he</a:t>
            </a:r>
            <a:endParaRPr lang="ar-SA" sz="2800" dirty="0">
              <a:ln w="17780" cmpd="sng">
                <a:noFill/>
                <a:prstDash val="solid"/>
                <a:miter lim="800000"/>
              </a:ln>
              <a:solidFill>
                <a:srgbClr val="FF0066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568615" y="2818405"/>
            <a:ext cx="1866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17780" cmpd="sng">
                  <a:noFill/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were they</a:t>
            </a:r>
            <a:endParaRPr lang="ar-SA" sz="2800" dirty="0">
              <a:ln w="17780" cmpd="sng">
                <a:noFill/>
                <a:prstDash val="solid"/>
                <a:miter lim="800000"/>
              </a:ln>
              <a:solidFill>
                <a:srgbClr val="FF0066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166502" y="3521038"/>
            <a:ext cx="18165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17780" cmpd="sng">
                  <a:noFill/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didn’t she</a:t>
            </a:r>
            <a:endParaRPr lang="ar-SA" sz="2800" dirty="0">
              <a:ln w="17780" cmpd="sng">
                <a:noFill/>
                <a:prstDash val="solid"/>
                <a:miter lim="800000"/>
              </a:ln>
              <a:solidFill>
                <a:srgbClr val="FF0066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272668" y="4305747"/>
            <a:ext cx="17572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17780" cmpd="sng">
                  <a:noFill/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doesn’t it</a:t>
            </a:r>
            <a:endParaRPr lang="ar-SA" sz="2800" dirty="0">
              <a:ln w="17780" cmpd="sng">
                <a:noFill/>
                <a:prstDash val="solid"/>
                <a:miter lim="800000"/>
              </a:ln>
              <a:solidFill>
                <a:srgbClr val="FF0066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986237" y="4979699"/>
            <a:ext cx="15568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17780" cmpd="sng">
                  <a:noFill/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don’t we</a:t>
            </a:r>
            <a:endParaRPr lang="ar-SA" sz="2800" dirty="0">
              <a:ln w="17780" cmpd="sng">
                <a:noFill/>
                <a:prstDash val="solid"/>
                <a:miter lim="800000"/>
              </a:ln>
              <a:solidFill>
                <a:srgbClr val="FF0066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864978" y="5745092"/>
            <a:ext cx="1260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17780" cmpd="sng">
                  <a:noFill/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isn’t it</a:t>
            </a:r>
            <a:endParaRPr lang="ar-SA" sz="2800" dirty="0">
              <a:ln w="17780" cmpd="sng">
                <a:noFill/>
                <a:prstDash val="solid"/>
                <a:miter lim="800000"/>
              </a:ln>
              <a:solidFill>
                <a:srgbClr val="FF0066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Picture 1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EDBC0D4-5BD5-4C7B-08CE-9F95549D8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9350549" y="5590216"/>
            <a:ext cx="1159292" cy="115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3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5313</TotalTime>
  <Words>379</Words>
  <Application>Microsoft Office PowerPoint</Application>
  <PresentationFormat>شاشة عريضة</PresentationFormat>
  <Paragraphs>98</Paragraphs>
  <Slides>21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Cooper Black</vt:lpstr>
      <vt:lpstr>Vivaldi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خلود حسينون</dc:creator>
  <cp:lastModifiedBy>خلود حسينون</cp:lastModifiedBy>
  <cp:revision>17</cp:revision>
  <dcterms:created xsi:type="dcterms:W3CDTF">2023-11-25T10:54:41Z</dcterms:created>
  <dcterms:modified xsi:type="dcterms:W3CDTF">2023-12-23T11:16:01Z</dcterms:modified>
</cp:coreProperties>
</file>