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348" r:id="rId7"/>
    <p:sldId id="300" r:id="rId8"/>
    <p:sldId id="301" r:id="rId9"/>
    <p:sldId id="302" r:id="rId10"/>
    <p:sldId id="258" r:id="rId11"/>
    <p:sldId id="263" r:id="rId12"/>
    <p:sldId id="262" r:id="rId13"/>
    <p:sldId id="261" r:id="rId14"/>
    <p:sldId id="260" r:id="rId15"/>
    <p:sldId id="259" r:id="rId16"/>
    <p:sldId id="346" r:id="rId17"/>
    <p:sldId id="295" r:id="rId18"/>
    <p:sldId id="257" r:id="rId19"/>
    <p:sldId id="349" r:id="rId20"/>
    <p:sldId id="344" r:id="rId21"/>
    <p:sldId id="350" r:id="rId22"/>
    <p:sldId id="351" r:id="rId23"/>
    <p:sldId id="353" r:id="rId24"/>
    <p:sldId id="371" r:id="rId25"/>
    <p:sldId id="373" r:id="rId26"/>
    <p:sldId id="317" r:id="rId27"/>
    <p:sldId id="372" r:id="rId28"/>
    <p:sldId id="374" r:id="rId29"/>
    <p:sldId id="375" r:id="rId30"/>
    <p:sldId id="376" r:id="rId31"/>
    <p:sldId id="378" r:id="rId32"/>
    <p:sldId id="377" r:id="rId33"/>
    <p:sldId id="379" r:id="rId34"/>
    <p:sldId id="380" r:id="rId35"/>
    <p:sldId id="381" r:id="rId36"/>
    <p:sldId id="382" r:id="rId37"/>
    <p:sldId id="383" r:id="rId38"/>
    <p:sldId id="385" r:id="rId39"/>
    <p:sldId id="386" r:id="rId40"/>
    <p:sldId id="384" r:id="rId41"/>
    <p:sldId id="387" r:id="rId42"/>
    <p:sldId id="352" r:id="rId43"/>
    <p:sldId id="265" r:id="rId44"/>
    <p:sldId id="264" r:id="rId45"/>
    <p:sldId id="269" r:id="rId46"/>
    <p:sldId id="354" r:id="rId47"/>
    <p:sldId id="290" r:id="rId48"/>
    <p:sldId id="267" r:id="rId49"/>
    <p:sldId id="292" r:id="rId50"/>
    <p:sldId id="291" r:id="rId51"/>
    <p:sldId id="293" r:id="rId52"/>
    <p:sldId id="298" r:id="rId53"/>
    <p:sldId id="355" r:id="rId54"/>
    <p:sldId id="357" r:id="rId55"/>
    <p:sldId id="268" r:id="rId56"/>
    <p:sldId id="270" r:id="rId57"/>
    <p:sldId id="271" r:id="rId58"/>
    <p:sldId id="272" r:id="rId59"/>
    <p:sldId id="273" r:id="rId60"/>
    <p:sldId id="334" r:id="rId61"/>
    <p:sldId id="358" r:id="rId62"/>
    <p:sldId id="359" r:id="rId63"/>
    <p:sldId id="360" r:id="rId64"/>
    <p:sldId id="361" r:id="rId65"/>
    <p:sldId id="276" r:id="rId66"/>
    <p:sldId id="362" r:id="rId67"/>
    <p:sldId id="275" r:id="rId68"/>
    <p:sldId id="337" r:id="rId69"/>
    <p:sldId id="363" r:id="rId70"/>
    <p:sldId id="278" r:id="rId71"/>
    <p:sldId id="365" r:id="rId72"/>
    <p:sldId id="367" r:id="rId73"/>
    <p:sldId id="368" r:id="rId74"/>
    <p:sldId id="279" r:id="rId75"/>
    <p:sldId id="281" r:id="rId76"/>
    <p:sldId id="282" r:id="rId77"/>
    <p:sldId id="280" r:id="rId78"/>
    <p:sldId id="341" r:id="rId79"/>
    <p:sldId id="364" r:id="rId80"/>
    <p:sldId id="283" r:id="rId81"/>
    <p:sldId id="369" r:id="rId82"/>
    <p:sldId id="370" r:id="rId83"/>
    <p:sldId id="388" r:id="rId84"/>
    <p:sldId id="389" r:id="rId85"/>
    <p:sldId id="393" r:id="rId86"/>
    <p:sldId id="394" r:id="rId87"/>
    <p:sldId id="395" r:id="rId88"/>
    <p:sldId id="390" r:id="rId89"/>
    <p:sldId id="391" r:id="rId90"/>
    <p:sldId id="284" r:id="rId91"/>
    <p:sldId id="285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669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232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808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3328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930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8305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471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02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6530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002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77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178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5994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6066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11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7476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5492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6282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898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3308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8760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671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7168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93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4082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292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0649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125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48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521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2420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3621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962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8532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998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9535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825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3812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9202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2313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63586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4607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55800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7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6543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0358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5630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131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4534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706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3136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4132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2489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515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064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4048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27342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6423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37092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779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1236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5692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019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317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639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233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FFA77-1DE8-432F-A242-112AFF2A8084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198F0-A236-4B9E-BC84-E0B9E2CD22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728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877D4-4D7A-4798-8840-92E5A81DE283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D067-43C5-45B2-B6EA-BA75C9EF46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45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B6988-0B1C-4B91-A01D-3B8CC4F2D93F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97270-3B40-4EFA-AD49-9939CEE92F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5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750F0-0BA7-4A6E-B020-3C5C6CFA7720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AB15F-CFF4-481B-9F78-EA9F82834E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701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C8829-806C-4FCD-BA4F-FB81888AA84E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5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904E3-3473-4129-B1BA-093DD517A491}" type="datetimeFigureOut">
              <a:rPr lang="ar-SA" smtClean="0"/>
              <a:t>19/06/43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A2148-9AB2-4717-8869-F37802E239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902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703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AE8C337-6C4C-4850-AF93-BB6B8AEF9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74" y="0"/>
            <a:ext cx="6311348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6C30D55-7966-4A5C-944E-7EE25286A7E6}"/>
              </a:ext>
            </a:extLst>
          </p:cNvPr>
          <p:cNvSpPr/>
          <p:nvPr/>
        </p:nvSpPr>
        <p:spPr>
          <a:xfrm>
            <a:off x="5734878" y="447262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3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27471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48BEBF5-F785-452F-96EB-C1C9B2B934B9}"/>
              </a:ext>
            </a:extLst>
          </p:cNvPr>
          <p:cNvSpPr/>
          <p:nvPr/>
        </p:nvSpPr>
        <p:spPr>
          <a:xfrm>
            <a:off x="4382051" y="1597607"/>
            <a:ext cx="4216411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63451F2-1606-4DA1-B834-CD144E9537E9}"/>
              </a:ext>
            </a:extLst>
          </p:cNvPr>
          <p:cNvSpPr/>
          <p:nvPr/>
        </p:nvSpPr>
        <p:spPr>
          <a:xfrm>
            <a:off x="3817224" y="3429000"/>
            <a:ext cx="4910447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page: 89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A , B )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9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A29F4FB-7AE1-427F-B642-85749B8C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544D43F-B183-4FDA-BAC2-BF3A5AC01CF7}"/>
              </a:ext>
            </a:extLst>
          </p:cNvPr>
          <p:cNvSpPr/>
          <p:nvPr/>
        </p:nvSpPr>
        <p:spPr>
          <a:xfrm>
            <a:off x="7494105" y="69575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89</a:t>
            </a:r>
            <a:endParaRPr lang="ar-SA" sz="28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0B7EAC9-77DA-4E02-9B98-7E69A056F376}"/>
              </a:ext>
            </a:extLst>
          </p:cNvPr>
          <p:cNvSpPr/>
          <p:nvPr/>
        </p:nvSpPr>
        <p:spPr>
          <a:xfrm>
            <a:off x="327991" y="4253948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rides his bike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3836A61-1156-4C8A-A520-A54895704102}"/>
              </a:ext>
            </a:extLst>
          </p:cNvPr>
          <p:cNvSpPr/>
          <p:nvPr/>
        </p:nvSpPr>
        <p:spPr>
          <a:xfrm>
            <a:off x="420756" y="4581940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mows the lawn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4B7C39E-9CE0-4D9E-97A7-06BF568B8574}"/>
              </a:ext>
            </a:extLst>
          </p:cNvPr>
          <p:cNvSpPr/>
          <p:nvPr/>
        </p:nvSpPr>
        <p:spPr>
          <a:xfrm>
            <a:off x="420756" y="4992756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washes the dishes</a:t>
            </a:r>
            <a:endParaRPr lang="ar-SA" sz="2400" b="1" dirty="0">
              <a:solidFill>
                <a:srgbClr val="00B05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6D4A4D4-4DE3-4E09-804A-623BDE78C71C}"/>
              </a:ext>
            </a:extLst>
          </p:cNvPr>
          <p:cNvSpPr/>
          <p:nvPr/>
        </p:nvSpPr>
        <p:spPr>
          <a:xfrm>
            <a:off x="420756" y="5300869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takes out the garbage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7B4F89E-34C2-4B99-8B6D-AB4E0F0F4D42}"/>
              </a:ext>
            </a:extLst>
          </p:cNvPr>
          <p:cNvSpPr/>
          <p:nvPr/>
        </p:nvSpPr>
        <p:spPr>
          <a:xfrm>
            <a:off x="1364974" y="5622234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play basketball</a:t>
            </a:r>
            <a:endParaRPr lang="ar-SA" sz="2400" b="1" dirty="0">
              <a:solidFill>
                <a:srgbClr val="00B0F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E6FADE3-ED8B-4B47-9731-004EF805A236}"/>
              </a:ext>
            </a:extLst>
          </p:cNvPr>
          <p:cNvSpPr/>
          <p:nvPr/>
        </p:nvSpPr>
        <p:spPr>
          <a:xfrm>
            <a:off x="649356" y="6033050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goes swimming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90197B7-1235-434F-B489-768ACA10A40F}"/>
              </a:ext>
            </a:extLst>
          </p:cNvPr>
          <p:cNvSpPr/>
          <p:nvPr/>
        </p:nvSpPr>
        <p:spPr>
          <a:xfrm>
            <a:off x="420756" y="6354415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does the laundry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48BD61-6786-4216-8EDD-9D0FF9B5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8" y="914400"/>
            <a:ext cx="8637104" cy="50292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580FCD0-4C34-47F0-A23D-42A9F4DAD8E9}"/>
              </a:ext>
            </a:extLst>
          </p:cNvPr>
          <p:cNvSpPr/>
          <p:nvPr/>
        </p:nvSpPr>
        <p:spPr>
          <a:xfrm>
            <a:off x="7007088" y="1063488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89</a:t>
            </a:r>
            <a:endParaRPr lang="ar-SA" sz="28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BC6C855-ACC4-426D-BB46-9C813A217776}"/>
              </a:ext>
            </a:extLst>
          </p:cNvPr>
          <p:cNvSpPr/>
          <p:nvPr/>
        </p:nvSpPr>
        <p:spPr>
          <a:xfrm>
            <a:off x="-165652" y="3786809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ride a bike</a:t>
            </a:r>
            <a:endParaRPr lang="ar-SA" sz="3200" b="1" dirty="0">
              <a:solidFill>
                <a:schemeClr val="accent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426C58F-EC21-478C-901B-A3607CFBE610}"/>
              </a:ext>
            </a:extLst>
          </p:cNvPr>
          <p:cNvSpPr/>
          <p:nvPr/>
        </p:nvSpPr>
        <p:spPr>
          <a:xfrm>
            <a:off x="159026" y="4530587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play basketball</a:t>
            </a:r>
            <a:endParaRPr lang="ar-SA" sz="3200" b="1" dirty="0">
              <a:solidFill>
                <a:srgbClr val="00B05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9B8BD46-B13B-4B11-AE1D-B31CF53BCB77}"/>
              </a:ext>
            </a:extLst>
          </p:cNvPr>
          <p:cNvSpPr/>
          <p:nvPr/>
        </p:nvSpPr>
        <p:spPr>
          <a:xfrm>
            <a:off x="0" y="5274365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go swimming</a:t>
            </a:r>
            <a:endParaRPr lang="ar-S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79C95BE-AEB7-4E47-88C3-C91CC6F4A0A8}"/>
              </a:ext>
            </a:extLst>
          </p:cNvPr>
          <p:cNvSpPr/>
          <p:nvPr/>
        </p:nvSpPr>
        <p:spPr>
          <a:xfrm>
            <a:off x="4154557" y="3085273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mow the lawn</a:t>
            </a:r>
            <a:endParaRPr lang="ar-SA" sz="3200" b="1" dirty="0">
              <a:solidFill>
                <a:schemeClr val="accent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E7A8460-89F4-4F4C-8ED1-4EE0B3F1C7C3}"/>
              </a:ext>
            </a:extLst>
          </p:cNvPr>
          <p:cNvSpPr/>
          <p:nvPr/>
        </p:nvSpPr>
        <p:spPr>
          <a:xfrm>
            <a:off x="4646543" y="3833192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take out the garbage</a:t>
            </a:r>
            <a:endParaRPr lang="ar-SA" sz="3200" b="1" dirty="0">
              <a:solidFill>
                <a:srgbClr val="00B05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E5A4075-95BB-479C-BE1E-AE61BCED280D}"/>
              </a:ext>
            </a:extLst>
          </p:cNvPr>
          <p:cNvSpPr/>
          <p:nvPr/>
        </p:nvSpPr>
        <p:spPr>
          <a:xfrm>
            <a:off x="4244009" y="4576970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wash the dishes</a:t>
            </a:r>
            <a:endParaRPr lang="ar-S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EB56172-7CE3-4119-9E51-9FF5288D648B}"/>
              </a:ext>
            </a:extLst>
          </p:cNvPr>
          <p:cNvSpPr/>
          <p:nvPr/>
        </p:nvSpPr>
        <p:spPr>
          <a:xfrm>
            <a:off x="4154558" y="5274365"/>
            <a:ext cx="4244009" cy="29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do the laundry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3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89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432805" y="2967335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9170BED-55CB-4B19-B876-094F4DC14F4B}"/>
              </a:ext>
            </a:extLst>
          </p:cNvPr>
          <p:cNvSpPr/>
          <p:nvPr/>
        </p:nvSpPr>
        <p:spPr>
          <a:xfrm>
            <a:off x="1570383" y="3890665"/>
            <a:ext cx="6460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3. Grammar .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57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8E710E-8EC6-45F0-B2CA-0CCE4844D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AED5AD5-E36A-48BA-93ED-756124A29108}"/>
              </a:ext>
            </a:extLst>
          </p:cNvPr>
          <p:cNvSpPr/>
          <p:nvPr/>
        </p:nvSpPr>
        <p:spPr>
          <a:xfrm>
            <a:off x="7593495" y="0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4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25290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als for Advice: Should &amp;amp; Should Not - YouTube">
            <a:extLst>
              <a:ext uri="{FF2B5EF4-FFF2-40B4-BE49-F238E27FC236}">
                <a16:creationId xmlns:a16="http://schemas.microsoft.com/office/drawing/2014/main" id="{5F697AED-6F88-4C44-BAD6-914564EA9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3043" r="6305" b="-628"/>
          <a:stretch/>
        </p:blipFill>
        <p:spPr bwMode="auto">
          <a:xfrm>
            <a:off x="462170" y="646043"/>
            <a:ext cx="8219660" cy="546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uggesting and Offering">
            <a:extLst>
              <a:ext uri="{FF2B5EF4-FFF2-40B4-BE49-F238E27FC236}">
                <a16:creationId xmlns:a16="http://schemas.microsoft.com/office/drawing/2014/main" id="{640B7521-ADB8-4DB9-B389-1203C1B5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9" y="437323"/>
            <a:ext cx="8417201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5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wo Girls Shopping Mall Stock Illustrations – 44 Two Girls Shopping Mall  Stock Illustrations, Vectors &amp;amp; Clipart - Dreamstime">
            <a:extLst>
              <a:ext uri="{FF2B5EF4-FFF2-40B4-BE49-F238E27FC236}">
                <a16:creationId xmlns:a16="http://schemas.microsoft.com/office/drawing/2014/main" id="{56B3C223-2073-4A69-9656-04CDA4BA1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" b="6232"/>
          <a:stretch/>
        </p:blipFill>
        <p:spPr bwMode="auto">
          <a:xfrm>
            <a:off x="609947" y="1283374"/>
            <a:ext cx="5244201" cy="529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B585DB07-7F73-49D0-86A4-8E172D71BC7B}"/>
              </a:ext>
            </a:extLst>
          </p:cNvPr>
          <p:cNvSpPr/>
          <p:nvPr/>
        </p:nvSpPr>
        <p:spPr>
          <a:xfrm>
            <a:off x="89452" y="397566"/>
            <a:ext cx="3975652" cy="626165"/>
          </a:xfrm>
          <a:prstGeom prst="wedgeEllipseCallout">
            <a:avLst>
              <a:gd name="adj1" fmla="val -4500"/>
              <a:gd name="adj2" fmla="val 4355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should</a:t>
            </a:r>
            <a:r>
              <a:rPr lang="en-US" sz="2400" b="1" dirty="0"/>
              <a:t> I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buy</a:t>
            </a:r>
            <a:r>
              <a:rPr lang="en-US" sz="2400" b="1" dirty="0"/>
              <a:t> ?</a:t>
            </a:r>
            <a:endParaRPr lang="ar-SA" sz="2400" b="1" dirty="0"/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6FDE813C-9004-4D71-B01B-BF0E3E89E190}"/>
              </a:ext>
            </a:extLst>
          </p:cNvPr>
          <p:cNvSpPr/>
          <p:nvPr/>
        </p:nvSpPr>
        <p:spPr>
          <a:xfrm>
            <a:off x="4833731" y="397567"/>
            <a:ext cx="3975652" cy="881452"/>
          </a:xfrm>
          <a:prstGeom prst="wedgeEllipseCallout">
            <a:avLst>
              <a:gd name="adj1" fmla="val -44250"/>
              <a:gd name="adj2" fmla="val 27255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You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should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buy</a:t>
            </a:r>
            <a:r>
              <a:rPr lang="en-US" sz="2400" b="1" dirty="0"/>
              <a:t> the shirt .</a:t>
            </a:r>
            <a:endParaRPr lang="ar-SA" sz="2400" b="1" dirty="0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05A04A1-AE48-47C6-8A0D-921B3696A83C}"/>
              </a:ext>
            </a:extLst>
          </p:cNvPr>
          <p:cNvSpPr/>
          <p:nvPr/>
        </p:nvSpPr>
        <p:spPr>
          <a:xfrm>
            <a:off x="5935891" y="4281495"/>
            <a:ext cx="2358887" cy="99391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Suggestion 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734CC786-2CA4-4188-903C-163771CA05D9}"/>
              </a:ext>
            </a:extLst>
          </p:cNvPr>
          <p:cNvSpPr/>
          <p:nvPr/>
        </p:nvSpPr>
        <p:spPr>
          <a:xfrm>
            <a:off x="6301409" y="2304835"/>
            <a:ext cx="2358887" cy="9939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Advice </a:t>
            </a:r>
            <a:endParaRPr lang="ar-SA" sz="2400" b="1" dirty="0"/>
          </a:p>
        </p:txBody>
      </p:sp>
      <p:pic>
        <p:nvPicPr>
          <p:cNvPr id="5124" name="Picture 4" descr="Red Cross Mark Clipart Wrong Answer - Say No In Chinese, HD Png Download -  kindpng">
            <a:extLst>
              <a:ext uri="{FF2B5EF4-FFF2-40B4-BE49-F238E27FC236}">
                <a16:creationId xmlns:a16="http://schemas.microsoft.com/office/drawing/2014/main" id="{88545230-55DC-4CDB-8F26-D0DD3480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6" b="92889" l="4018" r="91518">
                        <a14:foregroundMark x1="82143" y1="21778" x2="37946" y2="49778"/>
                        <a14:foregroundMark x1="37946" y1="49778" x2="11161" y2="92444"/>
                        <a14:foregroundMark x1="11161" y1="92444" x2="12500" y2="92444"/>
                        <a14:foregroundMark x1="25000" y1="19111" x2="51786" y2="40889"/>
                        <a14:foregroundMark x1="51786" y1="40889" x2="70536" y2="66667"/>
                        <a14:foregroundMark x1="70536" y1="66667" x2="76339" y2="88000"/>
                        <a14:foregroundMark x1="88839" y1="48000" x2="88839" y2="48000"/>
                        <a14:foregroundMark x1="91964" y1="45333" x2="91964" y2="45333"/>
                        <a14:foregroundMark x1="24107" y1="7556" x2="24107" y2="7556"/>
                        <a14:foregroundMark x1="45536" y1="37333" x2="29464" y2="58667"/>
                        <a14:foregroundMark x1="9375" y1="72000" x2="9375" y2="72000"/>
                        <a14:foregroundMark x1="6696" y1="92444" x2="6696" y2="92444"/>
                        <a14:foregroundMark x1="73661" y1="92444" x2="90179" y2="92889"/>
                        <a14:foregroundMark x1="75893" y1="91111" x2="4018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04835"/>
            <a:ext cx="1400335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rrect Clipart - Clipart Suggest">
            <a:extLst>
              <a:ext uri="{FF2B5EF4-FFF2-40B4-BE49-F238E27FC236}">
                <a16:creationId xmlns:a16="http://schemas.microsoft.com/office/drawing/2014/main" id="{526BC298-2999-48D0-BB8F-7999BBA7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69" y="4227290"/>
            <a:ext cx="1524414" cy="1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3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E91D6D2-D2BB-4E21-B5B5-1862E4192192}"/>
              </a:ext>
            </a:extLst>
          </p:cNvPr>
          <p:cNvSpPr txBox="1"/>
          <p:nvPr/>
        </p:nvSpPr>
        <p:spPr>
          <a:xfrm>
            <a:off x="2156791" y="2011020"/>
            <a:ext cx="538700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Let's Go Out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Lets Go Out Bournemouth &amp;amp; Poole (@LetsGoOut_BH) | توییتر">
            <a:extLst>
              <a:ext uri="{FF2B5EF4-FFF2-40B4-BE49-F238E27FC236}">
                <a16:creationId xmlns:a16="http://schemas.microsoft.com/office/drawing/2014/main" id="{5E45CCDA-FEDB-458E-BFE6-3F930168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61" y="753615"/>
            <a:ext cx="5387008" cy="53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04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B585DB07-7F73-49D0-86A4-8E172D71BC7B}"/>
              </a:ext>
            </a:extLst>
          </p:cNvPr>
          <p:cNvSpPr/>
          <p:nvPr/>
        </p:nvSpPr>
        <p:spPr>
          <a:xfrm>
            <a:off x="221974" y="838293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 What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should</a:t>
            </a:r>
            <a:r>
              <a:rPr lang="en-US" sz="2400" b="1" dirty="0"/>
              <a:t> we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do</a:t>
            </a:r>
            <a:r>
              <a:rPr lang="en-US" sz="2400" b="1" dirty="0"/>
              <a:t> tonight?</a:t>
            </a:r>
            <a:endParaRPr lang="ar-SA" sz="2400" b="1" dirty="0"/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6FDE813C-9004-4D71-B01B-BF0E3E89E190}"/>
              </a:ext>
            </a:extLst>
          </p:cNvPr>
          <p:cNvSpPr/>
          <p:nvPr/>
        </p:nvSpPr>
        <p:spPr>
          <a:xfrm>
            <a:off x="4833731" y="397567"/>
            <a:ext cx="3975652" cy="881452"/>
          </a:xfrm>
          <a:prstGeom prst="wedgeEllipseCallout">
            <a:avLst>
              <a:gd name="adj1" fmla="val -33500"/>
              <a:gd name="adj2" fmla="val 192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I don’t care.</a:t>
            </a:r>
            <a:endParaRPr lang="ar-SA" sz="2400" b="1" dirty="0"/>
          </a:p>
        </p:txBody>
      </p:sp>
      <p:pic>
        <p:nvPicPr>
          <p:cNvPr id="6148" name="Picture 4" descr="People Spend Time at the Home Set Stock Vector - Illustration of female,  spending: 132003514">
            <a:extLst>
              <a:ext uri="{FF2B5EF4-FFF2-40B4-BE49-F238E27FC236}">
                <a16:creationId xmlns:a16="http://schemas.microsoft.com/office/drawing/2014/main" id="{28740948-66C8-4014-9A08-830A88384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0"/>
          <a:stretch/>
        </p:blipFill>
        <p:spPr bwMode="auto">
          <a:xfrm>
            <a:off x="308147" y="2604052"/>
            <a:ext cx="8269287" cy="412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E1184CA8-991E-48F4-B57E-49D7DE665077}"/>
              </a:ext>
            </a:extLst>
          </p:cNvPr>
          <p:cNvSpPr/>
          <p:nvPr/>
        </p:nvSpPr>
        <p:spPr>
          <a:xfrm>
            <a:off x="221974" y="788597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 What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should</a:t>
            </a:r>
            <a:r>
              <a:rPr lang="en-US" sz="2400" b="1" dirty="0"/>
              <a:t> we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do</a:t>
            </a:r>
            <a:r>
              <a:rPr lang="en-US" sz="2400" b="1" dirty="0"/>
              <a:t> tonight?</a:t>
            </a:r>
            <a:endParaRPr lang="ar-SA" sz="2400" b="1" dirty="0"/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1690E56F-7B96-4DCD-B694-3787C8AD6B1B}"/>
              </a:ext>
            </a:extLst>
          </p:cNvPr>
          <p:cNvSpPr/>
          <p:nvPr/>
        </p:nvSpPr>
        <p:spPr>
          <a:xfrm>
            <a:off x="4833731" y="347871"/>
            <a:ext cx="3975652" cy="881452"/>
          </a:xfrm>
          <a:prstGeom prst="wedgeEllipseCallout">
            <a:avLst>
              <a:gd name="adj1" fmla="val -33500"/>
              <a:gd name="adj2" fmla="val 192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I don’t care.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9015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33F1E087-07AF-491D-806D-4843909CEA79}"/>
              </a:ext>
            </a:extLst>
          </p:cNvPr>
          <p:cNvSpPr txBox="1"/>
          <p:nvPr/>
        </p:nvSpPr>
        <p:spPr>
          <a:xfrm>
            <a:off x="1391479" y="1212574"/>
            <a:ext cx="53969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use another word to make suggestion ?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511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es No Stock Illustrations – 8,742 Yes No Stock Illustrations, Vectors &amp;amp;  Clipart - Dreamstime">
            <a:extLst>
              <a:ext uri="{FF2B5EF4-FFF2-40B4-BE49-F238E27FC236}">
                <a16:creationId xmlns:a16="http://schemas.microsoft.com/office/drawing/2014/main" id="{5CDC2C4D-CEFC-4DB8-86F2-2091E6001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1" t="9189" r="7609" b="13771"/>
          <a:stretch/>
        </p:blipFill>
        <p:spPr bwMode="auto">
          <a:xfrm>
            <a:off x="298174" y="516835"/>
            <a:ext cx="4174435" cy="60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2B601FB-AD3E-46E7-8DC2-54F8767CAA9A}"/>
              </a:ext>
            </a:extLst>
          </p:cNvPr>
          <p:cNvSpPr/>
          <p:nvPr/>
        </p:nvSpPr>
        <p:spPr>
          <a:xfrm>
            <a:off x="3756991" y="3091070"/>
            <a:ext cx="4959626" cy="17492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 Why don’t/doesn’t…?  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Let’s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809410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&amp;#39;m cold by Yume-fran on deviantART | Pop art, Cold, Kawaii japan">
            <a:extLst>
              <a:ext uri="{FF2B5EF4-FFF2-40B4-BE49-F238E27FC236}">
                <a16:creationId xmlns:a16="http://schemas.microsoft.com/office/drawing/2014/main" id="{B70E4077-0225-4F08-B9C6-E3D2B73F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8" y="1480202"/>
            <a:ext cx="3969026" cy="51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ild Undress Stock Illustrations – 22 Child Undress Stock Illustrations,  Vectors &amp;amp; Clipart - Dreamstime">
            <a:extLst>
              <a:ext uri="{FF2B5EF4-FFF2-40B4-BE49-F238E27FC236}">
                <a16:creationId xmlns:a16="http://schemas.microsoft.com/office/drawing/2014/main" id="{637ACCAC-11E8-4F3D-8E9C-C3D702A59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0" b="9855"/>
          <a:stretch/>
        </p:blipFill>
        <p:spPr bwMode="auto">
          <a:xfrm>
            <a:off x="4337628" y="164932"/>
            <a:ext cx="4611757" cy="475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4D9DB158-AFC5-47D7-90BB-DABF0F88D5E4}"/>
              </a:ext>
            </a:extLst>
          </p:cNvPr>
          <p:cNvSpPr/>
          <p:nvPr/>
        </p:nvSpPr>
        <p:spPr>
          <a:xfrm>
            <a:off x="43924" y="492924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 I’m cold.</a:t>
            </a:r>
            <a:endParaRPr lang="ar-SA" sz="4000" b="1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8A1128C-892D-4B50-AA69-5E66BD4E3500}"/>
              </a:ext>
            </a:extLst>
          </p:cNvPr>
          <p:cNvSpPr/>
          <p:nvPr/>
        </p:nvSpPr>
        <p:spPr>
          <a:xfrm>
            <a:off x="4843670" y="5155734"/>
            <a:ext cx="3975652" cy="881452"/>
          </a:xfrm>
          <a:prstGeom prst="wedgeEllipseCallout">
            <a:avLst>
              <a:gd name="adj1" fmla="val -13500"/>
              <a:gd name="adj2" fmla="val -15141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Why don’t </a:t>
            </a:r>
            <a:r>
              <a:rPr lang="en-US" sz="2400" b="1" dirty="0"/>
              <a:t>you put on a sweater?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8684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4D9DB158-AFC5-47D7-90BB-DABF0F88D5E4}"/>
              </a:ext>
            </a:extLst>
          </p:cNvPr>
          <p:cNvSpPr/>
          <p:nvPr/>
        </p:nvSpPr>
        <p:spPr>
          <a:xfrm>
            <a:off x="43924" y="492924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She’s tired.</a:t>
            </a:r>
            <a:endParaRPr lang="ar-SA" sz="4000" b="1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8A1128C-892D-4B50-AA69-5E66BD4E3500}"/>
              </a:ext>
            </a:extLst>
          </p:cNvPr>
          <p:cNvSpPr/>
          <p:nvPr/>
        </p:nvSpPr>
        <p:spPr>
          <a:xfrm>
            <a:off x="4894220" y="5036464"/>
            <a:ext cx="3975652" cy="881452"/>
          </a:xfrm>
          <a:prstGeom prst="wedgeEllipseCallout">
            <a:avLst>
              <a:gd name="adj1" fmla="val 13250"/>
              <a:gd name="adj2" fmla="val -1953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Why doesn’t </a:t>
            </a:r>
            <a:r>
              <a:rPr lang="en-US" sz="2400" b="1" dirty="0">
                <a:solidFill>
                  <a:schemeClr val="bg1"/>
                </a:solidFill>
              </a:rPr>
              <a:t>she take a rest?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A Woman Wearing A Blue Apron And Rubber Gloves Has Several Cleaning Tools.  And She Is Tired. Royalty Free Cliparts, Vectors, And Stock Illustration.  Image 114736742.">
            <a:extLst>
              <a:ext uri="{FF2B5EF4-FFF2-40B4-BE49-F238E27FC236}">
                <a16:creationId xmlns:a16="http://schemas.microsoft.com/office/drawing/2014/main" id="{AD39E63A-213A-40E2-9707-11F781ED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6" y="1853853"/>
            <a:ext cx="4012594" cy="475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aking Rest - Cartoon Concept Royalty-Free Stock Image - Storyblocks">
            <a:extLst>
              <a:ext uri="{FF2B5EF4-FFF2-40B4-BE49-F238E27FC236}">
                <a16:creationId xmlns:a16="http://schemas.microsoft.com/office/drawing/2014/main" id="{853C6393-CDEB-4240-B7CB-0DA134ACF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81" y="856007"/>
            <a:ext cx="3831205" cy="34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1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8A1128C-892D-4B50-AA69-5E66BD4E3500}"/>
              </a:ext>
            </a:extLst>
          </p:cNvPr>
          <p:cNvSpPr/>
          <p:nvPr/>
        </p:nvSpPr>
        <p:spPr>
          <a:xfrm>
            <a:off x="4894220" y="5036464"/>
            <a:ext cx="3975652" cy="881452"/>
          </a:xfrm>
          <a:prstGeom prst="wedgeEllipseCallout">
            <a:avLst>
              <a:gd name="adj1" fmla="val 13750"/>
              <a:gd name="adj2" fmla="val -21907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No.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Let’s</a:t>
            </a:r>
            <a:r>
              <a:rPr lang="en-US" sz="2400" b="1" dirty="0">
                <a:solidFill>
                  <a:schemeClr val="bg1"/>
                </a:solidFill>
              </a:rPr>
              <a:t> eat out instead.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5,695 Ordering Pizza Cliparts, Stock Vector and Royalty Free Ordering Pizza  Illustrations">
            <a:extLst>
              <a:ext uri="{FF2B5EF4-FFF2-40B4-BE49-F238E27FC236}">
                <a16:creationId xmlns:a16="http://schemas.microsoft.com/office/drawing/2014/main" id="{4ECE3D56-5C24-45FD-BFA7-FB5DF82113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44" name="Picture 4" descr="Vector Poster With Pizza And A Slice Of Pizza. Italian Food. Vintage Style.  Royalty Free Cliparts, Vectors, And Stock Illustration. Image 34990401.">
            <a:extLst>
              <a:ext uri="{FF2B5EF4-FFF2-40B4-BE49-F238E27FC236}">
                <a16:creationId xmlns:a16="http://schemas.microsoft.com/office/drawing/2014/main" id="{4970E96C-30BB-4180-B376-4545C5F5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5" y="1657451"/>
            <a:ext cx="4138555" cy="48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ating out - Stock Illustration [27582692] - PIXTA">
            <a:extLst>
              <a:ext uri="{FF2B5EF4-FFF2-40B4-BE49-F238E27FC236}">
                <a16:creationId xmlns:a16="http://schemas.microsoft.com/office/drawing/2014/main" id="{28B00B14-D145-4D9D-B4A6-027B164B3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 b="9075"/>
          <a:stretch/>
        </p:blipFill>
        <p:spPr bwMode="auto">
          <a:xfrm>
            <a:off x="4488320" y="1126671"/>
            <a:ext cx="4230342" cy="253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4D9DB158-AFC5-47D7-90BB-DABF0F88D5E4}"/>
              </a:ext>
            </a:extLst>
          </p:cNvPr>
          <p:cNvSpPr/>
          <p:nvPr/>
        </p:nvSpPr>
        <p:spPr>
          <a:xfrm>
            <a:off x="57175" y="110864"/>
            <a:ext cx="6025573" cy="881451"/>
          </a:xfrm>
          <a:prstGeom prst="wedgeEllipseCallout">
            <a:avLst>
              <a:gd name="adj1" fmla="val 7846"/>
              <a:gd name="adj2" fmla="val 1477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Why don’t </a:t>
            </a:r>
            <a:r>
              <a:rPr lang="en-US" sz="2800" b="1" dirty="0"/>
              <a:t>we order a pizza?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5872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E6B4D60-5E53-4C23-BF77-E8069ED0B1DB}"/>
              </a:ext>
            </a:extLst>
          </p:cNvPr>
          <p:cNvSpPr/>
          <p:nvPr/>
        </p:nvSpPr>
        <p:spPr>
          <a:xfrm>
            <a:off x="1170533" y="843677"/>
            <a:ext cx="7240252" cy="51706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don’t/doesn’t  </a:t>
            </a:r>
          </a:p>
          <a:p>
            <a:pPr algn="ctr"/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</a:t>
            </a:r>
          </a:p>
          <a:p>
            <a:pPr algn="ctr"/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 </a:t>
            </a:r>
          </a:p>
          <a:p>
            <a:pPr algn="ctr"/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V(simple) </a:t>
            </a:r>
            <a:endParaRPr lang="ar-SA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153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ored Clip Art shared by Christy Russell on We Heart It">
            <a:extLst>
              <a:ext uri="{FF2B5EF4-FFF2-40B4-BE49-F238E27FC236}">
                <a16:creationId xmlns:a16="http://schemas.microsoft.com/office/drawing/2014/main" id="{988D085F-33B2-41D2-B303-4C7DE52F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3" y="1917123"/>
            <a:ext cx="3901937" cy="358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2A50544D-5DDB-4529-88B8-41893F4E3019}"/>
              </a:ext>
            </a:extLst>
          </p:cNvPr>
          <p:cNvSpPr/>
          <p:nvPr/>
        </p:nvSpPr>
        <p:spPr>
          <a:xfrm>
            <a:off x="43924" y="492924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I’m bored . </a:t>
            </a:r>
            <a:endParaRPr lang="ar-SA" sz="4000" b="1" dirty="0"/>
          </a:p>
        </p:txBody>
      </p:sp>
      <p:pic>
        <p:nvPicPr>
          <p:cNvPr id="11268" name="Picture 4" descr="241 Child Cover Mouth Illustrations &amp;amp; Clip Art - iStock">
            <a:extLst>
              <a:ext uri="{FF2B5EF4-FFF2-40B4-BE49-F238E27FC236}">
                <a16:creationId xmlns:a16="http://schemas.microsoft.com/office/drawing/2014/main" id="{1E08438E-10C0-49D8-91BB-D5BF08D43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17263" r="20333" b="15729"/>
          <a:stretch/>
        </p:blipFill>
        <p:spPr bwMode="auto">
          <a:xfrm>
            <a:off x="5287615" y="2236304"/>
            <a:ext cx="3430671" cy="43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FFD6744F-06D4-40FD-8E31-01EAFA9625A0}"/>
              </a:ext>
            </a:extLst>
          </p:cNvPr>
          <p:cNvSpPr/>
          <p:nvPr/>
        </p:nvSpPr>
        <p:spPr>
          <a:xfrm>
            <a:off x="4532243" y="933649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I’m sleepy . 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19055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ored Clip Art shared by Christy Russell on We Heart It">
            <a:extLst>
              <a:ext uri="{FF2B5EF4-FFF2-40B4-BE49-F238E27FC236}">
                <a16:creationId xmlns:a16="http://schemas.microsoft.com/office/drawing/2014/main" id="{988D085F-33B2-41D2-B303-4C7DE52F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3" y="1917123"/>
            <a:ext cx="3901937" cy="42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2A50544D-5DDB-4529-88B8-41893F4E3019}"/>
              </a:ext>
            </a:extLst>
          </p:cNvPr>
          <p:cNvSpPr/>
          <p:nvPr/>
        </p:nvSpPr>
        <p:spPr>
          <a:xfrm>
            <a:off x="43924" y="492924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I’m bored . </a:t>
            </a:r>
            <a:endParaRPr lang="ar-SA" sz="4000" b="1" dirty="0"/>
          </a:p>
        </p:txBody>
      </p:sp>
      <p:sp>
        <p:nvSpPr>
          <p:cNvPr id="3" name="وسيلة الشرح: سهم لأسفل 2">
            <a:extLst>
              <a:ext uri="{FF2B5EF4-FFF2-40B4-BE49-F238E27FC236}">
                <a16:creationId xmlns:a16="http://schemas.microsoft.com/office/drawing/2014/main" id="{CAA3B67F-08BB-4D77-A3A4-659DAC7E1AF9}"/>
              </a:ext>
            </a:extLst>
          </p:cNvPr>
          <p:cNvSpPr/>
          <p:nvPr/>
        </p:nvSpPr>
        <p:spPr>
          <a:xfrm>
            <a:off x="5416826" y="217467"/>
            <a:ext cx="3220279" cy="143236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accept suggestions.</a:t>
            </a:r>
            <a:endParaRPr lang="ar-SA" sz="2800" b="1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751A267-D342-43FD-819D-C9C9F816AE54}"/>
              </a:ext>
            </a:extLst>
          </p:cNvPr>
          <p:cNvSpPr/>
          <p:nvPr/>
        </p:nvSpPr>
        <p:spPr>
          <a:xfrm>
            <a:off x="5681041" y="2136912"/>
            <a:ext cx="2792896" cy="358522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OK </a:t>
            </a:r>
          </a:p>
          <a:p>
            <a:pPr algn="ctr"/>
            <a:r>
              <a:rPr lang="en-US" sz="2800" b="1" dirty="0"/>
              <a:t> That’s a good idea .</a:t>
            </a:r>
          </a:p>
          <a:p>
            <a:pPr algn="ctr"/>
            <a:r>
              <a:rPr lang="en-US" sz="2800" b="1" dirty="0"/>
              <a:t> Sure.</a:t>
            </a:r>
          </a:p>
          <a:p>
            <a:pPr algn="ctr"/>
            <a:r>
              <a:rPr lang="en-US" sz="2800" b="1" dirty="0"/>
              <a:t> All right </a:t>
            </a:r>
          </a:p>
          <a:p>
            <a:pPr algn="ctr"/>
            <a:r>
              <a:rPr lang="en-US" sz="2800" b="1" dirty="0"/>
              <a:t> That sounds good.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3792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ored Clip Art shared by Christy Russell on We Heart It">
            <a:extLst>
              <a:ext uri="{FF2B5EF4-FFF2-40B4-BE49-F238E27FC236}">
                <a16:creationId xmlns:a16="http://schemas.microsoft.com/office/drawing/2014/main" id="{988D085F-33B2-41D2-B303-4C7DE52F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12" y="1486934"/>
            <a:ext cx="3901937" cy="42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2A50544D-5DDB-4529-88B8-41893F4E3019}"/>
              </a:ext>
            </a:extLst>
          </p:cNvPr>
          <p:cNvSpPr/>
          <p:nvPr/>
        </p:nvSpPr>
        <p:spPr>
          <a:xfrm>
            <a:off x="43924" y="492924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I’m bored . </a:t>
            </a:r>
            <a:endParaRPr lang="ar-SA" sz="4000" b="1" dirty="0"/>
          </a:p>
        </p:txBody>
      </p:sp>
      <p:sp>
        <p:nvSpPr>
          <p:cNvPr id="3" name="وسيلة الشرح: سهم لأسفل 2">
            <a:extLst>
              <a:ext uri="{FF2B5EF4-FFF2-40B4-BE49-F238E27FC236}">
                <a16:creationId xmlns:a16="http://schemas.microsoft.com/office/drawing/2014/main" id="{CAA3B67F-08BB-4D77-A3A4-659DAC7E1AF9}"/>
              </a:ext>
            </a:extLst>
          </p:cNvPr>
          <p:cNvSpPr/>
          <p:nvPr/>
        </p:nvSpPr>
        <p:spPr>
          <a:xfrm>
            <a:off x="5387009" y="217467"/>
            <a:ext cx="3220279" cy="143236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refuse suggestions</a:t>
            </a:r>
            <a:endParaRPr lang="ar-SA" sz="2800" b="1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751A267-D342-43FD-819D-C9C9F816AE54}"/>
              </a:ext>
            </a:extLst>
          </p:cNvPr>
          <p:cNvSpPr/>
          <p:nvPr/>
        </p:nvSpPr>
        <p:spPr>
          <a:xfrm>
            <a:off x="5600700" y="2697503"/>
            <a:ext cx="2792896" cy="358522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Sorry, I </a:t>
            </a:r>
          </a:p>
          <a:p>
            <a:pPr algn="ctr"/>
            <a:r>
              <a:rPr lang="en-US" sz="2800" b="1" dirty="0"/>
              <a:t>can’t.</a:t>
            </a:r>
          </a:p>
          <a:p>
            <a:pPr algn="ctr"/>
            <a:r>
              <a:rPr lang="en-US" sz="2800" b="1" dirty="0"/>
              <a:t> Thanks, but maybe another time.</a:t>
            </a:r>
          </a:p>
          <a:p>
            <a:pPr algn="ctr"/>
            <a:r>
              <a:rPr lang="en-US" sz="2800" b="1" dirty="0"/>
              <a:t>  Let’s... instead</a:t>
            </a:r>
            <a:endParaRPr lang="ar-SA" sz="2800" b="1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567586FC-64B2-4001-8AA2-954ACAA92CDF}"/>
              </a:ext>
            </a:extLst>
          </p:cNvPr>
          <p:cNvSpPr/>
          <p:nvPr/>
        </p:nvSpPr>
        <p:spPr>
          <a:xfrm>
            <a:off x="3605446" y="1732941"/>
            <a:ext cx="5101234" cy="881451"/>
          </a:xfrm>
          <a:prstGeom prst="wedgeEllipseCallout">
            <a:avLst>
              <a:gd name="adj1" fmla="val 20052"/>
              <a:gd name="adj2" fmla="val 10823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you can apologize, say thank you, or suggest something else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4509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4FC3EA60-D06F-4C11-8ED2-B7DEFF3D2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7" b="94752" l="5142" r="98227">
                        <a14:foregroundMark x1="59929" y1="7538" x2="44858" y2="10305"/>
                        <a14:foregroundMark x1="44858" y1="10305" x2="31383" y2="29866"/>
                        <a14:foregroundMark x1="31383" y1="29866" x2="52305" y2="73664"/>
                        <a14:foregroundMark x1="52305" y1="73664" x2="54078" y2="85019"/>
                        <a14:foregroundMark x1="54078" y1="85019" x2="54965" y2="85496"/>
                        <a14:foregroundMark x1="57447" y1="93321" x2="57447" y2="93321"/>
                        <a14:foregroundMark x1="57624" y1="93225" x2="56206" y2="14122"/>
                        <a14:foregroundMark x1="56206" y1="14122" x2="60638" y2="23664"/>
                        <a14:foregroundMark x1="60638" y1="23664" x2="45035" y2="36546"/>
                        <a14:foregroundMark x1="32092" y1="63931" x2="27482" y2="75286"/>
                        <a14:foregroundMark x1="27482" y1="75286" x2="27482" y2="76240"/>
                        <a14:foregroundMark x1="5319" y1="39695" x2="6738" y2="47996"/>
                        <a14:foregroundMark x1="93085" y1="40744" x2="90071" y2="55534"/>
                        <a14:foregroundMark x1="90071" y1="55534" x2="70922" y2="62118"/>
                        <a14:foregroundMark x1="70922" y1="62118" x2="26241" y2="62309"/>
                        <a14:foregroundMark x1="47163" y1="3912" x2="47163" y2="3912"/>
                        <a14:foregroundMark x1="27837" y1="48378" x2="27837" y2="48378"/>
                        <a14:foregroundMark x1="89007" y1="38263" x2="88475" y2="48569"/>
                        <a14:foregroundMark x1="88475" y1="48569" x2="75177" y2="64981"/>
                        <a14:foregroundMark x1="75177" y1="64981" x2="12943" y2="65076"/>
                        <a14:foregroundMark x1="12943" y1="65076" x2="7979" y2="44370"/>
                        <a14:foregroundMark x1="7979" y1="44370" x2="44681" y2="42653"/>
                        <a14:foregroundMark x1="44681" y1="42653" x2="79078" y2="44943"/>
                        <a14:foregroundMark x1="95213" y1="41412" x2="91667" y2="53626"/>
                        <a14:foregroundMark x1="91667" y1="53626" x2="91667" y2="65840"/>
                        <a14:foregroundMark x1="91667" y1="65840" x2="82979" y2="70324"/>
                        <a14:foregroundMark x1="82979" y1="70324" x2="58688" y2="70420"/>
                        <a14:foregroundMark x1="58688" y1="70420" x2="58688" y2="70420"/>
                        <a14:foregroundMark x1="27837" y1="75954" x2="32979" y2="76813"/>
                        <a14:foregroundMark x1="53546" y1="83492" x2="57979" y2="93607"/>
                        <a14:foregroundMark x1="57979" y1="93607" x2="58865" y2="94084"/>
                        <a14:foregroundMark x1="64184" y1="87405" x2="59929" y2="94466"/>
                        <a14:foregroundMark x1="59929" y1="94466" x2="58511" y2="94752"/>
                        <a14:foregroundMark x1="98227" y1="44466" x2="98227" y2="44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19" y="0"/>
            <a:ext cx="6784085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7F7BD5F-1416-45D8-AB34-E91AD11F43AB}"/>
              </a:ext>
            </a:extLst>
          </p:cNvPr>
          <p:cNvSpPr txBox="1"/>
          <p:nvPr/>
        </p:nvSpPr>
        <p:spPr>
          <a:xfrm>
            <a:off x="2094356" y="2597430"/>
            <a:ext cx="5387009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i="1" u="sng" dirty="0">
                <a:solidFill>
                  <a:srgbClr val="EC445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Today’s lesson : </a:t>
            </a: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Listen &amp; discuss. </a:t>
            </a: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Pair work . </a:t>
            </a:r>
            <a:endParaRPr lang="ar-SA" sz="44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5934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41 Child Cover Mouth Illustrations &amp;amp; Clip Art - iStock">
            <a:extLst>
              <a:ext uri="{FF2B5EF4-FFF2-40B4-BE49-F238E27FC236}">
                <a16:creationId xmlns:a16="http://schemas.microsoft.com/office/drawing/2014/main" id="{1E08438E-10C0-49D8-91BB-D5BF08D43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17263" r="20333" b="15729"/>
          <a:stretch/>
        </p:blipFill>
        <p:spPr bwMode="auto">
          <a:xfrm>
            <a:off x="347867" y="1669774"/>
            <a:ext cx="3430671" cy="43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FFD6744F-06D4-40FD-8E31-01EAFA9625A0}"/>
              </a:ext>
            </a:extLst>
          </p:cNvPr>
          <p:cNvSpPr/>
          <p:nvPr/>
        </p:nvSpPr>
        <p:spPr>
          <a:xfrm>
            <a:off x="149086" y="218032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I’m sleepy . </a:t>
            </a:r>
            <a:endParaRPr lang="ar-SA" sz="4000" b="1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E275927-A15E-4EBE-9CDD-F8C03022F26A}"/>
              </a:ext>
            </a:extLst>
          </p:cNvPr>
          <p:cNvSpPr/>
          <p:nvPr/>
        </p:nvSpPr>
        <p:spPr>
          <a:xfrm>
            <a:off x="6246744" y="2806833"/>
            <a:ext cx="2792896" cy="358522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Sorry, I </a:t>
            </a:r>
          </a:p>
          <a:p>
            <a:pPr algn="ctr"/>
            <a:r>
              <a:rPr lang="en-US" sz="2800" b="1" dirty="0"/>
              <a:t>can’t.</a:t>
            </a:r>
          </a:p>
          <a:p>
            <a:pPr algn="ctr"/>
            <a:r>
              <a:rPr lang="en-US" sz="2800" b="1" dirty="0"/>
              <a:t> Thanks, but maybe another time.</a:t>
            </a:r>
          </a:p>
          <a:p>
            <a:pPr algn="ctr"/>
            <a:r>
              <a:rPr lang="en-US" sz="2800" b="1" dirty="0"/>
              <a:t>  Let’s... instead</a:t>
            </a:r>
            <a:endParaRPr lang="ar-SA" sz="2800" b="1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41C5A9C-1049-461D-8F2F-7DF48F001685}"/>
              </a:ext>
            </a:extLst>
          </p:cNvPr>
          <p:cNvSpPr/>
          <p:nvPr/>
        </p:nvSpPr>
        <p:spPr>
          <a:xfrm>
            <a:off x="3630680" y="1453918"/>
            <a:ext cx="2452068" cy="358522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OK </a:t>
            </a:r>
          </a:p>
          <a:p>
            <a:pPr algn="ctr"/>
            <a:r>
              <a:rPr lang="en-US" sz="2800" b="1" dirty="0"/>
              <a:t> That’s a good idea .</a:t>
            </a:r>
          </a:p>
          <a:p>
            <a:pPr algn="ctr"/>
            <a:r>
              <a:rPr lang="en-US" sz="2800" b="1" dirty="0"/>
              <a:t> Sure.</a:t>
            </a:r>
          </a:p>
          <a:p>
            <a:pPr algn="ctr"/>
            <a:r>
              <a:rPr lang="en-US" sz="2800" b="1" dirty="0"/>
              <a:t> All right </a:t>
            </a:r>
          </a:p>
          <a:p>
            <a:pPr algn="ctr"/>
            <a:r>
              <a:rPr lang="en-US" sz="2800" b="1" dirty="0"/>
              <a:t> That sounds good.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19093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الشرح: سهم لأسفل 3">
            <a:extLst>
              <a:ext uri="{FF2B5EF4-FFF2-40B4-BE49-F238E27FC236}">
                <a16:creationId xmlns:a16="http://schemas.microsoft.com/office/drawing/2014/main" id="{5278AB31-D7A8-4FEC-8109-74FC3A8415DB}"/>
              </a:ext>
            </a:extLst>
          </p:cNvPr>
          <p:cNvSpPr/>
          <p:nvPr/>
        </p:nvSpPr>
        <p:spPr>
          <a:xfrm>
            <a:off x="2827682" y="108135"/>
            <a:ext cx="3488636" cy="143236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Go+ Verb + -</a:t>
            </a:r>
            <a:r>
              <a:rPr lang="en-US" sz="3200" b="1" dirty="0" err="1"/>
              <a:t>ing</a:t>
            </a:r>
            <a:r>
              <a:rPr lang="en-US" sz="3200" b="1" dirty="0"/>
              <a:t> </a:t>
            </a:r>
            <a:endParaRPr lang="ar-SA" sz="32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C2DC592-C84C-4A99-8696-7C3C20DCB187}"/>
              </a:ext>
            </a:extLst>
          </p:cNvPr>
          <p:cNvSpPr/>
          <p:nvPr/>
        </p:nvSpPr>
        <p:spPr>
          <a:xfrm>
            <a:off x="1679713" y="1639958"/>
            <a:ext cx="5625548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 used for many free-time activities.</a:t>
            </a:r>
            <a:endParaRPr lang="ar-SA" sz="2800" b="1" dirty="0"/>
          </a:p>
        </p:txBody>
      </p:sp>
      <p:pic>
        <p:nvPicPr>
          <p:cNvPr id="12290" name="Picture 2" descr="A girl go swim at 4:30 stock vector. Illustration of second - 123952735">
            <a:extLst>
              <a:ext uri="{FF2B5EF4-FFF2-40B4-BE49-F238E27FC236}">
                <a16:creationId xmlns:a16="http://schemas.microsoft.com/office/drawing/2014/main" id="{8DF552D9-15F5-4875-B380-24BD90A6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0" y="2949149"/>
            <a:ext cx="5554318" cy="39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A4E112-EB20-42C0-8579-5B180084DFB2}"/>
              </a:ext>
            </a:extLst>
          </p:cNvPr>
          <p:cNvSpPr/>
          <p:nvPr/>
        </p:nvSpPr>
        <p:spPr>
          <a:xfrm>
            <a:off x="5098774" y="3309729"/>
            <a:ext cx="3920988" cy="1438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err="1"/>
              <a:t>Ηe</a:t>
            </a:r>
            <a:r>
              <a:rPr lang="en-US" sz="3200" b="1" dirty="0"/>
              <a:t>  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go</a:t>
            </a:r>
            <a:r>
              <a:rPr lang="en-US" sz="3200" b="1" dirty="0"/>
              <a:t>es swimm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ing</a:t>
            </a:r>
            <a:r>
              <a:rPr lang="en-US" sz="3200" b="1" dirty="0"/>
              <a:t> three times a week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22376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الشرح: سهم لأسفل 3">
            <a:extLst>
              <a:ext uri="{FF2B5EF4-FFF2-40B4-BE49-F238E27FC236}">
                <a16:creationId xmlns:a16="http://schemas.microsoft.com/office/drawing/2014/main" id="{5278AB31-D7A8-4FEC-8109-74FC3A8415DB}"/>
              </a:ext>
            </a:extLst>
          </p:cNvPr>
          <p:cNvSpPr/>
          <p:nvPr/>
        </p:nvSpPr>
        <p:spPr>
          <a:xfrm>
            <a:off x="2827682" y="108135"/>
            <a:ext cx="3488636" cy="143236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Go+ Verb + -</a:t>
            </a:r>
            <a:r>
              <a:rPr lang="en-US" sz="3200" b="1" dirty="0" err="1"/>
              <a:t>ing</a:t>
            </a:r>
            <a:r>
              <a:rPr lang="en-US" sz="3200" b="1" dirty="0"/>
              <a:t> </a:t>
            </a:r>
            <a:endParaRPr lang="ar-SA" sz="32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C2DC592-C84C-4A99-8696-7C3C20DCB187}"/>
              </a:ext>
            </a:extLst>
          </p:cNvPr>
          <p:cNvSpPr/>
          <p:nvPr/>
        </p:nvSpPr>
        <p:spPr>
          <a:xfrm>
            <a:off x="1679713" y="1570349"/>
            <a:ext cx="5625548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 used for many free-time activities.</a:t>
            </a:r>
            <a:endParaRPr lang="ar-SA" sz="2800" b="1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A4E112-EB20-42C0-8579-5B180084DFB2}"/>
              </a:ext>
            </a:extLst>
          </p:cNvPr>
          <p:cNvSpPr/>
          <p:nvPr/>
        </p:nvSpPr>
        <p:spPr>
          <a:xfrm>
            <a:off x="4492487" y="3429000"/>
            <a:ext cx="3920988" cy="1438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He 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go</a:t>
            </a:r>
            <a:r>
              <a:rPr lang="en-US" sz="3200" b="1" dirty="0"/>
              <a:t>es hik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ing</a:t>
            </a:r>
            <a:r>
              <a:rPr lang="en-US" sz="3200" b="1" dirty="0"/>
              <a:t> on the weekend</a:t>
            </a:r>
            <a:endParaRPr lang="ar-SA" sz="3200" b="1" dirty="0"/>
          </a:p>
        </p:txBody>
      </p:sp>
      <p:pic>
        <p:nvPicPr>
          <p:cNvPr id="13314" name="Picture 2" descr="mountain climbing clipart - Clip Art Library">
            <a:extLst>
              <a:ext uri="{FF2B5EF4-FFF2-40B4-BE49-F238E27FC236}">
                <a16:creationId xmlns:a16="http://schemas.microsoft.com/office/drawing/2014/main" id="{2F9DC03F-B2DC-4582-851B-71A8E49C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5" y="2653817"/>
            <a:ext cx="388500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56951EE0-2B13-46B3-A090-07164F9E21ED}"/>
              </a:ext>
            </a:extLst>
          </p:cNvPr>
          <p:cNvSpPr/>
          <p:nvPr/>
        </p:nvSpPr>
        <p:spPr>
          <a:xfrm>
            <a:off x="17420" y="347903"/>
            <a:ext cx="4611757" cy="881451"/>
          </a:xfrm>
          <a:prstGeom prst="wedgeEllipseCallout">
            <a:avLst>
              <a:gd name="adj1" fmla="val -25207"/>
              <a:gd name="adj2" fmla="val 935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Let’s go to the mall.</a:t>
            </a:r>
            <a:endParaRPr lang="ar-SA" sz="2800" b="1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13B1BFC4-1C02-4039-AEE0-2677A09C6AF6}"/>
              </a:ext>
            </a:extLst>
          </p:cNvPr>
          <p:cNvSpPr/>
          <p:nvPr/>
        </p:nvSpPr>
        <p:spPr>
          <a:xfrm>
            <a:off x="4025346" y="1079961"/>
            <a:ext cx="5101234" cy="881451"/>
          </a:xfrm>
          <a:prstGeom prst="wedgeEllipseCallout">
            <a:avLst>
              <a:gd name="adj1" fmla="val 14597"/>
              <a:gd name="adj2" fmla="val 13755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I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have to </a:t>
            </a:r>
            <a:r>
              <a:rPr lang="en-US" sz="2800" b="1" dirty="0">
                <a:solidFill>
                  <a:schemeClr val="tx1"/>
                </a:solidFill>
                <a:highlight>
                  <a:srgbClr val="00FFFF"/>
                </a:highlight>
              </a:rPr>
              <a:t>do</a:t>
            </a:r>
            <a:r>
              <a:rPr lang="en-US" sz="2800" b="1" dirty="0"/>
              <a:t> my homework. </a:t>
            </a:r>
            <a:endParaRPr lang="ar-SA" sz="2800" b="1" dirty="0"/>
          </a:p>
        </p:txBody>
      </p:sp>
      <p:pic>
        <p:nvPicPr>
          <p:cNvPr id="15362" name="Picture 2" descr="Free Shopping Mall Cliparts, Download Free Shopping Mall Cliparts png  images, Free ClipArts on Clipart Library">
            <a:extLst>
              <a:ext uri="{FF2B5EF4-FFF2-40B4-BE49-F238E27FC236}">
                <a16:creationId xmlns:a16="http://schemas.microsoft.com/office/drawing/2014/main" id="{808D4D59-787E-479E-B3D9-427370FD8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2" y="1690950"/>
            <a:ext cx="3275030" cy="356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o Homework Clipart Viewing 20 Images For Didnt Do Homework Clipart #ITQFS9  - Clipart Suggest">
            <a:extLst>
              <a:ext uri="{FF2B5EF4-FFF2-40B4-BE49-F238E27FC236}">
                <a16:creationId xmlns:a16="http://schemas.microsoft.com/office/drawing/2014/main" id="{8CD0C60E-F926-472F-B7D6-8CF2FC92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14" y="3175061"/>
            <a:ext cx="3558293" cy="34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9647076-3ACB-4A1E-9F4D-12F2C64E49EC}"/>
              </a:ext>
            </a:extLst>
          </p:cNvPr>
          <p:cNvSpPr/>
          <p:nvPr/>
        </p:nvSpPr>
        <p:spPr>
          <a:xfrm>
            <a:off x="3872105" y="2563957"/>
            <a:ext cx="2358887" cy="99391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Suggestion 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AC35C58-6274-4749-8213-430E546399D0}"/>
              </a:ext>
            </a:extLst>
          </p:cNvPr>
          <p:cNvSpPr/>
          <p:nvPr/>
        </p:nvSpPr>
        <p:spPr>
          <a:xfrm>
            <a:off x="3721306" y="3756529"/>
            <a:ext cx="2358887" cy="9939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Obligation  </a:t>
            </a:r>
            <a:endParaRPr lang="ar-SA" sz="2400" b="1" dirty="0"/>
          </a:p>
        </p:txBody>
      </p:sp>
      <p:pic>
        <p:nvPicPr>
          <p:cNvPr id="12" name="Picture 4" descr="Red Cross Mark Clipart Wrong Answer - Say No In Chinese, HD Png Download -  kindpng">
            <a:extLst>
              <a:ext uri="{FF2B5EF4-FFF2-40B4-BE49-F238E27FC236}">
                <a16:creationId xmlns:a16="http://schemas.microsoft.com/office/drawing/2014/main" id="{614C04C8-66DD-4FE2-8F71-D41DAAB51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889" l="4018" r="91518">
                        <a14:foregroundMark x1="82143" y1="21778" x2="37946" y2="49778"/>
                        <a14:foregroundMark x1="37946" y1="49778" x2="11161" y2="92444"/>
                        <a14:foregroundMark x1="11161" y1="92444" x2="12500" y2="92444"/>
                        <a14:foregroundMark x1="25000" y1="19111" x2="51786" y2="40889"/>
                        <a14:foregroundMark x1="51786" y1="40889" x2="70536" y2="66667"/>
                        <a14:foregroundMark x1="70536" y1="66667" x2="76339" y2="88000"/>
                        <a14:foregroundMark x1="88839" y1="48000" x2="88839" y2="48000"/>
                        <a14:foregroundMark x1="91964" y1="45333" x2="91964" y2="45333"/>
                        <a14:foregroundMark x1="24107" y1="7556" x2="24107" y2="7556"/>
                        <a14:foregroundMark x1="45536" y1="37333" x2="29464" y2="58667"/>
                        <a14:foregroundMark x1="9375" y1="72000" x2="9375" y2="72000"/>
                        <a14:foregroundMark x1="6696" y1="92444" x2="6696" y2="92444"/>
                        <a14:foregroundMark x1="73661" y1="92444" x2="90179" y2="92889"/>
                        <a14:foregroundMark x1="75893" y1="91111" x2="4018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11" y="2196513"/>
            <a:ext cx="1400335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orrect Clipart - Clipart Suggest">
            <a:extLst>
              <a:ext uri="{FF2B5EF4-FFF2-40B4-BE49-F238E27FC236}">
                <a16:creationId xmlns:a16="http://schemas.microsoft.com/office/drawing/2014/main" id="{49D7D5AE-E49E-44B1-86D9-A248193F4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49" y="3756529"/>
            <a:ext cx="1524414" cy="1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56951EE0-2B13-46B3-A090-07164F9E21ED}"/>
              </a:ext>
            </a:extLst>
          </p:cNvPr>
          <p:cNvSpPr/>
          <p:nvPr/>
        </p:nvSpPr>
        <p:spPr>
          <a:xfrm>
            <a:off x="17420" y="347903"/>
            <a:ext cx="4611757" cy="881451"/>
          </a:xfrm>
          <a:prstGeom prst="wedgeEllipseCallout">
            <a:avLst>
              <a:gd name="adj1" fmla="val 20052"/>
              <a:gd name="adj2" fmla="val 108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Let’s go to the mall.</a:t>
            </a:r>
            <a:endParaRPr lang="ar-SA" sz="2800" b="1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13B1BFC4-1C02-4039-AEE0-2677A09C6AF6}"/>
              </a:ext>
            </a:extLst>
          </p:cNvPr>
          <p:cNvSpPr/>
          <p:nvPr/>
        </p:nvSpPr>
        <p:spPr>
          <a:xfrm>
            <a:off x="4025346" y="1079961"/>
            <a:ext cx="5101234" cy="881451"/>
          </a:xfrm>
          <a:prstGeom prst="wedgeEllipseCallout">
            <a:avLst>
              <a:gd name="adj1" fmla="val 14597"/>
              <a:gd name="adj2" fmla="val 13755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I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have to </a:t>
            </a:r>
            <a:r>
              <a:rPr lang="en-US" sz="2800" b="1" dirty="0">
                <a:solidFill>
                  <a:schemeClr val="tx1"/>
                </a:solidFill>
                <a:highlight>
                  <a:srgbClr val="00FFFF"/>
                </a:highlight>
              </a:rPr>
              <a:t>do</a:t>
            </a:r>
            <a:r>
              <a:rPr lang="en-US" sz="2800" b="1" dirty="0"/>
              <a:t> my homework. </a:t>
            </a:r>
            <a:endParaRPr lang="ar-SA" sz="2800" b="1" dirty="0"/>
          </a:p>
        </p:txBody>
      </p:sp>
      <p:pic>
        <p:nvPicPr>
          <p:cNvPr id="15362" name="Picture 2" descr="Free Shopping Mall Cliparts, Download Free Shopping Mall Cliparts png  images, Free ClipArts on Clipart Library">
            <a:extLst>
              <a:ext uri="{FF2B5EF4-FFF2-40B4-BE49-F238E27FC236}">
                <a16:creationId xmlns:a16="http://schemas.microsoft.com/office/drawing/2014/main" id="{808D4D59-787E-479E-B3D9-427370FD8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0" y="1961412"/>
            <a:ext cx="4061348" cy="356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o Homework Clipart Viewing 20 Images For Didnt Do Homework Clipart #ITQFS9  - Clipart Suggest">
            <a:extLst>
              <a:ext uri="{FF2B5EF4-FFF2-40B4-BE49-F238E27FC236}">
                <a16:creationId xmlns:a16="http://schemas.microsoft.com/office/drawing/2014/main" id="{8CD0C60E-F926-472F-B7D6-8CF2FC92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27" y="3044622"/>
            <a:ext cx="4227444" cy="34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الشرح: سهم لأسفل 3">
            <a:extLst>
              <a:ext uri="{FF2B5EF4-FFF2-40B4-BE49-F238E27FC236}">
                <a16:creationId xmlns:a16="http://schemas.microsoft.com/office/drawing/2014/main" id="{5278AB31-D7A8-4FEC-8109-74FC3A8415DB}"/>
              </a:ext>
            </a:extLst>
          </p:cNvPr>
          <p:cNvSpPr/>
          <p:nvPr/>
        </p:nvSpPr>
        <p:spPr>
          <a:xfrm>
            <a:off x="2586658" y="137985"/>
            <a:ext cx="3970683" cy="143236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Have to / Had to</a:t>
            </a:r>
            <a:endParaRPr lang="ar-SA" sz="40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C2DC592-C84C-4A99-8696-7C3C20DCB187}"/>
              </a:ext>
            </a:extLst>
          </p:cNvPr>
          <p:cNvSpPr/>
          <p:nvPr/>
        </p:nvSpPr>
        <p:spPr>
          <a:xfrm>
            <a:off x="1679713" y="1570349"/>
            <a:ext cx="5625548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express obligation</a:t>
            </a:r>
            <a:endParaRPr lang="ar-SA" sz="4000" b="1" dirty="0"/>
          </a:p>
        </p:txBody>
      </p:sp>
      <p:pic>
        <p:nvPicPr>
          <p:cNvPr id="14338" name="Picture 2" descr="208 School Girl Studying And Doing Homework At Table Illustrations &amp;amp; Clip  Art - iStock">
            <a:extLst>
              <a:ext uri="{FF2B5EF4-FFF2-40B4-BE49-F238E27FC236}">
                <a16:creationId xmlns:a16="http://schemas.microsoft.com/office/drawing/2014/main" id="{2B4C9660-0938-4967-805E-832FBC788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16241" r="11466" b="14706"/>
          <a:stretch/>
        </p:blipFill>
        <p:spPr bwMode="auto">
          <a:xfrm>
            <a:off x="139147" y="2484749"/>
            <a:ext cx="4820479" cy="40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A4E112-EB20-42C0-8579-5B180084DFB2}"/>
              </a:ext>
            </a:extLst>
          </p:cNvPr>
          <p:cNvSpPr/>
          <p:nvPr/>
        </p:nvSpPr>
        <p:spPr>
          <a:xfrm>
            <a:off x="4154556" y="3197912"/>
            <a:ext cx="4462670" cy="1438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I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have to </a:t>
            </a:r>
            <a:r>
              <a:rPr lang="en-US" sz="3600" b="1" dirty="0">
                <a:solidFill>
                  <a:schemeClr val="tx1"/>
                </a:solidFill>
                <a:highlight>
                  <a:srgbClr val="00FFFF"/>
                </a:highlight>
              </a:rPr>
              <a:t>do</a:t>
            </a:r>
            <a:r>
              <a:rPr lang="en-US" sz="3600" b="1" dirty="0"/>
              <a:t> my homework. 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28680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8 School Girl Studying And Doing Homework At Table Illustrations &amp;amp; Clip  Art - iStock">
            <a:extLst>
              <a:ext uri="{FF2B5EF4-FFF2-40B4-BE49-F238E27FC236}">
                <a16:creationId xmlns:a16="http://schemas.microsoft.com/office/drawing/2014/main" id="{2B4C9660-0938-4967-805E-832FBC788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16241" r="11466" b="14706"/>
          <a:stretch/>
        </p:blipFill>
        <p:spPr bwMode="auto">
          <a:xfrm>
            <a:off x="219358" y="288201"/>
            <a:ext cx="3517755" cy="37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A4E112-EB20-42C0-8579-5B180084DFB2}"/>
              </a:ext>
            </a:extLst>
          </p:cNvPr>
          <p:cNvSpPr/>
          <p:nvPr/>
        </p:nvSpPr>
        <p:spPr>
          <a:xfrm>
            <a:off x="376291" y="4473344"/>
            <a:ext cx="3827961" cy="1818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I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had to </a:t>
            </a:r>
            <a:r>
              <a:rPr lang="en-US" sz="3600" b="1" dirty="0">
                <a:solidFill>
                  <a:schemeClr val="tx1"/>
                </a:solidFill>
                <a:highlight>
                  <a:srgbClr val="00FFFF"/>
                </a:highlight>
              </a:rPr>
              <a:t>visit</a:t>
            </a:r>
            <a:r>
              <a:rPr lang="en-US" sz="3600" b="1" dirty="0"/>
              <a:t>                 a relative in hospital</a:t>
            </a:r>
            <a:endParaRPr lang="ar-SA" sz="3600" b="1" dirty="0"/>
          </a:p>
        </p:txBody>
      </p:sp>
      <p:pic>
        <p:nvPicPr>
          <p:cNvPr id="16386" name="Picture 2" descr="Vector Illustration Of Family Visit Grandfather At Hospital Royalty Free  Cliparts, Vectors, And Stock Illustration. Image 104078030.">
            <a:extLst>
              <a:ext uri="{FF2B5EF4-FFF2-40B4-BE49-F238E27FC236}">
                <a16:creationId xmlns:a16="http://schemas.microsoft.com/office/drawing/2014/main" id="{48333B88-4895-4CA2-90C0-2A56AE3C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52" y="2812808"/>
            <a:ext cx="4739570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37AC248-6762-485A-B055-65D85052CC34}"/>
              </a:ext>
            </a:extLst>
          </p:cNvPr>
          <p:cNvSpPr/>
          <p:nvPr/>
        </p:nvSpPr>
        <p:spPr>
          <a:xfrm>
            <a:off x="4268158" y="660364"/>
            <a:ext cx="4611757" cy="1208193"/>
          </a:xfrm>
          <a:prstGeom prst="wedgeEllipseCallout">
            <a:avLst>
              <a:gd name="adj1" fmla="val -71973"/>
              <a:gd name="adj2" fmla="val 1190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Why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didn’t</a:t>
            </a:r>
            <a:r>
              <a:rPr lang="en-US" sz="2800" b="1" dirty="0"/>
              <a:t> you do your homework?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3476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8E710E-8EC6-45F0-B2CA-0CCE4844D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65"/>
          <a:stretch/>
        </p:blipFill>
        <p:spPr>
          <a:xfrm>
            <a:off x="188843" y="1103244"/>
            <a:ext cx="8766313" cy="457199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AED5AD5-E36A-48BA-93ED-756124A29108}"/>
              </a:ext>
            </a:extLst>
          </p:cNvPr>
          <p:cNvSpPr/>
          <p:nvPr/>
        </p:nvSpPr>
        <p:spPr>
          <a:xfrm>
            <a:off x="7404651" y="1103244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4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403879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D7EB2F1-441F-456B-A4D5-576C92043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1"/>
            <a:ext cx="9144000" cy="66592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246BED4-8BAB-48CD-ACEB-7171592D7491}"/>
              </a:ext>
            </a:extLst>
          </p:cNvPr>
          <p:cNvSpPr/>
          <p:nvPr/>
        </p:nvSpPr>
        <p:spPr>
          <a:xfrm>
            <a:off x="0" y="5963479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4</a:t>
            </a:r>
            <a:endParaRPr lang="ar-SA" sz="28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D8F73A2-724C-42DF-9195-26A3E45D8043}"/>
              </a:ext>
            </a:extLst>
          </p:cNvPr>
          <p:cNvSpPr/>
          <p:nvPr/>
        </p:nvSpPr>
        <p:spPr>
          <a:xfrm>
            <a:off x="3359425" y="2832652"/>
            <a:ext cx="3429001" cy="15206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/>
              <a:t>A:  Let’s go to the amusement park.</a:t>
            </a:r>
          </a:p>
          <a:p>
            <a:r>
              <a:rPr lang="en-US" sz="2000" b="1" dirty="0"/>
              <a:t>B:  No. Let’s go horseback riding instead.</a:t>
            </a:r>
            <a:endParaRPr lang="ar-SA" sz="20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77A2BE0-F9A5-4CA2-84E7-EFB9B87BFA03}"/>
              </a:ext>
            </a:extLst>
          </p:cNvPr>
          <p:cNvSpPr/>
          <p:nvPr/>
        </p:nvSpPr>
        <p:spPr>
          <a:xfrm>
            <a:off x="377686" y="2832652"/>
            <a:ext cx="2832653" cy="15206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/>
              <a:t>A:  What should we do?</a:t>
            </a:r>
          </a:p>
          <a:p>
            <a:r>
              <a:rPr lang="en-US" sz="2000" b="1" dirty="0"/>
              <a:t>B:  Let’s go out for dinner.</a:t>
            </a:r>
          </a:p>
          <a:p>
            <a:r>
              <a:rPr lang="en-US" sz="2000" b="1" dirty="0"/>
              <a:t>A:  Why don’t we go to an Italian restaurant?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16111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4C32E6D-1BBD-4454-BA52-AC8741DA0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AE2CE76-868E-48C1-B7E7-42084360CC64}"/>
              </a:ext>
            </a:extLst>
          </p:cNvPr>
          <p:cNvSpPr/>
          <p:nvPr/>
        </p:nvSpPr>
        <p:spPr>
          <a:xfrm>
            <a:off x="7444408" y="139149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5</a:t>
            </a:r>
            <a:endParaRPr lang="ar-SA" sz="28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7C95AD3-EBB8-48E8-AF87-6F7B1F0EB2DC}"/>
              </a:ext>
            </a:extLst>
          </p:cNvPr>
          <p:cNvSpPr/>
          <p:nvPr/>
        </p:nvSpPr>
        <p:spPr>
          <a:xfrm>
            <a:off x="3687417" y="6004481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he has to babysit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C89F42B-A63F-4B80-B1AB-E6B35A3E067D}"/>
              </a:ext>
            </a:extLst>
          </p:cNvPr>
          <p:cNvSpPr/>
          <p:nvPr/>
        </p:nvSpPr>
        <p:spPr>
          <a:xfrm>
            <a:off x="4104861" y="5237923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she has to wash the dishes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9C6A4F5-5DF8-4572-A865-3B4804429131}"/>
              </a:ext>
            </a:extLst>
          </p:cNvPr>
          <p:cNvSpPr/>
          <p:nvPr/>
        </p:nvSpPr>
        <p:spPr>
          <a:xfrm>
            <a:off x="3995530" y="5660334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he has to mow the lawn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E409479-A31F-451F-9D55-375646D0E2D9}"/>
              </a:ext>
            </a:extLst>
          </p:cNvPr>
          <p:cNvSpPr/>
          <p:nvPr/>
        </p:nvSpPr>
        <p:spPr>
          <a:xfrm>
            <a:off x="3836504" y="4913658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she has to do the laundry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AB7B7F9-6578-4F56-9EC4-3ED4987035BD}"/>
              </a:ext>
            </a:extLst>
          </p:cNvPr>
          <p:cNvSpPr/>
          <p:nvPr/>
        </p:nvSpPr>
        <p:spPr>
          <a:xfrm>
            <a:off x="3409122" y="6370986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he has to clean the house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Playing Vector Characters Set. Young Boys and Girls Doing Educational  and School Activities Stock Vector - Illustration of class, book: 143982443">
            <a:extLst>
              <a:ext uri="{FF2B5EF4-FFF2-40B4-BE49-F238E27FC236}">
                <a16:creationId xmlns:a16="http://schemas.microsoft.com/office/drawing/2014/main" id="{CD5A91DA-94AE-4A6D-870A-15A1AB376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6"/>
          <a:stretch/>
        </p:blipFill>
        <p:spPr bwMode="auto">
          <a:xfrm>
            <a:off x="278296" y="1277872"/>
            <a:ext cx="8696739" cy="53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1DD0801-D9F3-4012-8718-59444E520B44}"/>
              </a:ext>
            </a:extLst>
          </p:cNvPr>
          <p:cNvSpPr/>
          <p:nvPr/>
        </p:nvSpPr>
        <p:spPr>
          <a:xfrm>
            <a:off x="884583" y="228600"/>
            <a:ext cx="7424530" cy="7454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 Which of the free-time activities and chores are most </a:t>
            </a:r>
          </a:p>
          <a:p>
            <a:pPr algn="ctr"/>
            <a:r>
              <a:rPr lang="en-US" sz="2400" b="1" dirty="0"/>
              <a:t>common in your country? Add others.</a:t>
            </a:r>
            <a:endParaRPr lang="ar-SA" sz="24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8CDAE9D-B76C-4114-BF4D-814870B62891}"/>
              </a:ext>
            </a:extLst>
          </p:cNvPr>
          <p:cNvSpPr/>
          <p:nvPr/>
        </p:nvSpPr>
        <p:spPr>
          <a:xfrm>
            <a:off x="884583" y="1089029"/>
            <a:ext cx="7424530" cy="5343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Which fun activities and chores do you do most often?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814629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7BF27E0-75B3-4C77-8564-ED609749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710648"/>
            <a:ext cx="8666922" cy="543670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A51425A-564E-4BAB-8816-594CEA8D4D35}"/>
              </a:ext>
            </a:extLst>
          </p:cNvPr>
          <p:cNvSpPr/>
          <p:nvPr/>
        </p:nvSpPr>
        <p:spPr>
          <a:xfrm>
            <a:off x="7474225" y="710648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5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778304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48BEBF5-F785-452F-96EB-C1C9B2B934B9}"/>
              </a:ext>
            </a:extLst>
          </p:cNvPr>
          <p:cNvSpPr/>
          <p:nvPr/>
        </p:nvSpPr>
        <p:spPr>
          <a:xfrm>
            <a:off x="4382051" y="1597607"/>
            <a:ext cx="4216411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63451F2-1606-4DA1-B834-CD144E9537E9}"/>
              </a:ext>
            </a:extLst>
          </p:cNvPr>
          <p:cNvSpPr/>
          <p:nvPr/>
        </p:nvSpPr>
        <p:spPr>
          <a:xfrm>
            <a:off x="3817224" y="3429000"/>
            <a:ext cx="4910447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page: 90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C , D, E, F, G )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1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F54EA2-A3EA-4856-AE25-DDBF1487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4" y="0"/>
            <a:ext cx="9064486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EC3E7D8-9433-47BF-AEE5-585BD6A17B9A}"/>
              </a:ext>
            </a:extLst>
          </p:cNvPr>
          <p:cNvSpPr/>
          <p:nvPr/>
        </p:nvSpPr>
        <p:spPr>
          <a:xfrm>
            <a:off x="7513981" y="173935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90</a:t>
            </a:r>
            <a:endParaRPr lang="ar-SA" sz="28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143C4BD-ACA3-4616-A42A-B6979C0508A9}"/>
              </a:ext>
            </a:extLst>
          </p:cNvPr>
          <p:cNvSpPr/>
          <p:nvPr/>
        </p:nvSpPr>
        <p:spPr>
          <a:xfrm>
            <a:off x="4989443" y="2975528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Let’s have some pizza.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C894E44-7AD3-46E4-8165-17EA449E695E}"/>
              </a:ext>
            </a:extLst>
          </p:cNvPr>
          <p:cNvSpPr/>
          <p:nvPr/>
        </p:nvSpPr>
        <p:spPr>
          <a:xfrm>
            <a:off x="4903304" y="3333336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We should eat some salad.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DA26856-7981-461B-863F-6182A0561F10}"/>
              </a:ext>
            </a:extLst>
          </p:cNvPr>
          <p:cNvSpPr/>
          <p:nvPr/>
        </p:nvSpPr>
        <p:spPr>
          <a:xfrm>
            <a:off x="1086678" y="5910884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Let’s take the bus.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8320CD1-340A-4A2F-925C-9A409E038585}"/>
              </a:ext>
            </a:extLst>
          </p:cNvPr>
          <p:cNvSpPr/>
          <p:nvPr/>
        </p:nvSpPr>
        <p:spPr>
          <a:xfrm>
            <a:off x="1000539" y="6268692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chemeClr val="accent1"/>
                </a:solidFill>
              </a:rPr>
              <a:t>We should ride our bikes.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756F863-94A8-4C42-BE61-C0BCD28B82B9}"/>
              </a:ext>
            </a:extLst>
          </p:cNvPr>
          <p:cNvSpPr/>
          <p:nvPr/>
        </p:nvSpPr>
        <p:spPr>
          <a:xfrm>
            <a:off x="5072269" y="5910884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Let’s go to the beach.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B53EDA8-D0AC-4B98-8E35-435DE6AB2B1E}"/>
              </a:ext>
            </a:extLst>
          </p:cNvPr>
          <p:cNvSpPr/>
          <p:nvPr/>
        </p:nvSpPr>
        <p:spPr>
          <a:xfrm>
            <a:off x="4986129" y="6268692"/>
            <a:ext cx="4244009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chemeClr val="accent1"/>
                </a:solidFill>
              </a:rPr>
              <a:t>We should go to the mountains.</a:t>
            </a:r>
            <a:endParaRPr lang="ar-SA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3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5731BA7-6BD4-4F83-8009-20B751352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A452405-1F6D-4B41-A4E8-164444121992}"/>
              </a:ext>
            </a:extLst>
          </p:cNvPr>
          <p:cNvSpPr/>
          <p:nvPr/>
        </p:nvSpPr>
        <p:spPr>
          <a:xfrm>
            <a:off x="7394712" y="84483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90</a:t>
            </a:r>
            <a:endParaRPr lang="ar-SA" sz="28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CFC9845-6679-4881-BAAD-115A1C629A6F}"/>
              </a:ext>
            </a:extLst>
          </p:cNvPr>
          <p:cNvSpPr/>
          <p:nvPr/>
        </p:nvSpPr>
        <p:spPr>
          <a:xfrm>
            <a:off x="2375452" y="1233702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 hiking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7C36246-68D2-4503-9BFC-260442614790}"/>
              </a:ext>
            </a:extLst>
          </p:cNvPr>
          <p:cNvSpPr/>
          <p:nvPr/>
        </p:nvSpPr>
        <p:spPr>
          <a:xfrm>
            <a:off x="1325218" y="2069829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goes surfing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90752FD-E9B0-4371-85A7-11AA29F46EC3}"/>
              </a:ext>
            </a:extLst>
          </p:cNvPr>
          <p:cNvSpPr/>
          <p:nvPr/>
        </p:nvSpPr>
        <p:spPr>
          <a:xfrm>
            <a:off x="2398642" y="2858750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 bowling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6F7B1C-E4DE-47CC-87DB-B37842EDB718}"/>
              </a:ext>
            </a:extLst>
          </p:cNvPr>
          <p:cNvSpPr/>
          <p:nvPr/>
        </p:nvSpPr>
        <p:spPr>
          <a:xfrm>
            <a:off x="1006337" y="3621573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goes swimming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6257B19-9DB7-4F69-831F-4EAEC6601390}"/>
              </a:ext>
            </a:extLst>
          </p:cNvPr>
          <p:cNvSpPr/>
          <p:nvPr/>
        </p:nvSpPr>
        <p:spPr>
          <a:xfrm>
            <a:off x="1679712" y="4426025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 shopping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3782258-2458-44C8-B866-E6ED7D5B178C}"/>
              </a:ext>
            </a:extLst>
          </p:cNvPr>
          <p:cNvSpPr/>
          <p:nvPr/>
        </p:nvSpPr>
        <p:spPr>
          <a:xfrm>
            <a:off x="1573695" y="5205626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goes horseback riding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687DF71-1212-485B-90C1-A953C07354FE}"/>
              </a:ext>
            </a:extLst>
          </p:cNvPr>
          <p:cNvSpPr/>
          <p:nvPr/>
        </p:nvSpPr>
        <p:spPr>
          <a:xfrm>
            <a:off x="1237422" y="6031812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goes skiing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9B3F798-9E2D-4BF0-901B-EF1AC5D39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5" y="0"/>
            <a:ext cx="8975035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6594930-3450-4D0F-A4EF-8616AAF1E1AA}"/>
              </a:ext>
            </a:extLst>
          </p:cNvPr>
          <p:cNvSpPr/>
          <p:nvPr/>
        </p:nvSpPr>
        <p:spPr>
          <a:xfrm>
            <a:off x="7424530" y="149087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91</a:t>
            </a:r>
            <a:endParaRPr lang="ar-SA" sz="28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104B296-EC8F-4DC4-A7C7-EB496734DDA1}"/>
              </a:ext>
            </a:extLst>
          </p:cNvPr>
          <p:cNvSpPr/>
          <p:nvPr/>
        </p:nvSpPr>
        <p:spPr>
          <a:xfrm>
            <a:off x="964096" y="576469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Why don’t we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2A4F0DA-DE5E-4003-B153-C91D60818D96}"/>
              </a:ext>
            </a:extLst>
          </p:cNvPr>
          <p:cNvSpPr/>
          <p:nvPr/>
        </p:nvSpPr>
        <p:spPr>
          <a:xfrm>
            <a:off x="868018" y="993911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 have to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A25873E-E039-444F-A56F-FE5A0F257B7A}"/>
              </a:ext>
            </a:extLst>
          </p:cNvPr>
          <p:cNvSpPr/>
          <p:nvPr/>
        </p:nvSpPr>
        <p:spPr>
          <a:xfrm>
            <a:off x="1048578" y="1842052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have to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F9278C0-F909-46F7-A552-97007E20117E}"/>
              </a:ext>
            </a:extLst>
          </p:cNvPr>
          <p:cNvSpPr/>
          <p:nvPr/>
        </p:nvSpPr>
        <p:spPr>
          <a:xfrm>
            <a:off x="1048578" y="2266120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Why don’t you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DD0B7C5-4C04-4CB5-AE49-EDA007872D29}"/>
              </a:ext>
            </a:extLst>
          </p:cNvPr>
          <p:cNvSpPr/>
          <p:nvPr/>
        </p:nvSpPr>
        <p:spPr>
          <a:xfrm>
            <a:off x="2319131" y="2630554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I have to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33E764B-DC1C-4BD6-8492-8115C3A2908F}"/>
              </a:ext>
            </a:extLst>
          </p:cNvPr>
          <p:cNvSpPr/>
          <p:nvPr/>
        </p:nvSpPr>
        <p:spPr>
          <a:xfrm>
            <a:off x="868018" y="3289851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Why don’t you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696C806-C80C-45D1-A6CB-A9527700DAD6}"/>
              </a:ext>
            </a:extLst>
          </p:cNvPr>
          <p:cNvSpPr/>
          <p:nvPr/>
        </p:nvSpPr>
        <p:spPr>
          <a:xfrm>
            <a:off x="1494183" y="3899449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have to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9A89DAE-18E4-44BB-8428-355AFCB43FDF}"/>
              </a:ext>
            </a:extLst>
          </p:cNvPr>
          <p:cNvSpPr/>
          <p:nvPr/>
        </p:nvSpPr>
        <p:spPr>
          <a:xfrm>
            <a:off x="2507975" y="4164496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why don’t we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6FF7FB3-4F27-4F8E-B1CA-08EB48AB50E9}"/>
              </a:ext>
            </a:extLst>
          </p:cNvPr>
          <p:cNvSpPr/>
          <p:nvPr/>
        </p:nvSpPr>
        <p:spPr>
          <a:xfrm>
            <a:off x="868018" y="4747590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have to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ACDDF4-B6F8-4E5E-B80A-13CFC702AEA2}"/>
              </a:ext>
            </a:extLst>
          </p:cNvPr>
          <p:cNvSpPr/>
          <p:nvPr/>
        </p:nvSpPr>
        <p:spPr>
          <a:xfrm>
            <a:off x="1398105" y="5012637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 have to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C00A224-8EB0-4EB5-B28D-3BEC5F1FC118}"/>
              </a:ext>
            </a:extLst>
          </p:cNvPr>
          <p:cNvSpPr/>
          <p:nvPr/>
        </p:nvSpPr>
        <p:spPr>
          <a:xfrm>
            <a:off x="1398105" y="5595731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why don’t we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C4C8489-55DD-4E80-A872-812497544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7" y="795130"/>
            <a:ext cx="8587409" cy="51222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6594930-3450-4D0F-A4EF-8616AAF1E1AA}"/>
              </a:ext>
            </a:extLst>
          </p:cNvPr>
          <p:cNvSpPr/>
          <p:nvPr/>
        </p:nvSpPr>
        <p:spPr>
          <a:xfrm>
            <a:off x="7225748" y="367748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91</a:t>
            </a:r>
            <a:endParaRPr lang="ar-SA" sz="28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F4D8323-A2D8-4567-AEAD-FE859E530453}"/>
              </a:ext>
            </a:extLst>
          </p:cNvPr>
          <p:cNvSpPr/>
          <p:nvPr/>
        </p:nvSpPr>
        <p:spPr>
          <a:xfrm>
            <a:off x="4790662" y="4670095"/>
            <a:ext cx="4234068" cy="438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He has to study for a math test.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4B7C74B-0DB3-4A84-9738-3E25247CD4C7}"/>
              </a:ext>
            </a:extLst>
          </p:cNvPr>
          <p:cNvSpPr/>
          <p:nvPr/>
        </p:nvSpPr>
        <p:spPr>
          <a:xfrm>
            <a:off x="745434" y="4670095"/>
            <a:ext cx="3826566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He has to watch his brother. 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8EF837-977C-4369-955D-1AE896D7D4C0}"/>
              </a:ext>
            </a:extLst>
          </p:cNvPr>
          <p:cNvSpPr/>
          <p:nvPr/>
        </p:nvSpPr>
        <p:spPr>
          <a:xfrm>
            <a:off x="4661452" y="3064304"/>
            <a:ext cx="4621696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He has to go to football practice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CE7B24D-351F-4840-9BDC-D91CD76EC28B}"/>
              </a:ext>
            </a:extLst>
          </p:cNvPr>
          <p:cNvSpPr/>
          <p:nvPr/>
        </p:nvSpPr>
        <p:spPr>
          <a:xfrm>
            <a:off x="4691269" y="3919692"/>
            <a:ext cx="3969028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He has to do his homework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12E80EA-A06A-4C62-8D74-D138CFDC32EC}"/>
              </a:ext>
            </a:extLst>
          </p:cNvPr>
          <p:cNvSpPr/>
          <p:nvPr/>
        </p:nvSpPr>
        <p:spPr>
          <a:xfrm>
            <a:off x="897834" y="3932997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He has to mow the lawn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ABACBAF-515C-453E-B81C-21E47FA0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0" y="0"/>
            <a:ext cx="8925338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8456EFD-01DE-48B1-99D0-D879ED989024}"/>
              </a:ext>
            </a:extLst>
          </p:cNvPr>
          <p:cNvSpPr/>
          <p:nvPr/>
        </p:nvSpPr>
        <p:spPr>
          <a:xfrm>
            <a:off x="7315200" y="318052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92</a:t>
            </a:r>
            <a:endParaRPr lang="ar-SA" sz="28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DC699CC-F715-482C-B319-666492077201}"/>
              </a:ext>
            </a:extLst>
          </p:cNvPr>
          <p:cNvSpPr/>
          <p:nvPr/>
        </p:nvSpPr>
        <p:spPr>
          <a:xfrm>
            <a:off x="89451" y="4621695"/>
            <a:ext cx="4681331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I have to play football.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483FE7D-B12E-49D8-ACD8-94A7763BD24E}"/>
              </a:ext>
            </a:extLst>
          </p:cNvPr>
          <p:cNvSpPr/>
          <p:nvPr/>
        </p:nvSpPr>
        <p:spPr>
          <a:xfrm>
            <a:off x="89451" y="4979503"/>
            <a:ext cx="5406887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 have to do my homework.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CF030CA-10DE-4DBC-8676-0FBC674AE736}"/>
              </a:ext>
            </a:extLst>
          </p:cNvPr>
          <p:cNvSpPr/>
          <p:nvPr/>
        </p:nvSpPr>
        <p:spPr>
          <a:xfrm>
            <a:off x="89451" y="5382039"/>
            <a:ext cx="4750905" cy="313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have to go shopping.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D2DEE7C-0BE4-40ED-85AA-16063623C603}"/>
              </a:ext>
            </a:extLst>
          </p:cNvPr>
          <p:cNvSpPr/>
          <p:nvPr/>
        </p:nvSpPr>
        <p:spPr>
          <a:xfrm>
            <a:off x="89451" y="5784575"/>
            <a:ext cx="4929809" cy="313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 have to go swimming.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BF909B6-A0C1-4DF9-BDED-5E96FF662941}"/>
              </a:ext>
            </a:extLst>
          </p:cNvPr>
          <p:cNvSpPr/>
          <p:nvPr/>
        </p:nvSpPr>
        <p:spPr>
          <a:xfrm>
            <a:off x="874643" y="6202021"/>
            <a:ext cx="3607904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have to wash the dishes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7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955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926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432805" y="2967335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9170BED-55CB-4B19-B876-094F4DC14F4B}"/>
              </a:ext>
            </a:extLst>
          </p:cNvPr>
          <p:cNvSpPr/>
          <p:nvPr/>
        </p:nvSpPr>
        <p:spPr>
          <a:xfrm>
            <a:off x="1341782" y="3691882"/>
            <a:ext cx="64604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5. Listening.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6. Pronunciation.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7. Conversation .</a:t>
            </a:r>
          </a:p>
        </p:txBody>
      </p:sp>
    </p:spTree>
    <p:extLst>
      <p:ext uri="{BB962C8B-B14F-4D97-AF65-F5344CB8AC3E}">
        <p14:creationId xmlns:p14="http://schemas.microsoft.com/office/powerpoint/2010/main" val="135526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3A9468C-D968-4C60-872B-C316886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" y="0"/>
            <a:ext cx="4562061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1777F6F-A3ED-47FC-AF95-BB77E208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13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24D227C-4CBF-4986-B633-39C451F0F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5" y="646044"/>
            <a:ext cx="8816009" cy="556591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6A333D1-7A27-4696-8CF9-CA1321306D1F}"/>
              </a:ext>
            </a:extLst>
          </p:cNvPr>
          <p:cNvSpPr/>
          <p:nvPr/>
        </p:nvSpPr>
        <p:spPr>
          <a:xfrm>
            <a:off x="7429499" y="646044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5</a:t>
            </a:r>
            <a:endParaRPr lang="ar-SA" sz="2800" b="1" dirty="0"/>
          </a:p>
        </p:txBody>
      </p:sp>
      <p:pic>
        <p:nvPicPr>
          <p:cNvPr id="5" name="SG Bk 4 F-SA_2021_1-04">
            <a:hlinkClick r:id="" action="ppaction://media"/>
            <a:extLst>
              <a:ext uri="{FF2B5EF4-FFF2-40B4-BE49-F238E27FC236}">
                <a16:creationId xmlns:a16="http://schemas.microsoft.com/office/drawing/2014/main" id="{01320E3E-8C01-49C0-A817-187573CA7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130" y="1242391"/>
            <a:ext cx="1018209" cy="101820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A439385-8112-487E-9FCB-23257321D229}"/>
              </a:ext>
            </a:extLst>
          </p:cNvPr>
          <p:cNvSpPr/>
          <p:nvPr/>
        </p:nvSpPr>
        <p:spPr>
          <a:xfrm>
            <a:off x="1172818" y="3296479"/>
            <a:ext cx="636104" cy="4108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d</a:t>
            </a:r>
            <a:endParaRPr lang="ar-SA" sz="36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5D3BC89-5406-4929-8603-716C5F7D0A4C}"/>
              </a:ext>
            </a:extLst>
          </p:cNvPr>
          <p:cNvSpPr/>
          <p:nvPr/>
        </p:nvSpPr>
        <p:spPr>
          <a:xfrm>
            <a:off x="1172818" y="3877917"/>
            <a:ext cx="636104" cy="410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a</a:t>
            </a:r>
            <a:endParaRPr lang="ar-SA" sz="36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F5E2CCC-0F38-4426-95F7-2FDD870C9F1B}"/>
              </a:ext>
            </a:extLst>
          </p:cNvPr>
          <p:cNvSpPr/>
          <p:nvPr/>
        </p:nvSpPr>
        <p:spPr>
          <a:xfrm>
            <a:off x="1172818" y="4459355"/>
            <a:ext cx="636104" cy="4108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c</a:t>
            </a:r>
            <a:endParaRPr lang="ar-SA" sz="36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CD0E78D-6B73-4EBD-B5FE-01D5993B888C}"/>
              </a:ext>
            </a:extLst>
          </p:cNvPr>
          <p:cNvSpPr/>
          <p:nvPr/>
        </p:nvSpPr>
        <p:spPr>
          <a:xfrm>
            <a:off x="1172818" y="5130246"/>
            <a:ext cx="636104" cy="4108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b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30453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32BE484-A087-4F95-9D1E-7E714B08C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4643"/>
            <a:ext cx="9144000" cy="452230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6A333D1-7A27-4696-8CF9-CA1321306D1F}"/>
              </a:ext>
            </a:extLst>
          </p:cNvPr>
          <p:cNvSpPr/>
          <p:nvPr/>
        </p:nvSpPr>
        <p:spPr>
          <a:xfrm>
            <a:off x="7489134" y="1033670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5</a:t>
            </a:r>
            <a:endParaRPr lang="ar-SA" sz="2800" b="1" dirty="0"/>
          </a:p>
        </p:txBody>
      </p:sp>
      <p:pic>
        <p:nvPicPr>
          <p:cNvPr id="6" name="SG Bk 4 F-SA_2021_1-05">
            <a:hlinkClick r:id="" action="ppaction://media"/>
            <a:extLst>
              <a:ext uri="{FF2B5EF4-FFF2-40B4-BE49-F238E27FC236}">
                <a16:creationId xmlns:a16="http://schemas.microsoft.com/office/drawing/2014/main" id="{DF2A0BFD-2D16-4359-9DD5-4A7188C4A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3965" y="1247361"/>
            <a:ext cx="1216991" cy="12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494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7BC9134-B494-4244-89D0-E81C0EDDD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3788F7A-14A0-448A-9B83-BDF2FCC2BDD1}"/>
              </a:ext>
            </a:extLst>
          </p:cNvPr>
          <p:cNvSpPr/>
          <p:nvPr/>
        </p:nvSpPr>
        <p:spPr>
          <a:xfrm>
            <a:off x="8060635" y="0"/>
            <a:ext cx="1083364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Page: 6</a:t>
            </a:r>
            <a:endParaRPr lang="ar-SA" sz="2000" b="1" dirty="0"/>
          </a:p>
        </p:txBody>
      </p:sp>
      <p:pic>
        <p:nvPicPr>
          <p:cNvPr id="5" name="SG Bk 4 F-SA_2021_1-06">
            <a:hlinkClick r:id="" action="ppaction://media"/>
            <a:extLst>
              <a:ext uri="{FF2B5EF4-FFF2-40B4-BE49-F238E27FC236}">
                <a16:creationId xmlns:a16="http://schemas.microsoft.com/office/drawing/2014/main" id="{A7D0DB15-4B6E-4AB6-82CA-3CB0D6291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04" y="1252330"/>
            <a:ext cx="978452" cy="9784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0F2C783-F133-4675-B0A6-53E75178A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12" t="87633" r="326" b="-435"/>
          <a:stretch/>
        </p:blipFill>
        <p:spPr>
          <a:xfrm>
            <a:off x="0" y="2037521"/>
            <a:ext cx="9074424" cy="27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3788F7A-14A0-448A-9B83-BDF2FCC2BDD1}"/>
              </a:ext>
            </a:extLst>
          </p:cNvPr>
          <p:cNvSpPr/>
          <p:nvPr/>
        </p:nvSpPr>
        <p:spPr>
          <a:xfrm>
            <a:off x="1093304" y="1262269"/>
            <a:ext cx="1560443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Page: 6</a:t>
            </a:r>
            <a:endParaRPr lang="ar-SA" sz="32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84ABBE3-4D4F-43DF-AEF7-A0368168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77" y="1959458"/>
            <a:ext cx="7798987" cy="293908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0C83220-DEA3-4F68-A530-3DBED4237FA8}"/>
              </a:ext>
            </a:extLst>
          </p:cNvPr>
          <p:cNvSpPr/>
          <p:nvPr/>
        </p:nvSpPr>
        <p:spPr>
          <a:xfrm>
            <a:off x="1514060" y="3001618"/>
            <a:ext cx="6735004" cy="4273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Fahd wants to go cycling to the beach.</a:t>
            </a:r>
            <a:endParaRPr lang="ar-SA" sz="32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02128A1-662F-4988-A8B8-7CF249FB9D95}"/>
              </a:ext>
            </a:extLst>
          </p:cNvPr>
          <p:cNvSpPr/>
          <p:nvPr/>
        </p:nvSpPr>
        <p:spPr>
          <a:xfrm>
            <a:off x="1514060" y="3736389"/>
            <a:ext cx="6735004" cy="8654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Yahya doesn’t want to go because he might get in trouble.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1920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36C65FC-2E7A-4806-95EF-ADB9FD537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262270"/>
            <a:ext cx="8496300" cy="452230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3788F7A-14A0-448A-9B83-BDF2FCC2BDD1}"/>
              </a:ext>
            </a:extLst>
          </p:cNvPr>
          <p:cNvSpPr/>
          <p:nvPr/>
        </p:nvSpPr>
        <p:spPr>
          <a:xfrm>
            <a:off x="7066721" y="1361660"/>
            <a:ext cx="1560443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Page: 6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103449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998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432805" y="2967335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9170BED-55CB-4B19-B876-094F4DC14F4B}"/>
              </a:ext>
            </a:extLst>
          </p:cNvPr>
          <p:cNvSpPr/>
          <p:nvPr/>
        </p:nvSpPr>
        <p:spPr>
          <a:xfrm>
            <a:off x="1341782" y="3791274"/>
            <a:ext cx="6460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E18D8AE-9893-489C-81E4-4C4983C2C52D}"/>
              </a:ext>
            </a:extLst>
          </p:cNvPr>
          <p:cNvSpPr/>
          <p:nvPr/>
        </p:nvSpPr>
        <p:spPr>
          <a:xfrm>
            <a:off x="1975603" y="3924684"/>
            <a:ext cx="5864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8. Reading .</a:t>
            </a:r>
            <a:endParaRPr kumimoji="0" lang="ar-SA" sz="7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00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7,684 Kids Chores Illustrations &amp;amp; Clip Art - iStock">
            <a:extLst>
              <a:ext uri="{FF2B5EF4-FFF2-40B4-BE49-F238E27FC236}">
                <a16:creationId xmlns:a16="http://schemas.microsoft.com/office/drawing/2014/main" id="{9B1D6FE4-BEF1-4999-BDCC-70A298E8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2" y="89452"/>
            <a:ext cx="9044607" cy="67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875B5B1-7B0B-4BA2-8D14-8660985298B0}"/>
              </a:ext>
            </a:extLst>
          </p:cNvPr>
          <p:cNvSpPr/>
          <p:nvPr/>
        </p:nvSpPr>
        <p:spPr>
          <a:xfrm>
            <a:off x="1630017" y="2862470"/>
            <a:ext cx="6380922" cy="9044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kinds of chores do you do at home?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81586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usehold Chores Kids Vector Illustrations Stock Vector (Royalty Free)  393672508">
            <a:extLst>
              <a:ext uri="{FF2B5EF4-FFF2-40B4-BE49-F238E27FC236}">
                <a16:creationId xmlns:a16="http://schemas.microsoft.com/office/drawing/2014/main" id="{8D45472E-6D5B-478D-B218-1E6BDBF6C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" b="8551"/>
          <a:stretch/>
        </p:blipFill>
        <p:spPr bwMode="auto">
          <a:xfrm>
            <a:off x="173934" y="0"/>
            <a:ext cx="8796131" cy="66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B8B6FDD-3FC9-459A-A79F-8880039A5101}"/>
              </a:ext>
            </a:extLst>
          </p:cNvPr>
          <p:cNvSpPr/>
          <p:nvPr/>
        </p:nvSpPr>
        <p:spPr>
          <a:xfrm>
            <a:off x="1699591" y="3160642"/>
            <a:ext cx="6380922" cy="9044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Who decides the chores you do?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36575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8D950DD-ACCA-42D6-B5DD-753B5B1F5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565"/>
          <a:stretch/>
        </p:blipFill>
        <p:spPr>
          <a:xfrm>
            <a:off x="0" y="864704"/>
            <a:ext cx="9144000" cy="485029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D26CDDB-D1BF-4500-8F56-8CFB92B67C04}"/>
              </a:ext>
            </a:extLst>
          </p:cNvPr>
          <p:cNvSpPr/>
          <p:nvPr/>
        </p:nvSpPr>
        <p:spPr>
          <a:xfrm>
            <a:off x="7881730" y="864704"/>
            <a:ext cx="1262270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7</a:t>
            </a:r>
            <a:endParaRPr lang="ar-SA" sz="2400" b="1" dirty="0"/>
          </a:p>
        </p:txBody>
      </p:sp>
      <p:sp>
        <p:nvSpPr>
          <p:cNvPr id="3" name="سهم: لليمين 2">
            <a:extLst>
              <a:ext uri="{FF2B5EF4-FFF2-40B4-BE49-F238E27FC236}">
                <a16:creationId xmlns:a16="http://schemas.microsoft.com/office/drawing/2014/main" id="{FF49E092-89EE-4E6F-AACF-4F7F29792E4B}"/>
              </a:ext>
            </a:extLst>
          </p:cNvPr>
          <p:cNvSpPr/>
          <p:nvPr/>
        </p:nvSpPr>
        <p:spPr>
          <a:xfrm>
            <a:off x="0" y="1078395"/>
            <a:ext cx="5526157" cy="1918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do you </a:t>
            </a:r>
          </a:p>
          <a:p>
            <a:pPr algn="ctr"/>
            <a:r>
              <a:rPr lang="en-US" sz="2400" b="1" dirty="0"/>
              <a:t>think the teen’s chores are?</a:t>
            </a:r>
            <a:endParaRPr lang="ar-SA" sz="2400" b="1" dirty="0"/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CA3CC21B-A35D-40AE-BC17-1653C44DCAE8}"/>
              </a:ext>
            </a:extLst>
          </p:cNvPr>
          <p:cNvSpPr/>
          <p:nvPr/>
        </p:nvSpPr>
        <p:spPr>
          <a:xfrm>
            <a:off x="-1" y="2996647"/>
            <a:ext cx="5526157" cy="20772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How are his parents  going to feel if they come home in the next few minutes?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404603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ED8F63-D641-42B1-9960-DA1AD02A9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513"/>
            <a:ext cx="9144000" cy="665697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F9AC7D6-2F8C-4B06-B662-5273661B62FF}"/>
              </a:ext>
            </a:extLst>
          </p:cNvPr>
          <p:cNvSpPr/>
          <p:nvPr/>
        </p:nvSpPr>
        <p:spPr>
          <a:xfrm>
            <a:off x="7076661" y="5883965"/>
            <a:ext cx="2067339" cy="87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E39A884-DDC0-4011-B38D-1F01B65242B8}"/>
              </a:ext>
            </a:extLst>
          </p:cNvPr>
          <p:cNvSpPr/>
          <p:nvPr/>
        </p:nvSpPr>
        <p:spPr>
          <a:xfrm>
            <a:off x="7434469" y="6107034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2</a:t>
            </a:r>
            <a:endParaRPr lang="ar-SA" sz="2800" b="1" dirty="0"/>
          </a:p>
        </p:txBody>
      </p:sp>
      <p:pic>
        <p:nvPicPr>
          <p:cNvPr id="7" name="وسائط1 (mp3cut.net) (1)">
            <a:hlinkClick r:id="" action="ppaction://media"/>
            <a:extLst>
              <a:ext uri="{FF2B5EF4-FFF2-40B4-BE49-F238E27FC236}">
                <a16:creationId xmlns:a16="http://schemas.microsoft.com/office/drawing/2014/main" id="{8EA14C73-D9BE-4B33-BA93-226E73AA4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0201" y="586409"/>
            <a:ext cx="1172818" cy="11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063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8D950DD-ACCA-42D6-B5DD-753B5B1F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D26CDDB-D1BF-4500-8F56-8CFB92B67C04}"/>
              </a:ext>
            </a:extLst>
          </p:cNvPr>
          <p:cNvSpPr/>
          <p:nvPr/>
        </p:nvSpPr>
        <p:spPr>
          <a:xfrm>
            <a:off x="7881730" y="0"/>
            <a:ext cx="1262270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7</a:t>
            </a:r>
            <a:endParaRPr lang="ar-SA" sz="2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97CDFD4-D6E4-4FFE-944F-C909F122C36D}"/>
              </a:ext>
            </a:extLst>
          </p:cNvPr>
          <p:cNvSpPr/>
          <p:nvPr/>
        </p:nvSpPr>
        <p:spPr>
          <a:xfrm>
            <a:off x="1003851" y="4058477"/>
            <a:ext cx="3240157" cy="690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is the problem between parents and their kids?</a:t>
            </a:r>
            <a:endParaRPr lang="ar-SA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951613-4D1E-49A4-81DA-58D98299896C}"/>
              </a:ext>
            </a:extLst>
          </p:cNvPr>
          <p:cNvSpPr/>
          <p:nvPr/>
        </p:nvSpPr>
        <p:spPr>
          <a:xfrm>
            <a:off x="897834" y="2938671"/>
            <a:ext cx="3240157" cy="6907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Why do parents complain? </a:t>
            </a:r>
            <a:endParaRPr lang="ar-SA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AEAFF5C-1139-41B9-9527-47EB5CA0F446}"/>
              </a:ext>
            </a:extLst>
          </p:cNvPr>
          <p:cNvSpPr/>
          <p:nvPr/>
        </p:nvSpPr>
        <p:spPr>
          <a:xfrm>
            <a:off x="897834" y="5827646"/>
            <a:ext cx="3240157" cy="6907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are the complains ?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9834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8D950DD-ACCA-42D6-B5DD-753B5B1F5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D26CDDB-D1BF-4500-8F56-8CFB92B67C04}"/>
              </a:ext>
            </a:extLst>
          </p:cNvPr>
          <p:cNvSpPr/>
          <p:nvPr/>
        </p:nvSpPr>
        <p:spPr>
          <a:xfrm>
            <a:off x="7881730" y="0"/>
            <a:ext cx="1262270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7</a:t>
            </a:r>
            <a:endParaRPr lang="ar-SA" sz="2400" b="1" dirty="0"/>
          </a:p>
        </p:txBody>
      </p:sp>
      <p:pic>
        <p:nvPicPr>
          <p:cNvPr id="5" name="SG Bk 4 F-SA_2021_1-07">
            <a:hlinkClick r:id="" action="ppaction://media"/>
            <a:extLst>
              <a:ext uri="{FF2B5EF4-FFF2-40B4-BE49-F238E27FC236}">
                <a16:creationId xmlns:a16="http://schemas.microsoft.com/office/drawing/2014/main" id="{7805ECF9-015A-458B-8831-BE55D47F2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468" y="213691"/>
            <a:ext cx="968513" cy="9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998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420007B-3B4B-445D-A097-3DAF88DE5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89" y="868432"/>
            <a:ext cx="6972300" cy="24574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65396C3-E1E9-41F6-887A-9FAD108C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531" y="4127224"/>
            <a:ext cx="7077075" cy="19431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D4B1704-8314-4D21-86A4-9CCDF7FE4DB6}"/>
              </a:ext>
            </a:extLst>
          </p:cNvPr>
          <p:cNvSpPr/>
          <p:nvPr/>
        </p:nvSpPr>
        <p:spPr>
          <a:xfrm>
            <a:off x="7193240" y="787676"/>
            <a:ext cx="1508469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Page: 7</a:t>
            </a:r>
            <a:endParaRPr lang="ar-SA" sz="32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7BE89D1-8A7D-46A4-8CEC-01B3FBBE2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89" y="1001367"/>
            <a:ext cx="8291720" cy="37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78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432805" y="2967335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9170BED-55CB-4B19-B876-094F4DC14F4B}"/>
              </a:ext>
            </a:extLst>
          </p:cNvPr>
          <p:cNvSpPr/>
          <p:nvPr/>
        </p:nvSpPr>
        <p:spPr>
          <a:xfrm>
            <a:off x="1341782" y="3791274"/>
            <a:ext cx="6460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E18D8AE-9893-489C-81E4-4C4983C2C52D}"/>
              </a:ext>
            </a:extLst>
          </p:cNvPr>
          <p:cNvSpPr/>
          <p:nvPr/>
        </p:nvSpPr>
        <p:spPr>
          <a:xfrm>
            <a:off x="1975603" y="3924684"/>
            <a:ext cx="5864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 . Writing .</a:t>
            </a:r>
            <a:endParaRPr kumimoji="0" lang="ar-SA" sz="7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448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379B0B0-1F8A-47F1-9EE3-6908962E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516834"/>
            <a:ext cx="8825948" cy="582433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88EF7F3-B030-4450-BA30-FD6F3F768D6B}"/>
              </a:ext>
            </a:extLst>
          </p:cNvPr>
          <p:cNvSpPr/>
          <p:nvPr/>
        </p:nvSpPr>
        <p:spPr>
          <a:xfrm>
            <a:off x="7722704" y="516834"/>
            <a:ext cx="1262270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8</a:t>
            </a:r>
            <a:endParaRPr lang="ar-SA" sz="24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6E5B4EE-9D5C-4A30-B136-55E9AB566F46}"/>
              </a:ext>
            </a:extLst>
          </p:cNvPr>
          <p:cNvSpPr/>
          <p:nvPr/>
        </p:nvSpPr>
        <p:spPr>
          <a:xfrm>
            <a:off x="3031434" y="3379304"/>
            <a:ext cx="2047460" cy="4108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housework</a:t>
            </a:r>
            <a:endParaRPr lang="ar-SA" sz="24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29EA795-AF70-4F68-8CFB-F5AE875B3421}"/>
              </a:ext>
            </a:extLst>
          </p:cNvPr>
          <p:cNvSpPr/>
          <p:nvPr/>
        </p:nvSpPr>
        <p:spPr>
          <a:xfrm>
            <a:off x="3031434" y="3943351"/>
            <a:ext cx="2047460" cy="410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teens’</a:t>
            </a:r>
            <a:endParaRPr lang="ar-SA" sz="24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DA58305-220D-4E34-852A-69BA8A4683D2}"/>
              </a:ext>
            </a:extLst>
          </p:cNvPr>
          <p:cNvSpPr/>
          <p:nvPr/>
        </p:nvSpPr>
        <p:spPr>
          <a:xfrm>
            <a:off x="3031433" y="4443615"/>
            <a:ext cx="2047461" cy="4108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 parents’</a:t>
            </a:r>
            <a:endParaRPr lang="ar-SA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AF6093C-4824-4884-A177-CAC6C4A9978A}"/>
              </a:ext>
            </a:extLst>
          </p:cNvPr>
          <p:cNvSpPr/>
          <p:nvPr/>
        </p:nvSpPr>
        <p:spPr>
          <a:xfrm>
            <a:off x="3031434" y="4943879"/>
            <a:ext cx="2047460" cy="4485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 a major problem </a:t>
            </a:r>
            <a:r>
              <a:rPr lang="en-US" b="1" dirty="0"/>
              <a:t> </a:t>
            </a:r>
            <a:endParaRPr lang="ar-SA" sz="24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50BE27C-9BF2-4568-A819-FC7596342021}"/>
              </a:ext>
            </a:extLst>
          </p:cNvPr>
          <p:cNvSpPr/>
          <p:nvPr/>
        </p:nvSpPr>
        <p:spPr>
          <a:xfrm>
            <a:off x="3031433" y="5519531"/>
            <a:ext cx="2047459" cy="4108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chores</a:t>
            </a:r>
            <a:endParaRPr lang="ar-SA" sz="2400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923A655-728F-460B-AC44-631F97398783}"/>
              </a:ext>
            </a:extLst>
          </p:cNvPr>
          <p:cNvSpPr/>
          <p:nvPr/>
        </p:nvSpPr>
        <p:spPr>
          <a:xfrm>
            <a:off x="7318511" y="3379304"/>
            <a:ext cx="1497495" cy="4108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daughter</a:t>
            </a:r>
            <a:endParaRPr lang="ar-SA" sz="24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8863153-B1D5-4541-95DD-8B313770484B}"/>
              </a:ext>
            </a:extLst>
          </p:cNvPr>
          <p:cNvSpPr/>
          <p:nvPr/>
        </p:nvSpPr>
        <p:spPr>
          <a:xfrm>
            <a:off x="7318512" y="3943351"/>
            <a:ext cx="1497496" cy="410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a parent</a:t>
            </a:r>
            <a:endParaRPr lang="ar-SA" sz="24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DAD1B96-4CAE-4ACA-8327-590C9A0FD201}"/>
              </a:ext>
            </a:extLst>
          </p:cNvPr>
          <p:cNvSpPr/>
          <p:nvPr/>
        </p:nvSpPr>
        <p:spPr>
          <a:xfrm>
            <a:off x="7318512" y="4443615"/>
            <a:ext cx="1497496" cy="4108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teens</a:t>
            </a:r>
            <a:endParaRPr lang="ar-SA" sz="2400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88231D0-B30F-43A6-8B84-B3CC7AD041B8}"/>
              </a:ext>
            </a:extLst>
          </p:cNvPr>
          <p:cNvSpPr/>
          <p:nvPr/>
        </p:nvSpPr>
        <p:spPr>
          <a:xfrm>
            <a:off x="7318512" y="4981573"/>
            <a:ext cx="1497496" cy="4108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son’s</a:t>
            </a:r>
            <a:endParaRPr lang="ar-SA" sz="2400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E8947D8-0C88-41A4-A002-C2C2B14CCBA0}"/>
              </a:ext>
            </a:extLst>
          </p:cNvPr>
          <p:cNvSpPr/>
          <p:nvPr/>
        </p:nvSpPr>
        <p:spPr>
          <a:xfrm>
            <a:off x="7318511" y="5519531"/>
            <a:ext cx="1497497" cy="4108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mother’s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410349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0730431-54F8-430D-A784-D8381DF79F3E}"/>
              </a:ext>
            </a:extLst>
          </p:cNvPr>
          <p:cNvSpPr/>
          <p:nvPr/>
        </p:nvSpPr>
        <p:spPr>
          <a:xfrm>
            <a:off x="546652" y="467139"/>
            <a:ext cx="8100391" cy="1431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Most teenagers don’t want to do chores when 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their</a:t>
            </a:r>
            <a:r>
              <a:rPr lang="en-US" sz="3200" b="1" dirty="0"/>
              <a:t> parents expect </a:t>
            </a:r>
            <a:r>
              <a:rPr lang="en-US" sz="3200" b="1" dirty="0">
                <a:solidFill>
                  <a:schemeClr val="tx1"/>
                </a:solidFill>
                <a:highlight>
                  <a:srgbClr val="00FFFF"/>
                </a:highlight>
              </a:rPr>
              <a:t>them</a:t>
            </a:r>
            <a:r>
              <a:rPr lang="en-US" sz="3200" b="1" dirty="0"/>
              <a:t> to.</a:t>
            </a:r>
            <a:endParaRPr lang="ar-SA" sz="3200" b="1" dirty="0"/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7DAC1A43-8504-4A49-B074-1520F5B5C79E}"/>
              </a:ext>
            </a:extLst>
          </p:cNvPr>
          <p:cNvSpPr/>
          <p:nvPr/>
        </p:nvSpPr>
        <p:spPr>
          <a:xfrm>
            <a:off x="546652" y="2196548"/>
            <a:ext cx="2156791" cy="1073426"/>
          </a:xfrm>
          <a:prstGeom prst="wedgeEllipseCallout">
            <a:avLst>
              <a:gd name="adj1" fmla="val 63210"/>
              <a:gd name="adj2" fmla="val -9675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Possessive adjective</a:t>
            </a:r>
            <a:endParaRPr lang="ar-SA" sz="2000" b="1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6080D1CD-7E2D-458E-AB4E-B229623E766A}"/>
              </a:ext>
            </a:extLst>
          </p:cNvPr>
          <p:cNvSpPr/>
          <p:nvPr/>
        </p:nvSpPr>
        <p:spPr>
          <a:xfrm>
            <a:off x="6602895" y="2087218"/>
            <a:ext cx="2156791" cy="1073426"/>
          </a:xfrm>
          <a:prstGeom prst="wedgeEllipseCallout">
            <a:avLst>
              <a:gd name="adj1" fmla="val -57527"/>
              <a:gd name="adj2" fmla="val -8842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Object pronoun </a:t>
            </a:r>
            <a:endParaRPr lang="ar-SA" sz="2000" b="1" dirty="0"/>
          </a:p>
        </p:txBody>
      </p:sp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2A02B22B-16AF-41FF-8848-1CB55A8FEAF1}"/>
              </a:ext>
            </a:extLst>
          </p:cNvPr>
          <p:cNvSpPr/>
          <p:nvPr/>
        </p:nvSpPr>
        <p:spPr>
          <a:xfrm>
            <a:off x="1113183" y="3627783"/>
            <a:ext cx="7156174" cy="1749287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Pronouns and possessive adjectives link ideas in sentences.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8788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0730431-54F8-430D-A784-D8381DF79F3E}"/>
              </a:ext>
            </a:extLst>
          </p:cNvPr>
          <p:cNvSpPr/>
          <p:nvPr/>
        </p:nvSpPr>
        <p:spPr>
          <a:xfrm>
            <a:off x="546652" y="467139"/>
            <a:ext cx="8100391" cy="1431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One mother lets </a:t>
            </a:r>
            <a:r>
              <a:rPr lang="en-US" sz="3200" b="1" dirty="0">
                <a:solidFill>
                  <a:schemeClr val="tx1"/>
                </a:solidFill>
                <a:highlight>
                  <a:srgbClr val="00FFFF"/>
                </a:highlight>
              </a:rPr>
              <a:t>her</a:t>
            </a:r>
            <a:r>
              <a:rPr lang="en-US" sz="3200" b="1" dirty="0"/>
              <a:t> daughter see </a:t>
            </a:r>
            <a:r>
              <a:rPr lang="en-US" sz="3200" b="1" dirty="0">
                <a:solidFill>
                  <a:schemeClr val="tx1"/>
                </a:solidFill>
                <a:highlight>
                  <a:srgbClr val="00FFFF"/>
                </a:highlight>
              </a:rPr>
              <a:t>her</a:t>
            </a:r>
            <a:r>
              <a:rPr lang="en-US" sz="3200" b="1" dirty="0"/>
              <a:t> friends after 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she</a:t>
            </a:r>
            <a:r>
              <a:rPr lang="en-US" sz="3200" b="1" dirty="0"/>
              <a:t> finishes the housework.</a:t>
            </a:r>
            <a:endParaRPr lang="ar-SA" sz="3200" b="1" dirty="0"/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7DAC1A43-8504-4A49-B074-1520F5B5C79E}"/>
              </a:ext>
            </a:extLst>
          </p:cNvPr>
          <p:cNvSpPr/>
          <p:nvPr/>
        </p:nvSpPr>
        <p:spPr>
          <a:xfrm>
            <a:off x="546652" y="2196548"/>
            <a:ext cx="2156791" cy="1073426"/>
          </a:xfrm>
          <a:prstGeom prst="wedgeEllipseCallout">
            <a:avLst>
              <a:gd name="adj1" fmla="val 63210"/>
              <a:gd name="adj2" fmla="val -9675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Subject pronoun </a:t>
            </a:r>
            <a:endParaRPr lang="ar-SA" sz="2000" b="1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6080D1CD-7E2D-458E-AB4E-B229623E766A}"/>
              </a:ext>
            </a:extLst>
          </p:cNvPr>
          <p:cNvSpPr/>
          <p:nvPr/>
        </p:nvSpPr>
        <p:spPr>
          <a:xfrm>
            <a:off x="6881190" y="2355574"/>
            <a:ext cx="2156791" cy="1073426"/>
          </a:xfrm>
          <a:prstGeom prst="wedgeEllipseCallout">
            <a:avLst>
              <a:gd name="adj1" fmla="val -57988"/>
              <a:gd name="adj2" fmla="val -157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Object pronoun </a:t>
            </a:r>
            <a:endParaRPr lang="ar-SA" sz="2000" b="1" dirty="0"/>
          </a:p>
        </p:txBody>
      </p:sp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2A02B22B-16AF-41FF-8848-1CB55A8FEAF1}"/>
              </a:ext>
            </a:extLst>
          </p:cNvPr>
          <p:cNvSpPr/>
          <p:nvPr/>
        </p:nvSpPr>
        <p:spPr>
          <a:xfrm>
            <a:off x="1113183" y="3627783"/>
            <a:ext cx="7156174" cy="1749287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Pronouns help avoid repeating the same word or words.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681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0730431-54F8-430D-A784-D8381DF79F3E}"/>
              </a:ext>
            </a:extLst>
          </p:cNvPr>
          <p:cNvSpPr/>
          <p:nvPr/>
        </p:nvSpPr>
        <p:spPr>
          <a:xfrm>
            <a:off x="546652" y="467139"/>
            <a:ext cx="8100391" cy="1431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u="sng" dirty="0"/>
              <a:t>Some teenagers refuse to do their chores. 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This</a:t>
            </a:r>
            <a:r>
              <a:rPr lang="en-US" sz="3200" b="1" dirty="0"/>
              <a:t> can often lead to conflict.</a:t>
            </a:r>
            <a:endParaRPr lang="ar-SA" sz="3200" b="1" dirty="0"/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7DAC1A43-8504-4A49-B074-1520F5B5C79E}"/>
              </a:ext>
            </a:extLst>
          </p:cNvPr>
          <p:cNvSpPr/>
          <p:nvPr/>
        </p:nvSpPr>
        <p:spPr>
          <a:xfrm>
            <a:off x="357808" y="2454966"/>
            <a:ext cx="2862470" cy="1073426"/>
          </a:xfrm>
          <a:prstGeom prst="wedgeEllipseCallout">
            <a:avLst>
              <a:gd name="adj1" fmla="val 23627"/>
              <a:gd name="adj2" fmla="val -11527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Demonstrative pronoun </a:t>
            </a:r>
            <a:r>
              <a:rPr lang="en-US" sz="2000" dirty="0"/>
              <a:t>  </a:t>
            </a:r>
            <a:endParaRPr lang="ar-SA" sz="2000" dirty="0"/>
          </a:p>
        </p:txBody>
      </p:sp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2A02B22B-16AF-41FF-8848-1CB55A8FEAF1}"/>
              </a:ext>
            </a:extLst>
          </p:cNvPr>
          <p:cNvSpPr/>
          <p:nvPr/>
        </p:nvSpPr>
        <p:spPr>
          <a:xfrm>
            <a:off x="834887" y="3528392"/>
            <a:ext cx="7812156" cy="1749287"/>
          </a:xfrm>
          <a:prstGeom prst="upArrowCallout">
            <a:avLst>
              <a:gd name="adj1" fmla="val 20455"/>
              <a:gd name="adj2" fmla="val 33523"/>
              <a:gd name="adj3" fmla="val 25000"/>
              <a:gd name="adj4" fmla="val 6497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Demonstrative pronouns like this and that can refer to one word or a whole idea.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62968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0FCF55-09B3-4204-ABBB-35FDDB29D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591"/>
            <a:ext cx="9144000" cy="534725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7070123-55DE-44D5-AA7B-51A8DB10A5B5}"/>
              </a:ext>
            </a:extLst>
          </p:cNvPr>
          <p:cNvSpPr/>
          <p:nvPr/>
        </p:nvSpPr>
        <p:spPr>
          <a:xfrm>
            <a:off x="7732643" y="740466"/>
            <a:ext cx="1262270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8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18188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263DA73-C72B-43F2-9D22-241BBF56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F1B0F22-7107-4FA5-901B-D188AF81833D}"/>
              </a:ext>
            </a:extLst>
          </p:cNvPr>
          <p:cNvSpPr/>
          <p:nvPr/>
        </p:nvSpPr>
        <p:spPr>
          <a:xfrm>
            <a:off x="7504044" y="6281531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2</a:t>
            </a:r>
            <a:endParaRPr lang="ar-SA" sz="2800" b="1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3B1937D-31C8-4BC4-AD05-A2162C939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297" y="-19877"/>
            <a:ext cx="2007704" cy="3935896"/>
          </a:xfrm>
          <a:prstGeom prst="rect">
            <a:avLst/>
          </a:prstGeom>
        </p:spPr>
      </p:pic>
      <p:pic>
        <p:nvPicPr>
          <p:cNvPr id="8" name="وسائط1 (mp3cut.net) (2)">
            <a:hlinkClick r:id="" action="ppaction://media"/>
            <a:extLst>
              <a:ext uri="{FF2B5EF4-FFF2-40B4-BE49-F238E27FC236}">
                <a16:creationId xmlns:a16="http://schemas.microsoft.com/office/drawing/2014/main" id="{0F838A05-4A8C-41C3-B2AC-0BE02C3BD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3060" y="1709531"/>
            <a:ext cx="1077843" cy="107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607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905F38D-0280-4EED-A021-6CBE7C75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933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71D562A-FBA7-4202-8B2F-3AD25FCB0E9F}"/>
              </a:ext>
            </a:extLst>
          </p:cNvPr>
          <p:cNvSpPr/>
          <p:nvPr/>
        </p:nvSpPr>
        <p:spPr>
          <a:xfrm>
            <a:off x="7752521" y="144118"/>
            <a:ext cx="1262270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8</a:t>
            </a:r>
            <a:endParaRPr lang="ar-SA" sz="24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E5D9368-555A-4EC2-8828-6D9E7A62B175}"/>
              </a:ext>
            </a:extLst>
          </p:cNvPr>
          <p:cNvSpPr/>
          <p:nvPr/>
        </p:nvSpPr>
        <p:spPr>
          <a:xfrm>
            <a:off x="2751481" y="735495"/>
            <a:ext cx="1202635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their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414474A-A2BA-42A2-8FB0-BDC7A11400F6}"/>
              </a:ext>
            </a:extLst>
          </p:cNvPr>
          <p:cNvSpPr/>
          <p:nvPr/>
        </p:nvSpPr>
        <p:spPr>
          <a:xfrm>
            <a:off x="2173353" y="1262269"/>
            <a:ext cx="1202635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They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86FD7A6-1C8D-4685-994D-9892CE055F3F}"/>
              </a:ext>
            </a:extLst>
          </p:cNvPr>
          <p:cNvSpPr/>
          <p:nvPr/>
        </p:nvSpPr>
        <p:spPr>
          <a:xfrm>
            <a:off x="4273836" y="1262269"/>
            <a:ext cx="1017097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their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6BF195A-9703-458E-BF72-4C3AC110CCA1}"/>
              </a:ext>
            </a:extLst>
          </p:cNvPr>
          <p:cNvSpPr/>
          <p:nvPr/>
        </p:nvSpPr>
        <p:spPr>
          <a:xfrm>
            <a:off x="3712269" y="2224708"/>
            <a:ext cx="1070115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their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4B8703F-1D78-4A61-A333-64AC441F6C3B}"/>
              </a:ext>
            </a:extLst>
          </p:cNvPr>
          <p:cNvSpPr/>
          <p:nvPr/>
        </p:nvSpPr>
        <p:spPr>
          <a:xfrm>
            <a:off x="3110951" y="3160643"/>
            <a:ext cx="1202635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their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3D79CB8-1D5B-4151-ABED-7E3B3A68C905}"/>
              </a:ext>
            </a:extLst>
          </p:cNvPr>
          <p:cNvSpPr/>
          <p:nvPr/>
        </p:nvSpPr>
        <p:spPr>
          <a:xfrm>
            <a:off x="4906619" y="3160643"/>
            <a:ext cx="1017097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They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D8A324F-DD48-47DE-9C23-EC493A5972BF}"/>
              </a:ext>
            </a:extLst>
          </p:cNvPr>
          <p:cNvSpPr/>
          <p:nvPr/>
        </p:nvSpPr>
        <p:spPr>
          <a:xfrm>
            <a:off x="788504" y="3591339"/>
            <a:ext cx="477079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it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9AC276-881F-43F2-AF70-4DD582651EBB}"/>
              </a:ext>
            </a:extLst>
          </p:cNvPr>
          <p:cNvSpPr/>
          <p:nvPr/>
        </p:nvSpPr>
        <p:spPr>
          <a:xfrm>
            <a:off x="4479235" y="4118113"/>
            <a:ext cx="1225826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them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9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BF8A18-A81B-44BC-8591-43C6A17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69774"/>
            <a:ext cx="8458200" cy="289548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D27F1C2-984E-40D4-9244-C9779508B2B3}"/>
              </a:ext>
            </a:extLst>
          </p:cNvPr>
          <p:cNvSpPr/>
          <p:nvPr/>
        </p:nvSpPr>
        <p:spPr>
          <a:xfrm>
            <a:off x="7434468" y="1669774"/>
            <a:ext cx="1192697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8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4250911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40F731-9982-4C2A-B9A4-F60063C2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991"/>
            <a:ext cx="9144000" cy="626165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5A41733-4448-4862-AC7D-0E6FACBEF609}"/>
              </a:ext>
            </a:extLst>
          </p:cNvPr>
          <p:cNvSpPr/>
          <p:nvPr/>
        </p:nvSpPr>
        <p:spPr>
          <a:xfrm>
            <a:off x="7623312" y="188844"/>
            <a:ext cx="1361662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92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2192834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0447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432805" y="2967335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9170BED-55CB-4B19-B876-094F4DC14F4B}"/>
              </a:ext>
            </a:extLst>
          </p:cNvPr>
          <p:cNvSpPr/>
          <p:nvPr/>
        </p:nvSpPr>
        <p:spPr>
          <a:xfrm>
            <a:off x="1341782" y="3791274"/>
            <a:ext cx="6460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E18D8AE-9893-489C-81E4-4C4983C2C52D}"/>
              </a:ext>
            </a:extLst>
          </p:cNvPr>
          <p:cNvSpPr/>
          <p:nvPr/>
        </p:nvSpPr>
        <p:spPr>
          <a:xfrm>
            <a:off x="1938130" y="4024075"/>
            <a:ext cx="5864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11. Form , Meaning  and  Function .</a:t>
            </a:r>
            <a:endParaRPr kumimoji="0" lang="ar-SA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035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275346A-7FEA-4BCC-BFD4-DD26C8CC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83FE3C1-4593-4CE0-A3D0-896A27C6E4CB}"/>
              </a:ext>
            </a:extLst>
          </p:cNvPr>
          <p:cNvSpPr/>
          <p:nvPr/>
        </p:nvSpPr>
        <p:spPr>
          <a:xfrm>
            <a:off x="7881729" y="69574"/>
            <a:ext cx="1192697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9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57618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llow the rules, Royalty-free Follow the rules Vector Images &amp;amp; Drawings |  Depositphotos®">
            <a:extLst>
              <a:ext uri="{FF2B5EF4-FFF2-40B4-BE49-F238E27FC236}">
                <a16:creationId xmlns:a16="http://schemas.microsoft.com/office/drawing/2014/main" id="{AFCA208A-F96F-4802-AFD3-A7015D6C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965"/>
            <a:ext cx="4166658" cy="63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Little Boy Driving Red Car On The Street Royalty Free Cliparts, Vectors,  And Stock Illustration. Image 101735866.">
            <a:extLst>
              <a:ext uri="{FF2B5EF4-FFF2-40B4-BE49-F238E27FC236}">
                <a16:creationId xmlns:a16="http://schemas.microsoft.com/office/drawing/2014/main" id="{6B5069E2-EFCF-446F-B5B0-7040EEDA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2" y="2731098"/>
            <a:ext cx="4285928" cy="37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: لليمين 3">
            <a:extLst>
              <a:ext uri="{FF2B5EF4-FFF2-40B4-BE49-F238E27FC236}">
                <a16:creationId xmlns:a16="http://schemas.microsoft.com/office/drawing/2014/main" id="{F26650CF-1CC3-4A49-AD79-6F9AF111AE0C}"/>
              </a:ext>
            </a:extLst>
          </p:cNvPr>
          <p:cNvSpPr/>
          <p:nvPr/>
        </p:nvSpPr>
        <p:spPr>
          <a:xfrm>
            <a:off x="405342" y="377687"/>
            <a:ext cx="4363278" cy="2723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He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must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/>
                </a:solidFill>
                <a:highlight>
                  <a:srgbClr val="00FFFF"/>
                </a:highlight>
              </a:rPr>
              <a:t>stop</a:t>
            </a:r>
            <a:r>
              <a:rPr lang="en-US" sz="2800" b="1" dirty="0"/>
              <a:t> at the traffic lights.</a:t>
            </a:r>
            <a:endParaRPr lang="ar-SA" sz="2800" b="1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150A51E-4B31-4907-A6A9-DE7B7EA2C4E7}"/>
              </a:ext>
            </a:extLst>
          </p:cNvPr>
          <p:cNvSpPr/>
          <p:nvPr/>
        </p:nvSpPr>
        <p:spPr>
          <a:xfrm>
            <a:off x="4880113" y="4605705"/>
            <a:ext cx="2365513" cy="140141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Obligation  and necessity.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35373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way from Paradise: 1 day without talking ==&amp;gt; what I&amp;#39;ve learned">
            <a:extLst>
              <a:ext uri="{FF2B5EF4-FFF2-40B4-BE49-F238E27FC236}">
                <a16:creationId xmlns:a16="http://schemas.microsoft.com/office/drawing/2014/main" id="{1452BD62-07D0-4F8F-B54C-3A6E7A7B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82" y="3117574"/>
            <a:ext cx="4876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ilent Sign by San8di | Teachers Pay Teachers">
            <a:extLst>
              <a:ext uri="{FF2B5EF4-FFF2-40B4-BE49-F238E27FC236}">
                <a16:creationId xmlns:a16="http://schemas.microsoft.com/office/drawing/2014/main" id="{41D645E2-42F1-409B-900D-B76292CB8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16310" r="5942" b="16013"/>
          <a:stretch/>
        </p:blipFill>
        <p:spPr bwMode="auto">
          <a:xfrm>
            <a:off x="4403034" y="417444"/>
            <a:ext cx="2610678" cy="26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سهم: لليمين 4">
            <a:extLst>
              <a:ext uri="{FF2B5EF4-FFF2-40B4-BE49-F238E27FC236}">
                <a16:creationId xmlns:a16="http://schemas.microsoft.com/office/drawing/2014/main" id="{8670339B-C442-4622-B5D8-38930C4AAEF8}"/>
              </a:ext>
            </a:extLst>
          </p:cNvPr>
          <p:cNvSpPr/>
          <p:nvPr/>
        </p:nvSpPr>
        <p:spPr>
          <a:xfrm>
            <a:off x="255104" y="2067339"/>
            <a:ext cx="4525618" cy="2723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You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mustn’t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/>
                </a:solidFill>
                <a:highlight>
                  <a:srgbClr val="00FFFF"/>
                </a:highlight>
              </a:rPr>
              <a:t>talk</a:t>
            </a:r>
            <a:r>
              <a:rPr lang="en-US" sz="2800" b="1" dirty="0"/>
              <a:t> during the test. </a:t>
            </a:r>
            <a:endParaRPr lang="ar-SA" sz="2800" b="1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4A7B01C-3430-4CCB-AF76-6FEF94EB2D94}"/>
              </a:ext>
            </a:extLst>
          </p:cNvPr>
          <p:cNvSpPr/>
          <p:nvPr/>
        </p:nvSpPr>
        <p:spPr>
          <a:xfrm>
            <a:off x="457200" y="417444"/>
            <a:ext cx="3157330" cy="140141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forbidden or not allowed.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82652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سهم: لليمين 4">
            <a:extLst>
              <a:ext uri="{FF2B5EF4-FFF2-40B4-BE49-F238E27FC236}">
                <a16:creationId xmlns:a16="http://schemas.microsoft.com/office/drawing/2014/main" id="{8670339B-C442-4622-B5D8-38930C4AAEF8}"/>
              </a:ext>
            </a:extLst>
          </p:cNvPr>
          <p:cNvSpPr/>
          <p:nvPr/>
        </p:nvSpPr>
        <p:spPr>
          <a:xfrm>
            <a:off x="255104" y="705678"/>
            <a:ext cx="4525618" cy="2723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They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have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to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/>
                </a:solidFill>
                <a:highlight>
                  <a:srgbClr val="00FFFF"/>
                </a:highlight>
              </a:rPr>
              <a:t>wear</a:t>
            </a:r>
            <a:r>
              <a:rPr lang="en-US" sz="2800" b="1" dirty="0"/>
              <a:t> uniforms at school. </a:t>
            </a:r>
            <a:endParaRPr lang="ar-SA" sz="2800" b="1" dirty="0"/>
          </a:p>
        </p:txBody>
      </p:sp>
      <p:pic>
        <p:nvPicPr>
          <p:cNvPr id="19458" name="Picture 2" descr="Vector Cartoon School Season Cute Short Hair Female Student Wearing Blue School  Uniform Backpack, School Uniform Clipart, Vector, Cartoon PNG Transparent  Clipart Image and PSD File for Free Download">
            <a:extLst>
              <a:ext uri="{FF2B5EF4-FFF2-40B4-BE49-F238E27FC236}">
                <a16:creationId xmlns:a16="http://schemas.microsoft.com/office/drawing/2014/main" id="{B33C6B04-4D17-483B-8646-784C8A88D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417" y1="21013" x2="48917" y2="61628"/>
                        <a14:foregroundMark x1="48917" y1="61628" x2="47833" y2="62458"/>
                        <a14:foregroundMark x1="27500" y1="31728" x2="35500" y2="39286"/>
                        <a14:foregroundMark x1="35500" y1="39286" x2="41417" y2="37542"/>
                        <a14:foregroundMark x1="28333" y1="78239" x2="32000" y2="85714"/>
                        <a14:foregroundMark x1="32000" y1="85714" x2="34167" y2="85548"/>
                        <a14:foregroundMark x1="41750" y1="77409" x2="45417" y2="83472"/>
                        <a14:foregroundMark x1="45417" y1="83472" x2="46500" y2="83804"/>
                        <a14:foregroundMark x1="28500" y1="84967" x2="30833" y2="85963"/>
                        <a14:foregroundMark x1="49583" y1="83306" x2="44167" y2="84219"/>
                        <a14:foregroundMark x1="68167" y1="73588" x2="67667" y2="81894"/>
                        <a14:foregroundMark x1="67667" y1="81894" x2="60917" y2="86047"/>
                        <a14:foregroundMark x1="77750" y1="70847" x2="80750" y2="78987"/>
                        <a14:foregroundMark x1="80750" y1="78987" x2="77500" y2="84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12484" r="15361" b="11657"/>
          <a:stretch/>
        </p:blipFill>
        <p:spPr bwMode="auto">
          <a:xfrm>
            <a:off x="4780722" y="536713"/>
            <a:ext cx="3906078" cy="47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9F8960A-27FA-495D-9BB7-359985EA4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326" y="3766206"/>
            <a:ext cx="2365453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3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9F8960A-27FA-495D-9BB7-359985EA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07" y="3120887"/>
            <a:ext cx="2198190" cy="1432684"/>
          </a:xfrm>
          <a:prstGeom prst="rect">
            <a:avLst/>
          </a:prstGeom>
        </p:spPr>
      </p:pic>
      <p:pic>
        <p:nvPicPr>
          <p:cNvPr id="20482" name="Picture 2" descr="1,407 Wake Up Late Illustrations &amp;amp; Clip Art - iStock">
            <a:extLst>
              <a:ext uri="{FF2B5EF4-FFF2-40B4-BE49-F238E27FC236}">
                <a16:creationId xmlns:a16="http://schemas.microsoft.com/office/drawing/2014/main" id="{B687E27E-261A-4470-8CD2-C434C1370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t="7034" r="15217" b="5896"/>
          <a:stretch/>
        </p:blipFill>
        <p:spPr bwMode="auto">
          <a:xfrm>
            <a:off x="4572000" y="536713"/>
            <a:ext cx="4316896" cy="47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سهم: لليمين 4">
            <a:extLst>
              <a:ext uri="{FF2B5EF4-FFF2-40B4-BE49-F238E27FC236}">
                <a16:creationId xmlns:a16="http://schemas.microsoft.com/office/drawing/2014/main" id="{8670339B-C442-4622-B5D8-38930C4AAEF8}"/>
              </a:ext>
            </a:extLst>
          </p:cNvPr>
          <p:cNvSpPr/>
          <p:nvPr/>
        </p:nvSpPr>
        <p:spPr>
          <a:xfrm>
            <a:off x="274953" y="536713"/>
            <a:ext cx="4525618" cy="2723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Does she 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have to </a:t>
            </a:r>
            <a:r>
              <a:rPr lang="en-US" sz="2800" b="1" dirty="0">
                <a:solidFill>
                  <a:schemeClr val="tx1"/>
                </a:solidFill>
                <a:highlight>
                  <a:srgbClr val="00FFFF"/>
                </a:highlight>
              </a:rPr>
              <a:t>go</a:t>
            </a:r>
            <a:r>
              <a:rPr lang="en-US" sz="2800" b="1" dirty="0"/>
              <a:t> now?</a:t>
            </a:r>
            <a:endParaRPr lang="ar-SA" sz="2800" b="1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EDD5C48-C2C5-4378-BCAE-9C629543D838}"/>
              </a:ext>
            </a:extLst>
          </p:cNvPr>
          <p:cNvSpPr/>
          <p:nvPr/>
        </p:nvSpPr>
        <p:spPr>
          <a:xfrm>
            <a:off x="1361661" y="5188226"/>
            <a:ext cx="6722166" cy="904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She has an exam . She overslept!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11424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250D4C-E30C-4EC8-99DB-8EF211D66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036366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A5F83DB-4DB7-4AAB-91AE-AF3EDA1FE989}"/>
              </a:ext>
            </a:extLst>
          </p:cNvPr>
          <p:cNvSpPr/>
          <p:nvPr/>
        </p:nvSpPr>
        <p:spPr>
          <a:xfrm>
            <a:off x="7295322" y="188844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3</a:t>
            </a:r>
            <a:endParaRPr lang="ar-SA" sz="2800" b="1" dirty="0"/>
          </a:p>
        </p:txBody>
      </p:sp>
      <p:pic>
        <p:nvPicPr>
          <p:cNvPr id="5" name="وسائط1 (mp3cut.net) (3)">
            <a:hlinkClick r:id="" action="ppaction://media"/>
            <a:extLst>
              <a:ext uri="{FF2B5EF4-FFF2-40B4-BE49-F238E27FC236}">
                <a16:creationId xmlns:a16="http://schemas.microsoft.com/office/drawing/2014/main" id="{C4D9ADAE-98F3-4B54-AF1A-6F2289F5F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1740" y="444778"/>
            <a:ext cx="939248" cy="9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55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وسيلة الشرح: سهم لأسفل 4">
            <a:extLst>
              <a:ext uri="{FF2B5EF4-FFF2-40B4-BE49-F238E27FC236}">
                <a16:creationId xmlns:a16="http://schemas.microsoft.com/office/drawing/2014/main" id="{D04600B3-5785-4E19-A52C-F1C7CD428BA2}"/>
              </a:ext>
            </a:extLst>
          </p:cNvPr>
          <p:cNvSpPr/>
          <p:nvPr/>
        </p:nvSpPr>
        <p:spPr>
          <a:xfrm>
            <a:off x="1729408" y="367749"/>
            <a:ext cx="6311348" cy="1500808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form of 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have to </a:t>
            </a:r>
            <a:r>
              <a:rPr lang="en-US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changes </a:t>
            </a:r>
          </a:p>
          <a:p>
            <a:pPr algn="ctr"/>
            <a:r>
              <a:rPr lang="en-US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agree with the subject.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E819D26-0783-4DD4-B936-51E3A1BB8557}"/>
              </a:ext>
            </a:extLst>
          </p:cNvPr>
          <p:cNvSpPr/>
          <p:nvPr/>
        </p:nvSpPr>
        <p:spPr>
          <a:xfrm>
            <a:off x="447260" y="2007704"/>
            <a:ext cx="6241774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have to </a:t>
            </a:r>
            <a:r>
              <a:rPr lang="en-US" sz="4000" b="1" dirty="0"/>
              <a:t>sleep early . </a:t>
            </a:r>
            <a:endParaRPr lang="ar-SA" sz="40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760C31D-9D54-4BC9-AD38-79ED7BC1E4AE}"/>
              </a:ext>
            </a:extLst>
          </p:cNvPr>
          <p:cNvSpPr/>
          <p:nvPr/>
        </p:nvSpPr>
        <p:spPr>
          <a:xfrm>
            <a:off x="447260" y="3187092"/>
            <a:ext cx="6241774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has to </a:t>
            </a:r>
            <a:r>
              <a:rPr lang="en-US" sz="4000" b="1" dirty="0"/>
              <a:t>sleep early . </a:t>
            </a:r>
            <a:endParaRPr lang="ar-SA" sz="4000" b="1" dirty="0"/>
          </a:p>
        </p:txBody>
      </p:sp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80567D3B-6588-47AA-9DC0-BC0D78B60730}"/>
              </a:ext>
            </a:extLst>
          </p:cNvPr>
          <p:cNvSpPr/>
          <p:nvPr/>
        </p:nvSpPr>
        <p:spPr>
          <a:xfrm>
            <a:off x="447260" y="4439478"/>
            <a:ext cx="2216427" cy="1371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Have to </a:t>
            </a:r>
            <a:endParaRPr lang="ar-SA" sz="3200" b="1" dirty="0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6AD0308-273E-4166-AAAA-9F409479DBCC}"/>
              </a:ext>
            </a:extLst>
          </p:cNvPr>
          <p:cNvSpPr/>
          <p:nvPr/>
        </p:nvSpPr>
        <p:spPr>
          <a:xfrm>
            <a:off x="2892287" y="4661452"/>
            <a:ext cx="3588028" cy="8647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You, I , we , they </a:t>
            </a:r>
            <a:endParaRPr lang="ar-SA" sz="3600" b="1" dirty="0"/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F0D78A11-E607-40EE-87EB-731A28AA9EC4}"/>
              </a:ext>
            </a:extLst>
          </p:cNvPr>
          <p:cNvSpPr/>
          <p:nvPr/>
        </p:nvSpPr>
        <p:spPr>
          <a:xfrm>
            <a:off x="2241274" y="5486400"/>
            <a:ext cx="2216427" cy="1371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Has to </a:t>
            </a:r>
            <a:endParaRPr lang="ar-SA" sz="3200" b="1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4AD1226-3031-4723-B19B-DBFF74D0FBE8}"/>
              </a:ext>
            </a:extLst>
          </p:cNvPr>
          <p:cNvSpPr/>
          <p:nvPr/>
        </p:nvSpPr>
        <p:spPr>
          <a:xfrm>
            <a:off x="4686301" y="5708374"/>
            <a:ext cx="3588028" cy="8647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She , he , it </a:t>
            </a:r>
            <a:endParaRPr lang="ar-SA" sz="3600" b="1" dirty="0"/>
          </a:p>
        </p:txBody>
      </p:sp>
      <p:pic>
        <p:nvPicPr>
          <p:cNvPr id="10" name="Picture 4" descr="Red Cross Mark Clipart Wrong Answer - Say No In Chinese, HD Png Download -  kindpng">
            <a:extLst>
              <a:ext uri="{FF2B5EF4-FFF2-40B4-BE49-F238E27FC236}">
                <a16:creationId xmlns:a16="http://schemas.microsoft.com/office/drawing/2014/main" id="{5A186019-C879-4D9C-9643-EAE3DEF89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889" l="4018" r="91518">
                        <a14:foregroundMark x1="82143" y1="21778" x2="37946" y2="49778"/>
                        <a14:foregroundMark x1="37946" y1="49778" x2="11161" y2="92444"/>
                        <a14:foregroundMark x1="11161" y1="92444" x2="12500" y2="92444"/>
                        <a14:foregroundMark x1="25000" y1="19111" x2="51786" y2="40889"/>
                        <a14:foregroundMark x1="51786" y1="40889" x2="70536" y2="66667"/>
                        <a14:foregroundMark x1="70536" y1="66667" x2="76339" y2="88000"/>
                        <a14:foregroundMark x1="88839" y1="48000" x2="88839" y2="48000"/>
                        <a14:foregroundMark x1="91964" y1="45333" x2="91964" y2="45333"/>
                        <a14:foregroundMark x1="24107" y1="7556" x2="24107" y2="7556"/>
                        <a14:foregroundMark x1="45536" y1="37333" x2="29464" y2="58667"/>
                        <a14:foregroundMark x1="9375" y1="72000" x2="9375" y2="72000"/>
                        <a14:foregroundMark x1="6696" y1="92444" x2="6696" y2="92444"/>
                        <a14:foregroundMark x1="73661" y1="92444" x2="90179" y2="92889"/>
                        <a14:foregroundMark x1="75893" y1="91111" x2="4018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15" y="1530427"/>
            <a:ext cx="1400335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rrect Clipart - Clipart Suggest">
            <a:extLst>
              <a:ext uri="{FF2B5EF4-FFF2-40B4-BE49-F238E27FC236}">
                <a16:creationId xmlns:a16="http://schemas.microsoft.com/office/drawing/2014/main" id="{4A2069C2-607F-4958-BDF5-A8779057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35" y="2615593"/>
            <a:ext cx="1524414" cy="1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5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3" grpId="0" animBg="1"/>
      <p:bldP spid="8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وسيلة الشرح: سهم لأسفل 4">
            <a:extLst>
              <a:ext uri="{FF2B5EF4-FFF2-40B4-BE49-F238E27FC236}">
                <a16:creationId xmlns:a16="http://schemas.microsoft.com/office/drawing/2014/main" id="{D04600B3-5785-4E19-A52C-F1C7CD428BA2}"/>
              </a:ext>
            </a:extLst>
          </p:cNvPr>
          <p:cNvSpPr/>
          <p:nvPr/>
        </p:nvSpPr>
        <p:spPr>
          <a:xfrm>
            <a:off x="1182756" y="281498"/>
            <a:ext cx="7205870" cy="1500808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can also be used in the past tense as 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had to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E819D26-0783-4DD4-B936-51E3A1BB8557}"/>
              </a:ext>
            </a:extLst>
          </p:cNvPr>
          <p:cNvSpPr/>
          <p:nvPr/>
        </p:nvSpPr>
        <p:spPr>
          <a:xfrm>
            <a:off x="447260" y="2007704"/>
            <a:ext cx="6549888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have to </a:t>
            </a:r>
            <a:r>
              <a:rPr lang="en-US" sz="4000" b="1" dirty="0"/>
              <a:t>sleep yesterday . </a:t>
            </a:r>
            <a:endParaRPr lang="ar-SA" sz="40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760C31D-9D54-4BC9-AD38-79ED7BC1E4AE}"/>
              </a:ext>
            </a:extLst>
          </p:cNvPr>
          <p:cNvSpPr/>
          <p:nvPr/>
        </p:nvSpPr>
        <p:spPr>
          <a:xfrm>
            <a:off x="447259" y="3187092"/>
            <a:ext cx="6450497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had to </a:t>
            </a:r>
            <a:r>
              <a:rPr lang="en-US" sz="4000" b="1" dirty="0"/>
              <a:t>sleep yesterday . </a:t>
            </a:r>
            <a:endParaRPr lang="ar-SA" sz="4000" b="1" dirty="0"/>
          </a:p>
        </p:txBody>
      </p:sp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80567D3B-6588-47AA-9DC0-BC0D78B60730}"/>
              </a:ext>
            </a:extLst>
          </p:cNvPr>
          <p:cNvSpPr/>
          <p:nvPr/>
        </p:nvSpPr>
        <p:spPr>
          <a:xfrm>
            <a:off x="447260" y="4439478"/>
            <a:ext cx="2216427" cy="1371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had to </a:t>
            </a:r>
            <a:endParaRPr lang="ar-SA" sz="3200" b="1" dirty="0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6AD0308-273E-4166-AAAA-9F409479DBCC}"/>
              </a:ext>
            </a:extLst>
          </p:cNvPr>
          <p:cNvSpPr/>
          <p:nvPr/>
        </p:nvSpPr>
        <p:spPr>
          <a:xfrm>
            <a:off x="2663687" y="4643343"/>
            <a:ext cx="6241773" cy="8647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You, I , we , they, She , he , it </a:t>
            </a:r>
            <a:endParaRPr lang="ar-SA" sz="3600" b="1" dirty="0"/>
          </a:p>
          <a:p>
            <a:pPr algn="ctr"/>
            <a:r>
              <a:rPr lang="en-US" sz="3600" b="1" dirty="0"/>
              <a:t> </a:t>
            </a:r>
            <a:endParaRPr lang="ar-SA" sz="3600" b="1" dirty="0"/>
          </a:p>
        </p:txBody>
      </p:sp>
      <p:pic>
        <p:nvPicPr>
          <p:cNvPr id="10" name="Picture 4" descr="Red Cross Mark Clipart Wrong Answer - Say No In Chinese, HD Png Download -  kindpng">
            <a:extLst>
              <a:ext uri="{FF2B5EF4-FFF2-40B4-BE49-F238E27FC236}">
                <a16:creationId xmlns:a16="http://schemas.microsoft.com/office/drawing/2014/main" id="{5A186019-C879-4D9C-9643-EAE3DEF89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889" l="4018" r="91518">
                        <a14:foregroundMark x1="82143" y1="21778" x2="37946" y2="49778"/>
                        <a14:foregroundMark x1="37946" y1="49778" x2="11161" y2="92444"/>
                        <a14:foregroundMark x1="11161" y1="92444" x2="12500" y2="92444"/>
                        <a14:foregroundMark x1="25000" y1="19111" x2="51786" y2="40889"/>
                        <a14:foregroundMark x1="51786" y1="40889" x2="70536" y2="66667"/>
                        <a14:foregroundMark x1="70536" y1="66667" x2="76339" y2="88000"/>
                        <a14:foregroundMark x1="88839" y1="48000" x2="88839" y2="48000"/>
                        <a14:foregroundMark x1="91964" y1="45333" x2="91964" y2="45333"/>
                        <a14:foregroundMark x1="24107" y1="7556" x2="24107" y2="7556"/>
                        <a14:foregroundMark x1="45536" y1="37333" x2="29464" y2="58667"/>
                        <a14:foregroundMark x1="9375" y1="72000" x2="9375" y2="72000"/>
                        <a14:foregroundMark x1="6696" y1="92444" x2="6696" y2="92444"/>
                        <a14:foregroundMark x1="73661" y1="92444" x2="90179" y2="92889"/>
                        <a14:foregroundMark x1="75893" y1="91111" x2="4018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15" y="1530427"/>
            <a:ext cx="1400335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rrect Clipart - Clipart Suggest">
            <a:extLst>
              <a:ext uri="{FF2B5EF4-FFF2-40B4-BE49-F238E27FC236}">
                <a16:creationId xmlns:a16="http://schemas.microsoft.com/office/drawing/2014/main" id="{4A2069C2-607F-4958-BDF5-A8779057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35" y="2615593"/>
            <a:ext cx="1524414" cy="1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وسيلة الشرح: سهم لأسفل 4">
            <a:extLst>
              <a:ext uri="{FF2B5EF4-FFF2-40B4-BE49-F238E27FC236}">
                <a16:creationId xmlns:a16="http://schemas.microsoft.com/office/drawing/2014/main" id="{D04600B3-5785-4E19-A52C-F1C7CD428BA2}"/>
              </a:ext>
            </a:extLst>
          </p:cNvPr>
          <p:cNvSpPr/>
          <p:nvPr/>
        </p:nvSpPr>
        <p:spPr>
          <a:xfrm>
            <a:off x="1182756" y="281498"/>
            <a:ext cx="7205870" cy="1500808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 followed by the </a:t>
            </a:r>
          </a:p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base form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the main verb.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E819D26-0783-4DD4-B936-51E3A1BB8557}"/>
              </a:ext>
            </a:extLst>
          </p:cNvPr>
          <p:cNvSpPr/>
          <p:nvPr/>
        </p:nvSpPr>
        <p:spPr>
          <a:xfrm>
            <a:off x="447260" y="2007704"/>
            <a:ext cx="7076662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have to </a:t>
            </a:r>
            <a:r>
              <a:rPr lang="en-US" sz="4000" b="1" dirty="0"/>
              <a:t>sleeping yesterday . </a:t>
            </a:r>
            <a:endParaRPr lang="ar-SA" sz="40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760C31D-9D54-4BC9-AD38-79ED7BC1E4AE}"/>
              </a:ext>
            </a:extLst>
          </p:cNvPr>
          <p:cNvSpPr/>
          <p:nvPr/>
        </p:nvSpPr>
        <p:spPr>
          <a:xfrm>
            <a:off x="447259" y="3187092"/>
            <a:ext cx="6450497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had to </a:t>
            </a:r>
            <a:r>
              <a:rPr lang="en-US" sz="4000" b="1" dirty="0" err="1"/>
              <a:t>sleeped</a:t>
            </a:r>
            <a:r>
              <a:rPr lang="en-US" sz="4000" b="1" dirty="0"/>
              <a:t>.   </a:t>
            </a:r>
            <a:endParaRPr lang="ar-SA" sz="4000" b="1" dirty="0"/>
          </a:p>
        </p:txBody>
      </p:sp>
      <p:pic>
        <p:nvPicPr>
          <p:cNvPr id="10" name="Picture 4" descr="Red Cross Mark Clipart Wrong Answer - Say No In Chinese, HD Png Download -  kindpng">
            <a:extLst>
              <a:ext uri="{FF2B5EF4-FFF2-40B4-BE49-F238E27FC236}">
                <a16:creationId xmlns:a16="http://schemas.microsoft.com/office/drawing/2014/main" id="{5A186019-C879-4D9C-9643-EAE3DEF89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889" l="4018" r="91518">
                        <a14:foregroundMark x1="82143" y1="21778" x2="37946" y2="49778"/>
                        <a14:foregroundMark x1="37946" y1="49778" x2="11161" y2="92444"/>
                        <a14:foregroundMark x1="11161" y1="92444" x2="12500" y2="92444"/>
                        <a14:foregroundMark x1="25000" y1="19111" x2="51786" y2="40889"/>
                        <a14:foregroundMark x1="51786" y1="40889" x2="70536" y2="66667"/>
                        <a14:foregroundMark x1="70536" y1="66667" x2="76339" y2="88000"/>
                        <a14:foregroundMark x1="88839" y1="48000" x2="88839" y2="48000"/>
                        <a14:foregroundMark x1="91964" y1="45333" x2="91964" y2="45333"/>
                        <a14:foregroundMark x1="24107" y1="7556" x2="24107" y2="7556"/>
                        <a14:foregroundMark x1="45536" y1="37333" x2="29464" y2="58667"/>
                        <a14:foregroundMark x1="9375" y1="72000" x2="9375" y2="72000"/>
                        <a14:foregroundMark x1="6696" y1="92444" x2="6696" y2="92444"/>
                        <a14:foregroundMark x1="73661" y1="92444" x2="90179" y2="92889"/>
                        <a14:foregroundMark x1="75893" y1="91111" x2="4018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22" y="1465822"/>
            <a:ext cx="1400335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64A0273-1FBF-4F28-B4BC-81B90CE98C96}"/>
              </a:ext>
            </a:extLst>
          </p:cNvPr>
          <p:cNvSpPr/>
          <p:nvPr/>
        </p:nvSpPr>
        <p:spPr>
          <a:xfrm>
            <a:off x="447259" y="4361678"/>
            <a:ext cx="6450497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had to </a:t>
            </a:r>
            <a:r>
              <a:rPr lang="en-US" sz="4000" b="1" dirty="0"/>
              <a:t>sleep.   </a:t>
            </a:r>
            <a:endParaRPr lang="ar-SA" sz="40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5ADD66A-C5CD-44F4-980B-4FD236920C18}"/>
              </a:ext>
            </a:extLst>
          </p:cNvPr>
          <p:cNvSpPr/>
          <p:nvPr/>
        </p:nvSpPr>
        <p:spPr>
          <a:xfrm>
            <a:off x="447259" y="5489937"/>
            <a:ext cx="6450497" cy="8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000" b="1" dirty="0"/>
              <a:t>She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has to </a:t>
            </a:r>
            <a:r>
              <a:rPr lang="en-US" sz="4000" b="1" dirty="0"/>
              <a:t>sleep.   </a:t>
            </a:r>
            <a:endParaRPr lang="ar-SA" sz="4000" b="1" dirty="0"/>
          </a:p>
        </p:txBody>
      </p:sp>
      <p:pic>
        <p:nvPicPr>
          <p:cNvPr id="13" name="Picture 6" descr="Correct Clipart - Clipart Suggest">
            <a:extLst>
              <a:ext uri="{FF2B5EF4-FFF2-40B4-BE49-F238E27FC236}">
                <a16:creationId xmlns:a16="http://schemas.microsoft.com/office/drawing/2014/main" id="{BBB50D52-B525-4FA5-BDBF-FE7663F4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70" y="4982905"/>
            <a:ext cx="1524414" cy="1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d Cross Mark Clipart Wrong Answer - Say No In Chinese, HD Png Download -  kindpng">
            <a:extLst>
              <a:ext uri="{FF2B5EF4-FFF2-40B4-BE49-F238E27FC236}">
                <a16:creationId xmlns:a16="http://schemas.microsoft.com/office/drawing/2014/main" id="{1D4047E7-6132-4D84-B605-3FD0EF58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889" l="4018" r="91518">
                        <a14:foregroundMark x1="82143" y1="21778" x2="37946" y2="49778"/>
                        <a14:foregroundMark x1="37946" y1="49778" x2="11161" y2="92444"/>
                        <a14:foregroundMark x1="11161" y1="92444" x2="12500" y2="92444"/>
                        <a14:foregroundMark x1="25000" y1="19111" x2="51786" y2="40889"/>
                        <a14:foregroundMark x1="51786" y1="40889" x2="70536" y2="66667"/>
                        <a14:foregroundMark x1="70536" y1="66667" x2="76339" y2="88000"/>
                        <a14:foregroundMark x1="88839" y1="48000" x2="88839" y2="48000"/>
                        <a14:foregroundMark x1="91964" y1="45333" x2="91964" y2="45333"/>
                        <a14:foregroundMark x1="24107" y1="7556" x2="24107" y2="7556"/>
                        <a14:foregroundMark x1="45536" y1="37333" x2="29464" y2="58667"/>
                        <a14:foregroundMark x1="9375" y1="72000" x2="9375" y2="72000"/>
                        <a14:foregroundMark x1="6696" y1="92444" x2="6696" y2="92444"/>
                        <a14:foregroundMark x1="73661" y1="92444" x2="90179" y2="92889"/>
                        <a14:foregroundMark x1="75893" y1="91111" x2="4018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66" y="2913750"/>
            <a:ext cx="1400335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rrect Clipart - Clipart Suggest">
            <a:extLst>
              <a:ext uri="{FF2B5EF4-FFF2-40B4-BE49-F238E27FC236}">
                <a16:creationId xmlns:a16="http://schemas.microsoft.com/office/drawing/2014/main" id="{4A2069C2-607F-4958-BDF5-A8779057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70" y="3687665"/>
            <a:ext cx="1524414" cy="1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ocks Clip Art Clipart PNG Format Images, 10+ Transparent Background Clip  Art Images For Free Download">
            <a:extLst>
              <a:ext uri="{FF2B5EF4-FFF2-40B4-BE49-F238E27FC236}">
                <a16:creationId xmlns:a16="http://schemas.microsoft.com/office/drawing/2014/main" id="{FD9A1228-BC51-45A6-A9D4-5EA1C973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35" y="181818"/>
            <a:ext cx="3879573" cy="387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Vector Illustration Of Young Woman Ironing Clothes Royalty Free Cliparts,  Vectors, And Stock Illustration. Image 135016698.">
            <a:extLst>
              <a:ext uri="{FF2B5EF4-FFF2-40B4-BE49-F238E27FC236}">
                <a16:creationId xmlns:a16="http://schemas.microsoft.com/office/drawing/2014/main" id="{9AC1357C-9B87-4820-BB04-2AB13318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5" y="337134"/>
            <a:ext cx="3879573" cy="35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816ADC2-9A26-4263-BD0E-AD64307361A0}"/>
              </a:ext>
            </a:extLst>
          </p:cNvPr>
          <p:cNvSpPr/>
          <p:nvPr/>
        </p:nvSpPr>
        <p:spPr>
          <a:xfrm>
            <a:off x="1113183" y="4164496"/>
            <a:ext cx="7285382" cy="83488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You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don’t have to </a:t>
            </a:r>
            <a:r>
              <a:rPr lang="en-US" sz="4000" b="1" dirty="0">
                <a:solidFill>
                  <a:schemeClr val="tx1"/>
                </a:solidFill>
                <a:highlight>
                  <a:srgbClr val="00FFFF"/>
                </a:highlight>
              </a:rPr>
              <a:t>iron </a:t>
            </a:r>
            <a:r>
              <a:rPr lang="en-US" sz="4000" b="1" dirty="0"/>
              <a:t>the socks.</a:t>
            </a:r>
            <a:endParaRPr lang="ar-SA" sz="4000" b="1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7718CE3-481A-4224-9DBA-62E64342818D}"/>
              </a:ext>
            </a:extLst>
          </p:cNvPr>
          <p:cNvSpPr/>
          <p:nvPr/>
        </p:nvSpPr>
        <p:spPr>
          <a:xfrm>
            <a:off x="5241235" y="5274764"/>
            <a:ext cx="3157330" cy="140141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NO obligation; it isn’t necessary.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1781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816ADC2-9A26-4263-BD0E-AD64307361A0}"/>
              </a:ext>
            </a:extLst>
          </p:cNvPr>
          <p:cNvSpPr/>
          <p:nvPr/>
        </p:nvSpPr>
        <p:spPr>
          <a:xfrm>
            <a:off x="5350565" y="854764"/>
            <a:ext cx="3485322" cy="255435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didn’t have to </a:t>
            </a:r>
            <a:r>
              <a:rPr lang="en-US" sz="4000" b="1" dirty="0">
                <a:solidFill>
                  <a:schemeClr val="tx1"/>
                </a:solidFill>
                <a:highlight>
                  <a:srgbClr val="00FFFF"/>
                </a:highlight>
              </a:rPr>
              <a:t>work </a:t>
            </a:r>
            <a:r>
              <a:rPr lang="en-US" sz="4000" b="1" dirty="0"/>
              <a:t>yesterday.</a:t>
            </a:r>
            <a:endParaRPr lang="ar-SA" sz="4000" b="1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7718CE3-481A-4224-9DBA-62E64342818D}"/>
              </a:ext>
            </a:extLst>
          </p:cNvPr>
          <p:cNvSpPr/>
          <p:nvPr/>
        </p:nvSpPr>
        <p:spPr>
          <a:xfrm>
            <a:off x="5678557" y="4032373"/>
            <a:ext cx="3157330" cy="140141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NO obligation; it isn’t necessary.</a:t>
            </a:r>
            <a:endParaRPr lang="ar-SA" sz="2400" b="1" dirty="0"/>
          </a:p>
        </p:txBody>
      </p:sp>
      <p:pic>
        <p:nvPicPr>
          <p:cNvPr id="22532" name="Picture 4" descr="Clip Art Vector - Sick at work. Stock EPS gg71583388 - GoGraph">
            <a:extLst>
              <a:ext uri="{FF2B5EF4-FFF2-40B4-BE49-F238E27FC236}">
                <a16:creationId xmlns:a16="http://schemas.microsoft.com/office/drawing/2014/main" id="{86CE87B8-DA9B-4E55-86D6-9C36408F4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"/>
          <a:stretch/>
        </p:blipFill>
        <p:spPr bwMode="auto">
          <a:xfrm>
            <a:off x="417443" y="479991"/>
            <a:ext cx="4823792" cy="55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1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0CD56DA-025B-4285-A039-BDAAED6B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715617"/>
            <a:ext cx="8845826" cy="588396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C7178A3-C771-4D0B-8C5D-612B3A158998}"/>
              </a:ext>
            </a:extLst>
          </p:cNvPr>
          <p:cNvSpPr/>
          <p:nvPr/>
        </p:nvSpPr>
        <p:spPr>
          <a:xfrm>
            <a:off x="695737" y="178904"/>
            <a:ext cx="1192697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9</a:t>
            </a:r>
            <a:endParaRPr lang="ar-SA" sz="24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4B055A1-A696-4C45-88C0-BD626E81F1E6}"/>
              </a:ext>
            </a:extLst>
          </p:cNvPr>
          <p:cNvSpPr/>
          <p:nvPr/>
        </p:nvSpPr>
        <p:spPr>
          <a:xfrm>
            <a:off x="1610137" y="1341783"/>
            <a:ext cx="3826565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 / has to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911B2F-6CA3-4B21-9960-530CBAF80A38}"/>
              </a:ext>
            </a:extLst>
          </p:cNvPr>
          <p:cNvSpPr/>
          <p:nvPr/>
        </p:nvSpPr>
        <p:spPr>
          <a:xfrm>
            <a:off x="2300905" y="1967948"/>
            <a:ext cx="1898375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mustn’t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343DCC3-0294-485C-A3E6-03A199F6F053}"/>
              </a:ext>
            </a:extLst>
          </p:cNvPr>
          <p:cNvSpPr/>
          <p:nvPr/>
        </p:nvSpPr>
        <p:spPr>
          <a:xfrm>
            <a:off x="1684676" y="3220278"/>
            <a:ext cx="3011561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must / has to</a:t>
            </a:r>
            <a:endParaRPr lang="ar-SA" sz="2800" b="1" dirty="0">
              <a:solidFill>
                <a:schemeClr val="accent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C412A6C-792F-4089-A8B9-8BDDCE05D061}"/>
              </a:ext>
            </a:extLst>
          </p:cNvPr>
          <p:cNvSpPr/>
          <p:nvPr/>
        </p:nvSpPr>
        <p:spPr>
          <a:xfrm>
            <a:off x="1803947" y="2594113"/>
            <a:ext cx="2892290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 / has to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AE49034-B966-469E-8F90-743914CF87D2}"/>
              </a:ext>
            </a:extLst>
          </p:cNvPr>
          <p:cNvSpPr/>
          <p:nvPr/>
        </p:nvSpPr>
        <p:spPr>
          <a:xfrm>
            <a:off x="1744311" y="3836505"/>
            <a:ext cx="2892290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 / has to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268526F-2E00-426A-8687-2DDCE95A0516}"/>
              </a:ext>
            </a:extLst>
          </p:cNvPr>
          <p:cNvSpPr/>
          <p:nvPr/>
        </p:nvSpPr>
        <p:spPr>
          <a:xfrm>
            <a:off x="1639949" y="4462669"/>
            <a:ext cx="3101013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must / has to</a:t>
            </a:r>
            <a:endParaRPr lang="ar-SA" sz="4000" b="1" dirty="0">
              <a:solidFill>
                <a:schemeClr val="accent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F585C95-EC7B-42E1-A39F-FDB91EB25729}"/>
              </a:ext>
            </a:extLst>
          </p:cNvPr>
          <p:cNvSpPr/>
          <p:nvPr/>
        </p:nvSpPr>
        <p:spPr>
          <a:xfrm>
            <a:off x="1540558" y="5118652"/>
            <a:ext cx="3200404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mustn’t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8E7D029-CC97-408F-BD3B-DEBB8BA5B0A7}"/>
              </a:ext>
            </a:extLst>
          </p:cNvPr>
          <p:cNvSpPr/>
          <p:nvPr/>
        </p:nvSpPr>
        <p:spPr>
          <a:xfrm>
            <a:off x="1436197" y="5660333"/>
            <a:ext cx="3200404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mustn’t</a:t>
            </a:r>
            <a:endParaRPr lang="ar-SA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9B1516B-770A-480D-AD74-726D4816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C7178A3-C771-4D0B-8C5D-612B3A158998}"/>
              </a:ext>
            </a:extLst>
          </p:cNvPr>
          <p:cNvSpPr/>
          <p:nvPr/>
        </p:nvSpPr>
        <p:spPr>
          <a:xfrm>
            <a:off x="7861850" y="0"/>
            <a:ext cx="1192697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Page: 9</a:t>
            </a:r>
            <a:endParaRPr lang="ar-SA" sz="24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3011A45-31B5-47B5-94C3-38F70768EA17}"/>
              </a:ext>
            </a:extLst>
          </p:cNvPr>
          <p:cNvSpPr/>
          <p:nvPr/>
        </p:nvSpPr>
        <p:spPr>
          <a:xfrm>
            <a:off x="4015409" y="760343"/>
            <a:ext cx="3458817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 / have to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7CCCBB1-5D2B-4196-9CAA-9C8823D400BF}"/>
              </a:ext>
            </a:extLst>
          </p:cNvPr>
          <p:cNvSpPr/>
          <p:nvPr/>
        </p:nvSpPr>
        <p:spPr>
          <a:xfrm>
            <a:off x="1162876" y="1371600"/>
            <a:ext cx="3568148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 / has to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EDBBB94-FE0A-41E5-9E45-F3D530F140DC}"/>
              </a:ext>
            </a:extLst>
          </p:cNvPr>
          <p:cNvSpPr/>
          <p:nvPr/>
        </p:nvSpPr>
        <p:spPr>
          <a:xfrm>
            <a:off x="864701" y="1967948"/>
            <a:ext cx="3756992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didn’t have to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90CB81C-E9AB-4F8B-8DD5-A4708F559EE7}"/>
              </a:ext>
            </a:extLst>
          </p:cNvPr>
          <p:cNvSpPr/>
          <p:nvPr/>
        </p:nvSpPr>
        <p:spPr>
          <a:xfrm>
            <a:off x="1282147" y="2544417"/>
            <a:ext cx="2375454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mustn’t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39D0B40-BB66-41AC-BC37-0BDDA75D08FA}"/>
              </a:ext>
            </a:extLst>
          </p:cNvPr>
          <p:cNvSpPr/>
          <p:nvPr/>
        </p:nvSpPr>
        <p:spPr>
          <a:xfrm>
            <a:off x="1421294" y="3130825"/>
            <a:ext cx="1868559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had to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7F33F5F-EB73-4CDB-9F47-0FFC35CA5B81}"/>
              </a:ext>
            </a:extLst>
          </p:cNvPr>
          <p:cNvSpPr/>
          <p:nvPr/>
        </p:nvSpPr>
        <p:spPr>
          <a:xfrm>
            <a:off x="1729408" y="3747051"/>
            <a:ext cx="3856385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do           have to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F3BFE2F-AEAF-4048-90DF-645690F2D721}"/>
              </a:ext>
            </a:extLst>
          </p:cNvPr>
          <p:cNvSpPr/>
          <p:nvPr/>
        </p:nvSpPr>
        <p:spPr>
          <a:xfrm>
            <a:off x="1570379" y="4358305"/>
            <a:ext cx="3299793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 / have to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5368575-820D-482A-9A2B-CD843B577A4B}"/>
              </a:ext>
            </a:extLst>
          </p:cNvPr>
          <p:cNvSpPr/>
          <p:nvPr/>
        </p:nvSpPr>
        <p:spPr>
          <a:xfrm>
            <a:off x="1302023" y="4909927"/>
            <a:ext cx="3508516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doesn’t have to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D845C75-A699-4DC3-A85A-96A51B2CFBAF}"/>
              </a:ext>
            </a:extLst>
          </p:cNvPr>
          <p:cNvSpPr/>
          <p:nvPr/>
        </p:nvSpPr>
        <p:spPr>
          <a:xfrm>
            <a:off x="1331843" y="5550999"/>
            <a:ext cx="4890054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did          have to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EA2CBC2-601F-42F0-B959-FB40AA4E4B83}"/>
              </a:ext>
            </a:extLst>
          </p:cNvPr>
          <p:cNvSpPr/>
          <p:nvPr/>
        </p:nvSpPr>
        <p:spPr>
          <a:xfrm>
            <a:off x="1689648" y="6082743"/>
            <a:ext cx="2107098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mustn’t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DA32A6-EEC6-445B-AD8F-99DD60BD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57" y="323354"/>
            <a:ext cx="7079526" cy="635574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961C76D-2850-4198-96DC-FEB4FBDF2EC9}"/>
              </a:ext>
            </a:extLst>
          </p:cNvPr>
          <p:cNvSpPr/>
          <p:nvPr/>
        </p:nvSpPr>
        <p:spPr>
          <a:xfrm>
            <a:off x="6549887" y="516836"/>
            <a:ext cx="1550505" cy="4273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Page: 3</a:t>
            </a:r>
            <a:endParaRPr lang="ar-SA" sz="280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3F06E05-2A4E-457D-9506-D326BB64C97C}"/>
              </a:ext>
            </a:extLst>
          </p:cNvPr>
          <p:cNvSpPr/>
          <p:nvPr/>
        </p:nvSpPr>
        <p:spPr>
          <a:xfrm>
            <a:off x="2057400" y="3127513"/>
            <a:ext cx="636104" cy="4108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no</a:t>
            </a:r>
            <a:endParaRPr lang="ar-SA" sz="24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EEF92CA-4EB1-42F7-8999-B01473782726}"/>
              </a:ext>
            </a:extLst>
          </p:cNvPr>
          <p:cNvSpPr/>
          <p:nvPr/>
        </p:nvSpPr>
        <p:spPr>
          <a:xfrm>
            <a:off x="2057400" y="3667539"/>
            <a:ext cx="636104" cy="410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yes</a:t>
            </a:r>
            <a:endParaRPr lang="ar-SA" sz="24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F19698B-8FCE-4C3A-AB41-D0CFAB87DFFD}"/>
              </a:ext>
            </a:extLst>
          </p:cNvPr>
          <p:cNvSpPr/>
          <p:nvPr/>
        </p:nvSpPr>
        <p:spPr>
          <a:xfrm>
            <a:off x="2057400" y="4701208"/>
            <a:ext cx="636104" cy="4108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yes</a:t>
            </a:r>
            <a:endParaRPr lang="ar-SA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D970253-F88D-4DCA-A05C-C9809AC11170}"/>
              </a:ext>
            </a:extLst>
          </p:cNvPr>
          <p:cNvSpPr/>
          <p:nvPr/>
        </p:nvSpPr>
        <p:spPr>
          <a:xfrm>
            <a:off x="2057400" y="5208104"/>
            <a:ext cx="636104" cy="4108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no</a:t>
            </a:r>
            <a:endParaRPr lang="ar-SA" sz="24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BD68310-20AB-4AF9-BF85-2F63DF2AEC47}"/>
              </a:ext>
            </a:extLst>
          </p:cNvPr>
          <p:cNvSpPr/>
          <p:nvPr/>
        </p:nvSpPr>
        <p:spPr>
          <a:xfrm>
            <a:off x="2057400" y="5715000"/>
            <a:ext cx="636104" cy="4108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no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5079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1233</Words>
  <Application>Microsoft Office PowerPoint</Application>
  <PresentationFormat>عرض على الشاشة (4:3)</PresentationFormat>
  <Paragraphs>285</Paragraphs>
  <Slides>86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86</vt:i4>
      </vt:variant>
    </vt:vector>
  </HeadingPairs>
  <TitlesOfParts>
    <vt:vector size="98" baseType="lpstr">
      <vt:lpstr>Aharoni</vt:lpstr>
      <vt:lpstr>Arial</vt:lpstr>
      <vt:lpstr>Calibri</vt:lpstr>
      <vt:lpstr>Calibri Light</vt:lpstr>
      <vt:lpstr>Gill Sans Ultra Bold Condensed</vt:lpstr>
      <vt:lpstr>Impact</vt:lpstr>
      <vt:lpstr>نسق Office</vt:lpstr>
      <vt:lpstr>1_نسق Office</vt:lpstr>
      <vt:lpstr>2_نسق Office</vt:lpstr>
      <vt:lpstr>3_نسق Office</vt:lpstr>
      <vt:lpstr>4_نسق Office</vt:lpstr>
      <vt:lpstr>5_نسق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besho e</cp:lastModifiedBy>
  <cp:revision>7</cp:revision>
  <dcterms:created xsi:type="dcterms:W3CDTF">2021-11-17T15:02:58Z</dcterms:created>
  <dcterms:modified xsi:type="dcterms:W3CDTF">2022-01-22T16:52:45Z</dcterms:modified>
</cp:coreProperties>
</file>