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80.xml" ContentType="application/vnd.openxmlformats-officedocument.presentationml.slide+xml"/>
  <Override PartName="/ppt/slides/slide190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3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392" r:id="rId3"/>
    <p:sldId id="283" r:id="rId4"/>
    <p:sldId id="378" r:id="rId5"/>
    <p:sldId id="288" r:id="rId6"/>
    <p:sldId id="390" r:id="rId7"/>
    <p:sldId id="285" r:id="rId8"/>
    <p:sldId id="268" r:id="rId9"/>
    <p:sldId id="384" r:id="rId10"/>
    <p:sldId id="386" r:id="rId11"/>
    <p:sldId id="385" r:id="rId12"/>
    <p:sldId id="388" r:id="rId13"/>
    <p:sldId id="383" r:id="rId14"/>
    <p:sldId id="363" r:id="rId15"/>
    <p:sldId id="389" r:id="rId16"/>
    <p:sldId id="391" r:id="rId17"/>
    <p:sldId id="357" r:id="rId18"/>
    <p:sldId id="358" r:id="rId19"/>
    <p:sldId id="359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666D"/>
    <a:srgbClr val="F9C5D5"/>
    <a:srgbClr val="D05CD0"/>
    <a:srgbClr val="800080"/>
    <a:srgbClr val="FBFBFB"/>
    <a:srgbClr val="FFE653"/>
    <a:srgbClr val="019DAE"/>
    <a:srgbClr val="C2FFF9"/>
    <a:srgbClr val="F3F3F3"/>
    <a:srgbClr val="FEE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نمط فاتح 1 - تميي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نمط داكن 2 - تمييز 3/تميي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2838BEF-8BB2-4498-84A7-C5851F593DF1}" styleName="نمط متوسط 4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نمط داكن 1 - تميي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177" autoAdjust="0"/>
    <p:restoredTop sz="94660"/>
  </p:normalViewPr>
  <p:slideViewPr>
    <p:cSldViewPr snapToGrid="0" showGuides="1">
      <p:cViewPr>
        <p:scale>
          <a:sx n="63" d="100"/>
          <a:sy n="63" d="100"/>
        </p:scale>
        <p:origin x="620" y="256"/>
      </p:cViewPr>
      <p:guideLst>
        <p:guide orient="horz" pos="2137"/>
        <p:guide pos="3840"/>
        <p:guide pos="50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C34E80-8373-431C-9C26-CFC7C410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A884B1E-F6F9-4327-9DCC-3E4A855A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BB32B-D0BE-42D0-9371-27654B0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400B41-F762-4BDF-8E55-1EEC4428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1C73F2-7F3A-4C58-8B9C-89BA885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26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B39702-B510-44B3-9CD5-260035DA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ED2E43-F7AD-4034-AA12-FF5B1D4BE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A6337B-9DDE-4B97-877A-0A5FC5AD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4439EF-9E5B-4D83-B18E-087826B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1300C1-B464-4D7F-A2F1-F466F30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47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B39702-B510-44B3-9CD5-260035DA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ED2E43-F7AD-4034-AA12-FF5B1D4BE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A6337B-9DDE-4B97-877A-0A5FC5AD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4439EF-9E5B-4D83-B18E-087826B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1300C1-B464-4D7F-A2F1-F466F30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479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C87580-2802-43C4-89D6-C4B37A59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319950B-A950-404D-9337-7A125875F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CA796A-28D0-4C57-863D-7428BAE0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89AE4D-FE4D-471C-874B-CC5870AB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7AC853-B9BA-4FD2-8F96-80C5F75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29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C87580-2802-43C4-89D6-C4B37A59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319950B-A950-404D-9337-7A125875F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CA796A-28D0-4C57-863D-7428BAE0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89AE4D-FE4D-471C-874B-CC5870AB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7AC853-B9BA-4FD2-8F96-80C5F75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2908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C34E80-8373-431C-9C26-CFC7C410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A884B1E-F6F9-4327-9DCC-3E4A855A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BB32B-D0BE-42D0-9371-27654B0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400B41-F762-4BDF-8E55-1EEC4428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1C73F2-7F3A-4C58-8B9C-89BA885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265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F2657E-DFFF-4814-BC9A-1E3D667E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CDCDFE-C2A2-4319-BC3D-B53F3A48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33D47-4856-422B-AA34-DE9646AA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47B19-FDAE-48E1-929A-DDCF04AA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6A515A-3EB6-4F63-9350-B51150C2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88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F2657E-DFFF-4814-BC9A-1E3D667E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CDCDFE-C2A2-4319-BC3D-B53F3A48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33D47-4856-422B-AA34-DE9646AA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47B19-FDAE-48E1-929A-DDCF04AA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6A515A-3EB6-4F63-9350-B51150C2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8893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7891E-4E8E-48BB-92C2-C3BA2407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953AA1-B39A-450D-964C-2DC865DD7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B63C0C-433B-4682-9631-9843870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BD9AAA-1F70-495B-83BD-587506C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D360A1-6960-4076-BB88-DDC3A945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569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7891E-4E8E-48BB-92C2-C3BA2407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953AA1-B39A-450D-964C-2DC865DD7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B63C0C-433B-4682-9631-9843870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BD9AAA-1F70-495B-83BD-587506C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D360A1-6960-4076-BB88-DDC3A945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56998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4C58EA-E0C9-44A0-AFBA-AE093EA8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AADDED-C1C3-477C-9CFA-2337E4F63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8E03D3-7BB7-4EC8-85AA-BEB20376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24683C-8F12-4A97-9ED7-0DA6B000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25/05/43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739270-947A-40CD-B4DE-1DA06710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0FE59E-6C42-4048-B9E5-0A8B162B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26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4C58EA-E0C9-44A0-AFBA-AE093EA8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AADDED-C1C3-477C-9CFA-2337E4F63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8E03D3-7BB7-4EC8-85AA-BEB20376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24683C-8F12-4A97-9ED7-0DA6B000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739270-947A-40CD-B4DE-1DA06710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0FE59E-6C42-4048-B9E5-0A8B162B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2675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A2C9B-4AF5-4B47-BFD1-45D9E89D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B2ADFE-FB50-4417-8351-3D2FDE96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549366-CA24-429F-AF52-83C1ECAC5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C91810-A95A-48A1-9400-26A152F27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04ED435-7890-431B-B2A8-15C8EB661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DCF182D-9B3A-4DA0-AD48-6B0492C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25/05/43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98F3339-8366-4C36-B7B2-4A78C2D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65D7EC-65F5-4911-8C29-0374E830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588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A2C9B-4AF5-4B47-BFD1-45D9E89D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B2ADFE-FB50-4417-8351-3D2FDE96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549366-CA24-429F-AF52-83C1ECAC5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C91810-A95A-48A1-9400-26A152F27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04ED435-7890-431B-B2A8-15C8EB661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DCF182D-9B3A-4DA0-AD48-6B0492C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98F3339-8366-4C36-B7B2-4A78C2D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65D7EC-65F5-4911-8C29-0374E830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5886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51837-9F5F-49FC-B9BF-BB4907C7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545E41-B88D-423E-8B66-2585F03F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25/05/43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56F3566-7474-4940-A5ED-AEC87A6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3A97F3-ABA6-4222-8379-983396D3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79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51837-9F5F-49FC-B9BF-BB4907C7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545E41-B88D-423E-8B66-2585F03F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56F3566-7474-4940-A5ED-AEC87A6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3A97F3-ABA6-4222-8379-983396D3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7980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AD53AF-2F35-409A-A299-ED5E328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25/05/43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A42BEC-8A3F-4EC7-BB2B-84185964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86A8EE-7D76-482A-BC11-0BF5A8E6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12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AD53AF-2F35-409A-A299-ED5E328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A42BEC-8A3F-4EC7-BB2B-84185964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86A8EE-7D76-482A-BC11-0BF5A8E6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1254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7987B8-4FFB-4CD7-B36C-B5B6D4F1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D8A6E4-DC7E-4FCB-96B6-4EF1AF19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73A9BB-63FA-48D2-BE8F-A348CF7A7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880664-54F9-47D1-AC0D-4DBF61EC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25/05/43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DCF148-FC00-4877-A7FE-C7A2D4B8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5C50E8-B335-4017-AF05-9CE4C7B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346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7987B8-4FFB-4CD7-B36C-B5B6D4F1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D8A6E4-DC7E-4FCB-96B6-4EF1AF19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73A9BB-63FA-48D2-BE8F-A348CF7A7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880664-54F9-47D1-AC0D-4DBF61EC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DCF148-FC00-4877-A7FE-C7A2D4B8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5C50E8-B335-4017-AF05-9CE4C7B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3468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005EB-BFAF-4FC5-815E-D396154F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CAD4B7A-E044-46C6-81F8-414ACA925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D01C79-9E13-4D3C-9413-7CA768E18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8F6AEB-2AA4-42C4-8AA3-E5850F9E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25/05/43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724654-3B31-432A-B3A9-C5288BFF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BA6432-7A98-46CF-BA96-404C9187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854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005EB-BFAF-4FC5-815E-D396154F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CAD4B7A-E044-46C6-81F8-414ACA925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D01C79-9E13-4D3C-9413-7CA768E18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8F6AEB-2AA4-42C4-8AA3-E5850F9E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724654-3B31-432A-B3A9-C5288BFF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BA6432-7A98-46CF-BA96-404C9187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8541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20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t="-4000" r="-5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98B9D8-B6EF-4C19-9B67-EA06DC22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8F5FD1-69A9-4388-9787-BB608697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F18C39-F6FF-4E40-9533-9EC00591D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6CDDF-B024-4C43-AEBE-F62226B7FE94}" type="datetimeFigureOut">
              <a:rPr lang="ar-SA" smtClean="0"/>
              <a:t>25/05/43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278CB5-CACB-41DB-8185-8C3C62D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792B7-50D5-4EF3-8636-391870A0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897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2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98B9D8-B6EF-4C19-9B67-EA06DC22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8F5FD1-69A9-4388-9787-BB608697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F18C39-F6FF-4E40-9533-9EC00591D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278CB5-CACB-41DB-8185-8C3C62D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792B7-50D5-4EF3-8636-391870A0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897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12" Type="http://schemas.openxmlformats.org/officeDocument/2006/relationships/slide" Target="slide200.xml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.xml"/><Relationship Id="rId6" Type="http://schemas.openxmlformats.org/officeDocument/2006/relationships/slide" Target="slide180.xml"/><Relationship Id="rId11" Type="http://schemas.openxmlformats.org/officeDocument/2006/relationships/image" Target="../media/image7.png"/><Relationship Id="rId10" Type="http://schemas.openxmlformats.org/officeDocument/2006/relationships/image" Target="../media/image60.png"/><Relationship Id="rId4" Type="http://schemas.openxmlformats.org/officeDocument/2006/relationships/image" Target="../media/image5.png"/><Relationship Id="rId9" Type="http://schemas.openxmlformats.org/officeDocument/2006/relationships/slide" Target="slide190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f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460AB42-FFAB-4A75-BCB6-4FFCA81DFCB2}"/>
              </a:ext>
            </a:extLst>
          </p:cNvPr>
          <p:cNvSpPr txBox="1"/>
          <p:nvPr/>
        </p:nvSpPr>
        <p:spPr>
          <a:xfrm>
            <a:off x="3566847" y="258750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2B7FEEC-97BB-4731-96B6-EF4E7D561740}"/>
              </a:ext>
            </a:extLst>
          </p:cNvPr>
          <p:cNvSpPr txBox="1"/>
          <p:nvPr/>
        </p:nvSpPr>
        <p:spPr>
          <a:xfrm>
            <a:off x="7741805" y="936446"/>
            <a:ext cx="389823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/>
              <a:t>التاريخ : 25/ 5 / 1443 </a:t>
            </a:r>
          </a:p>
          <a:p>
            <a:r>
              <a:rPr lang="ar-SA" sz="3200" dirty="0"/>
              <a:t>الحصة :الثالثة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5459E7B-0B09-4D29-8441-24D55393F4DC}"/>
              </a:ext>
            </a:extLst>
          </p:cNvPr>
          <p:cNvSpPr txBox="1"/>
          <p:nvPr/>
        </p:nvSpPr>
        <p:spPr>
          <a:xfrm>
            <a:off x="3653825" y="2340120"/>
            <a:ext cx="474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/>
              <a:t>الجهاز الهضمي والمواد الغذائية </a:t>
            </a:r>
          </a:p>
        </p:txBody>
      </p:sp>
      <p:pic>
        <p:nvPicPr>
          <p:cNvPr id="1026" name="Picture 2" descr="تشريح جسم الإنسان ثلاثي الأبعاد for Android - APK Download">
            <a:extLst>
              <a:ext uri="{FF2B5EF4-FFF2-40B4-BE49-F238E27FC236}">
                <a16:creationId xmlns:a16="http://schemas.microsoft.com/office/drawing/2014/main" id="{20F366D1-9F0C-44A2-9D2D-02ABBBED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666111"/>
            <a:ext cx="1819275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رس الجهاز الهضمي: الجهاز الهضمي">
            <a:extLst>
              <a:ext uri="{FF2B5EF4-FFF2-40B4-BE49-F238E27FC236}">
                <a16:creationId xmlns:a16="http://schemas.microsoft.com/office/drawing/2014/main" id="{F633A294-58B7-4A3C-BB7C-079CB9A6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231" y="271781"/>
            <a:ext cx="3448177" cy="60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D5BFE3E-7515-41BF-A624-F62D20239B89}"/>
              </a:ext>
            </a:extLst>
          </p:cNvPr>
          <p:cNvGrpSpPr/>
          <p:nvPr/>
        </p:nvGrpSpPr>
        <p:grpSpPr>
          <a:xfrm>
            <a:off x="4016037" y="101945"/>
            <a:ext cx="3706752" cy="1160169"/>
            <a:chOff x="4465320" y="1441642"/>
            <a:chExt cx="3706752" cy="1160169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A6A8C6E-E55C-4256-BCC3-A3163449D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D46C4081-F68E-4079-8F55-AA3741ED5CAC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88B29A"/>
                  </a:solidFill>
                </a:rPr>
                <a:t>المريء</a:t>
              </a:r>
            </a:p>
          </p:txBody>
        </p:sp>
      </p:grp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A9FAFECA-C655-4CCE-BBDD-86C83CE06BA1}"/>
              </a:ext>
            </a:extLst>
          </p:cNvPr>
          <p:cNvCxnSpPr>
            <a:cxnSpLocks/>
          </p:cNvCxnSpPr>
          <p:nvPr/>
        </p:nvCxnSpPr>
        <p:spPr>
          <a:xfrm flipH="1" flipV="1">
            <a:off x="7300166" y="691130"/>
            <a:ext cx="2880153" cy="176759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0588CA0D-8471-4F83-B584-C22BBD281410}"/>
              </a:ext>
            </a:extLst>
          </p:cNvPr>
          <p:cNvSpPr txBox="1"/>
          <p:nvPr/>
        </p:nvSpPr>
        <p:spPr>
          <a:xfrm>
            <a:off x="4255512" y="1278711"/>
            <a:ext cx="29200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طوله تقريبا 25 سم يصل بين الفم والمعدة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5DD9525-3FEF-4B7B-ABB6-AC45D9C756CE}"/>
              </a:ext>
            </a:extLst>
          </p:cNvPr>
          <p:cNvSpPr txBox="1"/>
          <p:nvPr/>
        </p:nvSpPr>
        <p:spPr>
          <a:xfrm>
            <a:off x="4317250" y="2339063"/>
            <a:ext cx="2920073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يوجد في أعلاه نسيج يسمى </a:t>
            </a:r>
            <a:r>
              <a:rPr lang="ar-SA" sz="2400" b="1" dirty="0" err="1">
                <a:solidFill>
                  <a:srgbClr val="47666D"/>
                </a:solidFill>
              </a:rPr>
              <a:t>اللهاه</a:t>
            </a:r>
            <a:r>
              <a:rPr lang="ar-SA" sz="2400" b="1" dirty="0">
                <a:solidFill>
                  <a:srgbClr val="47666D"/>
                </a:solidFill>
              </a:rPr>
              <a:t> يغلق ممر الهواء اثناء البلع  </a:t>
            </a:r>
            <a:r>
              <a:rPr lang="ar-SA" sz="2800" b="1" dirty="0">
                <a:solidFill>
                  <a:schemeClr val="accent2">
                    <a:lumMod val="75000"/>
                  </a:schemeClr>
                </a:solidFill>
              </a:rPr>
              <a:t>لماذا ؟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5469A95-A8A7-438B-BA53-85E0CA4B1795}"/>
              </a:ext>
            </a:extLst>
          </p:cNvPr>
          <p:cNvSpPr txBox="1"/>
          <p:nvPr/>
        </p:nvSpPr>
        <p:spPr>
          <a:xfrm>
            <a:off x="3862172" y="3848451"/>
            <a:ext cx="370675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تنقبض عضلات المريء الملساء بشكل يسمى </a:t>
            </a:r>
            <a:r>
              <a:rPr lang="ar-SA" sz="2400" b="1" dirty="0">
                <a:solidFill>
                  <a:schemeClr val="accent2">
                    <a:lumMod val="75000"/>
                  </a:schemeClr>
                </a:solidFill>
              </a:rPr>
              <a:t>الحركة الدودية</a:t>
            </a:r>
            <a:r>
              <a:rPr lang="ar-SA" sz="2400" b="1" dirty="0">
                <a:solidFill>
                  <a:srgbClr val="47666D"/>
                </a:solidFill>
              </a:rPr>
              <a:t> ليساعد في تمرير الطعام 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B88FC6C-DE60-40DF-9954-91FD76B9C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2" y="3529693"/>
            <a:ext cx="2902042" cy="2585088"/>
          </a:xfrm>
          <a:prstGeom prst="rect">
            <a:avLst/>
          </a:prstGeom>
        </p:spPr>
      </p:pic>
      <p:pic>
        <p:nvPicPr>
          <p:cNvPr id="2050" name="Picture 2" descr="About Lifemere | Our Story">
            <a:extLst>
              <a:ext uri="{FF2B5EF4-FFF2-40B4-BE49-F238E27FC236}">
                <a16:creationId xmlns:a16="http://schemas.microsoft.com/office/drawing/2014/main" id="{5A4C405D-2805-48AF-93CF-DB35559FA1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9" y="236693"/>
            <a:ext cx="3192307" cy="319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22543BC-DFA9-41FD-83A4-42D38FBA3F43}"/>
              </a:ext>
            </a:extLst>
          </p:cNvPr>
          <p:cNvSpPr txBox="1"/>
          <p:nvPr/>
        </p:nvSpPr>
        <p:spPr>
          <a:xfrm>
            <a:off x="3862172" y="5335874"/>
            <a:ext cx="370675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92D050"/>
                </a:solidFill>
              </a:rPr>
              <a:t>هل تحدث أي عمليات هضم في المريء؟</a:t>
            </a:r>
          </a:p>
        </p:txBody>
      </p:sp>
    </p:spTree>
    <p:extLst>
      <p:ext uri="{BB962C8B-B14F-4D97-AF65-F5344CB8AC3E}">
        <p14:creationId xmlns:p14="http://schemas.microsoft.com/office/powerpoint/2010/main" val="35747148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رس الجهاز الهضمي: الجهاز الهضمي">
            <a:extLst>
              <a:ext uri="{FF2B5EF4-FFF2-40B4-BE49-F238E27FC236}">
                <a16:creationId xmlns:a16="http://schemas.microsoft.com/office/drawing/2014/main" id="{F633A294-58B7-4A3C-BB7C-079CB9A6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231" y="271781"/>
            <a:ext cx="3448177" cy="60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D5BFE3E-7515-41BF-A624-F62D20239B89}"/>
              </a:ext>
            </a:extLst>
          </p:cNvPr>
          <p:cNvGrpSpPr/>
          <p:nvPr/>
        </p:nvGrpSpPr>
        <p:grpSpPr>
          <a:xfrm>
            <a:off x="3029346" y="101888"/>
            <a:ext cx="3798173" cy="1160169"/>
            <a:chOff x="4465320" y="1441642"/>
            <a:chExt cx="3706752" cy="1160169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A6A8C6E-E55C-4256-BCC3-A3163449D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D46C4081-F68E-4079-8F55-AA3741ED5CAC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88B29A"/>
                  </a:solidFill>
                </a:rPr>
                <a:t>المعدة </a:t>
              </a:r>
            </a:p>
          </p:txBody>
        </p:sp>
      </p:grp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A9FAFECA-C655-4CCE-BBDD-86C83CE06BA1}"/>
              </a:ext>
            </a:extLst>
          </p:cNvPr>
          <p:cNvCxnSpPr>
            <a:cxnSpLocks/>
          </p:cNvCxnSpPr>
          <p:nvPr/>
        </p:nvCxnSpPr>
        <p:spPr>
          <a:xfrm flipH="1" flipV="1">
            <a:off x="6378950" y="911055"/>
            <a:ext cx="4228090" cy="292499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0588CA0D-8471-4F83-B584-C22BBD281410}"/>
              </a:ext>
            </a:extLst>
          </p:cNvPr>
          <p:cNvSpPr txBox="1"/>
          <p:nvPr/>
        </p:nvSpPr>
        <p:spPr>
          <a:xfrm>
            <a:off x="5920581" y="2525756"/>
            <a:ext cx="29200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كيس عضلي يتمدد عند دخول الطعام اليه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5DD9525-3FEF-4B7B-ABB6-AC45D9C756CE}"/>
              </a:ext>
            </a:extLst>
          </p:cNvPr>
          <p:cNvSpPr txBox="1"/>
          <p:nvPr/>
        </p:nvSpPr>
        <p:spPr>
          <a:xfrm>
            <a:off x="4255754" y="3365569"/>
            <a:ext cx="29200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انزيم الببسين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5469A95-A8A7-438B-BA53-85E0CA4B1795}"/>
              </a:ext>
            </a:extLst>
          </p:cNvPr>
          <p:cNvSpPr txBox="1"/>
          <p:nvPr/>
        </p:nvSpPr>
        <p:spPr>
          <a:xfrm>
            <a:off x="3120768" y="4876376"/>
            <a:ext cx="370675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يعملان على هضم البروتينات والقضاء على البكتيريا 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FF3A2EC0-2A7D-4FE4-B2A0-D31A01EF5A19}"/>
              </a:ext>
            </a:extLst>
          </p:cNvPr>
          <p:cNvCxnSpPr>
            <a:cxnSpLocks/>
          </p:cNvCxnSpPr>
          <p:nvPr/>
        </p:nvCxnSpPr>
        <p:spPr>
          <a:xfrm>
            <a:off x="5715790" y="1006133"/>
            <a:ext cx="1474077" cy="1652558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29BE2CDB-321D-4CE4-97CE-E8E34B2CEF47}"/>
              </a:ext>
            </a:extLst>
          </p:cNvPr>
          <p:cNvCxnSpPr>
            <a:cxnSpLocks/>
          </p:cNvCxnSpPr>
          <p:nvPr/>
        </p:nvCxnSpPr>
        <p:spPr>
          <a:xfrm>
            <a:off x="4170688" y="1807115"/>
            <a:ext cx="1678250" cy="1621885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7B983E2-C8DD-4116-A36B-8E65A60236FA}"/>
              </a:ext>
            </a:extLst>
          </p:cNvPr>
          <p:cNvSpPr txBox="1"/>
          <p:nvPr/>
        </p:nvSpPr>
        <p:spPr>
          <a:xfrm>
            <a:off x="2231846" y="3374385"/>
            <a:ext cx="29200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حمض الهيدروكلوريك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2972E36F-3B62-4328-8965-0E4E25BEFCD2}"/>
              </a:ext>
            </a:extLst>
          </p:cNvPr>
          <p:cNvSpPr txBox="1"/>
          <p:nvPr/>
        </p:nvSpPr>
        <p:spPr>
          <a:xfrm>
            <a:off x="-293030" y="3317267"/>
            <a:ext cx="29200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مادة مخاطية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1C99E131-78B4-41FD-ADEA-E610656ECFA7}"/>
              </a:ext>
            </a:extLst>
          </p:cNvPr>
          <p:cNvCxnSpPr>
            <a:cxnSpLocks/>
          </p:cNvCxnSpPr>
          <p:nvPr/>
        </p:nvCxnSpPr>
        <p:spPr>
          <a:xfrm>
            <a:off x="3907447" y="1807115"/>
            <a:ext cx="15657" cy="1601509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رابط كسهم مستقيم 34">
            <a:extLst>
              <a:ext uri="{FF2B5EF4-FFF2-40B4-BE49-F238E27FC236}">
                <a16:creationId xmlns:a16="http://schemas.microsoft.com/office/drawing/2014/main" id="{00E12399-B7FF-41DF-8A07-CF0C4A277F1B}"/>
              </a:ext>
            </a:extLst>
          </p:cNvPr>
          <p:cNvCxnSpPr>
            <a:cxnSpLocks/>
          </p:cNvCxnSpPr>
          <p:nvPr/>
        </p:nvCxnSpPr>
        <p:spPr>
          <a:xfrm flipH="1">
            <a:off x="1437562" y="1807115"/>
            <a:ext cx="2187629" cy="1558454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19F6F2A1-A27A-419F-B136-3EA6508EAC4F}"/>
              </a:ext>
            </a:extLst>
          </p:cNvPr>
          <p:cNvSpPr txBox="1"/>
          <p:nvPr/>
        </p:nvSpPr>
        <p:spPr>
          <a:xfrm>
            <a:off x="2463067" y="1407051"/>
            <a:ext cx="29200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تفرز 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3" name="رابط كسهم مستقيم 42">
            <a:extLst>
              <a:ext uri="{FF2B5EF4-FFF2-40B4-BE49-F238E27FC236}">
                <a16:creationId xmlns:a16="http://schemas.microsoft.com/office/drawing/2014/main" id="{5CD8AC83-CA18-443D-9155-BF6F2A509E48}"/>
              </a:ext>
            </a:extLst>
          </p:cNvPr>
          <p:cNvCxnSpPr>
            <a:cxnSpLocks/>
          </p:cNvCxnSpPr>
          <p:nvPr/>
        </p:nvCxnSpPr>
        <p:spPr>
          <a:xfrm flipH="1">
            <a:off x="4028822" y="1020181"/>
            <a:ext cx="8056" cy="441904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رابط كسهم مستقيم 44">
            <a:extLst>
              <a:ext uri="{FF2B5EF4-FFF2-40B4-BE49-F238E27FC236}">
                <a16:creationId xmlns:a16="http://schemas.microsoft.com/office/drawing/2014/main" id="{BC8A7D9F-7BFC-47BC-8BC2-3DFEB634E54E}"/>
              </a:ext>
            </a:extLst>
          </p:cNvPr>
          <p:cNvCxnSpPr>
            <a:cxnSpLocks/>
          </p:cNvCxnSpPr>
          <p:nvPr/>
        </p:nvCxnSpPr>
        <p:spPr>
          <a:xfrm flipH="1">
            <a:off x="5044622" y="3789681"/>
            <a:ext cx="657746" cy="1197773"/>
          </a:xfrm>
          <a:prstGeom prst="straightConnector1">
            <a:avLst/>
          </a:prstGeom>
          <a:ln w="57150">
            <a:solidFill>
              <a:srgbClr val="F9C5D5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1" name="رابط كسهم مستقيم 50">
            <a:extLst>
              <a:ext uri="{FF2B5EF4-FFF2-40B4-BE49-F238E27FC236}">
                <a16:creationId xmlns:a16="http://schemas.microsoft.com/office/drawing/2014/main" id="{95FDF9D8-842F-41E4-997D-FC656E97D61D}"/>
              </a:ext>
            </a:extLst>
          </p:cNvPr>
          <p:cNvCxnSpPr>
            <a:cxnSpLocks/>
          </p:cNvCxnSpPr>
          <p:nvPr/>
        </p:nvCxnSpPr>
        <p:spPr>
          <a:xfrm>
            <a:off x="3902486" y="3778544"/>
            <a:ext cx="923514" cy="1178184"/>
          </a:xfrm>
          <a:prstGeom prst="straightConnector1">
            <a:avLst/>
          </a:prstGeom>
          <a:ln w="57150">
            <a:solidFill>
              <a:srgbClr val="F9C5D5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رابط كسهم مستقيم 51">
            <a:extLst>
              <a:ext uri="{FF2B5EF4-FFF2-40B4-BE49-F238E27FC236}">
                <a16:creationId xmlns:a16="http://schemas.microsoft.com/office/drawing/2014/main" id="{EECA4080-A857-46EE-80CE-C68ECECBC5EC}"/>
              </a:ext>
            </a:extLst>
          </p:cNvPr>
          <p:cNvCxnSpPr>
            <a:cxnSpLocks/>
          </p:cNvCxnSpPr>
          <p:nvPr/>
        </p:nvCxnSpPr>
        <p:spPr>
          <a:xfrm>
            <a:off x="1158614" y="3697537"/>
            <a:ext cx="0" cy="976063"/>
          </a:xfrm>
          <a:prstGeom prst="straightConnector1">
            <a:avLst/>
          </a:prstGeom>
          <a:ln w="57150">
            <a:solidFill>
              <a:srgbClr val="F9C5D5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3A7C7684-686F-414F-B58C-B09B6BB7A888}"/>
              </a:ext>
            </a:extLst>
          </p:cNvPr>
          <p:cNvSpPr txBox="1"/>
          <p:nvPr/>
        </p:nvSpPr>
        <p:spPr>
          <a:xfrm>
            <a:off x="-130184" y="4571955"/>
            <a:ext cx="370675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تجعل الطعام اكثر لزوجة وتحمي المعدة من العصارة الهاضمة 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33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رس الجهاز الهضمي: الجهاز الهضمي">
            <a:extLst>
              <a:ext uri="{FF2B5EF4-FFF2-40B4-BE49-F238E27FC236}">
                <a16:creationId xmlns:a16="http://schemas.microsoft.com/office/drawing/2014/main" id="{F633A294-58B7-4A3C-BB7C-079CB9A6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231" y="271781"/>
            <a:ext cx="3448177" cy="60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D5BFE3E-7515-41BF-A624-F62D20239B89}"/>
              </a:ext>
            </a:extLst>
          </p:cNvPr>
          <p:cNvGrpSpPr/>
          <p:nvPr/>
        </p:nvGrpSpPr>
        <p:grpSpPr>
          <a:xfrm>
            <a:off x="2714895" y="1644111"/>
            <a:ext cx="3706752" cy="1160169"/>
            <a:chOff x="4465320" y="1441642"/>
            <a:chExt cx="3706752" cy="1160169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A6A8C6E-E55C-4256-BCC3-A3163449D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D46C4081-F68E-4079-8F55-AA3741ED5CAC}"/>
                </a:ext>
              </a:extLst>
            </p:cNvPr>
            <p:cNvSpPr txBox="1"/>
            <p:nvPr/>
          </p:nvSpPr>
          <p:spPr>
            <a:xfrm>
              <a:off x="4465321" y="1789152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88B29A"/>
                  </a:solidFill>
                </a:rPr>
                <a:t>الهضم في المعدة  </a:t>
              </a:r>
            </a:p>
          </p:txBody>
        </p:sp>
      </p:grp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A9FAFECA-C655-4CCE-BBDD-86C83CE06BA1}"/>
              </a:ext>
            </a:extLst>
          </p:cNvPr>
          <p:cNvCxnSpPr>
            <a:cxnSpLocks/>
          </p:cNvCxnSpPr>
          <p:nvPr/>
        </p:nvCxnSpPr>
        <p:spPr>
          <a:xfrm flipH="1" flipV="1">
            <a:off x="6059641" y="2194254"/>
            <a:ext cx="4638839" cy="157510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EEC31DA6-1364-4000-97DD-A2F3783848F5}"/>
              </a:ext>
            </a:extLst>
          </p:cNvPr>
          <p:cNvGrpSpPr/>
          <p:nvPr/>
        </p:nvGrpSpPr>
        <p:grpSpPr>
          <a:xfrm>
            <a:off x="5266036" y="2967814"/>
            <a:ext cx="2672780" cy="1160169"/>
            <a:chOff x="4465320" y="1441642"/>
            <a:chExt cx="3706752" cy="1160169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0D3C323C-A021-42B4-B982-6BE2C71199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05CD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48" name="مربع نص 47">
              <a:extLst>
                <a:ext uri="{FF2B5EF4-FFF2-40B4-BE49-F238E27FC236}">
                  <a16:creationId xmlns:a16="http://schemas.microsoft.com/office/drawing/2014/main" id="{8BEA6CB5-9EDF-4E5A-B215-65B72F100BD9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88B29A"/>
                  </a:solidFill>
                </a:rPr>
                <a:t>هضم ميكانيكي </a:t>
              </a:r>
            </a:p>
          </p:txBody>
        </p:sp>
      </p:grp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3C99947E-2236-4AFC-9431-AE8A762B0721}"/>
              </a:ext>
            </a:extLst>
          </p:cNvPr>
          <p:cNvCxnSpPr>
            <a:cxnSpLocks/>
          </p:cNvCxnSpPr>
          <p:nvPr/>
        </p:nvCxnSpPr>
        <p:spPr>
          <a:xfrm>
            <a:off x="5627825" y="2542164"/>
            <a:ext cx="619132" cy="55670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رابط كسهم مستقيم 49">
            <a:extLst>
              <a:ext uri="{FF2B5EF4-FFF2-40B4-BE49-F238E27FC236}">
                <a16:creationId xmlns:a16="http://schemas.microsoft.com/office/drawing/2014/main" id="{BC8770C5-0666-4017-AE2E-AE85CF39F486}"/>
              </a:ext>
            </a:extLst>
          </p:cNvPr>
          <p:cNvCxnSpPr>
            <a:cxnSpLocks/>
          </p:cNvCxnSpPr>
          <p:nvPr/>
        </p:nvCxnSpPr>
        <p:spPr>
          <a:xfrm flipH="1">
            <a:off x="2631204" y="2574027"/>
            <a:ext cx="515507" cy="5248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FF351C0D-D912-4A60-BAE3-EA7FE3DD330C}"/>
              </a:ext>
            </a:extLst>
          </p:cNvPr>
          <p:cNvGrpSpPr/>
          <p:nvPr/>
        </p:nvGrpSpPr>
        <p:grpSpPr>
          <a:xfrm>
            <a:off x="1123951" y="2820518"/>
            <a:ext cx="2672780" cy="1160169"/>
            <a:chOff x="4465320" y="1441642"/>
            <a:chExt cx="3706752" cy="1160169"/>
          </a:xfrm>
        </p:grpSpPr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0647DBE5-EDC1-4359-86D5-6D2BA04CB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05CD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56" name="مربع نص 55">
              <a:extLst>
                <a:ext uri="{FF2B5EF4-FFF2-40B4-BE49-F238E27FC236}">
                  <a16:creationId xmlns:a16="http://schemas.microsoft.com/office/drawing/2014/main" id="{DC3C6D83-4483-4DF9-9C2E-128E3BB83498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88B29A"/>
                  </a:solidFill>
                </a:rPr>
                <a:t>هضم كيميائي </a:t>
              </a:r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580A847-AE67-447C-920A-B917B3960E21}"/>
              </a:ext>
            </a:extLst>
          </p:cNvPr>
          <p:cNvSpPr txBox="1"/>
          <p:nvPr/>
        </p:nvSpPr>
        <p:spPr>
          <a:xfrm>
            <a:off x="91695" y="1039119"/>
            <a:ext cx="38929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يصبح سائل كثيف القوام ويسمى </a:t>
            </a:r>
            <a:r>
              <a:rPr lang="ar-SA" sz="24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الكيموس</a:t>
            </a:r>
            <a:endParaRPr lang="ar-SA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0588CA0D-8471-4F83-B584-C22BBD281410}"/>
              </a:ext>
            </a:extLst>
          </p:cNvPr>
          <p:cNvSpPr txBox="1"/>
          <p:nvPr/>
        </p:nvSpPr>
        <p:spPr>
          <a:xfrm>
            <a:off x="5266036" y="4028728"/>
            <a:ext cx="239162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مزج الطعام وتحريكه </a:t>
            </a:r>
            <a:r>
              <a:rPr lang="ar-SA" sz="2400" b="1" dirty="0" err="1">
                <a:solidFill>
                  <a:srgbClr val="47666D"/>
                </a:solidFill>
              </a:rPr>
              <a:t>للامعاء</a:t>
            </a:r>
            <a:r>
              <a:rPr lang="ar-SA" sz="2400" b="1" dirty="0">
                <a:solidFill>
                  <a:srgbClr val="47666D"/>
                </a:solidFill>
              </a:rPr>
              <a:t> بواسطة عضلات المعدة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234ACF0-71B1-47E0-B419-B30C780F991F}"/>
              </a:ext>
            </a:extLst>
          </p:cNvPr>
          <p:cNvSpPr txBox="1"/>
          <p:nvPr/>
        </p:nvSpPr>
        <p:spPr>
          <a:xfrm>
            <a:off x="1123951" y="302343"/>
            <a:ext cx="525156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92D050"/>
                </a:solidFill>
              </a:rPr>
              <a:t>كيف يصبح الطعام بعد انتهاء عمليات الهضم في المعدة وماذا يسمى ؟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2D8F74B-C52A-486E-AEA6-22419C2A08B6}"/>
              </a:ext>
            </a:extLst>
          </p:cNvPr>
          <p:cNvSpPr txBox="1"/>
          <p:nvPr/>
        </p:nvSpPr>
        <p:spPr>
          <a:xfrm>
            <a:off x="1184940" y="3754682"/>
            <a:ext cx="2061852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خلط وتحليل الطعام بواسطة عصارة المعدة و انزيم الببسين وحمض الهيدروكلوريك تحليل البروتينات </a:t>
            </a:r>
          </a:p>
        </p:txBody>
      </p:sp>
      <p:pic>
        <p:nvPicPr>
          <p:cNvPr id="4098" name="Picture 2" descr="Stomach Motility on Make a GIF">
            <a:extLst>
              <a:ext uri="{FF2B5EF4-FFF2-40B4-BE49-F238E27FC236}">
                <a16:creationId xmlns:a16="http://schemas.microsoft.com/office/drawing/2014/main" id="{07BD8EB7-D400-40AD-8FB9-420064C947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97" y="4583800"/>
            <a:ext cx="2391626" cy="153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64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BC8E13EB-2707-4014-B8D8-50887456D3A7}"/>
              </a:ext>
            </a:extLst>
          </p:cNvPr>
          <p:cNvGrpSpPr/>
          <p:nvPr/>
        </p:nvGrpSpPr>
        <p:grpSpPr>
          <a:xfrm>
            <a:off x="9348479" y="0"/>
            <a:ext cx="2575985" cy="1490597"/>
            <a:chOff x="5921443" y="194050"/>
            <a:chExt cx="2158300" cy="1006546"/>
          </a:xfrm>
        </p:grpSpPr>
        <p:pic>
          <p:nvPicPr>
            <p:cNvPr id="27" name="صورة 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4BE8CD7F-2CF2-4159-97D6-EFC0C90ED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5A544CB0-603D-4A02-AC25-3AF6506FC4D6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27018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000" b="1" dirty="0">
                  <a:solidFill>
                    <a:srgbClr val="B4C8D1">
                      <a:lumMod val="75000"/>
                    </a:srgbClr>
                  </a:solidFill>
                </a:rPr>
                <a:t>تقويم مرحلي 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29ACB350-F235-476E-953C-FDD034BCB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67" t="57185" r="35250" b="14075"/>
          <a:stretch/>
        </p:blipFill>
        <p:spPr>
          <a:xfrm>
            <a:off x="2265680" y="2066280"/>
            <a:ext cx="7376710" cy="3836680"/>
          </a:xfrm>
          <a:prstGeom prst="rect">
            <a:avLst/>
          </a:prstGeom>
        </p:spPr>
      </p:pic>
      <p:sp>
        <p:nvSpPr>
          <p:cNvPr id="15" name="وسيلة شرح مستطيلة مستديرة الزوايا 11">
            <a:extLst>
              <a:ext uri="{FF2B5EF4-FFF2-40B4-BE49-F238E27FC236}">
                <a16:creationId xmlns:a16="http://schemas.microsoft.com/office/drawing/2014/main" id="{0B5C3BD9-35DF-44EA-9690-382944380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068" y="535480"/>
            <a:ext cx="6708641" cy="1191816"/>
          </a:xfrm>
          <a:prstGeom prst="wedgeRoundRectCallout">
            <a:avLst>
              <a:gd name="adj1" fmla="val -6620"/>
              <a:gd name="adj2" fmla="val 50603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92100" indent="-292100"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5A9E"/>
              </a:buClr>
              <a:buFontTx/>
              <a:buNone/>
            </a:pPr>
            <a:r>
              <a:rPr lang="ar-SA" altLang="ar-SA" sz="3200" b="1" dirty="0">
                <a:solidFill>
                  <a:srgbClr val="88B29A"/>
                </a:solidFill>
                <a:latin typeface="Verdana" panose="020B0604030504040204" pitchFamily="34" charset="0"/>
              </a:rPr>
              <a:t>هل </a:t>
            </a:r>
            <a:r>
              <a:rPr lang="ar-SA" altLang="ar-SA" sz="3200" b="1" dirty="0" err="1">
                <a:solidFill>
                  <a:srgbClr val="88B29A"/>
                </a:solidFill>
                <a:latin typeface="Verdana" panose="020B0604030504040204" pitchFamily="34" charset="0"/>
              </a:rPr>
              <a:t>بامكانك</a:t>
            </a:r>
            <a:r>
              <a:rPr lang="ar-SA" altLang="ar-SA" sz="3200" b="1" dirty="0">
                <a:solidFill>
                  <a:srgbClr val="88B29A"/>
                </a:solidFill>
                <a:latin typeface="Verdana" panose="020B0604030504040204" pitchFamily="34" charset="0"/>
              </a:rPr>
              <a:t> تحديد مكونات الجهاز الهضمي على الصورة التالية </a:t>
            </a:r>
            <a:endParaRPr lang="ar-JO" altLang="ar-SA" sz="3200" b="1" dirty="0">
              <a:solidFill>
                <a:srgbClr val="88B29A"/>
              </a:solidFill>
              <a:latin typeface="Verdana" panose="020B060403050404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C19B7FA-D288-4382-9D3B-743EEFF18159}"/>
              </a:ext>
            </a:extLst>
          </p:cNvPr>
          <p:cNvSpPr/>
          <p:nvPr/>
        </p:nvSpPr>
        <p:spPr>
          <a:xfrm>
            <a:off x="8757920" y="2275840"/>
            <a:ext cx="396240" cy="329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33DD308-E583-49F4-B9A9-74AADFAD0088}"/>
              </a:ext>
            </a:extLst>
          </p:cNvPr>
          <p:cNvSpPr/>
          <p:nvPr/>
        </p:nvSpPr>
        <p:spPr>
          <a:xfrm>
            <a:off x="4917440" y="2611120"/>
            <a:ext cx="396240" cy="329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41DCAE5-E549-415C-BF21-193910DBF406}"/>
              </a:ext>
            </a:extLst>
          </p:cNvPr>
          <p:cNvGrpSpPr/>
          <p:nvPr/>
        </p:nvGrpSpPr>
        <p:grpSpPr>
          <a:xfrm>
            <a:off x="2265680" y="2003420"/>
            <a:ext cx="7376710" cy="3836680"/>
            <a:chOff x="2265680" y="2003420"/>
            <a:chExt cx="7376710" cy="3836680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41F1A7DB-DF89-45F2-A501-885543293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667" t="57185" r="35250" b="14075"/>
            <a:stretch/>
          </p:blipFill>
          <p:spPr>
            <a:xfrm>
              <a:off x="2265680" y="2003420"/>
              <a:ext cx="7376710" cy="3836680"/>
            </a:xfrm>
            <a:prstGeom prst="rect">
              <a:avLst/>
            </a:prstGeom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3A9D9EED-8488-46E1-9F01-52DDD132DE84}"/>
                </a:ext>
              </a:extLst>
            </p:cNvPr>
            <p:cNvSpPr/>
            <p:nvPr/>
          </p:nvSpPr>
          <p:spPr>
            <a:xfrm>
              <a:off x="4917440" y="2548260"/>
              <a:ext cx="396240" cy="32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0A989206-D137-43D0-A8C6-CC1BC3D9B1FB}"/>
                </a:ext>
              </a:extLst>
            </p:cNvPr>
            <p:cNvSpPr/>
            <p:nvPr/>
          </p:nvSpPr>
          <p:spPr>
            <a:xfrm>
              <a:off x="8757920" y="2485400"/>
              <a:ext cx="396240" cy="32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3859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H\Desktop\الفصل الثالث\صورة1.png">
            <a:extLst>
              <a:ext uri="{FF2B5EF4-FFF2-40B4-BE49-F238E27FC236}">
                <a16:creationId xmlns:a16="http://schemas.microsoft.com/office/drawing/2014/main" id="{6189094C-E6FE-4627-BC65-DF4C1C06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3" y="4302746"/>
            <a:ext cx="12954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74884CE-978B-4382-9535-C56DF08FC0FF}"/>
              </a:ext>
            </a:extLst>
          </p:cNvPr>
          <p:cNvSpPr txBox="1"/>
          <p:nvPr/>
        </p:nvSpPr>
        <p:spPr>
          <a:xfrm>
            <a:off x="1475463" y="2719764"/>
            <a:ext cx="8298078" cy="5847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algn="ctr" defTabSz="685800">
              <a:defRPr/>
            </a:pPr>
            <a:r>
              <a:rPr lang="ar-SA" sz="3200" b="1" dirty="0">
                <a:solidFill>
                  <a:srgbClr val="B4C8D1">
                    <a:lumMod val="75000"/>
                  </a:srgbClr>
                </a:solidFill>
              </a:rPr>
              <a:t>لأنها محمية بطبقة من المخاط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DFD7F7-9644-4139-92B4-35C147084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17" t="74667" r="35250" b="18074"/>
          <a:stretch/>
        </p:blipFill>
        <p:spPr>
          <a:xfrm>
            <a:off x="687706" y="1107210"/>
            <a:ext cx="10816588" cy="119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6D23D99B-E3EA-43E7-AFE4-65E24AC14E7A}"/>
              </a:ext>
            </a:extLst>
          </p:cNvPr>
          <p:cNvGrpSpPr/>
          <p:nvPr/>
        </p:nvGrpSpPr>
        <p:grpSpPr>
          <a:xfrm>
            <a:off x="9661943" y="0"/>
            <a:ext cx="2220880" cy="1202581"/>
            <a:chOff x="5921443" y="194050"/>
            <a:chExt cx="2158300" cy="1006546"/>
          </a:xfrm>
        </p:grpSpPr>
        <p:pic>
          <p:nvPicPr>
            <p:cNvPr id="22" name="صورة 2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9FE8D2EE-6E7B-4CBB-A18F-0F9E0D9AE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06980AE1-B9E7-4C54-ABAA-B64D57113DCE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38640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تقويم ختامي </a:t>
              </a:r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ED3F59F-E9B1-4E17-913F-29A3E85652E6}"/>
              </a:ext>
            </a:extLst>
          </p:cNvPr>
          <p:cNvSpPr txBox="1"/>
          <p:nvPr/>
        </p:nvSpPr>
        <p:spPr>
          <a:xfrm>
            <a:off x="5211096" y="1013535"/>
            <a:ext cx="61844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B136AFE-BEDD-4461-9278-518057D45D98}"/>
              </a:ext>
            </a:extLst>
          </p:cNvPr>
          <p:cNvSpPr txBox="1"/>
          <p:nvPr/>
        </p:nvSpPr>
        <p:spPr>
          <a:xfrm>
            <a:off x="1857837" y="1506405"/>
            <a:ext cx="997774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A5A5A5">
                    <a:lumMod val="75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يسمى السائل كثيف القوام الذي ينتج بعد عمليات الهضم بالمعدة </a:t>
            </a:r>
            <a:r>
              <a:rPr lang="ar-SA" sz="3200" b="1" dirty="0" err="1">
                <a:solidFill>
                  <a:srgbClr val="A5A5A5">
                    <a:lumMod val="75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بالكيموس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F9DBD8E-A0CF-439B-A4D1-F1E1793F2A96}"/>
              </a:ext>
            </a:extLst>
          </p:cNvPr>
          <p:cNvSpPr txBox="1"/>
          <p:nvPr/>
        </p:nvSpPr>
        <p:spPr>
          <a:xfrm>
            <a:off x="5439657" y="2396738"/>
            <a:ext cx="83137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defRPr/>
            </a:pPr>
            <a:r>
              <a:rPr lang="ar-SA" sz="3200" b="1" dirty="0">
                <a:solidFill>
                  <a:srgbClr val="A5A5A5">
                    <a:lumMod val="75000"/>
                  </a:srgbClr>
                </a:solidFill>
              </a:rPr>
              <a:t>يحدث في الفم هضم ميكانيكي فقط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2EB0FD9-B7CD-4AF2-8B3A-384348E6AD40}"/>
              </a:ext>
            </a:extLst>
          </p:cNvPr>
          <p:cNvSpPr txBox="1"/>
          <p:nvPr/>
        </p:nvSpPr>
        <p:spPr>
          <a:xfrm>
            <a:off x="4247040" y="3161685"/>
            <a:ext cx="83137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يتكون الجهاز الهضمي من القناة الهضمية وملحقاتها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56B8020-D4EE-4A6C-89EA-B2AFC59DF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1" y="1345852"/>
            <a:ext cx="651694" cy="745328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20F7E48-3623-4F40-936B-E00C5E4B0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149" y="2396738"/>
            <a:ext cx="521959" cy="52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82E34047-6748-4534-9E20-26D469596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9" y="2941699"/>
            <a:ext cx="651694" cy="7453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6D6D72C-321E-4682-82AB-B759BDA55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086" y="306783"/>
            <a:ext cx="2937348" cy="1107947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BB1A823-02F6-4CC8-B6A2-CC21F7A78D22}"/>
              </a:ext>
            </a:extLst>
          </p:cNvPr>
          <p:cNvSpPr txBox="1"/>
          <p:nvPr/>
        </p:nvSpPr>
        <p:spPr>
          <a:xfrm>
            <a:off x="5505086" y="3794663"/>
            <a:ext cx="83137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A5A5A5">
                    <a:lumMod val="75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يحدث في المريء هضم ميكانيكي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631AEE63-4AF2-4605-9164-D7A802A7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725" y="3916204"/>
            <a:ext cx="521959" cy="52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2E8476D-43B6-4B4F-A8E1-79A43FECA6CE}"/>
              </a:ext>
            </a:extLst>
          </p:cNvPr>
          <p:cNvSpPr txBox="1"/>
          <p:nvPr/>
        </p:nvSpPr>
        <p:spPr>
          <a:xfrm>
            <a:off x="1196308" y="4379438"/>
            <a:ext cx="1089883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يحدث الهضم الكيميائي في المعدة بواسطة انزيم الببسين وحمض الهيدروكلوريك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لهضم البروتينات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44C2EDD-9F3F-42D8-8BB2-9C12AD50645F}"/>
              </a:ext>
            </a:extLst>
          </p:cNvPr>
          <p:cNvSpPr txBox="1"/>
          <p:nvPr/>
        </p:nvSpPr>
        <p:spPr>
          <a:xfrm>
            <a:off x="2859561" y="5306935"/>
            <a:ext cx="944965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يساعد اللعاب الموجود في الفم على هضم النشويات هضم كيميائي 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457BCA8B-08B5-47BC-8BC1-5531E40B2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7" y="4561607"/>
            <a:ext cx="651694" cy="745328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052C31E-A08F-4A79-83E1-280C1B1A8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90" y="5306935"/>
            <a:ext cx="651694" cy="74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0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H\Desktop\الفصل الثالث\صورة1.png">
            <a:extLst>
              <a:ext uri="{FF2B5EF4-FFF2-40B4-BE49-F238E27FC236}">
                <a16:creationId xmlns:a16="http://schemas.microsoft.com/office/drawing/2014/main" id="{6189094C-E6FE-4627-BC65-DF4C1C06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3" y="4302746"/>
            <a:ext cx="12954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2729C2A-6675-41A9-9B03-3C11480AC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022" y="779154"/>
            <a:ext cx="3778235" cy="664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8633A54E-0B84-4E54-BA67-0CCA8648C2FF}"/>
              </a:ext>
            </a:extLst>
          </p:cNvPr>
          <p:cNvSpPr/>
          <p:nvPr/>
        </p:nvSpPr>
        <p:spPr>
          <a:xfrm>
            <a:off x="4066541" y="554685"/>
            <a:ext cx="4058918" cy="1372548"/>
          </a:xfrm>
          <a:prstGeom prst="wedgeEllipseCallout">
            <a:avLst>
              <a:gd name="adj1" fmla="val 68998"/>
              <a:gd name="adj2" fmla="val 7469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سنكمل رحلة الطعام في الجهاز الهضمي الدرس القادمة </a:t>
            </a:r>
            <a:r>
              <a:rPr lang="ar-SA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باذن</a:t>
            </a:r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الله لنرى ماذا يحدث </a:t>
            </a:r>
            <a:r>
              <a:rPr lang="ar-SA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للكيموس</a:t>
            </a:r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بعد مغادرة المعدة </a:t>
            </a:r>
          </a:p>
        </p:txBody>
      </p:sp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E260F8CF-7C89-4A48-8CCE-4A51625F4A15}"/>
              </a:ext>
            </a:extLst>
          </p:cNvPr>
          <p:cNvSpPr/>
          <p:nvPr/>
        </p:nvSpPr>
        <p:spPr>
          <a:xfrm>
            <a:off x="3596640" y="2954636"/>
            <a:ext cx="4058918" cy="1372548"/>
          </a:xfrm>
          <a:prstGeom prst="wedgeEllipseCallout">
            <a:avLst>
              <a:gd name="adj1" fmla="val 74505"/>
              <a:gd name="adj2" fmla="val -763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لا ننسى حل الواجب </a:t>
            </a:r>
          </a:p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ومراجعة الدرس السابق </a:t>
            </a: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E4684742-BD6A-45C5-B3E0-79BC9462B203}"/>
              </a:ext>
            </a:extLst>
          </p:cNvPr>
          <p:cNvSpPr/>
          <p:nvPr/>
        </p:nvSpPr>
        <p:spPr>
          <a:xfrm>
            <a:off x="3672987" y="4668313"/>
            <a:ext cx="4058918" cy="1372548"/>
          </a:xfrm>
          <a:prstGeom prst="wedgeEllipseCallout">
            <a:avLst>
              <a:gd name="adj1" fmla="val 74505"/>
              <a:gd name="adj2" fmla="val -763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0317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979439" y="2220111"/>
              <a:ext cx="3187448" cy="17312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ماهي المراحل التي يمر بها الطعام في الجهاز الهضمي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908332" y="2586558"/>
              <a:ext cx="2991119" cy="9309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ما أنواع الهضم وما الفرق بينها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980481" y="2242556"/>
              <a:ext cx="2702978" cy="17312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800" dirty="0">
                  <a:solidFill>
                    <a:schemeClr val="bg2">
                      <a:lumMod val="75000"/>
                    </a:schemeClr>
                  </a:solidFill>
                </a:rPr>
                <a:t>ماهي أفكار دالتون حول المادة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792507" y="2386056"/>
              <a:ext cx="3226771" cy="17312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ماهي الانزيمات وما دورها في </a:t>
              </a:r>
              <a:r>
                <a:rPr kumimoji="0" lang="ar-SA" sz="4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عمليات الهضم </a:t>
              </a:r>
              <a:endPara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908332" y="2586557"/>
              <a:ext cx="2991119" cy="9309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733" dirty="0">
                  <a:solidFill>
                    <a:schemeClr val="bg2">
                      <a:lumMod val="75000"/>
                    </a:schemeClr>
                  </a:solidFill>
                </a:rPr>
                <a:t>لماذا لم يتمكن العلماء القدامى اثبات نظرياتهم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E846B94-28E9-4EB7-9CA1-36C0EDD26954}"/>
              </a:ext>
            </a:extLst>
          </p:cNvPr>
          <p:cNvGrpSpPr/>
          <p:nvPr/>
        </p:nvGrpSpPr>
        <p:grpSpPr>
          <a:xfrm>
            <a:off x="363908" y="29896"/>
            <a:ext cx="3266151" cy="1407780"/>
            <a:chOff x="5810365" y="312421"/>
            <a:chExt cx="2381652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3C00C22-FB8B-4BD3-8667-76C2BB564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61F56F29-14A4-4ACD-863F-3D62F64770B2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4624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استراتيجية شريط الذكريات 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622E9D8-922D-41F7-A420-98F12E0E8980}"/>
              </a:ext>
            </a:extLst>
          </p:cNvPr>
          <p:cNvGrpSpPr/>
          <p:nvPr/>
        </p:nvGrpSpPr>
        <p:grpSpPr>
          <a:xfrm>
            <a:off x="8781407" y="-79775"/>
            <a:ext cx="3410593" cy="1407781"/>
            <a:chOff x="5957001" y="312421"/>
            <a:chExt cx="2158300" cy="1006546"/>
          </a:xfrm>
        </p:grpSpPr>
        <p:pic>
          <p:nvPicPr>
            <p:cNvPr id="13" name="صورة 1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E462BC2D-A963-4C91-85B7-FA15584DE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A2094E80-1495-45F2-ADE0-C717461DB5D9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77019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مراجعة ما سبق</a:t>
              </a: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279688D3-E3AA-45D4-83AE-E4C00DC5E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" y="1929968"/>
            <a:ext cx="10579101" cy="30325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صورة الشريحة 15">
                <a:extLst>
                  <a:ext uri="{FF2B5EF4-FFF2-40B4-BE49-F238E27FC236}">
                    <a16:creationId xmlns:a16="http://schemas.microsoft.com/office/drawing/2014/main" id="{113D9C95-3C36-44BA-B457-E5BE8781FE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99979">
              <a:off x="2068792" y="2918887"/>
              <a:ext cx="2345372" cy="1319272"/>
            </p:xfrm>
            <a:graphic>
              <a:graphicData uri="http://schemas.microsoft.com/office/powerpoint/2016/slidezoom">
                <pslz:sldZm>
                  <pslz:sldZmObj sldId="357" cId="3659369983">
                    <pslz:zmPr id="{BE126514-8F8D-4317-B61B-C21A3AFA8464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2345372" cy="131927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صورة الشريحة 1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13D9C95-3C36-44BA-B457-E5BE8781FE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099979">
                <a:off x="2068792" y="2918887"/>
                <a:ext cx="2345372" cy="131927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92B1E3AE-A75C-42A9-A8BD-030CAD8572A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34507">
              <a:off x="4779177" y="2589202"/>
              <a:ext cx="1861667" cy="1047188"/>
            </p:xfrm>
            <a:graphic>
              <a:graphicData uri="http://schemas.microsoft.com/office/powerpoint/2016/slidezoom">
                <pslz:sldZm>
                  <pslz:sldZmObj sldId="358" cId="1188887536">
                    <pslz:zmPr id="{90451DCB-F34D-4B9C-BA80-7F7256B55A2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1861667" cy="104718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2B1E3AE-A75C-42A9-A8BD-030CAD8572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0934507">
                <a:off x="4779177" y="2589202"/>
                <a:ext cx="1861667" cy="104718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صورة الشريحة 17">
                <a:extLst>
                  <a:ext uri="{FF2B5EF4-FFF2-40B4-BE49-F238E27FC236}">
                    <a16:creationId xmlns:a16="http://schemas.microsoft.com/office/drawing/2014/main" id="{A81E4B62-F501-4017-B938-629BAAEC22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121081" y="2568918"/>
              <a:ext cx="1933786" cy="1087755"/>
            </p:xfrm>
            <a:graphic>
              <a:graphicData uri="http://schemas.microsoft.com/office/powerpoint/2016/slidezoom">
                <pslz:sldZm>
                  <pslz:sldZmObj sldId="359" cId="3248047563">
                    <pslz:zmPr id="{478EDCC5-E7EE-4620-8154-E6F30FD5A874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33786" cy="10877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صورة الشريحة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A81E4B62-F501-4017-B938-629BAAEC22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21081" y="2568918"/>
                <a:ext cx="1933786" cy="108775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17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4329" y="2217767"/>
              <a:ext cx="2679470" cy="17312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800" dirty="0">
                  <a:solidFill>
                    <a:schemeClr val="bg2">
                      <a:lumMod val="75000"/>
                    </a:schemeClr>
                  </a:solidFill>
                </a:rPr>
                <a:t>ماذا سمى العلماء القدامى اصغر جزء من المادة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5A92841B-4C55-477C-949A-91B53214B920}"/>
              </a:ext>
            </a:extLst>
          </p:cNvPr>
          <p:cNvGrpSpPr/>
          <p:nvPr/>
        </p:nvGrpSpPr>
        <p:grpSpPr>
          <a:xfrm>
            <a:off x="8868242" y="0"/>
            <a:ext cx="2959850" cy="1407781"/>
            <a:chOff x="5957001" y="312421"/>
            <a:chExt cx="2158300" cy="1006546"/>
          </a:xfrm>
        </p:grpSpPr>
        <p:pic>
          <p:nvPicPr>
            <p:cNvPr id="16" name="صورة 1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9FF75C36-CCCA-4199-8C59-D7701ABFE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32DEAEDC-8267-4A37-B57A-CFD0BAC1681D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1810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ar-SA" sz="32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التهيئة     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29A248A0-77D7-46A5-999B-40B6ABB2D9B5}"/>
              </a:ext>
            </a:extLst>
          </p:cNvPr>
          <p:cNvGrpSpPr/>
          <p:nvPr/>
        </p:nvGrpSpPr>
        <p:grpSpPr>
          <a:xfrm>
            <a:off x="363908" y="-40019"/>
            <a:ext cx="2959850" cy="1407781"/>
            <a:chOff x="5957001" y="312421"/>
            <a:chExt cx="2158300" cy="1006546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6288722-CF8D-4B75-B2A3-E6408D1DF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B2459BB8-BAD7-4BC3-BE75-F4F46D95C362}"/>
                </a:ext>
              </a:extLst>
            </p:cNvPr>
            <p:cNvSpPr txBox="1"/>
            <p:nvPr/>
          </p:nvSpPr>
          <p:spPr>
            <a:xfrm>
              <a:off x="5957001" y="672657"/>
              <a:ext cx="1969182" cy="28607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ar-SA" sz="20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مصادر الفصول صفحة62-63</a:t>
              </a: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6900820-9369-491F-BA68-A03CFC37F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32" t="40417" r="45390" b="48367"/>
          <a:stretch/>
        </p:blipFill>
        <p:spPr>
          <a:xfrm>
            <a:off x="5346233" y="1367762"/>
            <a:ext cx="6236167" cy="11216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29129A8-2989-48CD-9BD7-E273DBAEB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06" t="45417" r="22891" b="31944"/>
          <a:stretch/>
        </p:blipFill>
        <p:spPr>
          <a:xfrm>
            <a:off x="7463416" y="3555732"/>
            <a:ext cx="3863012" cy="174424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10F2574-CD36-4CE5-B924-83369C27BB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133" t="37967" r="40156" b="30278"/>
          <a:stretch/>
        </p:blipFill>
        <p:spPr>
          <a:xfrm>
            <a:off x="3809978" y="2188831"/>
            <a:ext cx="2581126" cy="362724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F3CB65C-A513-4E74-9EB6-3F49BB182B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17" t="32222" r="40313" b="62033"/>
          <a:stretch/>
        </p:blipFill>
        <p:spPr>
          <a:xfrm>
            <a:off x="6651351" y="2434099"/>
            <a:ext cx="4931049" cy="75265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969E599-C45F-4205-8FDA-9A316D38D0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09" t="36076" r="62187" b="24306"/>
          <a:stretch/>
        </p:blipFill>
        <p:spPr>
          <a:xfrm>
            <a:off x="273217" y="1103742"/>
            <a:ext cx="3316658" cy="3185444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9C3F1EE-5BE4-4F36-BE11-92AB73D87F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56243" r="23880" b="27402"/>
          <a:stretch/>
        </p:blipFill>
        <p:spPr>
          <a:xfrm>
            <a:off x="363908" y="4133381"/>
            <a:ext cx="3184462" cy="112163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E1552666-ED26-429C-A2E4-95332D051F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204" t="54722" r="51250" b="28923"/>
          <a:stretch/>
        </p:blipFill>
        <p:spPr>
          <a:xfrm>
            <a:off x="251872" y="5102614"/>
            <a:ext cx="2924567" cy="112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C05D055-FE23-484D-A19E-02BCAC02E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1" t="18332" r="29765" b="19861"/>
          <a:stretch/>
        </p:blipFill>
        <p:spPr>
          <a:xfrm>
            <a:off x="2771775" y="371475"/>
            <a:ext cx="6789034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0334;p68">
            <a:extLst>
              <a:ext uri="{FF2B5EF4-FFF2-40B4-BE49-F238E27FC236}">
                <a16:creationId xmlns:a16="http://schemas.microsoft.com/office/drawing/2014/main" id="{FA9D404A-CC4B-4C25-8788-14A5A5FE6895}"/>
              </a:ext>
            </a:extLst>
          </p:cNvPr>
          <p:cNvGrpSpPr/>
          <p:nvPr/>
        </p:nvGrpSpPr>
        <p:grpSpPr>
          <a:xfrm>
            <a:off x="638800" y="1344707"/>
            <a:ext cx="10647390" cy="3841479"/>
            <a:chOff x="6796238" y="3158297"/>
            <a:chExt cx="1630319" cy="677257"/>
          </a:xfrm>
          <a:solidFill>
            <a:srgbClr val="47666D"/>
          </a:solidFill>
        </p:grpSpPr>
        <p:cxnSp>
          <p:nvCxnSpPr>
            <p:cNvPr id="14" name="Google Shape;10335;p68">
              <a:extLst>
                <a:ext uri="{FF2B5EF4-FFF2-40B4-BE49-F238E27FC236}">
                  <a16:creationId xmlns:a16="http://schemas.microsoft.com/office/drawing/2014/main" id="{0BDE9AB8-78BE-4A6E-9861-E94715C59C17}"/>
                </a:ext>
              </a:extLst>
            </p:cNvPr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5" name="Google Shape;10336;p68">
              <a:extLst>
                <a:ext uri="{FF2B5EF4-FFF2-40B4-BE49-F238E27FC236}">
                  <a16:creationId xmlns:a16="http://schemas.microsoft.com/office/drawing/2014/main" id="{D44F89AA-03AE-48CF-BBBC-23672F1244D6}"/>
                </a:ext>
              </a:extLst>
            </p:cNvPr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6" name="Google Shape;10337;p68">
              <a:extLst>
                <a:ext uri="{FF2B5EF4-FFF2-40B4-BE49-F238E27FC236}">
                  <a16:creationId xmlns:a16="http://schemas.microsoft.com/office/drawing/2014/main" id="{7F8545ED-9838-465C-A991-330D3CD237B3}"/>
                </a:ext>
              </a:extLst>
            </p:cNvPr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7" name="Google Shape;10338;p68">
              <a:extLst>
                <a:ext uri="{FF2B5EF4-FFF2-40B4-BE49-F238E27FC236}">
                  <a16:creationId xmlns:a16="http://schemas.microsoft.com/office/drawing/2014/main" id="{C20054B3-0436-4898-9736-4E9D17EFCFE3}"/>
                </a:ext>
              </a:extLst>
            </p:cNvPr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grpSp>
          <p:nvGrpSpPr>
            <p:cNvPr id="18" name="Google Shape;10339;p68">
              <a:extLst>
                <a:ext uri="{FF2B5EF4-FFF2-40B4-BE49-F238E27FC236}">
                  <a16:creationId xmlns:a16="http://schemas.microsoft.com/office/drawing/2014/main" id="{68F995BC-C763-4EAA-BACB-C3115C66A14F}"/>
                </a:ext>
              </a:extLst>
            </p:cNvPr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  <a:grpFill/>
          </p:grpSpPr>
          <p:sp>
            <p:nvSpPr>
              <p:cNvPr id="19" name="Google Shape;10340;p68">
                <a:extLst>
                  <a:ext uri="{FF2B5EF4-FFF2-40B4-BE49-F238E27FC236}">
                    <a16:creationId xmlns:a16="http://schemas.microsoft.com/office/drawing/2014/main" id="{1E081F9B-D589-4994-A762-8035CA24FE6C}"/>
                  </a:ext>
                </a:extLst>
              </p:cNvPr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" name="Google Shape;10341;p68">
                <a:extLst>
                  <a:ext uri="{FF2B5EF4-FFF2-40B4-BE49-F238E27FC236}">
                    <a16:creationId xmlns:a16="http://schemas.microsoft.com/office/drawing/2014/main" id="{59619FEA-4CA1-4ED1-9259-BA7DFC72E75D}"/>
                  </a:ext>
                </a:extLst>
              </p:cNvPr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10342;p68">
                <a:extLst>
                  <a:ext uri="{FF2B5EF4-FFF2-40B4-BE49-F238E27FC236}">
                    <a16:creationId xmlns:a16="http://schemas.microsoft.com/office/drawing/2014/main" id="{FD974D63-4804-4A75-87B5-0FD791365ECC}"/>
                  </a:ext>
                </a:extLst>
              </p:cNvPr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30" name="سداسي 29">
            <a:extLst>
              <a:ext uri="{FF2B5EF4-FFF2-40B4-BE49-F238E27FC236}">
                <a16:creationId xmlns:a16="http://schemas.microsoft.com/office/drawing/2014/main" id="{63499FC2-4114-4BAB-9F97-80BBC8EA161D}"/>
              </a:ext>
            </a:extLst>
          </p:cNvPr>
          <p:cNvSpPr/>
          <p:nvPr/>
        </p:nvSpPr>
        <p:spPr>
          <a:xfrm>
            <a:off x="3847536" y="472239"/>
            <a:ext cx="1499321" cy="918551"/>
          </a:xfrm>
          <a:prstGeom prst="hexagon">
            <a:avLst/>
          </a:prstGeom>
          <a:noFill/>
          <a:ln w="57150">
            <a:solidFill>
              <a:srgbClr val="88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الاهمية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FCE1EA6-DDC0-4EF8-A911-5C4D6E54D336}"/>
              </a:ext>
            </a:extLst>
          </p:cNvPr>
          <p:cNvSpPr txBox="1"/>
          <p:nvPr/>
        </p:nvSpPr>
        <p:spPr>
          <a:xfrm>
            <a:off x="976912" y="2538605"/>
            <a:ext cx="20954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32" name="سداسي 31">
            <a:extLst>
              <a:ext uri="{FF2B5EF4-FFF2-40B4-BE49-F238E27FC236}">
                <a16:creationId xmlns:a16="http://schemas.microsoft.com/office/drawing/2014/main" id="{1C6EB9EF-347D-4C67-89F8-7160C04364D0}"/>
              </a:ext>
            </a:extLst>
          </p:cNvPr>
          <p:cNvSpPr/>
          <p:nvPr/>
        </p:nvSpPr>
        <p:spPr>
          <a:xfrm>
            <a:off x="1140628" y="5226554"/>
            <a:ext cx="1499321" cy="918551"/>
          </a:xfrm>
          <a:prstGeom prst="hexagon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الأهداف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783DE12-983B-4382-AFEF-8B72C389B9AA}"/>
              </a:ext>
            </a:extLst>
          </p:cNvPr>
          <p:cNvSpPr txBox="1"/>
          <p:nvPr/>
        </p:nvSpPr>
        <p:spPr>
          <a:xfrm>
            <a:off x="3680008" y="2317657"/>
            <a:ext cx="199268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>
                    <a:lumMod val="65000"/>
                  </a:schemeClr>
                </a:solidFill>
              </a:rPr>
              <a:t>توفر عمليات الهضم التي تحدث في الجهاز الهضمي المواد اللازمة للخلايا </a:t>
            </a:r>
          </a:p>
        </p:txBody>
      </p:sp>
      <p:sp>
        <p:nvSpPr>
          <p:cNvPr id="34" name="سداسي 33">
            <a:extLst>
              <a:ext uri="{FF2B5EF4-FFF2-40B4-BE49-F238E27FC236}">
                <a16:creationId xmlns:a16="http://schemas.microsoft.com/office/drawing/2014/main" id="{3DC37B4F-55FC-40CF-AACC-0CF4528BB2CA}"/>
              </a:ext>
            </a:extLst>
          </p:cNvPr>
          <p:cNvSpPr/>
          <p:nvPr/>
        </p:nvSpPr>
        <p:spPr>
          <a:xfrm>
            <a:off x="8979628" y="497222"/>
            <a:ext cx="1499321" cy="918551"/>
          </a:xfrm>
          <a:prstGeom prst="hexagon">
            <a:avLst/>
          </a:prstGeom>
          <a:noFill/>
          <a:ln w="57150">
            <a:solidFill>
              <a:srgbClr val="88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المفردات الجديدة </a:t>
            </a:r>
          </a:p>
        </p:txBody>
      </p:sp>
      <p:sp>
        <p:nvSpPr>
          <p:cNvPr id="35" name="سداسي 34">
            <a:extLst>
              <a:ext uri="{FF2B5EF4-FFF2-40B4-BE49-F238E27FC236}">
                <a16:creationId xmlns:a16="http://schemas.microsoft.com/office/drawing/2014/main" id="{13DDD55A-6811-459C-9EFE-CC58F84EF861}"/>
              </a:ext>
            </a:extLst>
          </p:cNvPr>
          <p:cNvSpPr/>
          <p:nvPr/>
        </p:nvSpPr>
        <p:spPr>
          <a:xfrm>
            <a:off x="6457269" y="5186186"/>
            <a:ext cx="1499321" cy="918551"/>
          </a:xfrm>
          <a:prstGeom prst="hexagon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مراجعة المفردات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0E5B55B7-B7C2-40CD-8580-0F334809DA1A}"/>
              </a:ext>
            </a:extLst>
          </p:cNvPr>
          <p:cNvSpPr txBox="1"/>
          <p:nvPr/>
        </p:nvSpPr>
        <p:spPr>
          <a:xfrm>
            <a:off x="6249736" y="2692878"/>
            <a:ext cx="198243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الجزيء : اصغر جزء في المادة يحمل صفاتها ويتكون من ذرة او اكثر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EF9A9AF4-B7F3-424E-961F-D95AE3B0CE24}"/>
              </a:ext>
            </a:extLst>
          </p:cNvPr>
          <p:cNvSpPr txBox="1"/>
          <p:nvPr/>
        </p:nvSpPr>
        <p:spPr>
          <a:xfrm>
            <a:off x="8860695" y="2891557"/>
            <a:ext cx="209549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>
                    <a:lumMod val="65000"/>
                  </a:schemeClr>
                </a:solidFill>
              </a:rPr>
              <a:t>الحركة الدودية </a:t>
            </a:r>
          </a:p>
          <a:p>
            <a:pPr algn="ctr"/>
            <a:r>
              <a:rPr lang="ar-SA" sz="2800" b="1" dirty="0" err="1">
                <a:solidFill>
                  <a:schemeClr val="bg1">
                    <a:lumMod val="65000"/>
                  </a:schemeClr>
                </a:solidFill>
              </a:rPr>
              <a:t>الكيموس</a:t>
            </a:r>
            <a:endParaRPr lang="ar-SA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8CF0E2DD-E74B-4AE5-A509-1E64A96209AC}"/>
              </a:ext>
            </a:extLst>
          </p:cNvPr>
          <p:cNvSpPr/>
          <p:nvPr/>
        </p:nvSpPr>
        <p:spPr>
          <a:xfrm>
            <a:off x="201293" y="267286"/>
            <a:ext cx="2489298" cy="1137436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الجهاز الهضمي والمواد الغذائية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64611896-2AC5-4491-A9F6-4852DEE4DA80}"/>
              </a:ext>
            </a:extLst>
          </p:cNvPr>
          <p:cNvSpPr txBox="1"/>
          <p:nvPr/>
        </p:nvSpPr>
        <p:spPr>
          <a:xfrm>
            <a:off x="924882" y="3287406"/>
            <a:ext cx="21278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>
                    <a:lumMod val="65000"/>
                  </a:schemeClr>
                </a:solidFill>
              </a:rPr>
              <a:t>تميز بين الهضم الكيميائي والهضم الميكانيكي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11419DB-F183-4B7C-990F-4F7EEC1564E9}"/>
              </a:ext>
            </a:extLst>
          </p:cNvPr>
          <p:cNvSpPr txBox="1"/>
          <p:nvPr/>
        </p:nvSpPr>
        <p:spPr>
          <a:xfrm>
            <a:off x="960754" y="2762673"/>
            <a:ext cx="21278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>
                    <a:lumMod val="65000"/>
                  </a:schemeClr>
                </a:solidFill>
              </a:rPr>
              <a:t>تحدد أعضاء الهضم ودور كلا منها </a:t>
            </a:r>
          </a:p>
        </p:txBody>
      </p:sp>
    </p:spTree>
    <p:extLst>
      <p:ext uri="{BB962C8B-B14F-4D97-AF65-F5344CB8AC3E}">
        <p14:creationId xmlns:p14="http://schemas.microsoft.com/office/powerpoint/2010/main" val="30788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/>
      <p:bldP spid="34" grpId="0" animBg="1"/>
      <p:bldP spid="35" grpId="0" animBg="1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مل الجهاز الهضمي للانسان">
            <a:hlinkClick r:id="" action="ppaction://media"/>
            <a:extLst>
              <a:ext uri="{FF2B5EF4-FFF2-40B4-BE49-F238E27FC236}">
                <a16:creationId xmlns:a16="http://schemas.microsoft.com/office/drawing/2014/main" id="{27E8A5AD-6989-4FF0-BA69-C5165E7586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5520" y="1485900"/>
            <a:ext cx="7680960" cy="432054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4F9FB1BB-40B9-4E02-9890-E66F70B441ED}"/>
              </a:ext>
            </a:extLst>
          </p:cNvPr>
          <p:cNvGrpSpPr/>
          <p:nvPr/>
        </p:nvGrpSpPr>
        <p:grpSpPr>
          <a:xfrm>
            <a:off x="1231008" y="-321978"/>
            <a:ext cx="10055559" cy="2099295"/>
            <a:chOff x="5921443" y="194050"/>
            <a:chExt cx="2158300" cy="1006546"/>
          </a:xfrm>
        </p:grpSpPr>
        <p:pic>
          <p:nvPicPr>
            <p:cNvPr id="25" name="صورة 2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8F36275-A893-4F23-BECE-284836A4D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D3619F62-DB36-4423-9F8C-85B7D529973C}"/>
                </a:ext>
              </a:extLst>
            </p:cNvPr>
            <p:cNvSpPr txBox="1"/>
            <p:nvPr/>
          </p:nvSpPr>
          <p:spPr>
            <a:xfrm>
              <a:off x="6137983" y="471404"/>
              <a:ext cx="1725220" cy="221354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400" b="1" dirty="0">
                  <a:solidFill>
                    <a:srgbClr val="B4C8D1">
                      <a:lumMod val="75000"/>
                    </a:srgbClr>
                  </a:solidFill>
                </a:rPr>
                <a:t>ماهي مكونات الجهاز الهضمي وما الدور الذي يقوم به كل عضو لنشاهد معا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842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A75BF25E-CDF3-43FD-AA51-7860A2368BCD}"/>
              </a:ext>
            </a:extLst>
          </p:cNvPr>
          <p:cNvGrpSpPr/>
          <p:nvPr/>
        </p:nvGrpSpPr>
        <p:grpSpPr>
          <a:xfrm>
            <a:off x="1231008" y="-321978"/>
            <a:ext cx="10055559" cy="2099295"/>
            <a:chOff x="5921443" y="194050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E2EFB41-A18C-493D-9EA8-6BE2CFA78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B5ADA78C-DE3C-4E5F-B829-CCB895D3C79C}"/>
                </a:ext>
              </a:extLst>
            </p:cNvPr>
            <p:cNvSpPr txBox="1"/>
            <p:nvPr/>
          </p:nvSpPr>
          <p:spPr>
            <a:xfrm>
              <a:off x="6137983" y="471404"/>
              <a:ext cx="1725220" cy="39843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400" b="1" dirty="0">
                  <a:solidFill>
                    <a:srgbClr val="B4C8D1">
                      <a:lumMod val="75000"/>
                    </a:srgbClr>
                  </a:solidFill>
                </a:rPr>
                <a:t>بعد مشاهدة الفيديو و بقراءة النص صفحة 163 ( أعضاء الجهاز الهضمي ) </a:t>
              </a:r>
            </a:p>
            <a:p>
              <a:pPr algn="ctr" defTabSz="685800">
                <a:defRPr/>
              </a:pPr>
              <a:r>
                <a:rPr lang="ar-SA" sz="2400" b="1" dirty="0">
                  <a:solidFill>
                    <a:srgbClr val="B4C8D1">
                      <a:lumMod val="75000"/>
                    </a:srgbClr>
                  </a:solidFill>
                </a:rPr>
                <a:t>صمم خارطة مفاهيم لمكونات الجهاز الهضمي 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2FE7421-E950-4C34-AADF-376F6138655B}"/>
              </a:ext>
            </a:extLst>
          </p:cNvPr>
          <p:cNvGrpSpPr/>
          <p:nvPr/>
        </p:nvGrpSpPr>
        <p:grpSpPr>
          <a:xfrm>
            <a:off x="4545330" y="818305"/>
            <a:ext cx="3706752" cy="1160169"/>
            <a:chOff x="4465320" y="1441642"/>
            <a:chExt cx="3706752" cy="1160169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4469937-63A0-4E52-938C-BFF3762D3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4860B893-83D9-4940-AA0A-747F66C10296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88B29A"/>
                  </a:solidFill>
                </a:rPr>
                <a:t>مكونات الجهاز الهضمي 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E2B7EA73-3DE4-47EA-9C69-B80DF4C69A4F}"/>
              </a:ext>
            </a:extLst>
          </p:cNvPr>
          <p:cNvGrpSpPr/>
          <p:nvPr/>
        </p:nvGrpSpPr>
        <p:grpSpPr>
          <a:xfrm>
            <a:off x="8121537" y="1393533"/>
            <a:ext cx="3706752" cy="1160169"/>
            <a:chOff x="4678680" y="1472418"/>
            <a:chExt cx="3706752" cy="1160169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587ACE45-01E6-4BC3-A058-DC78C07B5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678680" y="1472418"/>
              <a:ext cx="3706752" cy="1160169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138F9622-02B9-466C-BC05-21DED9EBAFD9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القناة الهضمية 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02D0D48D-1932-43F1-A5FD-2F7F7BAF9D0B}"/>
              </a:ext>
            </a:extLst>
          </p:cNvPr>
          <p:cNvGrpSpPr/>
          <p:nvPr/>
        </p:nvGrpSpPr>
        <p:grpSpPr>
          <a:xfrm>
            <a:off x="1056099" y="1513158"/>
            <a:ext cx="3706752" cy="1160169"/>
            <a:chOff x="4419600" y="1475658"/>
            <a:chExt cx="3706752" cy="1160169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F617579B-2D68-4E05-9D3D-98D706D65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19600" y="1475658"/>
              <a:ext cx="3706752" cy="1160169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46A340BA-287B-45EC-B2BB-2FD360F33E3C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ملحقات القناة الهضمية </a:t>
              </a:r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FA7A7943-658A-439B-9F55-633A4B3A81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9429106">
            <a:off x="7527660" y="129187"/>
            <a:ext cx="2457706" cy="1860027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4500C6B4-D5F0-49F1-8CDB-E64B4C38B3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1954722" flipH="1">
            <a:off x="2168323" y="81303"/>
            <a:ext cx="2651728" cy="2006866"/>
          </a:xfrm>
          <a:prstGeom prst="rect">
            <a:avLst/>
          </a:prstGeom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E537924E-59DE-4418-9E8C-8DCF5C5D5026}"/>
              </a:ext>
            </a:extLst>
          </p:cNvPr>
          <p:cNvGrpSpPr/>
          <p:nvPr/>
        </p:nvGrpSpPr>
        <p:grpSpPr>
          <a:xfrm>
            <a:off x="8945289" y="2235228"/>
            <a:ext cx="2664828" cy="736154"/>
            <a:chOff x="8865434" y="3305493"/>
            <a:chExt cx="2664828" cy="736154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47A38151-B3C2-4C81-A7DA-DFBEDEC67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865434" y="3305493"/>
              <a:ext cx="2664828" cy="736154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425E1809-6D69-4DFF-9A35-6FDCA32D5F5F}"/>
                </a:ext>
              </a:extLst>
            </p:cNvPr>
            <p:cNvSpPr txBox="1"/>
            <p:nvPr/>
          </p:nvSpPr>
          <p:spPr>
            <a:xfrm>
              <a:off x="9379473" y="3392991"/>
              <a:ext cx="81837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الفم</a:t>
              </a:r>
              <a:r>
                <a:rPr lang="ar-SA" dirty="0"/>
                <a:t> </a:t>
              </a: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F750E9AD-3B63-4CD3-AC21-9A2292863EF8}"/>
              </a:ext>
            </a:extLst>
          </p:cNvPr>
          <p:cNvGrpSpPr/>
          <p:nvPr/>
        </p:nvGrpSpPr>
        <p:grpSpPr>
          <a:xfrm>
            <a:off x="8945134" y="2861649"/>
            <a:ext cx="2664828" cy="736154"/>
            <a:chOff x="8865434" y="3305493"/>
            <a:chExt cx="2664828" cy="736154"/>
          </a:xfrm>
        </p:grpSpPr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05A7C87B-B48D-4630-A9D4-B6A388784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865434" y="3305493"/>
              <a:ext cx="2664828" cy="736154"/>
            </a:xfrm>
            <a:prstGeom prst="rect">
              <a:avLst/>
            </a:prstGeom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4A57D4DC-0D9E-43BF-85A8-62EB2B56CD40}"/>
                </a:ext>
              </a:extLst>
            </p:cNvPr>
            <p:cNvSpPr txBox="1"/>
            <p:nvPr/>
          </p:nvSpPr>
          <p:spPr>
            <a:xfrm>
              <a:off x="9184028" y="3362357"/>
              <a:ext cx="115443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المريء</a:t>
              </a:r>
              <a:r>
                <a:rPr lang="ar-SA" dirty="0">
                  <a:solidFill>
                    <a:srgbClr val="47666D"/>
                  </a:solidFill>
                </a:rPr>
                <a:t> </a:t>
              </a: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DC12C0D0-C532-4994-A4CE-2A69345D09EB}"/>
              </a:ext>
            </a:extLst>
          </p:cNvPr>
          <p:cNvGrpSpPr/>
          <p:nvPr/>
        </p:nvGrpSpPr>
        <p:grpSpPr>
          <a:xfrm>
            <a:off x="8945134" y="3471162"/>
            <a:ext cx="2664828" cy="736154"/>
            <a:chOff x="8865434" y="3305493"/>
            <a:chExt cx="2664828" cy="736154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F8E2C9DD-FCD6-4349-A241-16952C1E6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865434" y="3305493"/>
              <a:ext cx="2664828" cy="736154"/>
            </a:xfrm>
            <a:prstGeom prst="rect">
              <a:avLst/>
            </a:prstGeom>
          </p:spPr>
        </p:pic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A0D2DA37-99B3-4E0A-A948-6B6FBEFA0E4C}"/>
                </a:ext>
              </a:extLst>
            </p:cNvPr>
            <p:cNvSpPr txBox="1"/>
            <p:nvPr/>
          </p:nvSpPr>
          <p:spPr>
            <a:xfrm>
              <a:off x="9184028" y="3362357"/>
              <a:ext cx="115443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المعدة</a:t>
              </a:r>
              <a:endParaRPr lang="ar-SA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07F9B5F4-420C-4496-988A-79ABF56EF9F1}"/>
              </a:ext>
            </a:extLst>
          </p:cNvPr>
          <p:cNvGrpSpPr/>
          <p:nvPr/>
        </p:nvGrpSpPr>
        <p:grpSpPr>
          <a:xfrm>
            <a:off x="8945134" y="4068259"/>
            <a:ext cx="2664828" cy="736154"/>
            <a:chOff x="8912625" y="3316330"/>
            <a:chExt cx="2664828" cy="736154"/>
          </a:xfrm>
        </p:grpSpPr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2D4606B2-3709-4E8C-AA9A-35674AA55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912625" y="3316330"/>
              <a:ext cx="2664828" cy="736154"/>
            </a:xfrm>
            <a:prstGeom prst="rect">
              <a:avLst/>
            </a:prstGeom>
          </p:spPr>
        </p:pic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F231E21E-BD18-4227-82EA-9DEFAD322FA7}"/>
                </a:ext>
              </a:extLst>
            </p:cNvPr>
            <p:cNvSpPr txBox="1"/>
            <p:nvPr/>
          </p:nvSpPr>
          <p:spPr>
            <a:xfrm>
              <a:off x="8912625" y="3441766"/>
              <a:ext cx="188021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47666D"/>
                  </a:solidFill>
                </a:rPr>
                <a:t>الأمعاء الدقيقة </a:t>
              </a:r>
              <a:endParaRPr lang="ar-SA" sz="1600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D9D4183-F57B-4C8E-A44E-C5C39319030E}"/>
              </a:ext>
            </a:extLst>
          </p:cNvPr>
          <p:cNvGrpSpPr/>
          <p:nvPr/>
        </p:nvGrpSpPr>
        <p:grpSpPr>
          <a:xfrm>
            <a:off x="8945134" y="4652568"/>
            <a:ext cx="2664828" cy="736154"/>
            <a:chOff x="8912625" y="3316330"/>
            <a:chExt cx="2664828" cy="736154"/>
          </a:xfrm>
        </p:grpSpPr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D30C86D4-1593-414A-9627-314440CE3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912625" y="3316330"/>
              <a:ext cx="2664828" cy="736154"/>
            </a:xfrm>
            <a:prstGeom prst="rect">
              <a:avLst/>
            </a:prstGeom>
          </p:spPr>
        </p:pic>
        <p:sp>
          <p:nvSpPr>
            <p:cNvPr id="40" name="مربع نص 39">
              <a:extLst>
                <a:ext uri="{FF2B5EF4-FFF2-40B4-BE49-F238E27FC236}">
                  <a16:creationId xmlns:a16="http://schemas.microsoft.com/office/drawing/2014/main" id="{E0D7A0F8-F70A-43F1-A8BC-E987473F9C1F}"/>
                </a:ext>
              </a:extLst>
            </p:cNvPr>
            <p:cNvSpPr txBox="1"/>
            <p:nvPr/>
          </p:nvSpPr>
          <p:spPr>
            <a:xfrm>
              <a:off x="8912625" y="3441766"/>
              <a:ext cx="188021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47666D"/>
                  </a:solidFill>
                </a:rPr>
                <a:t>الأمعاء الغليظة</a:t>
              </a:r>
              <a:endParaRPr lang="ar-SA" sz="1600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89386FD0-0E45-4CDF-A8EE-4570F613840B}"/>
              </a:ext>
            </a:extLst>
          </p:cNvPr>
          <p:cNvGrpSpPr/>
          <p:nvPr/>
        </p:nvGrpSpPr>
        <p:grpSpPr>
          <a:xfrm>
            <a:off x="8722845" y="5227598"/>
            <a:ext cx="2896518" cy="736154"/>
            <a:chOff x="8680935" y="3316330"/>
            <a:chExt cx="2896518" cy="736154"/>
          </a:xfrm>
        </p:grpSpPr>
        <p:pic>
          <p:nvPicPr>
            <p:cNvPr id="42" name="صورة 41">
              <a:extLst>
                <a:ext uri="{FF2B5EF4-FFF2-40B4-BE49-F238E27FC236}">
                  <a16:creationId xmlns:a16="http://schemas.microsoft.com/office/drawing/2014/main" id="{CF303ED3-4FA4-422F-A9F4-7CF0ECF39C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912625" y="3316330"/>
              <a:ext cx="2664828" cy="736154"/>
            </a:xfrm>
            <a:prstGeom prst="rect">
              <a:avLst/>
            </a:prstGeom>
          </p:spPr>
        </p:pic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F4E4C821-186F-4A22-9997-4B4208C5BAA3}"/>
                </a:ext>
              </a:extLst>
            </p:cNvPr>
            <p:cNvSpPr txBox="1"/>
            <p:nvPr/>
          </p:nvSpPr>
          <p:spPr>
            <a:xfrm>
              <a:off x="8680935" y="3429631"/>
              <a:ext cx="188021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47666D"/>
                  </a:solidFill>
                </a:rPr>
                <a:t>المستقيم</a:t>
              </a:r>
              <a:endParaRPr lang="ar-SA" sz="1600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370817DB-50A4-4012-9473-7C1BA5F12D65}"/>
              </a:ext>
            </a:extLst>
          </p:cNvPr>
          <p:cNvGrpSpPr/>
          <p:nvPr/>
        </p:nvGrpSpPr>
        <p:grpSpPr>
          <a:xfrm>
            <a:off x="8713599" y="5758660"/>
            <a:ext cx="2896518" cy="736154"/>
            <a:chOff x="8680935" y="3316330"/>
            <a:chExt cx="2896518" cy="736154"/>
          </a:xfrm>
        </p:grpSpPr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9AD9F37E-6082-40D3-B73E-ED6D25DC5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912625" y="3316330"/>
              <a:ext cx="2664828" cy="736154"/>
            </a:xfrm>
            <a:prstGeom prst="rect">
              <a:avLst/>
            </a:prstGeom>
          </p:spPr>
        </p:pic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E70D44FB-6F7A-4AED-8111-95F7913AECEB}"/>
                </a:ext>
              </a:extLst>
            </p:cNvPr>
            <p:cNvSpPr txBox="1"/>
            <p:nvPr/>
          </p:nvSpPr>
          <p:spPr>
            <a:xfrm>
              <a:off x="8680935" y="3429631"/>
              <a:ext cx="188021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47666D"/>
                  </a:solidFill>
                </a:rPr>
                <a:t>فتحة الشرج</a:t>
              </a:r>
              <a:endParaRPr lang="ar-SA" sz="1600" dirty="0">
                <a:solidFill>
                  <a:srgbClr val="47666D"/>
                </a:solidFill>
              </a:endParaRPr>
            </a:p>
          </p:txBody>
        </p:sp>
      </p:grpSp>
      <p:pic>
        <p:nvPicPr>
          <p:cNvPr id="47" name="صورة 46">
            <a:extLst>
              <a:ext uri="{FF2B5EF4-FFF2-40B4-BE49-F238E27FC236}">
                <a16:creationId xmlns:a16="http://schemas.microsoft.com/office/drawing/2014/main" id="{B527AFC3-4F9F-4C82-AD36-84514531D6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3695719">
            <a:off x="10507840" y="2369925"/>
            <a:ext cx="1103517" cy="835157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C75C8722-4DB7-4245-AD7D-FC8A83D85D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3838945">
            <a:off x="10483019" y="3049140"/>
            <a:ext cx="1103517" cy="835157"/>
          </a:xfrm>
          <a:prstGeom prst="rect">
            <a:avLst/>
          </a:prstGeom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680DCAE4-1A5C-454C-AE22-4068344444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3537615">
            <a:off x="10483020" y="3729859"/>
            <a:ext cx="1103517" cy="835157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6F05F6E5-6924-4EB8-8816-6E32BE7D6D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3537615">
            <a:off x="10464525" y="4307117"/>
            <a:ext cx="1103517" cy="835157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5375D618-D783-44AA-91C4-A72E4E6956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3537615">
            <a:off x="10483017" y="4916630"/>
            <a:ext cx="1103517" cy="835157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335E1C87-5F51-4455-BEFB-8490E2618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3889350">
            <a:off x="10429956" y="5434008"/>
            <a:ext cx="1103517" cy="835157"/>
          </a:xfrm>
          <a:prstGeom prst="rect">
            <a:avLst/>
          </a:prstGeom>
        </p:spPr>
      </p:pic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78D6CE64-86B3-4C71-9A44-5EF273E52964}"/>
              </a:ext>
            </a:extLst>
          </p:cNvPr>
          <p:cNvGrpSpPr/>
          <p:nvPr/>
        </p:nvGrpSpPr>
        <p:grpSpPr>
          <a:xfrm>
            <a:off x="1625124" y="2351643"/>
            <a:ext cx="2664828" cy="736154"/>
            <a:chOff x="8865434" y="3305493"/>
            <a:chExt cx="2664828" cy="736154"/>
          </a:xfrm>
        </p:grpSpPr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4CBBC4E5-9EDF-4C3A-A415-5E0959FBC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865434" y="3305493"/>
              <a:ext cx="2664828" cy="736154"/>
            </a:xfrm>
            <a:prstGeom prst="rect">
              <a:avLst/>
            </a:prstGeom>
          </p:spPr>
        </p:pic>
        <p:sp>
          <p:nvSpPr>
            <p:cNvPr id="56" name="مربع نص 55">
              <a:extLst>
                <a:ext uri="{FF2B5EF4-FFF2-40B4-BE49-F238E27FC236}">
                  <a16:creationId xmlns:a16="http://schemas.microsoft.com/office/drawing/2014/main" id="{0BBCB00F-A19E-413E-9F46-9D3DDD150CE4}"/>
                </a:ext>
              </a:extLst>
            </p:cNvPr>
            <p:cNvSpPr txBox="1"/>
            <p:nvPr/>
          </p:nvSpPr>
          <p:spPr>
            <a:xfrm>
              <a:off x="9162066" y="3359501"/>
              <a:ext cx="1323168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الاسنان</a:t>
              </a:r>
              <a:endParaRPr lang="ar-SA" dirty="0"/>
            </a:p>
          </p:txBody>
        </p:sp>
      </p:grp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9AFC0FB5-0588-477F-B833-6A23FEFFB1E6}"/>
              </a:ext>
            </a:extLst>
          </p:cNvPr>
          <p:cNvGrpSpPr/>
          <p:nvPr/>
        </p:nvGrpSpPr>
        <p:grpSpPr>
          <a:xfrm>
            <a:off x="1624969" y="2978064"/>
            <a:ext cx="2664828" cy="736154"/>
            <a:chOff x="8865434" y="3305493"/>
            <a:chExt cx="2664828" cy="736154"/>
          </a:xfrm>
        </p:grpSpPr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55E26A2B-0090-4603-AC7B-BFE4CC6EE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865434" y="3305493"/>
              <a:ext cx="2664828" cy="736154"/>
            </a:xfrm>
            <a:prstGeom prst="rect">
              <a:avLst/>
            </a:prstGeom>
          </p:spPr>
        </p:pic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id="{3E1C6FCB-9631-427B-AD93-E04365C47F3E}"/>
                </a:ext>
              </a:extLst>
            </p:cNvPr>
            <p:cNvSpPr txBox="1"/>
            <p:nvPr/>
          </p:nvSpPr>
          <p:spPr>
            <a:xfrm>
              <a:off x="9184028" y="3362357"/>
              <a:ext cx="115443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اللسان</a:t>
              </a:r>
              <a:endParaRPr lang="ar-SA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4563DF2A-5FF2-4374-9A2E-57BD07389FFF}"/>
              </a:ext>
            </a:extLst>
          </p:cNvPr>
          <p:cNvGrpSpPr/>
          <p:nvPr/>
        </p:nvGrpSpPr>
        <p:grpSpPr>
          <a:xfrm>
            <a:off x="1582094" y="3587577"/>
            <a:ext cx="2707703" cy="736154"/>
            <a:chOff x="8822559" y="3305493"/>
            <a:chExt cx="2707703" cy="736154"/>
          </a:xfrm>
        </p:grpSpPr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1D4A87F9-B23A-4C6C-896F-E951B716E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865434" y="3305493"/>
              <a:ext cx="2664828" cy="736154"/>
            </a:xfrm>
            <a:prstGeom prst="rect">
              <a:avLst/>
            </a:prstGeom>
          </p:spPr>
        </p:pic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F9E14424-655C-4331-B634-76E82A0F3A98}"/>
                </a:ext>
              </a:extLst>
            </p:cNvPr>
            <p:cNvSpPr txBox="1"/>
            <p:nvPr/>
          </p:nvSpPr>
          <p:spPr>
            <a:xfrm>
              <a:off x="8822559" y="3384392"/>
              <a:ext cx="18802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الغدد اللعابية</a:t>
              </a:r>
              <a:endParaRPr lang="ar-SA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AD66FA0C-DEA5-41BB-AB1B-7917B92B2607}"/>
              </a:ext>
            </a:extLst>
          </p:cNvPr>
          <p:cNvGrpSpPr/>
          <p:nvPr/>
        </p:nvGrpSpPr>
        <p:grpSpPr>
          <a:xfrm>
            <a:off x="1161644" y="4184674"/>
            <a:ext cx="3128153" cy="736154"/>
            <a:chOff x="8449300" y="3316330"/>
            <a:chExt cx="3128153" cy="736154"/>
          </a:xfrm>
        </p:grpSpPr>
        <p:pic>
          <p:nvPicPr>
            <p:cNvPr id="64" name="صورة 63">
              <a:extLst>
                <a:ext uri="{FF2B5EF4-FFF2-40B4-BE49-F238E27FC236}">
                  <a16:creationId xmlns:a16="http://schemas.microsoft.com/office/drawing/2014/main" id="{44A9DB0E-1879-4666-A710-BC6E4420E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912625" y="3316330"/>
              <a:ext cx="2664828" cy="736154"/>
            </a:xfrm>
            <a:prstGeom prst="rect">
              <a:avLst/>
            </a:prstGeom>
          </p:spPr>
        </p:pic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7678799E-F94A-43E1-B867-E207F7658B26}"/>
                </a:ext>
              </a:extLst>
            </p:cNvPr>
            <p:cNvSpPr txBox="1"/>
            <p:nvPr/>
          </p:nvSpPr>
          <p:spPr>
            <a:xfrm>
              <a:off x="8449300" y="3417854"/>
              <a:ext cx="18802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47666D"/>
                  </a:solidFill>
                </a:rPr>
                <a:t>الكبد</a:t>
              </a:r>
              <a:endParaRPr lang="ar-SA" sz="1600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66" name="مجموعة 65">
            <a:extLst>
              <a:ext uri="{FF2B5EF4-FFF2-40B4-BE49-F238E27FC236}">
                <a16:creationId xmlns:a16="http://schemas.microsoft.com/office/drawing/2014/main" id="{6CC28777-E0EC-46EC-B3B0-6DBDE61E5432}"/>
              </a:ext>
            </a:extLst>
          </p:cNvPr>
          <p:cNvGrpSpPr/>
          <p:nvPr/>
        </p:nvGrpSpPr>
        <p:grpSpPr>
          <a:xfrm>
            <a:off x="931483" y="4780351"/>
            <a:ext cx="3358314" cy="747891"/>
            <a:chOff x="8219139" y="3304593"/>
            <a:chExt cx="3358314" cy="747891"/>
          </a:xfrm>
        </p:grpSpPr>
        <p:pic>
          <p:nvPicPr>
            <p:cNvPr id="67" name="صورة 66">
              <a:extLst>
                <a:ext uri="{FF2B5EF4-FFF2-40B4-BE49-F238E27FC236}">
                  <a16:creationId xmlns:a16="http://schemas.microsoft.com/office/drawing/2014/main" id="{89168475-F137-4EAC-8165-6EFFA00B6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912625" y="3316330"/>
              <a:ext cx="2664828" cy="736154"/>
            </a:xfrm>
            <a:prstGeom prst="rect">
              <a:avLst/>
            </a:prstGeom>
          </p:spPr>
        </p:pic>
        <p:sp>
          <p:nvSpPr>
            <p:cNvPr id="68" name="مربع نص 67">
              <a:extLst>
                <a:ext uri="{FF2B5EF4-FFF2-40B4-BE49-F238E27FC236}">
                  <a16:creationId xmlns:a16="http://schemas.microsoft.com/office/drawing/2014/main" id="{783A94F9-A333-4EAE-8421-124E95A5C890}"/>
                </a:ext>
              </a:extLst>
            </p:cNvPr>
            <p:cNvSpPr txBox="1"/>
            <p:nvPr/>
          </p:nvSpPr>
          <p:spPr>
            <a:xfrm>
              <a:off x="8219139" y="3304593"/>
              <a:ext cx="219000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000" b="1" dirty="0" err="1">
                  <a:solidFill>
                    <a:srgbClr val="47666D"/>
                  </a:solidFill>
                </a:rPr>
                <a:t>الحويصلة</a:t>
              </a:r>
              <a:r>
                <a:rPr lang="ar-SA" sz="2000" b="1" dirty="0">
                  <a:solidFill>
                    <a:srgbClr val="47666D"/>
                  </a:solidFill>
                </a:rPr>
                <a:t> </a:t>
              </a:r>
            </a:p>
            <a:p>
              <a:r>
                <a:rPr lang="ar-SA" sz="2000" b="1" dirty="0">
                  <a:solidFill>
                    <a:srgbClr val="47666D"/>
                  </a:solidFill>
                </a:rPr>
                <a:t>الصفراء</a:t>
              </a:r>
              <a:endParaRPr lang="ar-SA" sz="1400" dirty="0">
                <a:solidFill>
                  <a:srgbClr val="47666D"/>
                </a:solidFill>
              </a:endParaRPr>
            </a:p>
          </p:txBody>
        </p:sp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32835C46-F8AC-46AF-B9E5-210C79330672}"/>
              </a:ext>
            </a:extLst>
          </p:cNvPr>
          <p:cNvGrpSpPr/>
          <p:nvPr/>
        </p:nvGrpSpPr>
        <p:grpSpPr>
          <a:xfrm>
            <a:off x="1400062" y="5390583"/>
            <a:ext cx="2896518" cy="736154"/>
            <a:chOff x="8680935" y="3316330"/>
            <a:chExt cx="2896518" cy="736154"/>
          </a:xfrm>
        </p:grpSpPr>
        <p:pic>
          <p:nvPicPr>
            <p:cNvPr id="70" name="صورة 69">
              <a:extLst>
                <a:ext uri="{FF2B5EF4-FFF2-40B4-BE49-F238E27FC236}">
                  <a16:creationId xmlns:a16="http://schemas.microsoft.com/office/drawing/2014/main" id="{F4426BCC-356B-4042-B218-9C5E0AA72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19DA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9" t="27882" r="47790" b="63067"/>
            <a:stretch/>
          </p:blipFill>
          <p:spPr>
            <a:xfrm>
              <a:off x="8912625" y="3316330"/>
              <a:ext cx="2664828" cy="736154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952AE831-9520-4927-9D4D-EFB8EA0B3A1F}"/>
                </a:ext>
              </a:extLst>
            </p:cNvPr>
            <p:cNvSpPr txBox="1"/>
            <p:nvPr/>
          </p:nvSpPr>
          <p:spPr>
            <a:xfrm>
              <a:off x="8680935" y="3429631"/>
              <a:ext cx="1880212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47666D"/>
                  </a:solidFill>
                </a:rPr>
                <a:t>البنكرياس</a:t>
              </a:r>
              <a:endParaRPr lang="ar-SA" sz="1600" dirty="0">
                <a:solidFill>
                  <a:srgbClr val="47666D"/>
                </a:solidFill>
              </a:endParaRPr>
            </a:p>
          </p:txBody>
        </p:sp>
      </p:grpSp>
      <p:pic>
        <p:nvPicPr>
          <p:cNvPr id="75" name="صورة 74">
            <a:extLst>
              <a:ext uri="{FF2B5EF4-FFF2-40B4-BE49-F238E27FC236}">
                <a16:creationId xmlns:a16="http://schemas.microsoft.com/office/drawing/2014/main" id="{6D038306-FEC0-4EFD-9BD1-3C2198BB08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4289927">
            <a:off x="3130150" y="3257338"/>
            <a:ext cx="1103517" cy="835157"/>
          </a:xfrm>
          <a:prstGeom prst="rect">
            <a:avLst/>
          </a:prstGeom>
        </p:spPr>
      </p:pic>
      <p:pic>
        <p:nvPicPr>
          <p:cNvPr id="76" name="صورة 75">
            <a:extLst>
              <a:ext uri="{FF2B5EF4-FFF2-40B4-BE49-F238E27FC236}">
                <a16:creationId xmlns:a16="http://schemas.microsoft.com/office/drawing/2014/main" id="{10364FB4-6AA0-4282-9E15-7599C0FC6F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4004780">
            <a:off x="3094903" y="3834612"/>
            <a:ext cx="1103517" cy="835157"/>
          </a:xfrm>
          <a:prstGeom prst="rect">
            <a:avLst/>
          </a:prstGeom>
        </p:spPr>
      </p:pic>
      <p:pic>
        <p:nvPicPr>
          <p:cNvPr id="77" name="صورة 76">
            <a:extLst>
              <a:ext uri="{FF2B5EF4-FFF2-40B4-BE49-F238E27FC236}">
                <a16:creationId xmlns:a16="http://schemas.microsoft.com/office/drawing/2014/main" id="{AB2E2B13-146D-422D-8543-3AC3365057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4098238">
            <a:off x="3110158" y="4457895"/>
            <a:ext cx="1103517" cy="835157"/>
          </a:xfrm>
          <a:prstGeom prst="rect">
            <a:avLst/>
          </a:prstGeom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D9495141-B904-4086-89E5-D73FBAE3D3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3919451">
            <a:off x="3120297" y="5081701"/>
            <a:ext cx="1103517" cy="835157"/>
          </a:xfrm>
          <a:prstGeom prst="rect">
            <a:avLst/>
          </a:prstGeom>
        </p:spPr>
      </p:pic>
      <p:pic>
        <p:nvPicPr>
          <p:cNvPr id="80" name="صورة 79">
            <a:extLst>
              <a:ext uri="{FF2B5EF4-FFF2-40B4-BE49-F238E27FC236}">
                <a16:creationId xmlns:a16="http://schemas.microsoft.com/office/drawing/2014/main" id="{23F5368B-26E1-43D8-81CD-B3E07549E3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4296138">
            <a:off x="3031680" y="2447340"/>
            <a:ext cx="1298949" cy="983063"/>
          </a:xfrm>
          <a:prstGeom prst="rect">
            <a:avLst/>
          </a:prstGeom>
        </p:spPr>
      </p:pic>
      <p:grpSp>
        <p:nvGrpSpPr>
          <p:cNvPr id="85" name="مجموعة 84">
            <a:extLst>
              <a:ext uri="{FF2B5EF4-FFF2-40B4-BE49-F238E27FC236}">
                <a16:creationId xmlns:a16="http://schemas.microsoft.com/office/drawing/2014/main" id="{E8A25A79-8991-483F-AEBF-E81058EEF8A1}"/>
              </a:ext>
            </a:extLst>
          </p:cNvPr>
          <p:cNvGrpSpPr/>
          <p:nvPr/>
        </p:nvGrpSpPr>
        <p:grpSpPr>
          <a:xfrm>
            <a:off x="7987640" y="2164350"/>
            <a:ext cx="2052813" cy="4342673"/>
            <a:chOff x="7559658" y="2060844"/>
            <a:chExt cx="2587083" cy="4508341"/>
          </a:xfrm>
        </p:grpSpPr>
        <p:grpSp>
          <p:nvGrpSpPr>
            <p:cNvPr id="82" name="مجموعة 81">
              <a:extLst>
                <a:ext uri="{FF2B5EF4-FFF2-40B4-BE49-F238E27FC236}">
                  <a16:creationId xmlns:a16="http://schemas.microsoft.com/office/drawing/2014/main" id="{98E17966-2508-462B-852D-2ECA3070D023}"/>
                </a:ext>
              </a:extLst>
            </p:cNvPr>
            <p:cNvGrpSpPr/>
            <p:nvPr/>
          </p:nvGrpSpPr>
          <p:grpSpPr>
            <a:xfrm rot="5400000">
              <a:off x="7110585" y="3977101"/>
              <a:ext cx="3041157" cy="2143012"/>
              <a:chOff x="4761565" y="2821590"/>
              <a:chExt cx="2469952" cy="2143012"/>
            </a:xfrm>
          </p:grpSpPr>
          <p:pic>
            <p:nvPicPr>
              <p:cNvPr id="83" name="صورة 82">
                <a:extLst>
                  <a:ext uri="{FF2B5EF4-FFF2-40B4-BE49-F238E27FC236}">
                    <a16:creationId xmlns:a16="http://schemas.microsoft.com/office/drawing/2014/main" id="{AAF4A5B1-37FD-48AE-93F3-99504D88A5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61" t="48303" r="72227" b="37106"/>
              <a:stretch/>
            </p:blipFill>
            <p:spPr>
              <a:xfrm rot="1125391">
                <a:off x="4761565" y="2821590"/>
                <a:ext cx="2469952" cy="1689770"/>
              </a:xfrm>
              <a:prstGeom prst="pentagon">
                <a:avLst/>
              </a:prstGeom>
            </p:spPr>
          </p:pic>
          <p:sp>
            <p:nvSpPr>
              <p:cNvPr id="84" name="مستطيل 83">
                <a:extLst>
                  <a:ext uri="{FF2B5EF4-FFF2-40B4-BE49-F238E27FC236}">
                    <a16:creationId xmlns:a16="http://schemas.microsoft.com/office/drawing/2014/main" id="{61415866-1601-4B36-99F5-4CA9FACAD4AF}"/>
                  </a:ext>
                </a:extLst>
              </p:cNvPr>
              <p:cNvSpPr/>
              <p:nvPr/>
            </p:nvSpPr>
            <p:spPr>
              <a:xfrm>
                <a:off x="5806441" y="4486129"/>
                <a:ext cx="989189" cy="478473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grpSp>
          <p:nvGrpSpPr>
            <p:cNvPr id="86" name="مجموعة 85">
              <a:extLst>
                <a:ext uri="{FF2B5EF4-FFF2-40B4-BE49-F238E27FC236}">
                  <a16:creationId xmlns:a16="http://schemas.microsoft.com/office/drawing/2014/main" id="{8C6FF15A-3D0E-4ED8-B501-81BE10F5F9A4}"/>
                </a:ext>
              </a:extLst>
            </p:cNvPr>
            <p:cNvGrpSpPr/>
            <p:nvPr/>
          </p:nvGrpSpPr>
          <p:grpSpPr>
            <a:xfrm rot="16200000" flipV="1">
              <a:off x="7359303" y="2314564"/>
              <a:ext cx="3041157" cy="2533718"/>
              <a:chOff x="4761565" y="2821590"/>
              <a:chExt cx="2469952" cy="1986380"/>
            </a:xfrm>
          </p:grpSpPr>
          <p:pic>
            <p:nvPicPr>
              <p:cNvPr id="87" name="صورة 86">
                <a:extLst>
                  <a:ext uri="{FF2B5EF4-FFF2-40B4-BE49-F238E27FC236}">
                    <a16:creationId xmlns:a16="http://schemas.microsoft.com/office/drawing/2014/main" id="{785E31E9-2B1A-4C21-8E1A-94DFAEEA8B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61" t="48303" r="72227" b="37106"/>
              <a:stretch/>
            </p:blipFill>
            <p:spPr>
              <a:xfrm rot="1125391">
                <a:off x="4761565" y="2821590"/>
                <a:ext cx="2469952" cy="1689770"/>
              </a:xfrm>
              <a:prstGeom prst="pentagon">
                <a:avLst/>
              </a:prstGeom>
            </p:spPr>
          </p:pic>
          <p:sp>
            <p:nvSpPr>
              <p:cNvPr id="88" name="مستطيل 87">
                <a:extLst>
                  <a:ext uri="{FF2B5EF4-FFF2-40B4-BE49-F238E27FC236}">
                    <a16:creationId xmlns:a16="http://schemas.microsoft.com/office/drawing/2014/main" id="{B5F5BDDA-3B9A-458B-8F00-6C200F9D7877}"/>
                  </a:ext>
                </a:extLst>
              </p:cNvPr>
              <p:cNvSpPr/>
              <p:nvPr/>
            </p:nvSpPr>
            <p:spPr>
              <a:xfrm>
                <a:off x="5798173" y="4465229"/>
                <a:ext cx="989189" cy="3427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</p:grpSp>
      <p:sp>
        <p:nvSpPr>
          <p:cNvPr id="89" name="مربع نص 88">
            <a:extLst>
              <a:ext uri="{FF2B5EF4-FFF2-40B4-BE49-F238E27FC236}">
                <a16:creationId xmlns:a16="http://schemas.microsoft.com/office/drawing/2014/main" id="{7DBEE6C5-1BDF-4618-8952-EC5552EB5E1B}"/>
              </a:ext>
            </a:extLst>
          </p:cNvPr>
          <p:cNvSpPr txBox="1"/>
          <p:nvPr/>
        </p:nvSpPr>
        <p:spPr>
          <a:xfrm>
            <a:off x="7176336" y="3412715"/>
            <a:ext cx="129159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47666D"/>
                </a:solidFill>
              </a:rPr>
              <a:t>هضم الطعام وتحليله </a:t>
            </a:r>
          </a:p>
        </p:txBody>
      </p:sp>
      <p:grpSp>
        <p:nvGrpSpPr>
          <p:cNvPr id="91" name="مجموعة 90">
            <a:extLst>
              <a:ext uri="{FF2B5EF4-FFF2-40B4-BE49-F238E27FC236}">
                <a16:creationId xmlns:a16="http://schemas.microsoft.com/office/drawing/2014/main" id="{3D0D9B76-3F1D-4B04-843B-79A7199ED26F}"/>
              </a:ext>
            </a:extLst>
          </p:cNvPr>
          <p:cNvGrpSpPr/>
          <p:nvPr/>
        </p:nvGrpSpPr>
        <p:grpSpPr>
          <a:xfrm flipH="1">
            <a:off x="2893820" y="2106161"/>
            <a:ext cx="2182000" cy="4235836"/>
            <a:chOff x="7559658" y="2060844"/>
            <a:chExt cx="2587083" cy="4508341"/>
          </a:xfrm>
        </p:grpSpPr>
        <p:grpSp>
          <p:nvGrpSpPr>
            <p:cNvPr id="92" name="مجموعة 91">
              <a:extLst>
                <a:ext uri="{FF2B5EF4-FFF2-40B4-BE49-F238E27FC236}">
                  <a16:creationId xmlns:a16="http://schemas.microsoft.com/office/drawing/2014/main" id="{68C7190F-DDE8-4F82-98E5-B31B06A30812}"/>
                </a:ext>
              </a:extLst>
            </p:cNvPr>
            <p:cNvGrpSpPr/>
            <p:nvPr/>
          </p:nvGrpSpPr>
          <p:grpSpPr>
            <a:xfrm rot="5400000">
              <a:off x="7110585" y="3977101"/>
              <a:ext cx="3041157" cy="2143012"/>
              <a:chOff x="4761565" y="2821590"/>
              <a:chExt cx="2469952" cy="2143012"/>
            </a:xfrm>
          </p:grpSpPr>
          <p:pic>
            <p:nvPicPr>
              <p:cNvPr id="96" name="صورة 95">
                <a:extLst>
                  <a:ext uri="{FF2B5EF4-FFF2-40B4-BE49-F238E27FC236}">
                    <a16:creationId xmlns:a16="http://schemas.microsoft.com/office/drawing/2014/main" id="{D007635D-B966-4C8D-B95E-45DC3D90A6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61" t="48303" r="72227" b="37106"/>
              <a:stretch/>
            </p:blipFill>
            <p:spPr>
              <a:xfrm rot="1125391">
                <a:off x="4761565" y="2821590"/>
                <a:ext cx="2469952" cy="1689770"/>
              </a:xfrm>
              <a:prstGeom prst="pentagon">
                <a:avLst/>
              </a:prstGeom>
            </p:spPr>
          </p:pic>
          <p:sp>
            <p:nvSpPr>
              <p:cNvPr id="97" name="مستطيل 96">
                <a:extLst>
                  <a:ext uri="{FF2B5EF4-FFF2-40B4-BE49-F238E27FC236}">
                    <a16:creationId xmlns:a16="http://schemas.microsoft.com/office/drawing/2014/main" id="{B02CF740-2FF8-4D07-BC68-065FC820E587}"/>
                  </a:ext>
                </a:extLst>
              </p:cNvPr>
              <p:cNvSpPr/>
              <p:nvPr/>
            </p:nvSpPr>
            <p:spPr>
              <a:xfrm>
                <a:off x="5806441" y="4486129"/>
                <a:ext cx="989189" cy="478473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grpSp>
          <p:nvGrpSpPr>
            <p:cNvPr id="93" name="مجموعة 92">
              <a:extLst>
                <a:ext uri="{FF2B5EF4-FFF2-40B4-BE49-F238E27FC236}">
                  <a16:creationId xmlns:a16="http://schemas.microsoft.com/office/drawing/2014/main" id="{B02800C9-93AB-41FD-AEC4-E79591266DE6}"/>
                </a:ext>
              </a:extLst>
            </p:cNvPr>
            <p:cNvGrpSpPr/>
            <p:nvPr/>
          </p:nvGrpSpPr>
          <p:grpSpPr>
            <a:xfrm rot="16200000" flipV="1">
              <a:off x="7359303" y="2314564"/>
              <a:ext cx="3041157" cy="2533718"/>
              <a:chOff x="4761565" y="2821590"/>
              <a:chExt cx="2469952" cy="1986380"/>
            </a:xfrm>
          </p:grpSpPr>
          <p:pic>
            <p:nvPicPr>
              <p:cNvPr id="94" name="صورة 93">
                <a:extLst>
                  <a:ext uri="{FF2B5EF4-FFF2-40B4-BE49-F238E27FC236}">
                    <a16:creationId xmlns:a16="http://schemas.microsoft.com/office/drawing/2014/main" id="{520D8BD9-635E-4842-B4AA-0A8F07A935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61" t="48303" r="72227" b="37106"/>
              <a:stretch/>
            </p:blipFill>
            <p:spPr>
              <a:xfrm rot="1125391">
                <a:off x="4761565" y="2821590"/>
                <a:ext cx="2469952" cy="1689770"/>
              </a:xfrm>
              <a:prstGeom prst="pentagon">
                <a:avLst/>
              </a:prstGeom>
            </p:spPr>
          </p:pic>
          <p:sp>
            <p:nvSpPr>
              <p:cNvPr id="95" name="مستطيل 94">
                <a:extLst>
                  <a:ext uri="{FF2B5EF4-FFF2-40B4-BE49-F238E27FC236}">
                    <a16:creationId xmlns:a16="http://schemas.microsoft.com/office/drawing/2014/main" id="{87D4D1C7-36F8-4F05-B6CE-15962A9B36D0}"/>
                  </a:ext>
                </a:extLst>
              </p:cNvPr>
              <p:cNvSpPr/>
              <p:nvPr/>
            </p:nvSpPr>
            <p:spPr>
              <a:xfrm>
                <a:off x="5798173" y="4465229"/>
                <a:ext cx="989189" cy="3427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</p:grp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3BE38916-D274-4888-BE7B-75A847565CC3}"/>
              </a:ext>
            </a:extLst>
          </p:cNvPr>
          <p:cNvSpPr txBox="1"/>
          <p:nvPr/>
        </p:nvSpPr>
        <p:spPr>
          <a:xfrm>
            <a:off x="4656544" y="2200478"/>
            <a:ext cx="1846742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47666D"/>
                </a:solidFill>
              </a:rPr>
              <a:t>تنتج وتخزن الانزيمات والمواد الكيميائية التي تساعد على تحليل الطعام</a:t>
            </a:r>
          </a:p>
        </p:txBody>
      </p:sp>
    </p:spTree>
    <p:extLst>
      <p:ext uri="{BB962C8B-B14F-4D97-AF65-F5344CB8AC3E}">
        <p14:creationId xmlns:p14="http://schemas.microsoft.com/office/powerpoint/2010/main" val="1837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0"/>
                            </p:stCondLst>
                            <p:childTnLst>
                              <p:par>
                                <p:cTn id="1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رس الجهاز الهضمي: الجهاز الهضمي">
            <a:extLst>
              <a:ext uri="{FF2B5EF4-FFF2-40B4-BE49-F238E27FC236}">
                <a16:creationId xmlns:a16="http://schemas.microsoft.com/office/drawing/2014/main" id="{F633A294-58B7-4A3C-BB7C-079CB9A6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11" y="251461"/>
            <a:ext cx="3448177" cy="60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رابط كسهم مستقيم 2">
            <a:extLst>
              <a:ext uri="{FF2B5EF4-FFF2-40B4-BE49-F238E27FC236}">
                <a16:creationId xmlns:a16="http://schemas.microsoft.com/office/drawing/2014/main" id="{0E11EE56-4DE1-44C5-AEF0-93C46592BD68}"/>
              </a:ext>
            </a:extLst>
          </p:cNvPr>
          <p:cNvCxnSpPr>
            <a:cxnSpLocks/>
          </p:cNvCxnSpPr>
          <p:nvPr/>
        </p:nvCxnSpPr>
        <p:spPr>
          <a:xfrm flipH="1">
            <a:off x="3726180" y="1419105"/>
            <a:ext cx="150876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D988FAF-F241-4C4C-9CCB-68122A603971}"/>
              </a:ext>
            </a:extLst>
          </p:cNvPr>
          <p:cNvSpPr txBox="1"/>
          <p:nvPr/>
        </p:nvSpPr>
        <p:spPr>
          <a:xfrm>
            <a:off x="1863090" y="1034384"/>
            <a:ext cx="186309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47666D"/>
                </a:solidFill>
              </a:rPr>
              <a:t>الفم</a:t>
            </a:r>
            <a:endParaRPr lang="ar-SA" sz="4400" b="1" dirty="0">
              <a:solidFill>
                <a:srgbClr val="47666D"/>
              </a:solidFill>
            </a:endParaRPr>
          </a:p>
        </p:txBody>
      </p: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AB0057EE-9CC4-4532-95AF-98B222FDFD88}"/>
              </a:ext>
            </a:extLst>
          </p:cNvPr>
          <p:cNvCxnSpPr>
            <a:cxnSpLocks/>
          </p:cNvCxnSpPr>
          <p:nvPr/>
        </p:nvCxnSpPr>
        <p:spPr>
          <a:xfrm flipH="1">
            <a:off x="3909060" y="2497335"/>
            <a:ext cx="224409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FC0F22-8B3A-4DF5-8254-3DDB8692751C}"/>
              </a:ext>
            </a:extLst>
          </p:cNvPr>
          <p:cNvSpPr txBox="1"/>
          <p:nvPr/>
        </p:nvSpPr>
        <p:spPr>
          <a:xfrm>
            <a:off x="2045970" y="2112614"/>
            <a:ext cx="18630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المريء</a:t>
            </a:r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B3FAB7AF-C1A0-4623-AD07-354469E25D8F}"/>
              </a:ext>
            </a:extLst>
          </p:cNvPr>
          <p:cNvCxnSpPr>
            <a:cxnSpLocks/>
          </p:cNvCxnSpPr>
          <p:nvPr/>
        </p:nvCxnSpPr>
        <p:spPr>
          <a:xfrm flipH="1">
            <a:off x="3872801" y="4067055"/>
            <a:ext cx="254508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FA43CB7-DF72-48F6-B747-360866646643}"/>
              </a:ext>
            </a:extLst>
          </p:cNvPr>
          <p:cNvSpPr txBox="1"/>
          <p:nvPr/>
        </p:nvSpPr>
        <p:spPr>
          <a:xfrm>
            <a:off x="2045970" y="3573448"/>
            <a:ext cx="186309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47666D"/>
                </a:solidFill>
              </a:rPr>
              <a:t>المعدة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9EAC7916-F18D-406D-92A0-536DD2AED089}"/>
              </a:ext>
            </a:extLst>
          </p:cNvPr>
          <p:cNvCxnSpPr>
            <a:cxnSpLocks/>
          </p:cNvCxnSpPr>
          <p:nvPr/>
        </p:nvCxnSpPr>
        <p:spPr>
          <a:xfrm flipH="1">
            <a:off x="3099371" y="4550925"/>
            <a:ext cx="254508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B5D357B-FDF9-4D15-ABDE-2E3697B58B17}"/>
              </a:ext>
            </a:extLst>
          </p:cNvPr>
          <p:cNvSpPr txBox="1"/>
          <p:nvPr/>
        </p:nvSpPr>
        <p:spPr>
          <a:xfrm>
            <a:off x="365760" y="4166204"/>
            <a:ext cx="2733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الامعاء الدقيقة </a:t>
            </a: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D2B4D464-7701-4B06-AD34-D554FF4E8229}"/>
              </a:ext>
            </a:extLst>
          </p:cNvPr>
          <p:cNvCxnSpPr>
            <a:cxnSpLocks/>
          </p:cNvCxnSpPr>
          <p:nvPr/>
        </p:nvCxnSpPr>
        <p:spPr>
          <a:xfrm flipH="1">
            <a:off x="3366071" y="5126235"/>
            <a:ext cx="254508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9B392EB-EB5E-4910-8E25-498721F64D25}"/>
              </a:ext>
            </a:extLst>
          </p:cNvPr>
          <p:cNvSpPr txBox="1"/>
          <p:nvPr/>
        </p:nvSpPr>
        <p:spPr>
          <a:xfrm>
            <a:off x="-91440" y="4758962"/>
            <a:ext cx="33213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الامعاء الغليظة</a:t>
            </a:r>
          </a:p>
        </p:txBody>
      </p: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9B1B9814-9F0B-4CF6-98EE-16E8D9FF778C}"/>
              </a:ext>
            </a:extLst>
          </p:cNvPr>
          <p:cNvCxnSpPr>
            <a:cxnSpLocks/>
          </p:cNvCxnSpPr>
          <p:nvPr/>
        </p:nvCxnSpPr>
        <p:spPr>
          <a:xfrm flipH="1">
            <a:off x="3449891" y="5690115"/>
            <a:ext cx="254508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7A63241-7B0F-4B40-8517-E769A3FE3248}"/>
              </a:ext>
            </a:extLst>
          </p:cNvPr>
          <p:cNvSpPr txBox="1"/>
          <p:nvPr/>
        </p:nvSpPr>
        <p:spPr>
          <a:xfrm>
            <a:off x="44736" y="5271195"/>
            <a:ext cx="33213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المستقيم</a:t>
            </a: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28F5085A-7CE5-4A0B-A91A-6791C465CF90}"/>
              </a:ext>
            </a:extLst>
          </p:cNvPr>
          <p:cNvCxnSpPr>
            <a:cxnSpLocks/>
          </p:cNvCxnSpPr>
          <p:nvPr/>
        </p:nvCxnSpPr>
        <p:spPr>
          <a:xfrm flipH="1">
            <a:off x="3366071" y="6040636"/>
            <a:ext cx="254508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BFA4540-C055-48CB-9892-E6EE3E207054}"/>
              </a:ext>
            </a:extLst>
          </p:cNvPr>
          <p:cNvSpPr txBox="1"/>
          <p:nvPr/>
        </p:nvSpPr>
        <p:spPr>
          <a:xfrm>
            <a:off x="131873" y="5665160"/>
            <a:ext cx="33213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فتحة الشرج</a:t>
            </a:r>
          </a:p>
        </p:txBody>
      </p: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21E0C01C-FF5D-40EA-ADE5-E329E725B51B}"/>
              </a:ext>
            </a:extLst>
          </p:cNvPr>
          <p:cNvCxnSpPr>
            <a:cxnSpLocks/>
          </p:cNvCxnSpPr>
          <p:nvPr/>
        </p:nvCxnSpPr>
        <p:spPr>
          <a:xfrm flipV="1">
            <a:off x="5393055" y="1177290"/>
            <a:ext cx="3430905" cy="19278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9323C083-08B1-4918-A1FD-073610AF3BEB}"/>
              </a:ext>
            </a:extLst>
          </p:cNvPr>
          <p:cNvCxnSpPr>
            <a:cxnSpLocks/>
          </p:cNvCxnSpPr>
          <p:nvPr/>
        </p:nvCxnSpPr>
        <p:spPr>
          <a:xfrm>
            <a:off x="5393054" y="1385908"/>
            <a:ext cx="3430905" cy="20509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3F0324A9-6FE4-433E-9D08-01BE6C1F7574}"/>
              </a:ext>
            </a:extLst>
          </p:cNvPr>
          <p:cNvCxnSpPr>
            <a:cxnSpLocks/>
          </p:cNvCxnSpPr>
          <p:nvPr/>
        </p:nvCxnSpPr>
        <p:spPr>
          <a:xfrm>
            <a:off x="5444273" y="1431631"/>
            <a:ext cx="3294518" cy="49985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D0ECD07-1EC1-4C89-A4F3-7EEC4CAF7081}"/>
              </a:ext>
            </a:extLst>
          </p:cNvPr>
          <p:cNvSpPr txBox="1"/>
          <p:nvPr/>
        </p:nvSpPr>
        <p:spPr>
          <a:xfrm>
            <a:off x="7982014" y="593605"/>
            <a:ext cx="18630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الاسنان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8EF66F50-CAF9-4770-8AED-42B5A72DB2AA}"/>
              </a:ext>
            </a:extLst>
          </p:cNvPr>
          <p:cNvSpPr txBox="1"/>
          <p:nvPr/>
        </p:nvSpPr>
        <p:spPr>
          <a:xfrm>
            <a:off x="8282939" y="1108465"/>
            <a:ext cx="186309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اللسان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29E35848-8312-49D0-A4C8-D1CDCC0206C4}"/>
              </a:ext>
            </a:extLst>
          </p:cNvPr>
          <p:cNvSpPr txBox="1"/>
          <p:nvPr/>
        </p:nvSpPr>
        <p:spPr>
          <a:xfrm>
            <a:off x="8125595" y="1601869"/>
            <a:ext cx="26336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الغدد اللعابية</a:t>
            </a:r>
          </a:p>
        </p:txBody>
      </p: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1BD25DAC-87A8-4303-B25F-918ED0C4ECFC}"/>
              </a:ext>
            </a:extLst>
          </p:cNvPr>
          <p:cNvCxnSpPr>
            <a:cxnSpLocks/>
          </p:cNvCxnSpPr>
          <p:nvPr/>
        </p:nvCxnSpPr>
        <p:spPr>
          <a:xfrm>
            <a:off x="5955030" y="3429000"/>
            <a:ext cx="3259454" cy="3791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07F330C9-B24D-49EF-B8DA-0C020390BAC4}"/>
              </a:ext>
            </a:extLst>
          </p:cNvPr>
          <p:cNvSpPr txBox="1"/>
          <p:nvPr/>
        </p:nvSpPr>
        <p:spPr>
          <a:xfrm>
            <a:off x="9092628" y="3105834"/>
            <a:ext cx="9663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47666D"/>
                </a:solidFill>
              </a:rPr>
              <a:t>الكبد</a:t>
            </a:r>
          </a:p>
        </p:txBody>
      </p:sp>
      <p:cxnSp>
        <p:nvCxnSpPr>
          <p:cNvPr id="40" name="رابط كسهم مستقيم 39">
            <a:extLst>
              <a:ext uri="{FF2B5EF4-FFF2-40B4-BE49-F238E27FC236}">
                <a16:creationId xmlns:a16="http://schemas.microsoft.com/office/drawing/2014/main" id="{05CF489E-F524-4840-892E-6A06C9664B7F}"/>
              </a:ext>
            </a:extLst>
          </p:cNvPr>
          <p:cNvCxnSpPr>
            <a:cxnSpLocks/>
          </p:cNvCxnSpPr>
          <p:nvPr/>
        </p:nvCxnSpPr>
        <p:spPr>
          <a:xfrm>
            <a:off x="5772213" y="3776477"/>
            <a:ext cx="3189891" cy="41259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F0603B12-ED3A-4757-86DA-39A592D8B6EB}"/>
              </a:ext>
            </a:extLst>
          </p:cNvPr>
          <p:cNvSpPr txBox="1"/>
          <p:nvPr/>
        </p:nvSpPr>
        <p:spPr>
          <a:xfrm>
            <a:off x="8823959" y="3904594"/>
            <a:ext cx="25044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err="1">
                <a:solidFill>
                  <a:srgbClr val="47666D"/>
                </a:solidFill>
              </a:rPr>
              <a:t>الحويصلة</a:t>
            </a:r>
            <a:r>
              <a:rPr lang="ar-SA" sz="2800" b="1" dirty="0">
                <a:solidFill>
                  <a:srgbClr val="47666D"/>
                </a:solidFill>
              </a:rPr>
              <a:t> الصفراء </a:t>
            </a:r>
          </a:p>
        </p:txBody>
      </p:sp>
      <p:cxnSp>
        <p:nvCxnSpPr>
          <p:cNvPr id="43" name="رابط كسهم مستقيم 42">
            <a:extLst>
              <a:ext uri="{FF2B5EF4-FFF2-40B4-BE49-F238E27FC236}">
                <a16:creationId xmlns:a16="http://schemas.microsoft.com/office/drawing/2014/main" id="{EC1ED048-D5F7-4830-8ADD-978E4F815012}"/>
              </a:ext>
            </a:extLst>
          </p:cNvPr>
          <p:cNvCxnSpPr>
            <a:cxnSpLocks/>
          </p:cNvCxnSpPr>
          <p:nvPr/>
        </p:nvCxnSpPr>
        <p:spPr>
          <a:xfrm>
            <a:off x="6165849" y="3955443"/>
            <a:ext cx="2926779" cy="85709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0D6B7C7F-4774-468A-AA2D-D7F5055B0307}"/>
              </a:ext>
            </a:extLst>
          </p:cNvPr>
          <p:cNvSpPr txBox="1"/>
          <p:nvPr/>
        </p:nvSpPr>
        <p:spPr>
          <a:xfrm>
            <a:off x="9092628" y="4606780"/>
            <a:ext cx="133923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47666D"/>
                </a:solidFill>
              </a:rPr>
              <a:t>البنكرياس</a:t>
            </a:r>
          </a:p>
        </p:txBody>
      </p:sp>
    </p:spTree>
    <p:extLst>
      <p:ext uri="{BB962C8B-B14F-4D97-AF65-F5344CB8AC3E}">
        <p14:creationId xmlns:p14="http://schemas.microsoft.com/office/powerpoint/2010/main" val="36648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رس الجهاز الهضمي: الجهاز الهضمي">
            <a:extLst>
              <a:ext uri="{FF2B5EF4-FFF2-40B4-BE49-F238E27FC236}">
                <a16:creationId xmlns:a16="http://schemas.microsoft.com/office/drawing/2014/main" id="{F633A294-58B7-4A3C-BB7C-079CB9A6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231" y="271781"/>
            <a:ext cx="3448177" cy="60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D5BFE3E-7515-41BF-A624-F62D20239B89}"/>
              </a:ext>
            </a:extLst>
          </p:cNvPr>
          <p:cNvGrpSpPr/>
          <p:nvPr/>
        </p:nvGrpSpPr>
        <p:grpSpPr>
          <a:xfrm>
            <a:off x="2817938" y="1045827"/>
            <a:ext cx="3706752" cy="1160169"/>
            <a:chOff x="4465320" y="1441642"/>
            <a:chExt cx="3706752" cy="1160169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A6A8C6E-E55C-4256-BCC3-A3163449D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D46C4081-F68E-4079-8F55-AA3741ED5CAC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88B29A"/>
                  </a:solidFill>
                </a:rPr>
                <a:t>الهضم في الفم </a:t>
              </a:r>
            </a:p>
          </p:txBody>
        </p:sp>
      </p:grp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A9FAFECA-C655-4CCE-BBDD-86C83CE06BA1}"/>
              </a:ext>
            </a:extLst>
          </p:cNvPr>
          <p:cNvCxnSpPr>
            <a:cxnSpLocks/>
          </p:cNvCxnSpPr>
          <p:nvPr/>
        </p:nvCxnSpPr>
        <p:spPr>
          <a:xfrm flipH="1">
            <a:off x="6170609" y="1450150"/>
            <a:ext cx="3288159" cy="11322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EEC31DA6-1364-4000-97DD-A2F3783848F5}"/>
              </a:ext>
            </a:extLst>
          </p:cNvPr>
          <p:cNvGrpSpPr/>
          <p:nvPr/>
        </p:nvGrpSpPr>
        <p:grpSpPr>
          <a:xfrm>
            <a:off x="5486400" y="2224196"/>
            <a:ext cx="2672780" cy="1160169"/>
            <a:chOff x="4465320" y="1441642"/>
            <a:chExt cx="3706752" cy="1160169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0D3C323C-A021-42B4-B982-6BE2C71199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05CD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48" name="مربع نص 47">
              <a:extLst>
                <a:ext uri="{FF2B5EF4-FFF2-40B4-BE49-F238E27FC236}">
                  <a16:creationId xmlns:a16="http://schemas.microsoft.com/office/drawing/2014/main" id="{8BEA6CB5-9EDF-4E5A-B215-65B72F100BD9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88B29A"/>
                  </a:solidFill>
                </a:rPr>
                <a:t>هضم ميكانيكي </a:t>
              </a:r>
            </a:p>
          </p:txBody>
        </p:sp>
      </p:grp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3C99947E-2236-4AFC-9431-AE8A762B0721}"/>
              </a:ext>
            </a:extLst>
          </p:cNvPr>
          <p:cNvCxnSpPr>
            <a:cxnSpLocks/>
          </p:cNvCxnSpPr>
          <p:nvPr/>
        </p:nvCxnSpPr>
        <p:spPr>
          <a:xfrm>
            <a:off x="5730868" y="1943880"/>
            <a:ext cx="619132" cy="55670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رابط كسهم مستقيم 49">
            <a:extLst>
              <a:ext uri="{FF2B5EF4-FFF2-40B4-BE49-F238E27FC236}">
                <a16:creationId xmlns:a16="http://schemas.microsoft.com/office/drawing/2014/main" id="{BC8770C5-0666-4017-AE2E-AE85CF39F486}"/>
              </a:ext>
            </a:extLst>
          </p:cNvPr>
          <p:cNvCxnSpPr>
            <a:cxnSpLocks/>
          </p:cNvCxnSpPr>
          <p:nvPr/>
        </p:nvCxnSpPr>
        <p:spPr>
          <a:xfrm flipH="1">
            <a:off x="2734247" y="1975743"/>
            <a:ext cx="515507" cy="52484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FF351C0D-D912-4A60-BAE3-EA7FE3DD330C}"/>
              </a:ext>
            </a:extLst>
          </p:cNvPr>
          <p:cNvGrpSpPr/>
          <p:nvPr/>
        </p:nvGrpSpPr>
        <p:grpSpPr>
          <a:xfrm>
            <a:off x="1226994" y="2222234"/>
            <a:ext cx="2672780" cy="1160169"/>
            <a:chOff x="4465320" y="1441642"/>
            <a:chExt cx="3706752" cy="1160169"/>
          </a:xfrm>
        </p:grpSpPr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0647DBE5-EDC1-4359-86D5-6D2BA04CB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05CD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56" name="مربع نص 55">
              <a:extLst>
                <a:ext uri="{FF2B5EF4-FFF2-40B4-BE49-F238E27FC236}">
                  <a16:creationId xmlns:a16="http://schemas.microsoft.com/office/drawing/2014/main" id="{DC3C6D83-4483-4DF9-9C2E-128E3BB83498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rgbClr val="88B29A"/>
                  </a:solidFill>
                </a:rPr>
                <a:t>هضم كيميائي </a:t>
              </a:r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580A847-AE67-447C-920A-B917B3960E21}"/>
              </a:ext>
            </a:extLst>
          </p:cNvPr>
          <p:cNvSpPr txBox="1"/>
          <p:nvPr/>
        </p:nvSpPr>
        <p:spPr>
          <a:xfrm>
            <a:off x="5730868" y="3398641"/>
            <a:ext cx="206185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تقطيع الطعام بالأسنان وخلطه باللعاب ثم يدفع اللسان الطعام الى مؤخرة الفم 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0588CA0D-8471-4F83-B584-C22BBD281410}"/>
              </a:ext>
            </a:extLst>
          </p:cNvPr>
          <p:cNvSpPr txBox="1"/>
          <p:nvPr/>
        </p:nvSpPr>
        <p:spPr>
          <a:xfrm>
            <a:off x="1447187" y="3233550"/>
            <a:ext cx="2061852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تعمل الغدد اللعابية الموجودة في جوانب الفم بإنتاج اللعاب الذي يساعد على هضم النشا جزئيا </a:t>
            </a:r>
          </a:p>
        </p:txBody>
      </p:sp>
    </p:spTree>
    <p:extLst>
      <p:ext uri="{BB962C8B-B14F-4D97-AF65-F5344CB8AC3E}">
        <p14:creationId xmlns:p14="http://schemas.microsoft.com/office/powerpoint/2010/main" val="2304689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7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4467</TotalTime>
  <Words>439</Words>
  <Application>Microsoft Office PowerPoint</Application>
  <PresentationFormat>شاشة عريضة</PresentationFormat>
  <Paragraphs>97</Paragraphs>
  <Slides>19</Slides>
  <Notes>0</Notes>
  <HiddenSlides>3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Verdana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وديان الردادي</cp:lastModifiedBy>
  <cp:revision>74</cp:revision>
  <dcterms:created xsi:type="dcterms:W3CDTF">2021-08-27T00:57:32Z</dcterms:created>
  <dcterms:modified xsi:type="dcterms:W3CDTF">2021-12-29T03:15:04Z</dcterms:modified>
</cp:coreProperties>
</file>