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2" r:id="rId1"/>
  </p:sldMasterIdLst>
  <p:notesMasterIdLst>
    <p:notesMasterId r:id="rId9"/>
  </p:notesMasterIdLst>
  <p:sldIdLst>
    <p:sldId id="272" r:id="rId2"/>
    <p:sldId id="351" r:id="rId3"/>
    <p:sldId id="356" r:id="rId4"/>
    <p:sldId id="360" r:id="rId5"/>
    <p:sldId id="361" r:id="rId6"/>
    <p:sldId id="258" r:id="rId7"/>
    <p:sldId id="27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DBF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33EC144-8160-4B4F-9484-605563FA71C3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8B5DCAD-72D6-4A3E-86F8-FBC26241FA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89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D7ACC-091F-C649-BABA-355385BCD461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381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50DD-9F14-465B-B969-0C45285DC3CC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48CC47B-0896-4DCB-84C3-0741D950C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393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50DD-9F14-465B-B969-0C45285DC3CC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8CC47B-0896-4DCB-84C3-0741D950C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463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50DD-9F14-465B-B969-0C45285DC3CC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8CC47B-0896-4DCB-84C3-0741D950CB39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2053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50DD-9F14-465B-B969-0C45285DC3CC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8CC47B-0896-4DCB-84C3-0741D950C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8664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50DD-9F14-465B-B969-0C45285DC3CC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8CC47B-0896-4DCB-84C3-0741D950CB39}" type="slidenum">
              <a:rPr lang="ar-SA" smtClean="0"/>
              <a:t>‹#›</a:t>
            </a:fld>
            <a:endParaRPr lang="ar-S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2534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50DD-9F14-465B-B969-0C45285DC3CC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8CC47B-0896-4DCB-84C3-0741D950C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944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50DD-9F14-465B-B969-0C45285DC3CC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C47B-0896-4DCB-84C3-0741D950C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7049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50DD-9F14-465B-B969-0C45285DC3CC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C47B-0896-4DCB-84C3-0741D950C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5316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7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2" y="3611596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78549" y="6256855"/>
            <a:ext cx="449761" cy="44623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723556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50DD-9F14-465B-B969-0C45285DC3CC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C47B-0896-4DCB-84C3-0741D950C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449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50DD-9F14-465B-B969-0C45285DC3CC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8CC47B-0896-4DCB-84C3-0741D950C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675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50DD-9F14-465B-B969-0C45285DC3CC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48CC47B-0896-4DCB-84C3-0741D950C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731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50DD-9F14-465B-B969-0C45285DC3CC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48CC47B-0896-4DCB-84C3-0741D950C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682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50DD-9F14-465B-B969-0C45285DC3CC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C47B-0896-4DCB-84C3-0741D950C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011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50DD-9F14-465B-B969-0C45285DC3CC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C47B-0896-4DCB-84C3-0741D950C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923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50DD-9F14-465B-B969-0C45285DC3CC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C47B-0896-4DCB-84C3-0741D950C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075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50DD-9F14-465B-B969-0C45285DC3CC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8CC47B-0896-4DCB-84C3-0741D950C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119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350DD-9F14-465B-B969-0C45285DC3CC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48CC47B-0896-4DCB-84C3-0741D950C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466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5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8.jpeg"/><Relationship Id="rId4" Type="http://schemas.openxmlformats.org/officeDocument/2006/relationships/image" Target="../media/image2.png"/><Relationship Id="rId9" Type="http://schemas.openxmlformats.org/officeDocument/2006/relationships/image" Target="../media/image26.jpe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18" Type="http://schemas.openxmlformats.org/officeDocument/2006/relationships/image" Target="../media/image2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18.png"/><Relationship Id="rId10" Type="http://schemas.openxmlformats.org/officeDocument/2006/relationships/image" Target="../media/image11.png"/><Relationship Id="rId19" Type="http://schemas.openxmlformats.org/officeDocument/2006/relationships/hyperlink" Target="http://www.pngall.com/note-png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6.jpe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05" y="1030715"/>
            <a:ext cx="6350079" cy="353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4" y="1392264"/>
            <a:ext cx="2453760" cy="1726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225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ستطيل 33"/>
          <p:cNvSpPr/>
          <p:nvPr/>
        </p:nvSpPr>
        <p:spPr>
          <a:xfrm>
            <a:off x="10684641" y="483560"/>
            <a:ext cx="1264844" cy="83892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مستطيل 32"/>
          <p:cNvSpPr/>
          <p:nvPr/>
        </p:nvSpPr>
        <p:spPr>
          <a:xfrm>
            <a:off x="9325899" y="2891980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مستطيل 31"/>
          <p:cNvSpPr/>
          <p:nvPr/>
        </p:nvSpPr>
        <p:spPr>
          <a:xfrm>
            <a:off x="10716018" y="2891980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27618" y="4101480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603" y="4638647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11134" y="4291417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298" y="4740377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88925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مستطيل 22"/>
          <p:cNvSpPr/>
          <p:nvPr/>
        </p:nvSpPr>
        <p:spPr>
          <a:xfrm>
            <a:off x="4282529" y="1172927"/>
            <a:ext cx="31053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بسم الله الرحمن الرحيم</a:t>
            </a:r>
            <a:endParaRPr lang="ar-SA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7927235" y="1583414"/>
            <a:ext cx="9316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اليوم :</a:t>
            </a:r>
          </a:p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التاريخ:</a:t>
            </a:r>
          </a:p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المادة:</a:t>
            </a:r>
          </a:p>
        </p:txBody>
      </p:sp>
      <p:sp>
        <p:nvSpPr>
          <p:cNvPr id="25" name="مستطيل 24"/>
          <p:cNvSpPr/>
          <p:nvPr/>
        </p:nvSpPr>
        <p:spPr>
          <a:xfrm>
            <a:off x="5913191" y="1624314"/>
            <a:ext cx="193835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S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الخميس</a:t>
            </a:r>
          </a:p>
          <a:p>
            <a:pPr algn="r"/>
            <a:r>
              <a:rPr lang="ar-S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1443/5/19هـ</a:t>
            </a:r>
          </a:p>
          <a:p>
            <a:pPr algn="r"/>
            <a:r>
              <a:rPr lang="ar-S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علوم</a:t>
            </a:r>
          </a:p>
        </p:txBody>
      </p:sp>
      <p:sp>
        <p:nvSpPr>
          <p:cNvPr id="26" name="مستطيل 25"/>
          <p:cNvSpPr/>
          <p:nvPr/>
        </p:nvSpPr>
        <p:spPr>
          <a:xfrm>
            <a:off x="5004293" y="2393756"/>
            <a:ext cx="13981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400" b="1" dirty="0">
                <a:ln/>
                <a:solidFill>
                  <a:schemeClr val="accent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الموضوع : </a:t>
            </a:r>
          </a:p>
        </p:txBody>
      </p:sp>
      <p:sp>
        <p:nvSpPr>
          <p:cNvPr id="27" name="مستطيل 26"/>
          <p:cNvSpPr/>
          <p:nvPr/>
        </p:nvSpPr>
        <p:spPr>
          <a:xfrm>
            <a:off x="3768981" y="2956754"/>
            <a:ext cx="47846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الأرض ومواردها</a:t>
            </a:r>
          </a:p>
          <a:p>
            <a:pPr algn="ctr"/>
            <a:r>
              <a:rPr lang="ar-SA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المعادن والصخور</a:t>
            </a:r>
            <a:endParaRPr lang="ar-SA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070" y="2802227"/>
            <a:ext cx="2453497" cy="4178041"/>
          </a:xfrm>
          <a:prstGeom prst="rect">
            <a:avLst/>
          </a:prstGeom>
        </p:spPr>
      </p:pic>
      <p:sp>
        <p:nvSpPr>
          <p:cNvPr id="36" name="مستطيل 35"/>
          <p:cNvSpPr/>
          <p:nvPr/>
        </p:nvSpPr>
        <p:spPr>
          <a:xfrm>
            <a:off x="9329681" y="1415881"/>
            <a:ext cx="1264844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10709101" y="673393"/>
            <a:ext cx="120417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الاستراتيجيات</a:t>
            </a:r>
            <a:endParaRPr lang="ar-SA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مستطيل 37"/>
          <p:cNvSpPr/>
          <p:nvPr/>
        </p:nvSpPr>
        <p:spPr>
          <a:xfrm>
            <a:off x="9511375" y="1679961"/>
            <a:ext cx="9460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الحوار </a:t>
            </a:r>
          </a:p>
          <a:p>
            <a:pPr algn="ctr"/>
            <a:r>
              <a:rPr lang="ar-SA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والمناقشة</a:t>
            </a:r>
            <a:endParaRPr lang="ar-SA" sz="32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9" name="مستطيل 38"/>
          <p:cNvSpPr/>
          <p:nvPr/>
        </p:nvSpPr>
        <p:spPr>
          <a:xfrm>
            <a:off x="10760074" y="3120694"/>
            <a:ext cx="116730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قراءة </a:t>
            </a:r>
          </a:p>
          <a:p>
            <a:pPr algn="ctr"/>
            <a:r>
              <a:rPr lang="ar-SA" sz="2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الصورة </a:t>
            </a:r>
          </a:p>
        </p:txBody>
      </p:sp>
      <p:sp>
        <p:nvSpPr>
          <p:cNvPr id="40" name="مستطيل 39"/>
          <p:cNvSpPr/>
          <p:nvPr/>
        </p:nvSpPr>
        <p:spPr>
          <a:xfrm>
            <a:off x="9376461" y="3148154"/>
            <a:ext cx="116089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العصف </a:t>
            </a:r>
          </a:p>
          <a:p>
            <a:pPr algn="ctr"/>
            <a:r>
              <a:rPr lang="ar-SA" sz="2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الذهني</a:t>
            </a: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273D5986-A4DB-47D4-8819-7FE6F1F47A41}"/>
              </a:ext>
            </a:extLst>
          </p:cNvPr>
          <p:cNvSpPr/>
          <p:nvPr/>
        </p:nvSpPr>
        <p:spPr>
          <a:xfrm>
            <a:off x="10760074" y="1464492"/>
            <a:ext cx="1264844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F296B197-148E-4550-9BE9-B478262DC66E}"/>
              </a:ext>
            </a:extLst>
          </p:cNvPr>
          <p:cNvSpPr/>
          <p:nvPr/>
        </p:nvSpPr>
        <p:spPr>
          <a:xfrm>
            <a:off x="10891525" y="1705869"/>
            <a:ext cx="95731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البطاقات</a:t>
            </a:r>
          </a:p>
          <a:p>
            <a:pPr algn="ctr"/>
            <a:r>
              <a:rPr lang="ar-SA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الملونة</a:t>
            </a:r>
            <a:endParaRPr lang="ar-SA" sz="32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1040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Dark Blue Astronomy Space Facts Trivia Day Presentation.mp4" descr="Dark Blue Astronomy Space Facts Trivia Day Presentation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49250" y="-684025"/>
            <a:ext cx="12711176" cy="8843775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الاجابه…"/>
          <p:cNvSpPr/>
          <p:nvPr/>
        </p:nvSpPr>
        <p:spPr>
          <a:xfrm>
            <a:off x="5381184" y="3061299"/>
            <a:ext cx="2984500" cy="3539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400" tIns="25400" rIns="25400" bIns="25400" anchor="ctr"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286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defTabSz="412750">
              <a:defRPr sz="114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rPr lang="ar-SA" sz="4800" dirty="0">
                <a:cs typeface="DecoType Naskh Variants" panose="02010400000000000000" pitchFamily="2" charset="-78"/>
              </a:rPr>
              <a:t>المعادن والصخور</a:t>
            </a:r>
          </a:p>
        </p:txBody>
      </p:sp>
      <p:pic>
        <p:nvPicPr>
          <p:cNvPr id="163" name="IMG_5261.png" descr="IMG_5261.png"/>
          <p:cNvPicPr>
            <a:picLocks noChangeAspect="1"/>
          </p:cNvPicPr>
          <p:nvPr/>
        </p:nvPicPr>
        <p:blipFill>
          <a:blip r:embed="rId6"/>
          <a:srcRect t="45479" r="30237" b="34436"/>
          <a:stretch>
            <a:fillRect/>
          </a:stretch>
        </p:blipFill>
        <p:spPr>
          <a:xfrm>
            <a:off x="-5181258" y="-684025"/>
            <a:ext cx="18824521" cy="9948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4862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8132" y="9455"/>
                </a:moveTo>
                <a:cubicBezTo>
                  <a:pt x="8533" y="9438"/>
                  <a:pt x="8928" y="9731"/>
                  <a:pt x="9251" y="10319"/>
                </a:cubicBezTo>
                <a:cubicBezTo>
                  <a:pt x="9502" y="10775"/>
                  <a:pt x="9625" y="11133"/>
                  <a:pt x="9721" y="11679"/>
                </a:cubicBezTo>
                <a:cubicBezTo>
                  <a:pt x="9813" y="12209"/>
                  <a:pt x="9815" y="13136"/>
                  <a:pt x="9723" y="13481"/>
                </a:cubicBezTo>
                <a:cubicBezTo>
                  <a:pt x="9699" y="13572"/>
                  <a:pt x="9678" y="13632"/>
                  <a:pt x="9659" y="13667"/>
                </a:cubicBezTo>
                <a:cubicBezTo>
                  <a:pt x="9658" y="13670"/>
                  <a:pt x="9658" y="13672"/>
                  <a:pt x="9658" y="13675"/>
                </a:cubicBezTo>
                <a:cubicBezTo>
                  <a:pt x="9638" y="13768"/>
                  <a:pt x="9612" y="13869"/>
                  <a:pt x="9578" y="14002"/>
                </a:cubicBezTo>
                <a:cubicBezTo>
                  <a:pt x="9571" y="14029"/>
                  <a:pt x="9559" y="14054"/>
                  <a:pt x="9552" y="14080"/>
                </a:cubicBezTo>
                <a:cubicBezTo>
                  <a:pt x="9618" y="14362"/>
                  <a:pt x="9228" y="15171"/>
                  <a:pt x="8836" y="15532"/>
                </a:cubicBezTo>
                <a:cubicBezTo>
                  <a:pt x="8622" y="15729"/>
                  <a:pt x="8504" y="15781"/>
                  <a:pt x="8237" y="15801"/>
                </a:cubicBezTo>
                <a:cubicBezTo>
                  <a:pt x="7670" y="15844"/>
                  <a:pt x="7218" y="15428"/>
                  <a:pt x="6855" y="14531"/>
                </a:cubicBezTo>
                <a:cubicBezTo>
                  <a:pt x="6290" y="13134"/>
                  <a:pt x="6504" y="10933"/>
                  <a:pt x="7299" y="9956"/>
                </a:cubicBezTo>
                <a:cubicBezTo>
                  <a:pt x="7539" y="9662"/>
                  <a:pt x="7795" y="9500"/>
                  <a:pt x="8051" y="9462"/>
                </a:cubicBezTo>
                <a:cubicBezTo>
                  <a:pt x="8078" y="9459"/>
                  <a:pt x="8105" y="9456"/>
                  <a:pt x="8132" y="9455"/>
                </a:cubicBezTo>
                <a:close/>
                <a:moveTo>
                  <a:pt x="14036" y="9505"/>
                </a:moveTo>
                <a:cubicBezTo>
                  <a:pt x="14512" y="9514"/>
                  <a:pt x="14786" y="9727"/>
                  <a:pt x="15126" y="10349"/>
                </a:cubicBezTo>
                <a:cubicBezTo>
                  <a:pt x="15147" y="10387"/>
                  <a:pt x="15161" y="10427"/>
                  <a:pt x="15180" y="10465"/>
                </a:cubicBezTo>
                <a:cubicBezTo>
                  <a:pt x="15196" y="10495"/>
                  <a:pt x="15209" y="10529"/>
                  <a:pt x="15224" y="10561"/>
                </a:cubicBezTo>
                <a:cubicBezTo>
                  <a:pt x="15383" y="10891"/>
                  <a:pt x="15496" y="11239"/>
                  <a:pt x="15565" y="11611"/>
                </a:cubicBezTo>
                <a:cubicBezTo>
                  <a:pt x="15572" y="11647"/>
                  <a:pt x="15578" y="11687"/>
                  <a:pt x="15583" y="11722"/>
                </a:cubicBezTo>
                <a:cubicBezTo>
                  <a:pt x="15630" y="12012"/>
                  <a:pt x="15661" y="12312"/>
                  <a:pt x="15659" y="12642"/>
                </a:cubicBezTo>
                <a:cubicBezTo>
                  <a:pt x="15657" y="13030"/>
                  <a:pt x="15629" y="13430"/>
                  <a:pt x="15588" y="13647"/>
                </a:cubicBezTo>
                <a:cubicBezTo>
                  <a:pt x="15452" y="14362"/>
                  <a:pt x="15192" y="14949"/>
                  <a:pt x="14861" y="15335"/>
                </a:cubicBezTo>
                <a:cubicBezTo>
                  <a:pt x="14845" y="15354"/>
                  <a:pt x="14828" y="15367"/>
                  <a:pt x="14812" y="15385"/>
                </a:cubicBezTo>
                <a:cubicBezTo>
                  <a:pt x="14747" y="15455"/>
                  <a:pt x="14685" y="15531"/>
                  <a:pt x="14615" y="15584"/>
                </a:cubicBezTo>
                <a:cubicBezTo>
                  <a:pt x="14600" y="15596"/>
                  <a:pt x="14578" y="15604"/>
                  <a:pt x="14561" y="15615"/>
                </a:cubicBezTo>
                <a:cubicBezTo>
                  <a:pt x="14501" y="15654"/>
                  <a:pt x="14436" y="15688"/>
                  <a:pt x="14364" y="15715"/>
                </a:cubicBezTo>
                <a:cubicBezTo>
                  <a:pt x="14326" y="15730"/>
                  <a:pt x="14288" y="15739"/>
                  <a:pt x="14250" y="15748"/>
                </a:cubicBezTo>
                <a:cubicBezTo>
                  <a:pt x="14205" y="15760"/>
                  <a:pt x="14162" y="15772"/>
                  <a:pt x="14116" y="15779"/>
                </a:cubicBezTo>
                <a:cubicBezTo>
                  <a:pt x="14116" y="15779"/>
                  <a:pt x="14115" y="15779"/>
                  <a:pt x="14115" y="15779"/>
                </a:cubicBezTo>
                <a:cubicBezTo>
                  <a:pt x="14114" y="15779"/>
                  <a:pt x="14114" y="15778"/>
                  <a:pt x="14114" y="15779"/>
                </a:cubicBezTo>
                <a:cubicBezTo>
                  <a:pt x="13959" y="15800"/>
                  <a:pt x="13809" y="15793"/>
                  <a:pt x="13705" y="15743"/>
                </a:cubicBezTo>
                <a:cubicBezTo>
                  <a:pt x="13389" y="15594"/>
                  <a:pt x="13155" y="15329"/>
                  <a:pt x="12900" y="14831"/>
                </a:cubicBezTo>
                <a:cubicBezTo>
                  <a:pt x="12749" y="14538"/>
                  <a:pt x="12626" y="14220"/>
                  <a:pt x="12611" y="14085"/>
                </a:cubicBezTo>
                <a:cubicBezTo>
                  <a:pt x="12596" y="13957"/>
                  <a:pt x="12546" y="13689"/>
                  <a:pt x="12500" y="13491"/>
                </a:cubicBezTo>
                <a:cubicBezTo>
                  <a:pt x="12376" y="12957"/>
                  <a:pt x="12409" y="11993"/>
                  <a:pt x="12571" y="11344"/>
                </a:cubicBezTo>
                <a:cubicBezTo>
                  <a:pt x="12732" y="10699"/>
                  <a:pt x="13059" y="10076"/>
                  <a:pt x="13405" y="9757"/>
                </a:cubicBezTo>
                <a:cubicBezTo>
                  <a:pt x="13654" y="9528"/>
                  <a:pt x="13724" y="9500"/>
                  <a:pt x="14036" y="950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64" name="اوجد ناتج: ٣+٢="/>
          <p:cNvSpPr/>
          <p:nvPr/>
        </p:nvSpPr>
        <p:spPr>
          <a:xfrm>
            <a:off x="5612812" y="-684025"/>
            <a:ext cx="6749114" cy="2574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400" tIns="25400" rIns="25400" bIns="25400" anchor="ctr"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286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rtl="0">
              <a:defRPr/>
            </a:pPr>
            <a:r>
              <a:rPr lang="ar-SA" sz="600"/>
              <a:t>أوجدي ناتج:٦+٤=</a:t>
            </a:r>
            <a:endParaRPr sz="60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9A33665-86AE-2A46-9492-E4173BB66234}"/>
              </a:ext>
            </a:extLst>
          </p:cNvPr>
          <p:cNvSpPr txBox="1"/>
          <p:nvPr/>
        </p:nvSpPr>
        <p:spPr>
          <a:xfrm>
            <a:off x="4692185" y="3375723"/>
            <a:ext cx="1828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286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r"/>
            <a:endParaRPr lang="ar-SA" sz="360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F317EEB-93D0-4749-B030-C21059D13275}"/>
              </a:ext>
            </a:extLst>
          </p:cNvPr>
          <p:cNvSpPr txBox="1"/>
          <p:nvPr/>
        </p:nvSpPr>
        <p:spPr>
          <a:xfrm>
            <a:off x="4692185" y="3375723"/>
            <a:ext cx="1828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286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r"/>
            <a:endParaRPr lang="ar-SA" sz="360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9CE5C42-6531-464D-83A3-B92829AC6B13}"/>
              </a:ext>
            </a:extLst>
          </p:cNvPr>
          <p:cNvSpPr txBox="1"/>
          <p:nvPr/>
        </p:nvSpPr>
        <p:spPr>
          <a:xfrm>
            <a:off x="5268976" y="362897"/>
            <a:ext cx="6521450" cy="474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1" anchor="ctr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286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ar-SA" sz="2750" b="1" dirty="0">
                <a:solidFill>
                  <a:schemeClr val="bg1"/>
                </a:solidFill>
              </a:rPr>
              <a:t>من خلال المنظار ماذا سنتعلم اليوم؟</a:t>
            </a:r>
          </a:p>
        </p:txBody>
      </p:sp>
    </p:spTree>
    <p:extLst>
      <p:ext uri="{BB962C8B-B14F-4D97-AF65-F5344CB8AC3E}">
        <p14:creationId xmlns:p14="http://schemas.microsoft.com/office/powerpoint/2010/main" val="3247938246"/>
      </p:ext>
    </p:extLst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00 0.000000 C 0.046877 0.017545 0.093754 0.035089 0.138627 0.035363 C 0.183499 0.035638 0.226367 0.018641 0.247338 -0.005757 C 0.268310 -0.030155 0.267385 -0.061955 0.243638 -0.086901 C 0.219891 -0.111847 0.173322 -0.129940 0.125674 -0.139809 C 0.078026 -0.149678 0.029298 -0.151323 -0.017887 -0.145840 C -0.065073 -0.140357 -0.110716 -0.127747 -0.154047 -0.106639 C -0.197377 -0.085530 -0.238395 -0.055924 -0.249960 -0.040572 C -0.261525 -0.025220 -0.243638 -0.024124 -0.215265 -0.031800 C -0.186892 -0.039475 -0.148033 -0.055924 -0.107324 -0.059487 C -0.066615 -0.063051 -0.024055 -0.053731 0.019738 -0.043588 C 0.063531 -0.033444 0.108558 -0.022479 0.134772 -0.016996 C 0.160986 -0.011514 0.168388 -0.011514 0.175018 -0.011514 C 0.181649 -0.011514 0.187509 -0.011514 0.187663 -0.011788 C 0.187817 -0.012062 0.182266 -0.012610 0.156668 -0.015626 C 0.131071 -0.018641 0.085427 -0.024124 0.038396 -0.026591 C -0.008635 -0.029058 -0.057054 -0.028510 -0.079259 -0.020286 C -0.101464 -0.012062 -0.097455 0.003838 -0.073400 0.010417 C -0.049344 0.016996 -0.005243 0.014255 0.043176 0.010965 C 0.091595 0.007676 0.144332 0.003838 0.197069 0.000000" pathEditMode="relative">
                                      <p:cBhvr>
                                        <p:cTn id="6" dur="59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9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00" fill="hold"/>
                                        <p:tgtEl>
                                          <p:spTgt spid="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0" fill="hold" display="0">
                  <p:stCondLst>
                    <p:cond delay="indefinite"/>
                  </p:stCondLst>
                </p:cTn>
                <p:tgtEl>
                  <p:spTgt spid="161"/>
                </p:tgtEl>
              </p:cMediaNode>
            </p:video>
            <p:seq concurrent="1" prevAc="none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05" y="1030715"/>
            <a:ext cx="6350079" cy="353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4" y="1392264"/>
            <a:ext cx="2453760" cy="1726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225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ستطيل 33"/>
          <p:cNvSpPr/>
          <p:nvPr/>
        </p:nvSpPr>
        <p:spPr>
          <a:xfrm>
            <a:off x="10684641" y="483560"/>
            <a:ext cx="1264844" cy="83892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مستطيل 32"/>
          <p:cNvSpPr/>
          <p:nvPr/>
        </p:nvSpPr>
        <p:spPr>
          <a:xfrm>
            <a:off x="9325899" y="2891980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مستطيل 31"/>
          <p:cNvSpPr/>
          <p:nvPr/>
        </p:nvSpPr>
        <p:spPr>
          <a:xfrm>
            <a:off x="10716018" y="2891980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27618" y="4101480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603" y="4638647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11134" y="4291417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298" y="4740377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88925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مستطيل 26"/>
          <p:cNvSpPr/>
          <p:nvPr/>
        </p:nvSpPr>
        <p:spPr>
          <a:xfrm>
            <a:off x="3592952" y="2232585"/>
            <a:ext cx="47846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استكشاف</a:t>
            </a:r>
          </a:p>
          <a:p>
            <a:pPr algn="ctr"/>
            <a:r>
              <a:rPr lang="ar-SA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الذي يجعل الصخور تختلف عن بعضها</a:t>
            </a:r>
            <a:endParaRPr lang="ar-SA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54" y="2849535"/>
            <a:ext cx="2453497" cy="4178041"/>
          </a:xfrm>
          <a:prstGeom prst="rect">
            <a:avLst/>
          </a:prstGeom>
        </p:spPr>
      </p:pic>
      <p:sp>
        <p:nvSpPr>
          <p:cNvPr id="36" name="مستطيل 35"/>
          <p:cNvSpPr/>
          <p:nvPr/>
        </p:nvSpPr>
        <p:spPr>
          <a:xfrm>
            <a:off x="10123057" y="1403555"/>
            <a:ext cx="1264844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10709101" y="673393"/>
            <a:ext cx="120417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الاستراتيجيات</a:t>
            </a:r>
            <a:endParaRPr lang="ar-SA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مستطيل 37"/>
          <p:cNvSpPr/>
          <p:nvPr/>
        </p:nvSpPr>
        <p:spPr>
          <a:xfrm>
            <a:off x="10242971" y="1566813"/>
            <a:ext cx="9460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الحوار </a:t>
            </a:r>
          </a:p>
          <a:p>
            <a:pPr algn="ctr"/>
            <a:r>
              <a:rPr lang="ar-SA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والمناقشة</a:t>
            </a:r>
            <a:endParaRPr lang="ar-SA" sz="32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9" name="مستطيل 38"/>
          <p:cNvSpPr/>
          <p:nvPr/>
        </p:nvSpPr>
        <p:spPr>
          <a:xfrm>
            <a:off x="10760074" y="3120694"/>
            <a:ext cx="116730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قراءة </a:t>
            </a:r>
          </a:p>
          <a:p>
            <a:pPr algn="ctr"/>
            <a:r>
              <a:rPr lang="ar-SA" sz="2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الصورة </a:t>
            </a:r>
          </a:p>
        </p:txBody>
      </p:sp>
      <p:sp>
        <p:nvSpPr>
          <p:cNvPr id="40" name="مستطيل 39"/>
          <p:cNvSpPr/>
          <p:nvPr/>
        </p:nvSpPr>
        <p:spPr>
          <a:xfrm>
            <a:off x="9376461" y="3148154"/>
            <a:ext cx="116089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العصف </a:t>
            </a:r>
          </a:p>
          <a:p>
            <a:pPr algn="ctr"/>
            <a:r>
              <a:rPr lang="ar-SA" sz="2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الذهني</a:t>
            </a: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7CB0CC30-CF57-48C6-A3D8-13B7B740D590}"/>
              </a:ext>
            </a:extLst>
          </p:cNvPr>
          <p:cNvSpPr/>
          <p:nvPr/>
        </p:nvSpPr>
        <p:spPr>
          <a:xfrm>
            <a:off x="6070553" y="1216882"/>
            <a:ext cx="2799206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ماذا سنتعلم اليوم؟</a:t>
            </a:r>
          </a:p>
        </p:txBody>
      </p:sp>
    </p:spTree>
    <p:extLst>
      <p:ext uri="{BB962C8B-B14F-4D97-AF65-F5344CB8AC3E}">
        <p14:creationId xmlns:p14="http://schemas.microsoft.com/office/powerpoint/2010/main" val="3965635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05" y="1030715"/>
            <a:ext cx="6350079" cy="353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4" y="1392264"/>
            <a:ext cx="2453760" cy="1726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225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ستطيل 33"/>
          <p:cNvSpPr/>
          <p:nvPr/>
        </p:nvSpPr>
        <p:spPr>
          <a:xfrm>
            <a:off x="10684641" y="483560"/>
            <a:ext cx="1264844" cy="83892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مستطيل 32"/>
          <p:cNvSpPr/>
          <p:nvPr/>
        </p:nvSpPr>
        <p:spPr>
          <a:xfrm>
            <a:off x="9325899" y="2891980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مستطيل 31"/>
          <p:cNvSpPr/>
          <p:nvPr/>
        </p:nvSpPr>
        <p:spPr>
          <a:xfrm>
            <a:off x="10716018" y="2891980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27618" y="4101480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603" y="4638647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11134" y="4291417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298" y="4740377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88925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مستطيل 35"/>
          <p:cNvSpPr/>
          <p:nvPr/>
        </p:nvSpPr>
        <p:spPr>
          <a:xfrm>
            <a:off x="9329681" y="1415881"/>
            <a:ext cx="1264844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10709101" y="673393"/>
            <a:ext cx="120417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الاستراتيجيات</a:t>
            </a:r>
            <a:endParaRPr lang="ar-SA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مستطيل 37"/>
          <p:cNvSpPr/>
          <p:nvPr/>
        </p:nvSpPr>
        <p:spPr>
          <a:xfrm>
            <a:off x="9511375" y="1679961"/>
            <a:ext cx="9460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الحوار </a:t>
            </a:r>
          </a:p>
          <a:p>
            <a:pPr algn="ctr"/>
            <a:r>
              <a:rPr lang="ar-SA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والمناقشة</a:t>
            </a:r>
            <a:endParaRPr lang="ar-SA" sz="32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9" name="مستطيل 38"/>
          <p:cNvSpPr/>
          <p:nvPr/>
        </p:nvSpPr>
        <p:spPr>
          <a:xfrm>
            <a:off x="10760074" y="3120694"/>
            <a:ext cx="116730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قراءة </a:t>
            </a:r>
          </a:p>
          <a:p>
            <a:pPr algn="ctr"/>
            <a:r>
              <a:rPr lang="ar-SA" sz="2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الصورة </a:t>
            </a:r>
          </a:p>
        </p:txBody>
      </p:sp>
      <p:sp>
        <p:nvSpPr>
          <p:cNvPr id="40" name="مستطيل 39"/>
          <p:cNvSpPr/>
          <p:nvPr/>
        </p:nvSpPr>
        <p:spPr>
          <a:xfrm>
            <a:off x="9376461" y="3148154"/>
            <a:ext cx="116089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العصف </a:t>
            </a:r>
          </a:p>
          <a:p>
            <a:pPr algn="ctr"/>
            <a:r>
              <a:rPr lang="ar-SA" sz="2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الذهني</a:t>
            </a: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273D5986-A4DB-47D4-8819-7FE6F1F47A41}"/>
              </a:ext>
            </a:extLst>
          </p:cNvPr>
          <p:cNvSpPr/>
          <p:nvPr/>
        </p:nvSpPr>
        <p:spPr>
          <a:xfrm>
            <a:off x="10760074" y="1464492"/>
            <a:ext cx="1264844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F296B197-148E-4550-9BE9-B478262DC66E}"/>
              </a:ext>
            </a:extLst>
          </p:cNvPr>
          <p:cNvSpPr/>
          <p:nvPr/>
        </p:nvSpPr>
        <p:spPr>
          <a:xfrm>
            <a:off x="10891525" y="1705869"/>
            <a:ext cx="95731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البطاقات</a:t>
            </a:r>
          </a:p>
          <a:p>
            <a:pPr algn="ctr"/>
            <a:r>
              <a:rPr lang="ar-SA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الملونة</a:t>
            </a:r>
            <a:endParaRPr lang="ar-SA" sz="32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E4FE033-C51A-4E33-B5B8-FD5B030F82AE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34112" t="18613" r="35854" b="11915"/>
          <a:stretch/>
        </p:blipFill>
        <p:spPr>
          <a:xfrm>
            <a:off x="8310975" y="261604"/>
            <a:ext cx="3661717" cy="476439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1D7893A-7967-429B-9C25-9ED270C6E937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21983" t="21355" r="49453" b="15528"/>
          <a:stretch/>
        </p:blipFill>
        <p:spPr>
          <a:xfrm>
            <a:off x="4862964" y="283229"/>
            <a:ext cx="3482507" cy="474107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BBC0AD4-EF27-45DE-87BB-80138DDD3CB0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48043" t="24082" r="23509" b="11714"/>
          <a:stretch/>
        </p:blipFill>
        <p:spPr>
          <a:xfrm>
            <a:off x="1562720" y="275027"/>
            <a:ext cx="3468347" cy="4710734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9" y="2752332"/>
            <a:ext cx="2453497" cy="417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2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05" y="1030715"/>
            <a:ext cx="6350079" cy="353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4" y="1392264"/>
            <a:ext cx="2453760" cy="1726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225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ستطيل 33"/>
          <p:cNvSpPr/>
          <p:nvPr/>
        </p:nvSpPr>
        <p:spPr>
          <a:xfrm>
            <a:off x="10684641" y="483560"/>
            <a:ext cx="1264844" cy="83892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مستطيل 32"/>
          <p:cNvSpPr/>
          <p:nvPr/>
        </p:nvSpPr>
        <p:spPr>
          <a:xfrm>
            <a:off x="9325899" y="2891980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مستطيل 31"/>
          <p:cNvSpPr/>
          <p:nvPr/>
        </p:nvSpPr>
        <p:spPr>
          <a:xfrm>
            <a:off x="10716018" y="2891980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27618" y="4101480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603" y="4638647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11134" y="4291417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298" y="4740377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88925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صورة 2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54" y="2849535"/>
            <a:ext cx="2453497" cy="4178041"/>
          </a:xfrm>
          <a:prstGeom prst="rect">
            <a:avLst/>
          </a:prstGeom>
        </p:spPr>
      </p:pic>
      <p:sp>
        <p:nvSpPr>
          <p:cNvPr id="36" name="مستطيل 35"/>
          <p:cNvSpPr/>
          <p:nvPr/>
        </p:nvSpPr>
        <p:spPr>
          <a:xfrm>
            <a:off x="9329681" y="1415881"/>
            <a:ext cx="1264844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10709101" y="673393"/>
            <a:ext cx="120417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الاستراتيجيات</a:t>
            </a:r>
            <a:endParaRPr lang="ar-SA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مستطيل 37"/>
          <p:cNvSpPr/>
          <p:nvPr/>
        </p:nvSpPr>
        <p:spPr>
          <a:xfrm>
            <a:off x="9511375" y="1679961"/>
            <a:ext cx="9460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الحوار </a:t>
            </a:r>
          </a:p>
          <a:p>
            <a:pPr algn="ctr"/>
            <a:r>
              <a:rPr lang="ar-SA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والمناقشة</a:t>
            </a:r>
            <a:endParaRPr lang="ar-SA" sz="32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9" name="مستطيل 38"/>
          <p:cNvSpPr/>
          <p:nvPr/>
        </p:nvSpPr>
        <p:spPr>
          <a:xfrm>
            <a:off x="10760074" y="3120694"/>
            <a:ext cx="116730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قراءة </a:t>
            </a:r>
          </a:p>
          <a:p>
            <a:pPr algn="ctr"/>
            <a:r>
              <a:rPr lang="ar-SA" sz="2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الصورة </a:t>
            </a:r>
          </a:p>
        </p:txBody>
      </p:sp>
      <p:sp>
        <p:nvSpPr>
          <p:cNvPr id="40" name="مستطيل 39"/>
          <p:cNvSpPr/>
          <p:nvPr/>
        </p:nvSpPr>
        <p:spPr>
          <a:xfrm>
            <a:off x="9376461" y="3148154"/>
            <a:ext cx="116089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العصف </a:t>
            </a:r>
          </a:p>
          <a:p>
            <a:pPr algn="ctr"/>
            <a:r>
              <a:rPr lang="ar-SA" sz="2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الذهني</a:t>
            </a: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273D5986-A4DB-47D4-8819-7FE6F1F47A41}"/>
              </a:ext>
            </a:extLst>
          </p:cNvPr>
          <p:cNvSpPr/>
          <p:nvPr/>
        </p:nvSpPr>
        <p:spPr>
          <a:xfrm>
            <a:off x="10760074" y="1464492"/>
            <a:ext cx="1264844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F296B197-148E-4550-9BE9-B478262DC66E}"/>
              </a:ext>
            </a:extLst>
          </p:cNvPr>
          <p:cNvSpPr/>
          <p:nvPr/>
        </p:nvSpPr>
        <p:spPr>
          <a:xfrm>
            <a:off x="10891525" y="1705869"/>
            <a:ext cx="95731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البطاقات</a:t>
            </a:r>
          </a:p>
          <a:p>
            <a:pPr algn="ctr"/>
            <a:r>
              <a:rPr lang="ar-SA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الملونة</a:t>
            </a:r>
            <a:endParaRPr lang="ar-SA" sz="32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2783761-25E6-481E-B631-EFAE43AA6D82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21983" t="22052" r="50000" b="14778"/>
          <a:stretch/>
        </p:blipFill>
        <p:spPr>
          <a:xfrm>
            <a:off x="2638970" y="88547"/>
            <a:ext cx="3415832" cy="5161879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AB009790-B09E-4454-AA28-156055A05A1D}"/>
              </a:ext>
            </a:extLst>
          </p:cNvPr>
          <p:cNvSpPr/>
          <p:nvPr/>
        </p:nvSpPr>
        <p:spPr>
          <a:xfrm>
            <a:off x="6137200" y="1066642"/>
            <a:ext cx="2949956" cy="1252487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الفرق بين المعادن والصخور؟</a:t>
            </a:r>
          </a:p>
          <a:p>
            <a:pPr algn="r"/>
            <a:r>
              <a:rPr lang="ar-SA" sz="24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اذكري استخدامات المعادن والصخور.</a:t>
            </a:r>
          </a:p>
          <a:p>
            <a:pPr algn="r"/>
            <a:r>
              <a:rPr lang="ar-SA" sz="24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اين توجد المعادن والصخور؟</a:t>
            </a:r>
          </a:p>
        </p:txBody>
      </p:sp>
      <p:sp>
        <p:nvSpPr>
          <p:cNvPr id="42" name="مستطيل: زوايا مستديرة 41">
            <a:extLst>
              <a:ext uri="{FF2B5EF4-FFF2-40B4-BE49-F238E27FC236}">
                <a16:creationId xmlns:a16="http://schemas.microsoft.com/office/drawing/2014/main" id="{1E442365-9502-4C21-8746-A6FE9528B067}"/>
              </a:ext>
            </a:extLst>
          </p:cNvPr>
          <p:cNvSpPr/>
          <p:nvPr/>
        </p:nvSpPr>
        <p:spPr>
          <a:xfrm>
            <a:off x="6101063" y="2393628"/>
            <a:ext cx="2949956" cy="198250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المعدن اكثر قيمة من الصخور</a:t>
            </a:r>
          </a:p>
          <a:p>
            <a:pPr algn="r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الصخر يتكون من عدة معادن</a:t>
            </a:r>
          </a:p>
          <a:p>
            <a:pPr algn="r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نستخدم المعادن والصخور في:</a:t>
            </a:r>
          </a:p>
          <a:p>
            <a:pPr algn="r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صناعة المجوهرات والبناء ومواد خام في الصناعة</a:t>
            </a:r>
          </a:p>
        </p:txBody>
      </p:sp>
      <p:sp>
        <p:nvSpPr>
          <p:cNvPr id="43" name="مستطيل: زوايا مستديرة 42">
            <a:extLst>
              <a:ext uri="{FF2B5EF4-FFF2-40B4-BE49-F238E27FC236}">
                <a16:creationId xmlns:a16="http://schemas.microsoft.com/office/drawing/2014/main" id="{FE3E2AE3-0220-4202-AD96-A39794DB8314}"/>
              </a:ext>
            </a:extLst>
          </p:cNvPr>
          <p:cNvSpPr/>
          <p:nvPr/>
        </p:nvSpPr>
        <p:spPr>
          <a:xfrm>
            <a:off x="6154303" y="1066642"/>
            <a:ext cx="2949956" cy="741919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لماذا لا تظهر جميع الصخور مثل صخر الكوارتز؟</a:t>
            </a:r>
          </a:p>
        </p:txBody>
      </p:sp>
      <p:sp>
        <p:nvSpPr>
          <p:cNvPr id="44" name="مستطيل: زوايا مستديرة 43">
            <a:extLst>
              <a:ext uri="{FF2B5EF4-FFF2-40B4-BE49-F238E27FC236}">
                <a16:creationId xmlns:a16="http://schemas.microsoft.com/office/drawing/2014/main" id="{6A2B49B6-C31A-4C1F-985C-6DA8B38A807E}"/>
              </a:ext>
            </a:extLst>
          </p:cNvPr>
          <p:cNvSpPr/>
          <p:nvPr/>
        </p:nvSpPr>
        <p:spPr>
          <a:xfrm>
            <a:off x="6143984" y="1878206"/>
            <a:ext cx="2949956" cy="741919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ليست جميع الصخور مكونه من الكوارتز وانما من معادن مختلفة.</a:t>
            </a:r>
          </a:p>
        </p:txBody>
      </p:sp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63828801-324C-49CA-BD97-DF6000A0FC79}"/>
              </a:ext>
            </a:extLst>
          </p:cNvPr>
          <p:cNvSpPr/>
          <p:nvPr/>
        </p:nvSpPr>
        <p:spPr>
          <a:xfrm>
            <a:off x="6143984" y="2648912"/>
            <a:ext cx="2949956" cy="171468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مثلا صخر الجرانيت يتكون من عدة معادن منها الكوارتز </a:t>
            </a:r>
            <a:r>
              <a:rPr lang="ar-SA" sz="2400" b="1" dirty="0" err="1">
                <a:solidFill>
                  <a:schemeClr val="accent6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والفلسبار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2400" b="1" dirty="0" err="1">
                <a:solidFill>
                  <a:schemeClr val="accent6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واليوتيت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وهذا يدل على ان الصخر مكون من عدة معادن</a:t>
            </a:r>
          </a:p>
        </p:txBody>
      </p:sp>
      <p:pic>
        <p:nvPicPr>
          <p:cNvPr id="5" name="Picture 2" descr="عرض صور جرانيت الصخور">
            <a:extLst>
              <a:ext uri="{FF2B5EF4-FFF2-40B4-BE49-F238E27FC236}">
                <a16:creationId xmlns:a16="http://schemas.microsoft.com/office/drawing/2014/main" id="{B8C115B4-E645-4579-AB5D-87B532FCC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94" y="1654994"/>
            <a:ext cx="47625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43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56436" y="4080501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096126" y="328657"/>
            <a:ext cx="798288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168" y="3221877"/>
            <a:ext cx="2122232" cy="381086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96CADE6-78C0-4B8E-A06D-E684ACDC89FD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48203" t="27267" r="20812" b="6559"/>
          <a:stretch/>
        </p:blipFill>
        <p:spPr>
          <a:xfrm>
            <a:off x="2667558" y="188129"/>
            <a:ext cx="3777682" cy="5126821"/>
          </a:xfrm>
          <a:prstGeom prst="rect">
            <a:avLst/>
          </a:prstGeom>
        </p:spPr>
      </p:pic>
      <p:pic>
        <p:nvPicPr>
          <p:cNvPr id="2050" name="Picture 2" descr="أشكال الصخور التي تحتوي على الماء - هواية">
            <a:extLst>
              <a:ext uri="{FF2B5EF4-FFF2-40B4-BE49-F238E27FC236}">
                <a16:creationId xmlns:a16="http://schemas.microsoft.com/office/drawing/2014/main" id="{564C763F-53E5-467E-80BF-369B7FE96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352" y="294854"/>
            <a:ext cx="4926671" cy="507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مربع نص 40">
            <a:extLst>
              <a:ext uri="{FF2B5EF4-FFF2-40B4-BE49-F238E27FC236}">
                <a16:creationId xmlns:a16="http://schemas.microsoft.com/office/drawing/2014/main" id="{152F1E48-5544-44E8-A0A3-051186307013}"/>
              </a:ext>
            </a:extLst>
          </p:cNvPr>
          <p:cNvSpPr txBox="1"/>
          <p:nvPr/>
        </p:nvSpPr>
        <p:spPr>
          <a:xfrm>
            <a:off x="6595326" y="4634392"/>
            <a:ext cx="4590115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ar-SA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5)أن الأجـزاء الملونة من الصخـور مكونة مـن مواد مختلفـة، وكل جزء لـه خصائص مختلفة عن الأجزاء الأخر</a:t>
            </a:r>
            <a:r>
              <a:rPr lang="ar-SA" sz="2800" b="1" dirty="0"/>
              <a:t>. 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1CFA798D-B5ED-4523-AE95-22D04AE24044}"/>
              </a:ext>
            </a:extLst>
          </p:cNvPr>
          <p:cNvSpPr txBox="1"/>
          <p:nvPr/>
        </p:nvSpPr>
        <p:spPr>
          <a:xfrm>
            <a:off x="1318463" y="4943970"/>
            <a:ext cx="496135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6) بسبب اختلاف المعادن المكونة للصخور. </a:t>
            </a:r>
          </a:p>
        </p:txBody>
      </p:sp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096126" y="306273"/>
            <a:ext cx="798288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219" y="2836836"/>
            <a:ext cx="2122232" cy="3810867"/>
          </a:xfrm>
          <a:prstGeom prst="rect">
            <a:avLst/>
          </a:prstGeom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56436" y="4080501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2B6CA66-CCDA-4759-B2F8-817044039026}"/>
              </a:ext>
            </a:extLst>
          </p:cNvPr>
          <p:cNvSpPr/>
          <p:nvPr/>
        </p:nvSpPr>
        <p:spPr>
          <a:xfrm>
            <a:off x="9734550" y="3362325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1" name="Picture 46">
            <a:extLst>
              <a:ext uri="{FF2B5EF4-FFF2-40B4-BE49-F238E27FC236}">
                <a16:creationId xmlns:a16="http://schemas.microsoft.com/office/drawing/2014/main" id="{0B165534-286E-4364-92B6-0CB9C86D8A86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rcRect l="14797" t="6571" r="14269" b="10899"/>
          <a:stretch/>
        </p:blipFill>
        <p:spPr>
          <a:xfrm>
            <a:off x="6745933" y="1554354"/>
            <a:ext cx="4369939" cy="2824800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D89F1CDF-CCD6-48DB-BDCE-66CBBB98EC96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26619" t="19792" r="24870" b="61336"/>
          <a:stretch/>
        </p:blipFill>
        <p:spPr>
          <a:xfrm>
            <a:off x="7161976" y="2202547"/>
            <a:ext cx="3592795" cy="1349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980</TotalTime>
  <Words>206</Words>
  <Application>Microsoft Office PowerPoint</Application>
  <PresentationFormat>شاشة عريضة</PresentationFormat>
  <Paragraphs>75</Paragraphs>
  <Slides>7</Slides>
  <Notes>1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4" baseType="lpstr">
      <vt:lpstr>Arabic Typesetting</vt:lpstr>
      <vt:lpstr>Arial</vt:lpstr>
      <vt:lpstr>Calibri</vt:lpstr>
      <vt:lpstr>Century Gothic</vt:lpstr>
      <vt:lpstr>Geeza Pro Bold</vt:lpstr>
      <vt:lpstr>Wingdings 3</vt:lpstr>
      <vt:lpstr>ربطة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حساب Microsoft</dc:creator>
  <cp:lastModifiedBy>فيصل خالد</cp:lastModifiedBy>
  <cp:revision>22</cp:revision>
  <dcterms:created xsi:type="dcterms:W3CDTF">2020-11-03T15:27:29Z</dcterms:created>
  <dcterms:modified xsi:type="dcterms:W3CDTF">2021-12-26T12:05:19Z</dcterms:modified>
</cp:coreProperties>
</file>