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321" r:id="rId5"/>
    <p:sldId id="322" r:id="rId6"/>
    <p:sldId id="391" r:id="rId7"/>
    <p:sldId id="328" r:id="rId8"/>
    <p:sldId id="388" r:id="rId9"/>
    <p:sldId id="345" r:id="rId10"/>
    <p:sldId id="273" r:id="rId11"/>
    <p:sldId id="261" r:id="rId12"/>
    <p:sldId id="324" r:id="rId13"/>
    <p:sldId id="312" r:id="rId14"/>
    <p:sldId id="390" r:id="rId15"/>
    <p:sldId id="397" r:id="rId16"/>
    <p:sldId id="398" r:id="rId17"/>
    <p:sldId id="434" r:id="rId18"/>
    <p:sldId id="435" r:id="rId19"/>
    <p:sldId id="329" r:id="rId20"/>
    <p:sldId id="392" r:id="rId21"/>
    <p:sldId id="436" r:id="rId22"/>
    <p:sldId id="437" r:id="rId23"/>
    <p:sldId id="438" r:id="rId24"/>
    <p:sldId id="389" r:id="rId25"/>
    <p:sldId id="440" r:id="rId26"/>
    <p:sldId id="441" r:id="rId27"/>
    <p:sldId id="442" r:id="rId28"/>
    <p:sldId id="443" r:id="rId29"/>
    <p:sldId id="445" r:id="rId30"/>
    <p:sldId id="444" r:id="rId31"/>
    <p:sldId id="446" r:id="rId32"/>
    <p:sldId id="264" r:id="rId33"/>
    <p:sldId id="265" r:id="rId34"/>
    <p:sldId id="290" r:id="rId35"/>
    <p:sldId id="448" r:id="rId36"/>
  </p:sldIdLst>
  <p:sldSz cx="18288000" cy="10287000"/>
  <p:notesSz cx="6858000" cy="9144000"/>
  <p:embeddedFontLst>
    <p:embeddedFont>
      <p:font typeface="Abadi" panose="020B0604020104020204" pitchFamily="34" charset="0"/>
      <p:regular r:id="rId38"/>
    </p:embeddedFont>
    <p:embeddedFont>
      <p:font typeface="Abadi Extra Light" panose="020B0204020104020204" pitchFamily="34" charset="0"/>
      <p:regular r:id="rId39"/>
    </p:embeddedFont>
    <p:embeddedFont>
      <p:font typeface="ADLaM Display" panose="02010000000000000000" pitchFamily="2" charset="0"/>
      <p:regular r:id="rId40"/>
    </p:embeddedFont>
    <p:embeddedFont>
      <p:font typeface="Aharoni" panose="02010803020104030203" pitchFamily="2" charset="-79"/>
      <p:bold r:id="rId41"/>
    </p:embeddedFont>
    <p:embeddedFont>
      <p:font typeface="Arial Rounded MT Bold" panose="020F0704030504030204" pitchFamily="34" charset="0"/>
      <p:regular r:id="rId42"/>
    </p:embeddedFont>
    <p:embeddedFont>
      <p:font typeface="Franklin Gothic Medium" panose="020B0603020102020204" pitchFamily="34" charset="0"/>
      <p:regular r:id="rId43"/>
      <p:italic r:id="rId44"/>
    </p:embeddedFont>
    <p:embeddedFont>
      <p:font typeface="Jumble" panose="02000503000000020004" pitchFamily="2" charset="0"/>
      <p:regular r:id="rId45"/>
    </p:embeddedFont>
    <p:embeddedFont>
      <p:font typeface="More Sugar Thin" panose="020B0604020202020204" charset="0"/>
      <p:regular r:id="rId46"/>
    </p:embeddedFont>
    <p:embeddedFont>
      <p:font typeface="Segoe UI Black" panose="020B0A02040204020203" pitchFamily="34" charset="0"/>
      <p:bold r:id="rId47"/>
      <p:boldItalic r:id="rId48"/>
    </p:embeddedFont>
    <p:embeddedFont>
      <p:font typeface="Sitka Display" pitchFamily="2" charset="0"/>
      <p:regular r:id="rId49"/>
      <p:bold r:id="rId50"/>
      <p:italic r:id="rId51"/>
      <p:boldItalic r:id="rId52"/>
    </p:embeddedFont>
    <p:embeddedFont>
      <p:font typeface="Source Sans Pro Black" panose="020B0803030403020204" pitchFamily="34" charset="0"/>
      <p:bold r:id="rId53"/>
      <p:boldItalic r:id="rId54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E63"/>
    <a:srgbClr val="FFCC99"/>
    <a:srgbClr val="674228"/>
    <a:srgbClr val="FFFFFF"/>
    <a:srgbClr val="E7F1FB"/>
    <a:srgbClr val="FFFFCC"/>
    <a:srgbClr val="F0693F"/>
    <a:srgbClr val="CCFFFF"/>
    <a:srgbClr val="FFF355"/>
    <a:srgbClr val="FBB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87487" autoAdjust="0"/>
  </p:normalViewPr>
  <p:slideViewPr>
    <p:cSldViewPr>
      <p:cViewPr varScale="1">
        <p:scale>
          <a:sx n="38" d="100"/>
          <a:sy n="38" d="100"/>
        </p:scale>
        <p:origin x="12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08/07/45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70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10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988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3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930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681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385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971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413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6618025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5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D5F9AC2-96AC-5CE9-387C-2F1E588B5673}"/>
              </a:ext>
            </a:extLst>
          </p:cNvPr>
          <p:cNvGrpSpPr/>
          <p:nvPr/>
        </p:nvGrpSpPr>
        <p:grpSpPr>
          <a:xfrm>
            <a:off x="8953074" y="127684"/>
            <a:ext cx="9319686" cy="9334500"/>
            <a:chOff x="8001000" y="0"/>
            <a:chExt cx="10287000" cy="10287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41E14DC-1021-53AB-6B59-E6AFC7A6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001000" y="0"/>
              <a:ext cx="10287000" cy="1028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0B10B270-44F8-F616-B985-F976D57A168E}"/>
                </a:ext>
              </a:extLst>
            </p:cNvPr>
            <p:cNvSpPr/>
            <p:nvPr/>
          </p:nvSpPr>
          <p:spPr>
            <a:xfrm>
              <a:off x="14173200" y="9760772"/>
              <a:ext cx="3962400" cy="526228"/>
            </a:xfrm>
            <a:prstGeom prst="rect">
              <a:avLst/>
            </a:prstGeom>
            <a:solidFill>
              <a:srgbClr val="6742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6848C32C-4D4F-0F4E-7FE4-0342E0A850F7}"/>
              </a:ext>
            </a:extLst>
          </p:cNvPr>
          <p:cNvGrpSpPr/>
          <p:nvPr/>
        </p:nvGrpSpPr>
        <p:grpSpPr>
          <a:xfrm>
            <a:off x="457200" y="2552700"/>
            <a:ext cx="9349314" cy="4322372"/>
            <a:chOff x="457200" y="2552700"/>
            <a:chExt cx="9349314" cy="4322372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09EE7DF2-3A86-2EAA-A658-79F2E90B0A40}"/>
                </a:ext>
              </a:extLst>
            </p:cNvPr>
            <p:cNvSpPr txBox="1"/>
            <p:nvPr/>
          </p:nvSpPr>
          <p:spPr>
            <a:xfrm>
              <a:off x="457200" y="4551359"/>
              <a:ext cx="9349314" cy="23237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5100" spc="158" dirty="0">
                  <a:ln w="381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Jumble" panose="02000503000000020004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 </a:t>
              </a:r>
              <a:r>
                <a:rPr lang="en-US" sz="15100" spc="158" dirty="0">
                  <a:ln w="38100"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Jumble" panose="02000503000000020004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Morning</a:t>
              </a:r>
            </a:p>
          </p:txBody>
        </p:sp>
        <p:sp>
          <p:nvSpPr>
            <p:cNvPr id="2" name="TextBox 2"/>
            <p:cNvSpPr txBox="1"/>
            <p:nvPr/>
          </p:nvSpPr>
          <p:spPr>
            <a:xfrm>
              <a:off x="457200" y="2552700"/>
              <a:ext cx="9349314" cy="27853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8100" spc="158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Jumble" panose="02000503000000020004" pitchFamily="2" charset="0"/>
                  <a:ea typeface="Segoe UI Black" panose="020B0A02040204020203" pitchFamily="34" charset="0"/>
                  <a:cs typeface="ADLaM Display" panose="02010000000000000000" pitchFamily="2" charset="0"/>
                </a:rPr>
                <a:t>Good</a:t>
              </a:r>
              <a:r>
                <a:rPr lang="en-US" sz="18100" spc="158" dirty="0">
                  <a:ln w="38100">
                    <a:noFill/>
                  </a:ln>
                  <a:solidFill>
                    <a:schemeClr val="bg1"/>
                  </a:solidFill>
                  <a:latin typeface="Jumble" panose="02000503000000020004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 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415172B-1ECE-2EA8-B76D-302407315C81}"/>
              </a:ext>
            </a:extLst>
          </p:cNvPr>
          <p:cNvGrpSpPr/>
          <p:nvPr/>
        </p:nvGrpSpPr>
        <p:grpSpPr>
          <a:xfrm>
            <a:off x="-15240" y="9159042"/>
            <a:ext cx="18288000" cy="1000274"/>
            <a:chOff x="0" y="9212184"/>
            <a:chExt cx="18288000" cy="1000274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F335512-371D-C499-1C2F-C6317E35B8CA}"/>
                </a:ext>
              </a:extLst>
            </p:cNvPr>
            <p:cNvSpPr/>
            <p:nvPr/>
          </p:nvSpPr>
          <p:spPr>
            <a:xfrm>
              <a:off x="0" y="9212184"/>
              <a:ext cx="18288000" cy="10002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54401" y="9547860"/>
              <a:ext cx="16427826" cy="5001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  <a:spcBef>
                  <a:spcPct val="0"/>
                </a:spcBef>
              </a:pPr>
              <a:r>
                <a:rPr lang="ar-SA" sz="4400" b="1" dirty="0">
                  <a:latin typeface="KFGQPC Uthman Taha Naskh"/>
                </a:rPr>
                <a:t>اللَّهُمَّ انْفَعْنِي بما علمتني، وعلمني ما ينفعني، وَارْزُقْنِي علماً ينفعني</a:t>
              </a:r>
              <a:endParaRPr lang="en-US" sz="4400" dirty="0">
                <a:latin typeface="More Sugar Thin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401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43200" y="6360003"/>
            <a:ext cx="19583400" cy="323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highlight>
                  <a:srgbClr val="FEFEE6"/>
                </a:highlight>
              </a:rPr>
              <a:t>Writing: </a:t>
            </a:r>
            <a:r>
              <a:rPr lang="en-US" sz="3600" dirty="0">
                <a:highlight>
                  <a:srgbClr val="FEFEE6"/>
                </a:highlight>
              </a:rPr>
              <a:t>Write an email about a typical day at school.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highlight>
                  <a:srgbClr val="FEFEE6"/>
                </a:highlight>
              </a:rPr>
              <a:t>Writing corner </a:t>
            </a:r>
            <a:r>
              <a:rPr lang="en-US" sz="3600" dirty="0">
                <a:highlight>
                  <a:srgbClr val="FEFEE6"/>
                </a:highlight>
              </a:rPr>
              <a:t>: Using ‘</a:t>
            </a:r>
            <a:r>
              <a:rPr lang="en-US" sz="3600" b="1" dirty="0">
                <a:highlight>
                  <a:srgbClr val="FEFEE6"/>
                </a:highlight>
              </a:rPr>
              <a:t>by</a:t>
            </a:r>
            <a:r>
              <a:rPr lang="en-US" sz="3600" dirty="0">
                <a:highlight>
                  <a:srgbClr val="FEFEE6"/>
                </a:highlight>
              </a:rPr>
              <a:t>’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highlight>
                  <a:srgbClr val="FEFEE6"/>
                </a:highlight>
              </a:rPr>
              <a:t>Writing Project : </a:t>
            </a:r>
            <a:r>
              <a:rPr lang="en-US" sz="3600" dirty="0">
                <a:highlight>
                  <a:srgbClr val="FEFEE6"/>
                </a:highlight>
              </a:rPr>
              <a:t>Write about school routines around the world.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highlight>
                  <a:srgbClr val="FEFEE6"/>
                </a:highlight>
              </a:rPr>
              <a:t>Form\Meaning &amp; Function : </a:t>
            </a:r>
            <a:r>
              <a:rPr lang="en-US" sz="3600" dirty="0">
                <a:highlight>
                  <a:srgbClr val="FEFEE6"/>
                </a:highlight>
              </a:rPr>
              <a:t>Simple Present versus Present Progressive.</a:t>
            </a:r>
            <a:endParaRPr lang="en-US" sz="3600" i="1" u="sng" dirty="0">
              <a:highlight>
                <a:srgbClr val="FEFEE6"/>
              </a:highlight>
            </a:endParaRP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4173722" y="2029464"/>
            <a:ext cx="12209277" cy="129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4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Today you will learn about..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A6C0DDA-576E-5513-921C-C4F488255E1C}"/>
              </a:ext>
            </a:extLst>
          </p:cNvPr>
          <p:cNvSpPr/>
          <p:nvPr/>
        </p:nvSpPr>
        <p:spPr>
          <a:xfrm>
            <a:off x="762000" y="4321141"/>
            <a:ext cx="17056925" cy="11064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DEC393A-E391-9132-76B5-2D78D5482E4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4014" y="4412581"/>
            <a:ext cx="4076831" cy="100399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4944F0C-B128-3FAD-FDE4-590F1C863F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CF6"/>
              </a:clrFrom>
              <a:clrTo>
                <a:srgbClr val="E8E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0400" y="4459002"/>
            <a:ext cx="10071504" cy="9111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11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t-be-submitted-in-writing GIFs - Get the best GIF on GIPHY">
            <a:extLst>
              <a:ext uri="{FF2B5EF4-FFF2-40B4-BE49-F238E27FC236}">
                <a16:creationId xmlns:a16="http://schemas.microsoft.com/office/drawing/2014/main" id="{F1F6F636-81F3-1339-4D77-9934C54D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-1"/>
            <a:ext cx="10420350" cy="1035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189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037DB61-4CE8-E43C-39D7-0E0D3C64E24C}"/>
              </a:ext>
            </a:extLst>
          </p:cNvPr>
          <p:cNvSpPr txBox="1"/>
          <p:nvPr/>
        </p:nvSpPr>
        <p:spPr>
          <a:xfrm>
            <a:off x="420427" y="1547108"/>
            <a:ext cx="1752480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Read the email from a Japanese student in middle school. With a partner, discuss what is the same or different about your school.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13242E4-B663-6D64-5FC3-31BCDD872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3002245"/>
            <a:ext cx="14709260" cy="7021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52A053D-493A-7191-4DFB-F3625D8AE309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94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08540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B5E8BC-AF73-EF39-4F23-62047AB04F11}"/>
              </a:ext>
            </a:extLst>
          </p:cNvPr>
          <p:cNvSpPr txBox="1"/>
          <p:nvPr/>
        </p:nvSpPr>
        <p:spPr>
          <a:xfrm>
            <a:off x="13182600" y="495300"/>
            <a:ext cx="51054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dirty="0"/>
              <a:t>Writing Corner</a:t>
            </a:r>
            <a:endParaRPr lang="ar-SA" sz="48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1724F6-52E4-23BE-FC9E-E39DC148190F}"/>
              </a:ext>
            </a:extLst>
          </p:cNvPr>
          <p:cNvSpPr/>
          <p:nvPr/>
        </p:nvSpPr>
        <p:spPr>
          <a:xfrm>
            <a:off x="1066800" y="2933700"/>
            <a:ext cx="16154400" cy="441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AutoNum type="arabicPeriod"/>
            </a:pP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</a:t>
            </a:r>
            <a:r>
              <a:rPr lang="en-US" sz="4400" b="1" u="sng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By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explains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how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: </a:t>
            </a:r>
            <a:r>
              <a:rPr lang="en-US" sz="4400" b="1" u="sng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by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car, </a:t>
            </a:r>
            <a:r>
              <a:rPr lang="en-US" sz="4400" b="1" u="sng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by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bus, </a:t>
            </a:r>
            <a:r>
              <a:rPr lang="en-US" sz="4400" b="1" u="sng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by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plane, etc. But we say </a:t>
            </a:r>
            <a:r>
              <a:rPr lang="en-US" sz="4400" u="sng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on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  <a:latin typeface="Abadi" panose="020B0604020104020204" pitchFamily="34" charset="0"/>
                <a:ea typeface="Segoe UI Black" panose="020B0A02040204020203" pitchFamily="34" charset="0"/>
              </a:rPr>
              <a:t> foot.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       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Kaito</a:t>
            </a:r>
            <a:r>
              <a:rPr lang="en-US" sz="3600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 goes to school </a:t>
            </a:r>
            <a:r>
              <a:rPr lang="en-US" sz="3600" b="1" u="sng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by</a:t>
            </a:r>
            <a:r>
              <a:rPr lang="en-US" sz="3600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 bus. Other students go on foot or </a:t>
            </a:r>
            <a:r>
              <a:rPr lang="en-US" sz="3600" b="1" u="sng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by</a:t>
            </a:r>
            <a:r>
              <a:rPr lang="en-US" sz="3600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 train. </a:t>
            </a:r>
            <a:endParaRPr lang="ar-SA" sz="3600" dirty="0">
              <a:solidFill>
                <a:schemeClr val="tx1"/>
              </a:solidFill>
              <a:latin typeface="Abadi" panose="020B060402010402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0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B5E8BC-AF73-EF39-4F23-62047AB04F11}"/>
              </a:ext>
            </a:extLst>
          </p:cNvPr>
          <p:cNvSpPr txBox="1"/>
          <p:nvPr/>
        </p:nvSpPr>
        <p:spPr>
          <a:xfrm>
            <a:off x="13182600" y="495300"/>
            <a:ext cx="51054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dirty="0"/>
              <a:t>Writing Corner</a:t>
            </a:r>
            <a:endParaRPr lang="ar-SA" sz="48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1724F6-52E4-23BE-FC9E-E39DC148190F}"/>
              </a:ext>
            </a:extLst>
          </p:cNvPr>
          <p:cNvSpPr/>
          <p:nvPr/>
        </p:nvSpPr>
        <p:spPr>
          <a:xfrm>
            <a:off x="1066800" y="2933700"/>
            <a:ext cx="16154400" cy="441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</a:rPr>
              <a:t>2. </a:t>
            </a:r>
            <a:r>
              <a:rPr lang="en-US" sz="4400" b="1" u="sng" dirty="0">
                <a:solidFill>
                  <a:schemeClr val="tx1"/>
                </a:solidFill>
                <a:highlight>
                  <a:srgbClr val="FFFFFF"/>
                </a:highlight>
              </a:rPr>
              <a:t>To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</a:rPr>
              <a:t> shows </a:t>
            </a:r>
            <a:r>
              <a:rPr lang="en-US" sz="4400" dirty="0">
                <a:solidFill>
                  <a:srgbClr val="FF0000"/>
                </a:solidFill>
                <a:highlight>
                  <a:srgbClr val="FFFFFF"/>
                </a:highlight>
              </a:rPr>
              <a:t>direction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</a:rPr>
              <a:t>: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He goes </a:t>
            </a:r>
            <a:r>
              <a:rPr lang="en-US" sz="4400" b="1" u="sng" dirty="0">
                <a:solidFill>
                  <a:schemeClr val="tx1"/>
                </a:solidFill>
              </a:rPr>
              <a:t>to</a:t>
            </a:r>
            <a:r>
              <a:rPr lang="en-US" sz="4400" dirty="0">
                <a:solidFill>
                  <a:schemeClr val="tx1"/>
                </a:solidFill>
              </a:rPr>
              <a:t> school by bus.</a:t>
            </a:r>
            <a:r>
              <a:rPr lang="en-US" sz="4400" dirty="0">
                <a:solidFill>
                  <a:schemeClr val="tx1"/>
                </a:solidFill>
                <a:latin typeface="Abadi" panose="020B0604020104020204" pitchFamily="34" charset="0"/>
                <a:ea typeface="Segoe UI Black" panose="020B0A02040204020203" pitchFamily="34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144337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9B5E8BC-AF73-EF39-4F23-62047AB04F11}"/>
              </a:ext>
            </a:extLst>
          </p:cNvPr>
          <p:cNvSpPr txBox="1"/>
          <p:nvPr/>
        </p:nvSpPr>
        <p:spPr>
          <a:xfrm>
            <a:off x="13182600" y="495300"/>
            <a:ext cx="510540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800" dirty="0"/>
              <a:t>Writing Corner</a:t>
            </a:r>
            <a:endParaRPr lang="ar-SA" sz="48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1724F6-52E4-23BE-FC9E-E39DC148190F}"/>
              </a:ext>
            </a:extLst>
          </p:cNvPr>
          <p:cNvSpPr/>
          <p:nvPr/>
        </p:nvSpPr>
        <p:spPr>
          <a:xfrm>
            <a:off x="1066800" y="2933700"/>
            <a:ext cx="16154400" cy="441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</a:rPr>
              <a:t>3. </a:t>
            </a:r>
            <a:r>
              <a:rPr lang="en-US" sz="4400" b="1" u="sng" dirty="0">
                <a:solidFill>
                  <a:schemeClr val="tx1"/>
                </a:solidFill>
                <a:highlight>
                  <a:srgbClr val="FFFFFF"/>
                </a:highlight>
              </a:rPr>
              <a:t>In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</a:rPr>
              <a:t> shows </a:t>
            </a:r>
            <a:r>
              <a:rPr lang="en-US" sz="4400" dirty="0">
                <a:solidFill>
                  <a:srgbClr val="FF0000"/>
                </a:solidFill>
                <a:highlight>
                  <a:srgbClr val="FFFFFF"/>
                </a:highlight>
              </a:rPr>
              <a:t>location</a:t>
            </a:r>
            <a:r>
              <a:rPr lang="en-US" sz="4400" dirty="0">
                <a:solidFill>
                  <a:schemeClr val="tx1"/>
                </a:solidFill>
                <a:highlight>
                  <a:srgbClr val="FFFFFF"/>
                </a:highlight>
              </a:rPr>
              <a:t>: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Students meet </a:t>
            </a:r>
            <a:r>
              <a:rPr lang="en-US" sz="4400" b="1" u="sng" dirty="0">
                <a:solidFill>
                  <a:schemeClr val="tx1"/>
                </a:solidFill>
              </a:rPr>
              <a:t>in</a:t>
            </a:r>
            <a:r>
              <a:rPr lang="en-US" sz="4400" dirty="0">
                <a:solidFill>
                  <a:schemeClr val="tx1"/>
                </a:solidFill>
              </a:rPr>
              <a:t> their homeroom.</a:t>
            </a:r>
            <a:endParaRPr lang="en-US" sz="4400" dirty="0">
              <a:solidFill>
                <a:schemeClr val="tx1"/>
              </a:solidFill>
              <a:latin typeface="Abadi" panose="020B060402010402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98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ject clipart Vectors &amp; Illustrations for Free Download | Freepik">
            <a:extLst>
              <a:ext uri="{FF2B5EF4-FFF2-40B4-BE49-F238E27FC236}">
                <a16:creationId xmlns:a16="http://schemas.microsoft.com/office/drawing/2014/main" id="{DDA3F9C5-0A1F-EC21-648C-733E3938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0391"/>
            <a:ext cx="9220200" cy="785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6F8EDBB-4F3D-9614-B64A-824680FF3C1F}"/>
              </a:ext>
            </a:extLst>
          </p:cNvPr>
          <p:cNvSpPr/>
          <p:nvPr/>
        </p:nvSpPr>
        <p:spPr>
          <a:xfrm>
            <a:off x="3556605" y="6819900"/>
            <a:ext cx="11174790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PROJECT</a:t>
            </a:r>
            <a:endParaRPr kumimoji="0" lang="ar-SA" sz="239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18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F9F28CA-88DA-5F6E-030F-935C4703BCBF}"/>
              </a:ext>
            </a:extLst>
          </p:cNvPr>
          <p:cNvSpPr txBox="1"/>
          <p:nvPr/>
        </p:nvSpPr>
        <p:spPr>
          <a:xfrm>
            <a:off x="609600" y="2095500"/>
            <a:ext cx="16573631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7200" dirty="0"/>
              <a:t>Work in a group. Do research on routines of schools around the world. Write how they are similar or different from your school.</a:t>
            </a:r>
            <a:endParaRPr kumimoji="0" lang="ar-SA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BD87E79-3C07-552A-CACD-EB26454060FA}"/>
              </a:ext>
            </a:extLst>
          </p:cNvPr>
          <p:cNvSpPr/>
          <p:nvPr/>
        </p:nvSpPr>
        <p:spPr>
          <a:xfrm>
            <a:off x="14173200" y="266700"/>
            <a:ext cx="4114800" cy="14152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</a:t>
            </a:r>
            <a:endParaRPr kumimoji="0" lang="ar-SA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School Building Illustration In Flat Design Used As Teaching Materials For  Teachers Or Those Who Want To Make Childrens Books Including Parents Who  Teach Their Children In A Homeschool Format That Uses">
            <a:extLst>
              <a:ext uri="{FF2B5EF4-FFF2-40B4-BE49-F238E27FC236}">
                <a16:creationId xmlns:a16="http://schemas.microsoft.com/office/drawing/2014/main" id="{759E4337-E4DA-A9EB-7D40-23D64FEA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4000500"/>
            <a:ext cx="803910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50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ED2DBE8-F061-0EE5-60BF-F02EDDA26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47700"/>
            <a:ext cx="13652184" cy="73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hlinkClick r:id="rId3"/>
            <a:extLst>
              <a:ext uri="{FF2B5EF4-FFF2-40B4-BE49-F238E27FC236}">
                <a16:creationId xmlns:a16="http://schemas.microsoft.com/office/drawing/2014/main" id="{0CCB2F29-9CD6-196F-C3DC-FF11DD6869EA}"/>
              </a:ext>
            </a:extLst>
          </p:cNvPr>
          <p:cNvSpPr/>
          <p:nvPr/>
        </p:nvSpPr>
        <p:spPr>
          <a:xfrm>
            <a:off x="6781800" y="7505700"/>
            <a:ext cx="4800600" cy="8382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/>
              <a:t>START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331457716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spc="136" dirty="0">
                <a:solidFill>
                  <a:srgbClr val="333034"/>
                </a:solidFill>
                <a:latin typeface="Source Sans Pro Black" panose="020F0502020204030204" pitchFamily="34" charset="0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n on emoticones">
            <a:extLst>
              <a:ext uri="{FF2B5EF4-FFF2-40B4-BE49-F238E27FC236}">
                <a16:creationId xmlns:a16="http://schemas.microsoft.com/office/drawing/2014/main" id="{5D4DA830-236B-63B5-FD41-733B76A4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47900"/>
            <a:ext cx="9077325" cy="73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47270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FD9C781-80A3-AD61-1A09-92341B69D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CF6"/>
              </a:clrFrom>
              <a:clrTo>
                <a:srgbClr val="E8E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19100"/>
            <a:ext cx="10071504" cy="91115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0F69275-9C2B-36B1-8BEE-9F711A70A423}"/>
              </a:ext>
            </a:extLst>
          </p:cNvPr>
          <p:cNvSpPr/>
          <p:nvPr/>
        </p:nvSpPr>
        <p:spPr>
          <a:xfrm>
            <a:off x="1210542" y="2095500"/>
            <a:ext cx="67776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Simple Present </a:t>
            </a:r>
            <a:endParaRPr lang="ar-SA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2B78EF9-D093-D582-C19D-CFF1878032F0}"/>
              </a:ext>
            </a:extLst>
          </p:cNvPr>
          <p:cNvSpPr/>
          <p:nvPr/>
        </p:nvSpPr>
        <p:spPr>
          <a:xfrm>
            <a:off x="7923059" y="1849278"/>
            <a:ext cx="16798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</a:rPr>
              <a:t>Vs.</a:t>
            </a:r>
            <a:endParaRPr lang="ar-SA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87D7090-A3DC-E235-C3DE-7213D883CA5C}"/>
              </a:ext>
            </a:extLst>
          </p:cNvPr>
          <p:cNvSpPr/>
          <p:nvPr/>
        </p:nvSpPr>
        <p:spPr>
          <a:xfrm>
            <a:off x="9525000" y="2095499"/>
            <a:ext cx="8523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Present Progressive</a:t>
            </a:r>
            <a:endParaRPr lang="ar-SA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B4A4E74B-E722-0D0B-AB6C-D47499A7F9FE}"/>
              </a:ext>
            </a:extLst>
          </p:cNvPr>
          <p:cNvCxnSpPr/>
          <p:nvPr/>
        </p:nvCxnSpPr>
        <p:spPr>
          <a:xfrm flipV="1">
            <a:off x="8991600" y="3848100"/>
            <a:ext cx="0" cy="5715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6AD2BE8-B50F-E97A-02DF-21E112CCC31B}"/>
              </a:ext>
            </a:extLst>
          </p:cNvPr>
          <p:cNvSpPr/>
          <p:nvPr/>
        </p:nvSpPr>
        <p:spPr>
          <a:xfrm>
            <a:off x="1210542" y="3929221"/>
            <a:ext cx="7019054" cy="23572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u="sng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Permanent</a:t>
            </a:r>
            <a:r>
              <a:rPr lang="en-US" sz="60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Actions</a:t>
            </a:r>
            <a:endParaRPr lang="ar-SA" sz="6000" dirty="0">
              <a:solidFill>
                <a:srgbClr val="67422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133751E-005F-03BE-0634-987F76652370}"/>
              </a:ext>
            </a:extLst>
          </p:cNvPr>
          <p:cNvSpPr/>
          <p:nvPr/>
        </p:nvSpPr>
        <p:spPr>
          <a:xfrm>
            <a:off x="10277185" y="3950388"/>
            <a:ext cx="7019054" cy="2357279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u="sng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Temporary </a:t>
            </a:r>
            <a:r>
              <a:rPr lang="en-US" sz="60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Actions</a:t>
            </a:r>
            <a:endParaRPr lang="ar-SA" sz="6000" dirty="0">
              <a:solidFill>
                <a:srgbClr val="67422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A85A65-7F3A-14F8-6B02-9A5654A96057}"/>
              </a:ext>
            </a:extLst>
          </p:cNvPr>
          <p:cNvSpPr/>
          <p:nvPr/>
        </p:nvSpPr>
        <p:spPr>
          <a:xfrm>
            <a:off x="1210542" y="6467148"/>
            <a:ext cx="7019054" cy="15985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Habits \ Routines</a:t>
            </a:r>
            <a:endParaRPr lang="ar-SA" sz="6000" dirty="0">
              <a:solidFill>
                <a:srgbClr val="67422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9015827-D199-8131-63EF-FA6FCB7810F1}"/>
              </a:ext>
            </a:extLst>
          </p:cNvPr>
          <p:cNvSpPr/>
          <p:nvPr/>
        </p:nvSpPr>
        <p:spPr>
          <a:xfrm>
            <a:off x="1244409" y="8288867"/>
            <a:ext cx="7019054" cy="15985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Saeed </a:t>
            </a:r>
            <a:r>
              <a:rPr lang="en-US" sz="4800" u="sng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lives</a:t>
            </a:r>
            <a:r>
              <a:rPr lang="en-US" sz="48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in Jeddah</a:t>
            </a:r>
            <a:endParaRPr lang="ar-SA" sz="4800" dirty="0">
              <a:solidFill>
                <a:srgbClr val="67422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8366F9A-8BCD-81E6-5548-CD0BC7CD4519}"/>
              </a:ext>
            </a:extLst>
          </p:cNvPr>
          <p:cNvSpPr/>
          <p:nvPr/>
        </p:nvSpPr>
        <p:spPr>
          <a:xfrm>
            <a:off x="10277185" y="6519787"/>
            <a:ext cx="7019054" cy="1556959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Happening NOW</a:t>
            </a:r>
            <a:endParaRPr lang="ar-SA" sz="6000" dirty="0">
              <a:solidFill>
                <a:srgbClr val="67422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E61E04-D1EF-9A2C-70EF-EA20C952CEA8}"/>
              </a:ext>
            </a:extLst>
          </p:cNvPr>
          <p:cNvSpPr/>
          <p:nvPr/>
        </p:nvSpPr>
        <p:spPr>
          <a:xfrm>
            <a:off x="10277185" y="8288867"/>
            <a:ext cx="7019054" cy="1598549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He </a:t>
            </a:r>
            <a:r>
              <a:rPr lang="en-US" sz="4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is</a:t>
            </a:r>
            <a:r>
              <a:rPr lang="en-US" sz="48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studying</a:t>
            </a:r>
            <a:r>
              <a:rPr lang="en-US" sz="4800" dirty="0">
                <a:solidFill>
                  <a:srgbClr val="674228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in Riyadh this year.</a:t>
            </a:r>
            <a:endParaRPr lang="ar-SA" sz="4800" dirty="0">
              <a:solidFill>
                <a:srgbClr val="674228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88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FD9C781-80A3-AD61-1A09-92341B69D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CF6"/>
              </a:clrFrom>
              <a:clrTo>
                <a:srgbClr val="E8E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19100"/>
            <a:ext cx="10071504" cy="91115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77D438D-F5A8-4017-C18E-92BC6E64D0E9}"/>
              </a:ext>
            </a:extLst>
          </p:cNvPr>
          <p:cNvSpPr txBox="1"/>
          <p:nvPr/>
        </p:nvSpPr>
        <p:spPr>
          <a:xfrm>
            <a:off x="304800" y="1866900"/>
            <a:ext cx="17678400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Use the </a:t>
            </a:r>
            <a:r>
              <a:rPr lang="en-US" sz="4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simple present </a:t>
            </a:r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to talk about </a:t>
            </a:r>
            <a:r>
              <a:rPr lang="en-US" sz="4400" u="sng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permanent</a:t>
            </a:r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 actions like habits or routines. </a:t>
            </a:r>
            <a:endParaRPr lang="ar-SA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6F293FA-871A-18CD-9843-C3034F6A44BF}"/>
              </a:ext>
            </a:extLst>
          </p:cNvPr>
          <p:cNvSpPr txBox="1"/>
          <p:nvPr/>
        </p:nvSpPr>
        <p:spPr>
          <a:xfrm>
            <a:off x="304800" y="3850096"/>
            <a:ext cx="173736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7200" dirty="0"/>
              <a:t>The students usually </a:t>
            </a:r>
            <a:r>
              <a:rPr lang="en-US" sz="7200" b="1" dirty="0"/>
              <a:t>write</a:t>
            </a:r>
            <a:r>
              <a:rPr lang="en-US" sz="7200" dirty="0"/>
              <a:t> tests every month. </a:t>
            </a:r>
            <a:endParaRPr lang="ar-SA" sz="72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18E5D5F-5B2F-B3B9-14B0-028184BD7B80}"/>
              </a:ext>
            </a:extLst>
          </p:cNvPr>
          <p:cNvSpPr txBox="1"/>
          <p:nvPr/>
        </p:nvSpPr>
        <p:spPr>
          <a:xfrm>
            <a:off x="304800" y="6057900"/>
            <a:ext cx="173736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7200" dirty="0"/>
              <a:t>Mohammed </a:t>
            </a:r>
            <a:r>
              <a:rPr lang="en-US" sz="7200" b="1" dirty="0"/>
              <a:t>plays</a:t>
            </a:r>
            <a:r>
              <a:rPr lang="en-US" sz="7200" dirty="0"/>
              <a:t> football everyday.</a:t>
            </a:r>
            <a:endParaRPr lang="ar-SA" sz="72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CBCE33C-CDCE-FB90-AD3B-A69B6CD1CF12}"/>
              </a:ext>
            </a:extLst>
          </p:cNvPr>
          <p:cNvSpPr txBox="1"/>
          <p:nvPr/>
        </p:nvSpPr>
        <p:spPr>
          <a:xfrm>
            <a:off x="313267" y="8261471"/>
            <a:ext cx="173736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7200" dirty="0"/>
              <a:t>The film </a:t>
            </a:r>
            <a:r>
              <a:rPr lang="en-US" sz="7200" b="1" dirty="0"/>
              <a:t>starts</a:t>
            </a:r>
            <a:r>
              <a:rPr lang="en-US" sz="7200" dirty="0"/>
              <a:t> at 8pm.</a:t>
            </a:r>
            <a:endParaRPr lang="ar-SA" sz="7200" dirty="0"/>
          </a:p>
        </p:txBody>
      </p:sp>
    </p:spTree>
    <p:extLst>
      <p:ext uri="{BB962C8B-B14F-4D97-AF65-F5344CB8AC3E}">
        <p14:creationId xmlns:p14="http://schemas.microsoft.com/office/powerpoint/2010/main" val="54958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FD9C781-80A3-AD61-1A09-92341B69DE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CF6"/>
              </a:clrFrom>
              <a:clrTo>
                <a:srgbClr val="E8EC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19100"/>
            <a:ext cx="10071504" cy="91115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77D438D-F5A8-4017-C18E-92BC6E64D0E9}"/>
              </a:ext>
            </a:extLst>
          </p:cNvPr>
          <p:cNvSpPr txBox="1"/>
          <p:nvPr/>
        </p:nvSpPr>
        <p:spPr>
          <a:xfrm>
            <a:off x="304800" y="1866900"/>
            <a:ext cx="17678400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Use the present progressive to talk about </a:t>
            </a:r>
            <a:r>
              <a:rPr lang="en-US" sz="44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temporary actions </a:t>
            </a:r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that are happening </a:t>
            </a:r>
            <a:r>
              <a:rPr lang="en-US" sz="4400" b="1" u="sng" dirty="0">
                <a:latin typeface="Segoe UI Black" panose="020B0A02040204020203" pitchFamily="34" charset="0"/>
                <a:ea typeface="Segoe UI Black" panose="020B0A02040204020203" pitchFamily="34" charset="0"/>
              </a:rPr>
              <a:t>now</a:t>
            </a:r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. </a:t>
            </a:r>
            <a:endParaRPr lang="ar-SA" sz="44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6F293FA-871A-18CD-9843-C3034F6A44BF}"/>
              </a:ext>
            </a:extLst>
          </p:cNvPr>
          <p:cNvSpPr txBox="1"/>
          <p:nvPr/>
        </p:nvSpPr>
        <p:spPr>
          <a:xfrm>
            <a:off x="304800" y="3850096"/>
            <a:ext cx="17373600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6600" dirty="0">
                <a:latin typeface="Abadi" panose="020B0604020104020204" pitchFamily="34" charset="0"/>
              </a:rPr>
              <a:t>The students </a:t>
            </a:r>
            <a:r>
              <a:rPr lang="en-US" sz="6600" b="1" dirty="0">
                <a:latin typeface="Abadi" panose="020B0604020104020204" pitchFamily="34" charset="0"/>
              </a:rPr>
              <a:t>are writing </a:t>
            </a:r>
            <a:r>
              <a:rPr lang="en-US" sz="6600" dirty="0">
                <a:latin typeface="Abadi" panose="020B0604020104020204" pitchFamily="34" charset="0"/>
              </a:rPr>
              <a:t>a test at the moment.</a:t>
            </a:r>
            <a:endParaRPr lang="ar-SA" sz="6600" dirty="0">
              <a:latin typeface="Abadi" panose="020B0604020104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18E5D5F-5B2F-B3B9-14B0-028184BD7B80}"/>
              </a:ext>
            </a:extLst>
          </p:cNvPr>
          <p:cNvSpPr txBox="1"/>
          <p:nvPr/>
        </p:nvSpPr>
        <p:spPr>
          <a:xfrm>
            <a:off x="304800" y="6057900"/>
            <a:ext cx="173736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7200" dirty="0">
                <a:latin typeface="Abadi" panose="020B0604020104020204" pitchFamily="34" charset="0"/>
              </a:rPr>
              <a:t>Look! Rana </a:t>
            </a:r>
            <a:r>
              <a:rPr lang="en-US" sz="7200" b="1" dirty="0">
                <a:latin typeface="Abadi" panose="020B0604020104020204" pitchFamily="34" charset="0"/>
              </a:rPr>
              <a:t>is playing </a:t>
            </a:r>
            <a:r>
              <a:rPr lang="en-US" sz="7200" dirty="0">
                <a:latin typeface="Abadi" panose="020B0604020104020204" pitchFamily="34" charset="0"/>
              </a:rPr>
              <a:t>Tennis now.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CBCE33C-CDCE-FB90-AD3B-A69B6CD1CF12}"/>
              </a:ext>
            </a:extLst>
          </p:cNvPr>
          <p:cNvSpPr txBox="1"/>
          <p:nvPr/>
        </p:nvSpPr>
        <p:spPr>
          <a:xfrm>
            <a:off x="313267" y="8261471"/>
            <a:ext cx="173736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7200" dirty="0"/>
              <a:t>Khalid </a:t>
            </a:r>
            <a:r>
              <a:rPr lang="en-US" sz="7200" b="1" dirty="0"/>
              <a:t>is working </a:t>
            </a:r>
            <a:r>
              <a:rPr lang="en-US" sz="7200" dirty="0"/>
              <a:t>in the office this week.</a:t>
            </a:r>
            <a:endParaRPr lang="ar-SA" sz="7200" dirty="0"/>
          </a:p>
        </p:txBody>
      </p:sp>
    </p:spTree>
    <p:extLst>
      <p:ext uri="{BB962C8B-B14F-4D97-AF65-F5344CB8AC3E}">
        <p14:creationId xmlns:p14="http://schemas.microsoft.com/office/powerpoint/2010/main" val="136360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D41A7945-AA59-8D30-227B-51A97B03A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r="12856"/>
          <a:stretch/>
        </p:blipFill>
        <p:spPr>
          <a:xfrm>
            <a:off x="12877800" y="1369833"/>
            <a:ext cx="5326249" cy="89214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31DEB3-9909-9DAB-CA6F-26B53DC10BEB}"/>
              </a:ext>
            </a:extLst>
          </p:cNvPr>
          <p:cNvSpPr txBox="1"/>
          <p:nvPr/>
        </p:nvSpPr>
        <p:spPr>
          <a:xfrm>
            <a:off x="373249" y="1681974"/>
            <a:ext cx="111329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Choose the correct verb for each sentence.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0620EF88-0891-A4B6-78BF-64FA0C594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69" y="3791062"/>
            <a:ext cx="17200288" cy="5456062"/>
          </a:xfrm>
          <a:prstGeom prst="rect">
            <a:avLst/>
          </a:prstGeom>
        </p:spPr>
      </p:pic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410CADF8-E5A3-73E8-3719-C6F67B69C837}"/>
              </a:ext>
            </a:extLst>
          </p:cNvPr>
          <p:cNvSpPr/>
          <p:nvPr/>
        </p:nvSpPr>
        <p:spPr>
          <a:xfrm>
            <a:off x="6934200" y="4476596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3B328FCD-3633-0F83-02C7-0240FF8E2EB7}"/>
              </a:ext>
            </a:extLst>
          </p:cNvPr>
          <p:cNvSpPr/>
          <p:nvPr/>
        </p:nvSpPr>
        <p:spPr>
          <a:xfrm>
            <a:off x="1143000" y="5772183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95BC2C6E-F387-906B-1A10-76B104F472C4}"/>
              </a:ext>
            </a:extLst>
          </p:cNvPr>
          <p:cNvSpPr/>
          <p:nvPr/>
        </p:nvSpPr>
        <p:spPr>
          <a:xfrm>
            <a:off x="12877800" y="7200900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CB6034FE-227B-8909-83CB-646D58B612F9}"/>
              </a:ext>
            </a:extLst>
          </p:cNvPr>
          <p:cNvSpPr/>
          <p:nvPr/>
        </p:nvSpPr>
        <p:spPr>
          <a:xfrm>
            <a:off x="1143000" y="8420208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C2F76A4-9BA3-A45F-2168-7CE1F90A19E7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95</a:t>
            </a:r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CF12DAA-72DC-5D38-F198-2E6113EB4013}"/>
              </a:ext>
            </a:extLst>
          </p:cNvPr>
          <p:cNvSpPr/>
          <p:nvPr/>
        </p:nvSpPr>
        <p:spPr>
          <a:xfrm>
            <a:off x="14706600" y="1104900"/>
            <a:ext cx="3581400" cy="65708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Activity</a:t>
            </a:r>
            <a:endParaRPr lang="ar-SA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18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D41A7945-AA59-8D30-227B-51A97B03A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r="12856"/>
          <a:stretch/>
        </p:blipFill>
        <p:spPr>
          <a:xfrm>
            <a:off x="12877800" y="1369833"/>
            <a:ext cx="5326249" cy="89214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31DEB3-9909-9DAB-CA6F-26B53DC10BEB}"/>
              </a:ext>
            </a:extLst>
          </p:cNvPr>
          <p:cNvSpPr txBox="1"/>
          <p:nvPr/>
        </p:nvSpPr>
        <p:spPr>
          <a:xfrm>
            <a:off x="373249" y="1681974"/>
            <a:ext cx="111329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Choose the correct verb for each sentence.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0620EF88-0891-A4B6-78BF-64FA0C594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69" y="4453556"/>
            <a:ext cx="17200288" cy="4131074"/>
          </a:xfrm>
          <a:prstGeom prst="rect">
            <a:avLst/>
          </a:prstGeom>
        </p:spPr>
      </p:pic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410CADF8-E5A3-73E8-3719-C6F67B69C837}"/>
              </a:ext>
            </a:extLst>
          </p:cNvPr>
          <p:cNvSpPr/>
          <p:nvPr/>
        </p:nvSpPr>
        <p:spPr>
          <a:xfrm>
            <a:off x="12877800" y="5163629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3B328FCD-3633-0F83-02C7-0240FF8E2EB7}"/>
              </a:ext>
            </a:extLst>
          </p:cNvPr>
          <p:cNvSpPr/>
          <p:nvPr/>
        </p:nvSpPr>
        <p:spPr>
          <a:xfrm>
            <a:off x="6874933" y="6411839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95BC2C6E-F387-906B-1A10-76B104F472C4}"/>
              </a:ext>
            </a:extLst>
          </p:cNvPr>
          <p:cNvSpPr/>
          <p:nvPr/>
        </p:nvSpPr>
        <p:spPr>
          <a:xfrm>
            <a:off x="1143000" y="7753304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789E51F-5428-742D-082A-E9490D154052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95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286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D41A7945-AA59-8D30-227B-51A97B03A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r="12856"/>
          <a:stretch/>
        </p:blipFill>
        <p:spPr>
          <a:xfrm>
            <a:off x="12877800" y="1369833"/>
            <a:ext cx="5326249" cy="89214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31DEB3-9909-9DAB-CA6F-26B53DC10BEB}"/>
              </a:ext>
            </a:extLst>
          </p:cNvPr>
          <p:cNvSpPr txBox="1"/>
          <p:nvPr/>
        </p:nvSpPr>
        <p:spPr>
          <a:xfrm>
            <a:off x="373249" y="1681974"/>
            <a:ext cx="111329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Choose the correct verb for each sentence.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0620EF88-0891-A4B6-78BF-64FA0C594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86" y="4453556"/>
            <a:ext cx="16545054" cy="4131074"/>
          </a:xfrm>
          <a:prstGeom prst="rect">
            <a:avLst/>
          </a:prstGeom>
        </p:spPr>
      </p:pic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410CADF8-E5A3-73E8-3719-C6F67B69C837}"/>
              </a:ext>
            </a:extLst>
          </p:cNvPr>
          <p:cNvSpPr/>
          <p:nvPr/>
        </p:nvSpPr>
        <p:spPr>
          <a:xfrm>
            <a:off x="1570567" y="5242168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3B328FCD-3633-0F83-02C7-0240FF8E2EB7}"/>
              </a:ext>
            </a:extLst>
          </p:cNvPr>
          <p:cNvSpPr/>
          <p:nvPr/>
        </p:nvSpPr>
        <p:spPr>
          <a:xfrm>
            <a:off x="13258800" y="6489460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95BC2C6E-F387-906B-1A10-76B104F472C4}"/>
              </a:ext>
            </a:extLst>
          </p:cNvPr>
          <p:cNvSpPr/>
          <p:nvPr/>
        </p:nvSpPr>
        <p:spPr>
          <a:xfrm>
            <a:off x="7543800" y="7581900"/>
            <a:ext cx="838200" cy="666904"/>
          </a:xfrm>
          <a:prstGeom prst="ellipse">
            <a:avLst/>
          </a:prstGeom>
          <a:noFill/>
          <a:ln w="57150">
            <a:solidFill>
              <a:srgbClr val="E50E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8540089-6C56-2FF0-3651-A4EDD483E898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95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98082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d Job GIFs | USAGIF.com">
            <a:extLst>
              <a:ext uri="{FF2B5EF4-FFF2-40B4-BE49-F238E27FC236}">
                <a16:creationId xmlns:a16="http://schemas.microsoft.com/office/drawing/2014/main" id="{6EC5D1C5-4AFC-9F1E-FCB3-7E41082A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628900"/>
            <a:ext cx="8972550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5278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31DEB3-9909-9DAB-CA6F-26B53DC10BEB}"/>
              </a:ext>
            </a:extLst>
          </p:cNvPr>
          <p:cNvSpPr txBox="1"/>
          <p:nvPr/>
        </p:nvSpPr>
        <p:spPr>
          <a:xfrm>
            <a:off x="0" y="1919691"/>
            <a:ext cx="179147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Put the verbs in parentheses into the present progressive or simple present.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C2F76A4-9BA3-A45F-2168-7CE1F90A19E7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95</a:t>
            </a:r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CF12DAA-72DC-5D38-F198-2E6113EB4013}"/>
              </a:ext>
            </a:extLst>
          </p:cNvPr>
          <p:cNvSpPr/>
          <p:nvPr/>
        </p:nvSpPr>
        <p:spPr>
          <a:xfrm>
            <a:off x="14706600" y="1104900"/>
            <a:ext cx="3581400" cy="65708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Activity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CFCBA68-2658-29F8-B307-F6F4CD6FCF1C}"/>
              </a:ext>
            </a:extLst>
          </p:cNvPr>
          <p:cNvSpPr txBox="1"/>
          <p:nvPr/>
        </p:nvSpPr>
        <p:spPr>
          <a:xfrm>
            <a:off x="128854" y="4076700"/>
            <a:ext cx="17914750" cy="48390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Abadi" panose="020B0604020104020204" pitchFamily="34" charset="0"/>
              </a:rPr>
              <a:t>1. ___________ your email every day? (you/check)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Abadi" panose="020B0604020104020204" pitchFamily="34" charset="0"/>
              </a:rPr>
              <a:t>2. Look at them! They ___________ horses on the beach. (ride)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Abadi" panose="020B0604020104020204" pitchFamily="34" charset="0"/>
              </a:rPr>
              <a:t>3. I _____________ this exercise. Can you explain it again? (not/understand)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Abadi" panose="020B0604020104020204" pitchFamily="34" charset="0"/>
              </a:rPr>
              <a:t>4. </a:t>
            </a:r>
            <a:r>
              <a:rPr lang="en-US" sz="4000" dirty="0" err="1">
                <a:latin typeface="Abadi" panose="020B0604020104020204" pitchFamily="34" charset="0"/>
              </a:rPr>
              <a:t>We______________to</a:t>
            </a:r>
            <a:r>
              <a:rPr lang="en-US" sz="4000" dirty="0">
                <a:latin typeface="Abadi" panose="020B0604020104020204" pitchFamily="34" charset="0"/>
              </a:rPr>
              <a:t> the park. Would you like to come with us? (go) </a:t>
            </a:r>
            <a:endParaRPr lang="ar-SA" sz="4000" dirty="0">
              <a:latin typeface="Abadi" panose="020B0604020104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A5AFC5C-8646-2FF7-5757-9A264152BF2E}"/>
              </a:ext>
            </a:extLst>
          </p:cNvPr>
          <p:cNvSpPr/>
          <p:nvPr/>
        </p:nvSpPr>
        <p:spPr>
          <a:xfrm>
            <a:off x="873522" y="4588351"/>
            <a:ext cx="24064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check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770534-8D45-9DD5-3EBF-13D5CD22EDEE}"/>
              </a:ext>
            </a:extLst>
          </p:cNvPr>
          <p:cNvSpPr/>
          <p:nvPr/>
        </p:nvSpPr>
        <p:spPr>
          <a:xfrm>
            <a:off x="5395313" y="5885889"/>
            <a:ext cx="17742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riding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DDF6623-3387-9F28-4484-A627CE3BB713}"/>
              </a:ext>
            </a:extLst>
          </p:cNvPr>
          <p:cNvSpPr/>
          <p:nvPr/>
        </p:nvSpPr>
        <p:spPr>
          <a:xfrm>
            <a:off x="1069479" y="6903068"/>
            <a:ext cx="30743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on’t understand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A15DC3D-4CB5-7B8F-DC44-0224AE5833EB}"/>
              </a:ext>
            </a:extLst>
          </p:cNvPr>
          <p:cNvSpPr/>
          <p:nvPr/>
        </p:nvSpPr>
        <p:spPr>
          <a:xfrm>
            <a:off x="2415870" y="8228718"/>
            <a:ext cx="17281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going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7292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 animBg="1"/>
      <p:bldP spid="4" grpId="0" animBg="1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31DEB3-9909-9DAB-CA6F-26B53DC10BEB}"/>
              </a:ext>
            </a:extLst>
          </p:cNvPr>
          <p:cNvSpPr txBox="1"/>
          <p:nvPr/>
        </p:nvSpPr>
        <p:spPr>
          <a:xfrm>
            <a:off x="0" y="1919691"/>
            <a:ext cx="179147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Put the verbs in parentheses into the present progressive or simple present.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C2F76A4-9BA3-A45F-2168-7CE1F90A19E7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95</a:t>
            </a:r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CF12DAA-72DC-5D38-F198-2E6113EB4013}"/>
              </a:ext>
            </a:extLst>
          </p:cNvPr>
          <p:cNvSpPr/>
          <p:nvPr/>
        </p:nvSpPr>
        <p:spPr>
          <a:xfrm>
            <a:off x="14706600" y="1104900"/>
            <a:ext cx="3581400" cy="65708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Activity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CFCBA68-2658-29F8-B307-F6F4CD6FCF1C}"/>
              </a:ext>
            </a:extLst>
          </p:cNvPr>
          <p:cNvSpPr txBox="1"/>
          <p:nvPr/>
        </p:nvSpPr>
        <p:spPr>
          <a:xfrm>
            <a:off x="186625" y="3815358"/>
            <a:ext cx="17914750" cy="360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5. Majid </a:t>
            </a:r>
            <a:r>
              <a:rPr lang="en-US" sz="4000" dirty="0" err="1"/>
              <a:t>usually_______________at</a:t>
            </a:r>
            <a:r>
              <a:rPr lang="en-US" sz="4000" dirty="0"/>
              <a:t> the gym three times a week. (work out) 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6. What </a:t>
            </a:r>
            <a:r>
              <a:rPr lang="en-US" sz="4000" dirty="0" err="1"/>
              <a:t>time__________________in</a:t>
            </a:r>
            <a:r>
              <a:rPr lang="en-US" sz="4000" dirty="0"/>
              <a:t> the morning? (you/usually/wake up) 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7. ______________the newspaper? Can I have a look at it, please? (you/read)</a:t>
            </a:r>
            <a:endParaRPr lang="ar-SA" sz="4000" dirty="0">
              <a:latin typeface="Abadi" panose="020B0604020104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A5AFC5C-8646-2FF7-5757-9A264152BF2E}"/>
              </a:ext>
            </a:extLst>
          </p:cNvPr>
          <p:cNvSpPr/>
          <p:nvPr/>
        </p:nvSpPr>
        <p:spPr>
          <a:xfrm>
            <a:off x="4159528" y="4327009"/>
            <a:ext cx="18394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orks out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770534-8D45-9DD5-3EBF-13D5CD22EDEE}"/>
              </a:ext>
            </a:extLst>
          </p:cNvPr>
          <p:cNvSpPr/>
          <p:nvPr/>
        </p:nvSpPr>
        <p:spPr>
          <a:xfrm>
            <a:off x="3047364" y="5514254"/>
            <a:ext cx="40637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usually wake up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A15DC3D-4CB5-7B8F-DC44-0224AE5833EB}"/>
              </a:ext>
            </a:extLst>
          </p:cNvPr>
          <p:cNvSpPr/>
          <p:nvPr/>
        </p:nvSpPr>
        <p:spPr>
          <a:xfrm>
            <a:off x="990600" y="6701499"/>
            <a:ext cx="28220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you reading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881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4269671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23900" spc="120" dirty="0">
                <a:solidFill>
                  <a:srgbClr val="333034"/>
                </a:solidFill>
                <a:highlight>
                  <a:srgbClr val="ACE5DE"/>
                </a:highlight>
                <a:latin typeface="Arial Rounded MT Bold" panose="020F0704030504030204" pitchFamily="34" charset="0"/>
                <a:ea typeface="Source Sans Pro Black" panose="020B0803030403020204" pitchFamily="34" charset="0"/>
              </a:rPr>
              <a:t>Revision</a:t>
            </a:r>
            <a:endParaRPr lang="en-US" sz="34400" spc="120" dirty="0">
              <a:solidFill>
                <a:srgbClr val="333034"/>
              </a:solidFill>
              <a:highlight>
                <a:srgbClr val="ACE5DE"/>
              </a:highlight>
              <a:latin typeface="Arial Rounded MT Bold" panose="020F070403050403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3692678" y="3390900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6735" y="3543300"/>
            <a:ext cx="5005877" cy="944879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F50D14BA-FCA5-22C6-9235-6BCB9AF6FB32}"/>
              </a:ext>
            </a:extLst>
          </p:cNvPr>
          <p:cNvSpPr txBox="1"/>
          <p:nvPr/>
        </p:nvSpPr>
        <p:spPr>
          <a:xfrm>
            <a:off x="4595323" y="6819900"/>
            <a:ext cx="1320499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120" dirty="0">
                <a:solidFill>
                  <a:srgbClr val="333034"/>
                </a:solidFill>
                <a:highlight>
                  <a:srgbClr val="ACE5DE"/>
                </a:highlight>
                <a:latin typeface="Arial Rounded MT Bold" panose="020F0704030504030204" pitchFamily="34" charset="0"/>
                <a:ea typeface="Source Sans Pro Black" panose="020B0803030403020204" pitchFamily="34" charset="0"/>
              </a:rPr>
              <a:t>Reading: </a:t>
            </a:r>
          </a:p>
          <a:p>
            <a:endParaRPr lang="en-US" sz="5400" spc="120" dirty="0">
              <a:solidFill>
                <a:srgbClr val="333034"/>
              </a:solidFill>
              <a:highlight>
                <a:srgbClr val="ACE5DE"/>
              </a:highlight>
              <a:latin typeface="Arial Rounded MT Bold" panose="020F070403050403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D4AC1D3-3B39-0C19-1647-93B148319759}"/>
              </a:ext>
            </a:extLst>
          </p:cNvPr>
          <p:cNvSpPr txBox="1"/>
          <p:nvPr/>
        </p:nvSpPr>
        <p:spPr>
          <a:xfrm>
            <a:off x="4938662" y="8033922"/>
            <a:ext cx="9158338" cy="175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F0000"/>
                </a:highlight>
              </a:rPr>
              <a:t>Read about schools around the world. 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highlight>
                  <a:srgbClr val="FF0000"/>
                </a:highlight>
              </a:rPr>
              <a:t>Activity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7515E1-DD5C-35CB-744A-336EE8DF56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769" y="219217"/>
            <a:ext cx="5939678" cy="146275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31DEB3-9909-9DAB-CA6F-26B53DC10BEB}"/>
              </a:ext>
            </a:extLst>
          </p:cNvPr>
          <p:cNvSpPr txBox="1"/>
          <p:nvPr/>
        </p:nvSpPr>
        <p:spPr>
          <a:xfrm>
            <a:off x="0" y="1919691"/>
            <a:ext cx="179147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B. </a:t>
            </a:r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Put the verbs in parentheses into the present progressive or simple present. </a:t>
            </a:r>
            <a:endParaRPr lang="ar-SA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C2F76A4-9BA3-A45F-2168-7CE1F90A19E7}"/>
              </a:ext>
            </a:extLst>
          </p:cNvPr>
          <p:cNvSpPr/>
          <p:nvPr/>
        </p:nvSpPr>
        <p:spPr>
          <a:xfrm>
            <a:off x="16614260" y="219217"/>
            <a:ext cx="1673740" cy="657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Page 95</a:t>
            </a:r>
            <a:endParaRPr lang="ar-SA" dirty="0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CF12DAA-72DC-5D38-F198-2E6113EB4013}"/>
              </a:ext>
            </a:extLst>
          </p:cNvPr>
          <p:cNvSpPr/>
          <p:nvPr/>
        </p:nvSpPr>
        <p:spPr>
          <a:xfrm>
            <a:off x="14706600" y="1104900"/>
            <a:ext cx="3581400" cy="65708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Activity</a:t>
            </a:r>
            <a:endParaRPr lang="ar-SA" sz="4400" dirty="0">
              <a:solidFill>
                <a:schemeClr val="tx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CFCBA68-2658-29F8-B307-F6F4CD6FCF1C}"/>
              </a:ext>
            </a:extLst>
          </p:cNvPr>
          <p:cNvSpPr txBox="1"/>
          <p:nvPr/>
        </p:nvSpPr>
        <p:spPr>
          <a:xfrm>
            <a:off x="186625" y="4081228"/>
            <a:ext cx="17914750" cy="360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8. Fatimah always__________ her teeth after dinner. (brush) 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9. Khalid has football after school, so he____________ home early. (not/come) 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10. My father’s car is at the mechanic’s, so he_____________ the bus to work. (take)</a:t>
            </a:r>
            <a:endParaRPr lang="ar-SA" sz="4000" dirty="0">
              <a:latin typeface="Abadi" panose="020B0604020104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A5AFC5C-8646-2FF7-5757-9A264152BF2E}"/>
              </a:ext>
            </a:extLst>
          </p:cNvPr>
          <p:cNvSpPr/>
          <p:nvPr/>
        </p:nvSpPr>
        <p:spPr>
          <a:xfrm>
            <a:off x="4322926" y="4614986"/>
            <a:ext cx="15007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brushes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770534-8D45-9DD5-3EBF-13D5CD22EDEE}"/>
              </a:ext>
            </a:extLst>
          </p:cNvPr>
          <p:cNvSpPr/>
          <p:nvPr/>
        </p:nvSpPr>
        <p:spPr>
          <a:xfrm>
            <a:off x="8686800" y="5885888"/>
            <a:ext cx="22186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Isn’t coming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DDF6623-3387-9F28-4484-A627CE3BB713}"/>
              </a:ext>
            </a:extLst>
          </p:cNvPr>
          <p:cNvSpPr/>
          <p:nvPr/>
        </p:nvSpPr>
        <p:spPr>
          <a:xfrm>
            <a:off x="10566003" y="7082471"/>
            <a:ext cx="15630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taking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0360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d Job GIFs | USAGIF.com">
            <a:extLst>
              <a:ext uri="{FF2B5EF4-FFF2-40B4-BE49-F238E27FC236}">
                <a16:creationId xmlns:a16="http://schemas.microsoft.com/office/drawing/2014/main" id="{6EC5D1C5-4AFC-9F1E-FCB3-7E41082A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628900"/>
            <a:ext cx="8972550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91330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Book Time</a:t>
            </a:r>
            <a:endParaRPr lang="ar-SA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Source Sans Pro Black" panose="020B0803030403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5091701" y="4152900"/>
            <a:ext cx="80538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Open page </a:t>
            </a:r>
            <a:r>
              <a:rPr lang="en-US" sz="8000" dirty="0">
                <a:ln w="0"/>
                <a:solidFill>
                  <a:srgbClr val="E50E63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94- 95</a:t>
            </a:r>
            <a:endParaRPr lang="ar-SA" sz="8000" b="0" cap="none" spc="0" dirty="0">
              <a:ln w="0"/>
              <a:solidFill>
                <a:srgbClr val="E50E63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4728388" y="6168849"/>
            <a:ext cx="883126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Let’s fill out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the previous exercises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that we have done in the book.</a:t>
            </a: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B55CBD7-C83B-758B-4B72-64F00B38AABA}"/>
              </a:ext>
            </a:extLst>
          </p:cNvPr>
          <p:cNvGrpSpPr/>
          <p:nvPr/>
        </p:nvGrpSpPr>
        <p:grpSpPr>
          <a:xfrm>
            <a:off x="1240446" y="647700"/>
            <a:ext cx="15187534" cy="1693888"/>
            <a:chOff x="1240446" y="647700"/>
            <a:chExt cx="15187534" cy="1693888"/>
          </a:xfrm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D6C9EAB2-2BB3-9C55-DE8E-CFA733724906}"/>
                </a:ext>
              </a:extLst>
            </p:cNvPr>
            <p:cNvSpPr/>
            <p:nvPr/>
          </p:nvSpPr>
          <p:spPr>
            <a:xfrm>
              <a:off x="1905000" y="647700"/>
              <a:ext cx="13858426" cy="169388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F901B20-06B2-91FC-1CC9-4C4094BEFD9C}"/>
                </a:ext>
              </a:extLst>
            </p:cNvPr>
            <p:cNvSpPr txBox="1"/>
            <p:nvPr/>
          </p:nvSpPr>
          <p:spPr>
            <a:xfrm>
              <a:off x="1240446" y="647700"/>
              <a:ext cx="15187534" cy="132824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393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Linking this lesson to my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Religion &amp; Country.</a:t>
              </a:r>
              <a:endPara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F3EBEC3E-54FB-98B8-AC4B-974A722EE2F0}"/>
              </a:ext>
            </a:extLst>
          </p:cNvPr>
          <p:cNvSpPr/>
          <p:nvPr/>
        </p:nvSpPr>
        <p:spPr>
          <a:xfrm>
            <a:off x="2189466" y="3105607"/>
            <a:ext cx="13584846" cy="3416320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 is important, for you and your future goals.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Inshallah with your hard work on studying, you will reach the goal that you want to achieve.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Alhamdulillah the kingdom of Saudi Arabia have given us so many chances to extend our opportunities in education.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FCB15D4-BE6B-145F-325C-ED1CCD4E5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886700"/>
            <a:ext cx="14456754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عن أبي الدرداء رضي الله عنه عن النبي صلى الله عليه وسلم قال: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7C7C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«مَنْ سَلَكَ طَريقا يَبْتَغي فيه عِلْما سَهَّل الله له طريقا إلى الجنة»</a:t>
            </a: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 </a:t>
            </a:r>
            <a:endParaRPr kumimoji="0" lang="ar-SA" alt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2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3533E889-A981-0A5B-938F-CCB41C10AB8E}"/>
              </a:ext>
            </a:extLst>
          </p:cNvPr>
          <p:cNvSpPr/>
          <p:nvPr/>
        </p:nvSpPr>
        <p:spPr>
          <a:xfrm>
            <a:off x="13594080" y="426812"/>
            <a:ext cx="4693920" cy="860856"/>
          </a:xfrm>
          <a:prstGeom prst="rect">
            <a:avLst/>
          </a:prstGeom>
          <a:solidFill>
            <a:srgbClr val="ACE5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Before Reading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36D3F57-2221-6085-16DC-5CEE8A31ADF3}"/>
              </a:ext>
            </a:extLst>
          </p:cNvPr>
          <p:cNvSpPr txBox="1"/>
          <p:nvPr/>
        </p:nvSpPr>
        <p:spPr>
          <a:xfrm>
            <a:off x="342900" y="8444565"/>
            <a:ext cx="17602200" cy="1446550"/>
          </a:xfrm>
          <a:prstGeom prst="rect">
            <a:avLst/>
          </a:prstGeom>
          <a:solidFill>
            <a:srgbClr val="ACE5DE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 you have a school newspaper or web page?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information does it have?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FC32A42-5838-11AE-4C25-BA3AD858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" y="-17559"/>
            <a:ext cx="4693920" cy="1073316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E21BBBC-4590-D889-2D3E-D7C4BE773FAF}"/>
              </a:ext>
            </a:extLst>
          </p:cNvPr>
          <p:cNvGrpSpPr/>
          <p:nvPr/>
        </p:nvGrpSpPr>
        <p:grpSpPr>
          <a:xfrm>
            <a:off x="2758114" y="1747713"/>
            <a:ext cx="5885685" cy="6250910"/>
            <a:chOff x="2758114" y="1747713"/>
            <a:chExt cx="5885685" cy="6250910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02087E30-BC35-B0CD-5EF8-81B862D33D12}"/>
                </a:ext>
              </a:extLst>
            </p:cNvPr>
            <p:cNvSpPr/>
            <p:nvPr/>
          </p:nvSpPr>
          <p:spPr>
            <a:xfrm>
              <a:off x="2758114" y="2058310"/>
              <a:ext cx="5703978" cy="5629717"/>
            </a:xfrm>
            <a:prstGeom prst="ellipse">
              <a:avLst/>
            </a:prstGeom>
            <a:solidFill>
              <a:srgbClr val="ACE5DE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Murch's Student Newspaper – in the news!">
              <a:extLst>
                <a:ext uri="{FF2B5EF4-FFF2-40B4-BE49-F238E27FC236}">
                  <a16:creationId xmlns:a16="http://schemas.microsoft.com/office/drawing/2014/main" id="{96AD3488-66DF-0BBB-B988-7755645DC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344" y="1747713"/>
              <a:ext cx="5799455" cy="6250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4F8735C-2098-08BC-5A84-48F733C9BE83}"/>
              </a:ext>
            </a:extLst>
          </p:cNvPr>
          <p:cNvGrpSpPr/>
          <p:nvPr/>
        </p:nvGrpSpPr>
        <p:grpSpPr>
          <a:xfrm>
            <a:off x="8742061" y="2328641"/>
            <a:ext cx="8442690" cy="5629717"/>
            <a:chOff x="8643799" y="2077152"/>
            <a:chExt cx="8442690" cy="5629717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32EB3441-403B-FEAA-5B01-E8882C0DC7A9}"/>
                </a:ext>
              </a:extLst>
            </p:cNvPr>
            <p:cNvSpPr/>
            <p:nvPr/>
          </p:nvSpPr>
          <p:spPr>
            <a:xfrm>
              <a:off x="10006464" y="2077152"/>
              <a:ext cx="5703978" cy="5629717"/>
            </a:xfrm>
            <a:prstGeom prst="ellipse">
              <a:avLst/>
            </a:prstGeom>
            <a:solidFill>
              <a:srgbClr val="ACE5DE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28" name="Picture 4" descr="Website url Vectors &amp; Illustrations for Free Download | Freepik">
              <a:extLst>
                <a:ext uri="{FF2B5EF4-FFF2-40B4-BE49-F238E27FC236}">
                  <a16:creationId xmlns:a16="http://schemas.microsoft.com/office/drawing/2014/main" id="{5315AC2F-DB48-F408-9AB4-B9E3439CD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799" y="2552700"/>
              <a:ext cx="844269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0915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882BF599-82BE-B64B-A250-EBCE9065444E}"/>
              </a:ext>
            </a:extLst>
          </p:cNvPr>
          <p:cNvSpPr/>
          <p:nvPr/>
        </p:nvSpPr>
        <p:spPr>
          <a:xfrm>
            <a:off x="0" y="294841"/>
            <a:ext cx="18288000" cy="17893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36D3F57-2221-6085-16DC-5CEE8A31ADF3}"/>
              </a:ext>
            </a:extLst>
          </p:cNvPr>
          <p:cNvSpPr txBox="1"/>
          <p:nvPr/>
        </p:nvSpPr>
        <p:spPr>
          <a:xfrm>
            <a:off x="5257800" y="294841"/>
            <a:ext cx="897967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Schooldays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:</a:t>
            </a:r>
            <a:endParaRPr kumimoji="0" lang="ar-SA" sz="4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badi Extra Light" panose="020B02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FC32A42-5838-11AE-4C25-BA3AD858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" y="364266"/>
            <a:ext cx="4693920" cy="107331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67E8A46-2620-565A-D800-AC4418E4431E}"/>
              </a:ext>
            </a:extLst>
          </p:cNvPr>
          <p:cNvSpPr txBox="1"/>
          <p:nvPr/>
        </p:nvSpPr>
        <p:spPr>
          <a:xfrm>
            <a:off x="5633915" y="948931"/>
            <a:ext cx="105083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School Around the World </a:t>
            </a:r>
            <a:endParaRPr kumimoji="0" lang="ar-SA" sz="6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EB844ED-1BE7-0701-577E-78E3F68F5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550" y="2263268"/>
            <a:ext cx="12534900" cy="7728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16530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>
            <a:extLst>
              <a:ext uri="{FF2B5EF4-FFF2-40B4-BE49-F238E27FC236}">
                <a16:creationId xmlns:a16="http://schemas.microsoft.com/office/drawing/2014/main" id="{882BF599-82BE-B64B-A250-EBCE9065444E}"/>
              </a:ext>
            </a:extLst>
          </p:cNvPr>
          <p:cNvSpPr/>
          <p:nvPr/>
        </p:nvSpPr>
        <p:spPr>
          <a:xfrm>
            <a:off x="0" y="294841"/>
            <a:ext cx="18288000" cy="17893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36D3F57-2221-6085-16DC-5CEE8A31ADF3}"/>
              </a:ext>
            </a:extLst>
          </p:cNvPr>
          <p:cNvSpPr txBox="1"/>
          <p:nvPr/>
        </p:nvSpPr>
        <p:spPr>
          <a:xfrm>
            <a:off x="5257800" y="294841"/>
            <a:ext cx="897967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Schooldays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ADLaM Display" panose="02010000000000000000" pitchFamily="2" charset="0"/>
                <a:cs typeface="Aharoni" panose="02010803020104030203" pitchFamily="2" charset="-79"/>
              </a:rPr>
              <a:t>:</a:t>
            </a:r>
            <a:endParaRPr kumimoji="0" lang="ar-SA" sz="4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badi Extra Light" panose="020B02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FC32A42-5838-11AE-4C25-BA3AD858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" y="364266"/>
            <a:ext cx="4693920" cy="107331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67E8A46-2620-565A-D800-AC4418E4431E}"/>
              </a:ext>
            </a:extLst>
          </p:cNvPr>
          <p:cNvSpPr txBox="1"/>
          <p:nvPr/>
        </p:nvSpPr>
        <p:spPr>
          <a:xfrm>
            <a:off x="5633915" y="948931"/>
            <a:ext cx="105083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School Around the World </a:t>
            </a:r>
            <a:endParaRPr kumimoji="0" lang="ar-SA" sz="66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EB844ED-1BE7-0701-577E-78E3F68F5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550" y="2301202"/>
            <a:ext cx="12534900" cy="765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70101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3533E889-A981-0A5B-938F-CCB41C10AB8E}"/>
              </a:ext>
            </a:extLst>
          </p:cNvPr>
          <p:cNvSpPr/>
          <p:nvPr/>
        </p:nvSpPr>
        <p:spPr>
          <a:xfrm>
            <a:off x="13594080" y="426812"/>
            <a:ext cx="4693920" cy="860856"/>
          </a:xfrm>
          <a:prstGeom prst="rect">
            <a:avLst/>
          </a:prstGeom>
          <a:solidFill>
            <a:srgbClr val="ACE5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After Reading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36D3F57-2221-6085-16DC-5CEE8A31ADF3}"/>
              </a:ext>
            </a:extLst>
          </p:cNvPr>
          <p:cNvSpPr txBox="1"/>
          <p:nvPr/>
        </p:nvSpPr>
        <p:spPr>
          <a:xfrm>
            <a:off x="152400" y="1621882"/>
            <a:ext cx="1749552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Underline or list the things and activities that are different from your school. </a:t>
            </a:r>
          </a:p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Compare with a partner.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5FC32A42-5838-11AE-4C25-BA3AD858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66069"/>
            <a:ext cx="4693920" cy="1073316"/>
          </a:xfrm>
          <a:prstGeom prst="rect">
            <a:avLst/>
          </a:prstGeom>
        </p:spPr>
      </p:pic>
      <p:pic>
        <p:nvPicPr>
          <p:cNvPr id="2050" name="Picture 2" descr="Primary Longman Elect 1A Chapter 3 Giving instructions. - ppt download">
            <a:extLst>
              <a:ext uri="{FF2B5EF4-FFF2-40B4-BE49-F238E27FC236}">
                <a16:creationId xmlns:a16="http://schemas.microsoft.com/office/drawing/2014/main" id="{5451D4D6-F7E4-BBF2-B7A2-147970353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23959" r="15625" b="13541"/>
          <a:stretch/>
        </p:blipFill>
        <p:spPr bwMode="auto">
          <a:xfrm>
            <a:off x="5181600" y="4440127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3601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n on emoticones">
            <a:extLst>
              <a:ext uri="{FF2B5EF4-FFF2-40B4-BE49-F238E27FC236}">
                <a16:creationId xmlns:a16="http://schemas.microsoft.com/office/drawing/2014/main" id="{5D4DA830-236B-63B5-FD41-733B76A4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47900"/>
            <a:ext cx="9077325" cy="73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397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830</Words>
  <Application>Microsoft Office PowerPoint</Application>
  <PresentationFormat>مخصص</PresentationFormat>
  <Paragraphs>118</Paragraphs>
  <Slides>35</Slides>
  <Notes>11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52" baseType="lpstr">
      <vt:lpstr>KFGQPC Uthman Taha Naskh</vt:lpstr>
      <vt:lpstr>Abadi Extra Light</vt:lpstr>
      <vt:lpstr>Jumble</vt:lpstr>
      <vt:lpstr>Wingdings</vt:lpstr>
      <vt:lpstr>Segoe UI Black</vt:lpstr>
      <vt:lpstr>Arial Rounded MT Bold</vt:lpstr>
      <vt:lpstr>ADLaM Display</vt:lpstr>
      <vt:lpstr>Aptos ExtraBold</vt:lpstr>
      <vt:lpstr>More Sugar Thin</vt:lpstr>
      <vt:lpstr>Calibri</vt:lpstr>
      <vt:lpstr>Arial</vt:lpstr>
      <vt:lpstr>Source Sans Pro Black</vt:lpstr>
      <vt:lpstr>Abadi</vt:lpstr>
      <vt:lpstr>Aharoni</vt:lpstr>
      <vt:lpstr>Franklin Gothic Medium</vt:lpstr>
      <vt:lpstr>Sitka Display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45</cp:revision>
  <dcterms:created xsi:type="dcterms:W3CDTF">2006-08-16T00:00:00Z</dcterms:created>
  <dcterms:modified xsi:type="dcterms:W3CDTF">2024-01-18T16:03:17Z</dcterms:modified>
  <dc:identifier>DAF2bxvJmhE</dc:identifier>
</cp:coreProperties>
</file>