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1" r:id="rId2"/>
    <p:sldId id="264" r:id="rId3"/>
    <p:sldId id="284" r:id="rId4"/>
    <p:sldId id="334" r:id="rId5"/>
    <p:sldId id="396" r:id="rId6"/>
    <p:sldId id="380" r:id="rId7"/>
    <p:sldId id="347" r:id="rId8"/>
    <p:sldId id="337" r:id="rId9"/>
    <p:sldId id="267" r:id="rId10"/>
    <p:sldId id="374" r:id="rId11"/>
    <p:sldId id="349" r:id="rId12"/>
    <p:sldId id="351" r:id="rId13"/>
    <p:sldId id="377" r:id="rId14"/>
    <p:sldId id="400" r:id="rId15"/>
    <p:sldId id="387" r:id="rId16"/>
    <p:sldId id="388" r:id="rId17"/>
    <p:sldId id="394" r:id="rId18"/>
    <p:sldId id="389" r:id="rId19"/>
    <p:sldId id="354" r:id="rId20"/>
    <p:sldId id="355" r:id="rId21"/>
    <p:sldId id="356" r:id="rId22"/>
    <p:sldId id="357" r:id="rId23"/>
    <p:sldId id="392" r:id="rId24"/>
    <p:sldId id="397" r:id="rId25"/>
    <p:sldId id="361" r:id="rId26"/>
    <p:sldId id="401" r:id="rId27"/>
    <p:sldId id="404" r:id="rId28"/>
    <p:sldId id="405" r:id="rId29"/>
    <p:sldId id="359" r:id="rId30"/>
    <p:sldId id="402" r:id="rId31"/>
    <p:sldId id="403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D6"/>
    <a:srgbClr val="F0FEBC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5" autoAdjust="0"/>
    <p:restoredTop sz="94126" autoAdjust="0"/>
  </p:normalViewPr>
  <p:slideViewPr>
    <p:cSldViewPr>
      <p:cViewPr varScale="1">
        <p:scale>
          <a:sx n="56" d="100"/>
          <a:sy n="56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326AB7-025D-4B55-81C6-1C8991E5B094}" type="slidenum">
              <a:rPr lang="ar-OM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D46049-E112-4ECA-BDC7-AB5561B285AC}" type="datetimeFigureOut">
              <a:rPr lang="ar-SA" smtClean="0"/>
              <a:pPr/>
              <a:t>5 جمادى الثانية، 1442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BF752-C824-49E7-9556-C7820B5730E1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ycutegraphics.com/graphics/science/scientist-holding-magnet.html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clipart.dk.co.uk/1129/subject/Physics/Magnet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a/imgres?imgurl=http://www.ppc2you.com/vb/images/imported/2010/08/14013.jpg&amp;imgrefurl=http://www.ppc2you.com/vb/21642-%D9%85%D9%86_%D9%8A%D8%B3%D8%AA%D8%B7%D9%8A%D8%B9_%D8%A7%D9%86_%D9%8A%D8%AE%D8%B1%D8%AC_%D8%A7%D9%84%D8%AF%D8%AC%D8%A7%D8%AC%D9%87_%D9%85%D9%86_%D8%A7%D9%84%D8%B2%D8%AC%D8%A7%D8%AC%D9%87/&amp;usg=__Yw46RKoC4QOEkNSOo5JSZXHL5Sg=&amp;h=353&amp;w=424&amp;sz=56&amp;hl=ar&amp;start=10&amp;zoom=1&amp;tbnid=yjpHte134SuA0M:&amp;tbnh=105&amp;tbnw=126&amp;ei=zxhFTr_qMIjmrAe6hPzjAw&amp;prev=/search?q=%D9%85%D8%B9%D9%84%D9%85&amp;hl=ar&amp;safe=active&amp;sa=G&amp;gbv=2&amp;tbm=isch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99592" y="2636912"/>
            <a:ext cx="728116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>
                <a:cs typeface="Al-Mothnna" pitchFamily="2" charset="-78"/>
              </a:rPr>
              <a:t>بسم الله الرحمن الرحيم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بيضاوية 1"/>
          <p:cNvSpPr/>
          <p:nvPr/>
        </p:nvSpPr>
        <p:spPr>
          <a:xfrm>
            <a:off x="142844" y="3143248"/>
            <a:ext cx="5380080" cy="3500462"/>
          </a:xfrm>
          <a:prstGeom prst="wedgeEllipseCallout">
            <a:avLst>
              <a:gd name="adj1" fmla="val 37387"/>
              <a:gd name="adj2" fmla="val -70068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accent3">
                    <a:lumMod val="50000"/>
                  </a:schemeClr>
                </a:solidFill>
              </a:rPr>
              <a:t>المجالات المغناطيسية هي: 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</a:rPr>
              <a:t>كميات متجهة تظهر في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المنطقة التي تؤثر فيها القوة المغناطيسية</a:t>
            </a:r>
            <a:endParaRPr lang="ar-SA" sz="2800" dirty="0"/>
          </a:p>
        </p:txBody>
      </p:sp>
      <p:pic>
        <p:nvPicPr>
          <p:cNvPr id="33794" name="Picture 2" descr="نتيجة بحث الصور عن المجال المغناطيس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5715040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1472" y="428604"/>
            <a:ext cx="7848600" cy="281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</a:t>
            </a:r>
          </a:p>
          <a:p>
            <a:pPr marL="81153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</a:t>
            </a:r>
            <a:r>
              <a:rPr lang="ar-SA" sz="4000" b="1" dirty="0">
                <a:ln w="50800"/>
                <a:solidFill>
                  <a:schemeClr val="tx1"/>
                </a:solidFill>
                <a:cs typeface="Arabic Transparent" pitchFamily="2" charset="-78"/>
              </a:rPr>
              <a:t>يمكن تمثيل المجال المغناطيسي الموجود حول المغناطيس باستخدام </a:t>
            </a:r>
            <a:r>
              <a:rPr lang="ar-SA" sz="5400" b="1" dirty="0">
                <a:ln w="50800"/>
                <a:solidFill>
                  <a:srgbClr val="FF0000"/>
                </a:solidFill>
                <a:cs typeface="Arabic Transparent" pitchFamily="2" charset="-78"/>
              </a:rPr>
              <a:t>برادة الحديد</a:t>
            </a:r>
            <a:r>
              <a:rPr lang="ar-SA" sz="4000" b="1" dirty="0">
                <a:ln w="50800"/>
                <a:solidFill>
                  <a:srgbClr val="FFFF00"/>
                </a:solidFill>
                <a:cs typeface="Arabic Transparent" pitchFamily="2" charset="-78"/>
              </a:rPr>
              <a:t>.</a:t>
            </a:r>
            <a:r>
              <a:rPr lang="ar-SA" sz="4000" b="1" dirty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</a:t>
            </a:r>
          </a:p>
          <a:p>
            <a:pPr marL="81153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</a:t>
            </a:r>
          </a:p>
          <a:p>
            <a:pPr marL="81153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endParaRPr lang="ar-SA" sz="4000" b="1" dirty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  <a:p>
            <a:pPr marL="81153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endParaRPr lang="ar-SA" sz="4000" b="1" dirty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pic>
        <p:nvPicPr>
          <p:cNvPr id="44034" name="Picture 2" descr="http://ts1.mm.bing.net/th?id=H.4839518710138316&amp;pid=15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876"/>
            <a:ext cx="7072362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4800" y="5334000"/>
            <a:ext cx="7858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800" b="1" dirty="0">
              <a:solidFill>
                <a:srgbClr val="FFFF00"/>
              </a:solidFill>
            </a:endParaRPr>
          </a:p>
          <a:p>
            <a:endParaRPr lang="ar-SA" sz="2800" b="1" dirty="0">
              <a:solidFill>
                <a:srgbClr val="FFFF00"/>
              </a:solidFill>
            </a:endParaRPr>
          </a:p>
        </p:txBody>
      </p:sp>
      <p:pic>
        <p:nvPicPr>
          <p:cNvPr id="10" name="صورة 9" descr="imagesCALADC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929066"/>
            <a:ext cx="4057672" cy="2662234"/>
          </a:xfrm>
          <a:prstGeom prst="rect">
            <a:avLst/>
          </a:prstGeom>
        </p:spPr>
      </p:pic>
      <p:pic>
        <p:nvPicPr>
          <p:cNvPr id="11" name="صورة 10" descr="باتاتتدون عنوا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8604"/>
            <a:ext cx="4071966" cy="2671770"/>
          </a:xfrm>
          <a:prstGeom prst="rect">
            <a:avLst/>
          </a:prstGeom>
        </p:spPr>
      </p:pic>
      <p:sp>
        <p:nvSpPr>
          <p:cNvPr id="12" name="انفجار 2 11"/>
          <p:cNvSpPr/>
          <p:nvPr/>
        </p:nvSpPr>
        <p:spPr>
          <a:xfrm rot="20624742">
            <a:off x="378852" y="331563"/>
            <a:ext cx="3198282" cy="2697837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 err="1"/>
              <a:t>استراتيجية</a:t>
            </a:r>
            <a:endParaRPr lang="ar-SA" sz="2400" b="1" dirty="0"/>
          </a:p>
          <a:p>
            <a:pPr algn="ctr"/>
            <a:r>
              <a:rPr lang="ar-SA" sz="2400" b="1" dirty="0"/>
              <a:t>العين الفصيحة</a:t>
            </a:r>
          </a:p>
        </p:txBody>
      </p:sp>
      <p:sp>
        <p:nvSpPr>
          <p:cNvPr id="13" name="دبوس زينة 12"/>
          <p:cNvSpPr/>
          <p:nvPr/>
        </p:nvSpPr>
        <p:spPr>
          <a:xfrm>
            <a:off x="5715008" y="3357562"/>
            <a:ext cx="3000396" cy="3143272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i="1" dirty="0"/>
              <a:t>استنتجي أوجه الشبه والاختلاف بين الصورتين 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4800" y="5334000"/>
            <a:ext cx="7858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800" b="1" dirty="0">
              <a:solidFill>
                <a:srgbClr val="FFFF00"/>
              </a:solidFill>
            </a:endParaRPr>
          </a:p>
          <a:p>
            <a:endParaRPr lang="ar-SA" sz="2800" b="1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00298" y="1500174"/>
            <a:ext cx="5999244" cy="2571768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  <a:t> قومي بتلخيص أهم ماورد عن خطوط المجال المغناطيسي  ص12</a:t>
            </a:r>
          </a:p>
        </p:txBody>
      </p:sp>
      <p:sp>
        <p:nvSpPr>
          <p:cNvPr id="29698" name="AutoShape 2" descr="نتيجة بحث الصور عن المجال المغناطيسي"/>
          <p:cNvSpPr>
            <a:spLocks noChangeAspect="1" noChangeArrowheads="1"/>
          </p:cNvSpPr>
          <p:nvPr/>
        </p:nvSpPr>
        <p:spPr bwMode="auto">
          <a:xfrm>
            <a:off x="89582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" name="صورة 11" descr="بدون عنوان7777777777777777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2428892" cy="2428882"/>
          </a:xfrm>
          <a:prstGeom prst="rect">
            <a:avLst/>
          </a:prstGeom>
        </p:spPr>
      </p:pic>
      <p:sp>
        <p:nvSpPr>
          <p:cNvPr id="2" name="مخطط انسيابي: محطة طرفية 7">
            <a:extLst>
              <a:ext uri="{FF2B5EF4-FFF2-40B4-BE49-F238E27FC236}">
                <a16:creationId xmlns:a16="http://schemas.microsoft.com/office/drawing/2014/main" id="{D9882D4A-1EE9-4D4C-9B95-2DC9027E5C23}"/>
              </a:ext>
            </a:extLst>
          </p:cNvPr>
          <p:cNvSpPr/>
          <p:nvPr/>
        </p:nvSpPr>
        <p:spPr>
          <a:xfrm rot="20624742">
            <a:off x="103489" y="397135"/>
            <a:ext cx="3004559" cy="1168539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tint val="15000"/>
                  <a:satMod val="250000"/>
                </a:schemeClr>
              </a:gs>
              <a:gs pos="49000">
                <a:schemeClr val="accent3">
                  <a:tint val="50000"/>
                  <a:satMod val="200000"/>
                </a:schemeClr>
              </a:gs>
              <a:gs pos="49100">
                <a:schemeClr val="accent3">
                  <a:tint val="64000"/>
                  <a:satMod val="160000"/>
                </a:schemeClr>
              </a:gs>
              <a:gs pos="92000">
                <a:schemeClr val="accent3">
                  <a:tint val="50000"/>
                  <a:satMod val="200000"/>
                </a:schemeClr>
              </a:gs>
              <a:gs pos="100000">
                <a:schemeClr val="accent3">
                  <a:tint val="43000"/>
                  <a:satMod val="19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 err="1"/>
              <a:t>استراتيجية</a:t>
            </a:r>
            <a:endParaRPr lang="ar-SA" sz="2400" b="1" dirty="0"/>
          </a:p>
          <a:p>
            <a:pPr algn="ctr"/>
            <a:r>
              <a:rPr lang="ar-SA" sz="2400" b="1" dirty="0"/>
              <a:t>التلخيص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571604" y="1295400"/>
            <a:ext cx="707236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لاحظي أن 1- خطوط المجال المغناطيسي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تشبه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خطوط  المجال الكهربائي في كونها</a:t>
            </a:r>
          </a:p>
          <a:p>
            <a:pPr algn="ctr"/>
            <a:r>
              <a:rPr lang="ar-SA" sz="3600" b="1" dirty="0">
                <a:solidFill>
                  <a:schemeClr val="bg1"/>
                </a:solidFill>
              </a:rPr>
              <a:t>وهمية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71604" y="3048000"/>
            <a:ext cx="707234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</a:rPr>
              <a:t>2-  </a:t>
            </a:r>
            <a:r>
              <a:rPr lang="ar-SA" sz="2400" b="1" dirty="0">
                <a:solidFill>
                  <a:schemeClr val="bg1"/>
                </a:solidFill>
              </a:rPr>
              <a:t>تستخدم لتساعدنا على تصور المجال</a:t>
            </a:r>
          </a:p>
          <a:p>
            <a:endParaRPr lang="ar-SA" sz="2400" b="1" dirty="0">
              <a:solidFill>
                <a:schemeClr val="bg1"/>
              </a:solidFill>
            </a:endParaRP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3- وتوفر لنا القدرة على قياس شدة المجال المغناطيسي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4800" y="5334000"/>
            <a:ext cx="7858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800" b="1" dirty="0">
              <a:solidFill>
                <a:srgbClr val="FFFF00"/>
              </a:solidFill>
            </a:endParaRPr>
          </a:p>
          <a:p>
            <a:endParaRPr lang="ar-SA" sz="2800" b="1" dirty="0">
              <a:solidFill>
                <a:srgbClr val="FFFF00"/>
              </a:solidFill>
            </a:endParaRPr>
          </a:p>
        </p:txBody>
      </p:sp>
      <p:pic>
        <p:nvPicPr>
          <p:cNvPr id="10" name="صورة 9" descr="imagesCALADC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857760"/>
            <a:ext cx="2209800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 descr="باتاتتدون عنوا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857760"/>
            <a:ext cx="2183606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rot="19890120">
            <a:off x="-282564" y="924740"/>
            <a:ext cx="4784798" cy="895114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ar-SA" sz="4000" dirty="0">
                <a:solidFill>
                  <a:schemeClr val="accent2">
                    <a:lumMod val="50000"/>
                  </a:schemeClr>
                </a:solidFill>
              </a:rPr>
              <a:t>خطوط المجال المغناطيسي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‫مكه h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6429420" cy="4572008"/>
          </a:xfrm>
          <a:prstGeom prst="rect">
            <a:avLst/>
          </a:prstGeom>
          <a:noFill/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2000232" y="500042"/>
            <a:ext cx="4784798" cy="1214446"/>
          </a:xfrm>
          <a:prstGeom prst="plus">
            <a:avLst/>
          </a:prstGeom>
          <a:solidFill>
            <a:srgbClr val="FEFCD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مكان تهفو إليه قلوب البشر من جميع أرجاء 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العالم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ااااااا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نتيجة بحث الصور عن ‪magnetic fiel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571604" y="350043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     ويسمى عدد خطوط المجال المغناطيسي التي تخترق السطح </a:t>
            </a:r>
            <a:r>
              <a:rPr lang="ar-SA" sz="3600" b="1" dirty="0">
                <a:solidFill>
                  <a:srgbClr val="FF0000"/>
                </a:solidFill>
              </a:rPr>
              <a:t>التدفق المغناطيسي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57224" y="5143512"/>
            <a:ext cx="7858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والتدفق يتناسب </a:t>
            </a:r>
            <a:r>
              <a:rPr lang="ar-SA" sz="3600" b="1" dirty="0">
                <a:solidFill>
                  <a:srgbClr val="00B0F0"/>
                </a:solidFill>
              </a:rPr>
              <a:t>طردياً</a:t>
            </a:r>
            <a:r>
              <a:rPr lang="ar-SA" sz="3600" b="1" dirty="0">
                <a:solidFill>
                  <a:srgbClr val="FFFF00"/>
                </a:solidFill>
              </a:rPr>
              <a:t> 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مع شدة المجال المغناطيسي</a:t>
            </a:r>
          </a:p>
        </p:txBody>
      </p:sp>
      <p:pic>
        <p:nvPicPr>
          <p:cNvPr id="45058" name="Picture 2" descr="نتيجة بحث الصور عن التدفق المغناطيس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5686450" cy="2309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4643446"/>
            <a:ext cx="8229600" cy="1143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أين تتمركز قوة المغناطيس؟</a:t>
            </a:r>
          </a:p>
        </p:txBody>
      </p:sp>
      <p:pic>
        <p:nvPicPr>
          <p:cNvPr id="4" name="صورة 3" descr="SMAIL (49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57166"/>
            <a:ext cx="2686405" cy="2197968"/>
          </a:xfrm>
          <a:prstGeom prst="rect">
            <a:avLst/>
          </a:prstGeom>
        </p:spPr>
      </p:pic>
      <p:pic>
        <p:nvPicPr>
          <p:cNvPr id="19460" name="Picture 4" descr="نتيجة بحث الصور عن ‪magnetic field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5000660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dirty="0"/>
              <a:t>الأهداف في هذا الدرس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14546" y="2000240"/>
            <a:ext cx="5677802" cy="4536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</a:rPr>
              <a:t>* تصف خصائص </a:t>
            </a:r>
            <a:r>
              <a:rPr lang="ar-SA" sz="3200" b="1" dirty="0" err="1">
                <a:solidFill>
                  <a:schemeClr val="tx1"/>
                </a:solidFill>
              </a:rPr>
              <a:t>المغانط</a:t>
            </a:r>
            <a:r>
              <a:rPr lang="ar-SA" sz="3200" b="1" dirty="0">
                <a:solidFill>
                  <a:schemeClr val="tx1"/>
                </a:solidFill>
              </a:rPr>
              <a:t> ومنشأ المغناطيسية في المواد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endParaRPr lang="ar-SA" sz="3200" dirty="0">
              <a:cs typeface="mohammad bold art 1" pitchFamily="2" charset="-78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solidFill>
                  <a:schemeClr val="tx1"/>
                </a:solidFill>
              </a:rPr>
              <a:t>تقارن بين المجالات المغناطيسية                      المختلفة</a:t>
            </a:r>
            <a:endParaRPr lang="ar-SA" sz="3200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pic>
        <p:nvPicPr>
          <p:cNvPr id="4" name="Picture 2" descr="http://content.mycutegraphics.com/graphics/science/scientist-with-magnet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1628773" cy="345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6436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928662" y="3571876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accent3">
                    <a:lumMod val="50000"/>
                  </a:schemeClr>
                </a:solidFill>
              </a:rPr>
              <a:t>كما تلاحظين من الشكل  فإن معظم التدفق المغناطيسي </a:t>
            </a:r>
            <a:r>
              <a:rPr lang="ar-SA" sz="4000" b="1" dirty="0">
                <a:solidFill>
                  <a:srgbClr val="FF0000"/>
                </a:solidFill>
              </a:rPr>
              <a:t>مركز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</a:rPr>
              <a:t> عند القطبين ؛ حيث يكون المجال المغناطيسي عندهما 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</a:rPr>
              <a:t>أكبر 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</a:rPr>
              <a:t>ما يمكن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1.gstatic.com/images?q=tbn:ANd9GcRSF9YSUzJ-UdPl8PstNOTNRqnM9fw3usxreGaiJCJ9J1Vqf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505200" cy="4714879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57158" y="2714620"/>
            <a:ext cx="3087705" cy="390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طالبتي النجيبة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من خلال الرسم أمامك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حددي اتجاه 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خطوط المجال المغناطيس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 </a:t>
            </a:r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64514" name="Picture 2" descr="نتيجة بحث الصور عن استراتيجيه فجوه المعلوما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36" y="0"/>
            <a:ext cx="2466964" cy="1381125"/>
          </a:xfrm>
          <a:prstGeom prst="rect">
            <a:avLst/>
          </a:prstGeom>
          <a:noFill/>
        </p:spPr>
      </p:pic>
      <p:pic>
        <p:nvPicPr>
          <p:cNvPr id="7" name="Picture 4" descr="نتيجة بحث الصور عن التعل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1285884" cy="1614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مستطيلة مستديرة الزوايا 4"/>
          <p:cNvSpPr/>
          <p:nvPr/>
        </p:nvSpPr>
        <p:spPr>
          <a:xfrm>
            <a:off x="571472" y="428604"/>
            <a:ext cx="7537470" cy="3214710"/>
          </a:xfrm>
          <a:prstGeom prst="wedgeRoundRectCallout">
            <a:avLst>
              <a:gd name="adj1" fmla="val 55132"/>
              <a:gd name="adj2" fmla="val -1611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buNone/>
            </a:pPr>
            <a:endParaRPr lang="ar-S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" y="685800"/>
            <a:ext cx="79296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</a:rPr>
              <a:t>اتجاه خطوط المجال خارج المغناطيس تكون</a:t>
            </a:r>
          </a:p>
          <a:p>
            <a:pPr algn="ctr"/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خارجة</a:t>
            </a:r>
            <a:r>
              <a:rPr lang="ar-SA" sz="4000" b="1" dirty="0">
                <a:solidFill>
                  <a:srgbClr val="FF0000"/>
                </a:solidFill>
              </a:rPr>
              <a:t> من القطب الشمالي 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وداخلة</a:t>
            </a:r>
            <a:r>
              <a:rPr lang="ar-SA" sz="4000" b="1" dirty="0">
                <a:solidFill>
                  <a:srgbClr val="FF0000"/>
                </a:solidFill>
              </a:rPr>
              <a:t> إلى القطب الجنوبي</a:t>
            </a:r>
            <a:endParaRPr lang="ar-SA" sz="3600" b="1" dirty="0">
              <a:solidFill>
                <a:srgbClr val="FFFF00"/>
              </a:solidFill>
            </a:endParaRPr>
          </a:p>
          <a:p>
            <a:pPr algn="ctr"/>
            <a:endParaRPr lang="ar-SA" sz="2800" b="1" dirty="0">
              <a:solidFill>
                <a:srgbClr val="FFFF00"/>
              </a:solidFill>
            </a:endParaRPr>
          </a:p>
          <a:p>
            <a:pPr algn="ctr"/>
            <a:r>
              <a:rPr lang="ar-SA" sz="2800" b="1" dirty="0">
                <a:solidFill>
                  <a:srgbClr val="FFFF00"/>
                </a:solidFill>
              </a:rPr>
              <a:t>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كما هو موضح في الشكل</a:t>
            </a:r>
          </a:p>
        </p:txBody>
      </p:sp>
      <p:pic>
        <p:nvPicPr>
          <p:cNvPr id="20482" name="Picture 2" descr="http://t0.gstatic.com/images?q=tbn:ANd9GcQrN61rUAHOJB8KkZoDhPUUExAoNdMYVA5TLvtxQXYn0hidS-J3Iw_cxA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2809916" cy="260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t1.gstatic.com/images?q=tbn:ANd9GcRSF9YSUzJ-UdPl8PstNOTNRqnM9fw3usxreGaiJCJ9J1Vqf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257576" cy="25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857356" y="2143116"/>
            <a:ext cx="5334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u="sng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ورقة عمل:.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5" name="Picture 2" descr="H:\كرتون\ff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9893">
            <a:off x="540870" y="347900"/>
            <a:ext cx="1024781" cy="127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تخزين بالوصول التسلسلي 2"/>
          <p:cNvSpPr/>
          <p:nvPr/>
        </p:nvSpPr>
        <p:spPr>
          <a:xfrm>
            <a:off x="357158" y="1428736"/>
            <a:ext cx="4572032" cy="3048000"/>
          </a:xfrm>
          <a:prstGeom prst="flowChartMagneticTap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i="1" dirty="0">
                <a:solidFill>
                  <a:schemeClr val="tx1"/>
                </a:solidFill>
              </a:rPr>
              <a:t>عيني أقطاب المغناطيس </a:t>
            </a:r>
            <a:r>
              <a:rPr lang="en-US" sz="2000" b="1" i="1" dirty="0">
                <a:solidFill>
                  <a:schemeClr val="tx1"/>
                </a:solidFill>
              </a:rPr>
              <a:t>    A  </a:t>
            </a:r>
          </a:p>
          <a:p>
            <a:pPr algn="ctr"/>
            <a:r>
              <a:rPr lang="ar-SA" sz="2000" b="1" i="1" dirty="0">
                <a:solidFill>
                  <a:schemeClr val="tx1"/>
                </a:solidFill>
              </a:rPr>
              <a:t>التي تجعل المغناطيس </a:t>
            </a:r>
            <a:r>
              <a:rPr lang="en-US" sz="2000" b="1" i="1" dirty="0">
                <a:solidFill>
                  <a:schemeClr val="tx1"/>
                </a:solidFill>
              </a:rPr>
              <a:t>B</a:t>
            </a:r>
            <a:r>
              <a:rPr lang="ar-SA" sz="2000" b="1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000" b="1" i="1" dirty="0">
                <a:solidFill>
                  <a:schemeClr val="tx1"/>
                </a:solidFill>
              </a:rPr>
              <a:t>يبتعد عن </a:t>
            </a:r>
            <a:r>
              <a:rPr lang="ar-SA" sz="2400" b="1" i="1" dirty="0">
                <a:solidFill>
                  <a:schemeClr val="tx1"/>
                </a:solidFill>
              </a:rPr>
              <a:t>المغناطيس </a:t>
            </a:r>
            <a:r>
              <a:rPr lang="en-US" sz="2400" b="1" i="1" dirty="0">
                <a:solidFill>
                  <a:schemeClr val="tx1"/>
                </a:solidFill>
              </a:rPr>
              <a:t>    A </a:t>
            </a:r>
            <a:endParaRPr lang="ar-SA" sz="2400" b="1" i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29322" y="5715016"/>
            <a:ext cx="1500198" cy="28575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786182" y="5715016"/>
            <a:ext cx="1500198" cy="28575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ستقيم 22"/>
          <p:cNvCxnSpPr/>
          <p:nvPr/>
        </p:nvCxnSpPr>
        <p:spPr>
          <a:xfrm rot="10800000">
            <a:off x="5715008" y="4357694"/>
            <a:ext cx="185738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5965835" y="5036355"/>
            <a:ext cx="135732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7143768" y="514351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 </a:t>
            </a:r>
            <a:endParaRPr lang="ar-SA" dirty="0"/>
          </a:p>
        </p:txBody>
      </p:sp>
      <p:sp>
        <p:nvSpPr>
          <p:cNvPr id="28" name="مستطيل 27"/>
          <p:cNvSpPr/>
          <p:nvPr/>
        </p:nvSpPr>
        <p:spPr>
          <a:xfrm>
            <a:off x="4357686" y="5072074"/>
            <a:ext cx="31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B</a:t>
            </a:r>
            <a:endParaRPr lang="ar-SA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 rot="1021090">
            <a:off x="5294479" y="688955"/>
            <a:ext cx="3438762" cy="1015663"/>
          </a:xfrm>
          <a:prstGeom prst="wedgeRectCallout">
            <a:avLst>
              <a:gd name="adj1" fmla="val -40446"/>
              <a:gd name="adj2" fmla="val 10287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ar-SA" sz="2000" b="1" u="sng" dirty="0" err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استراتيجية</a:t>
            </a:r>
            <a:endParaRPr lang="ar-SA" sz="2000" b="1" u="sng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ar-SA" sz="2000" b="1" u="sng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التصور الذهني </a:t>
            </a:r>
          </a:p>
          <a:p>
            <a:pPr algn="ctr" eaLnBrk="0" hangingPunct="0">
              <a:defRPr/>
            </a:pPr>
            <a:endParaRPr lang="ar-SA" sz="2000" b="1" u="sng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" name="صورة 9" descr="12 ‫(328665269)‬ ‫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256"/>
            <a:ext cx="2264285" cy="240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810000" y="228600"/>
            <a:ext cx="5334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u="sng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ورقة عمل:.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76400"/>
            <a:ext cx="7734300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600" b="1" dirty="0"/>
              <a:t>س1 : </a:t>
            </a:r>
            <a:r>
              <a:rPr lang="ar-SA" sz="1600" b="1" dirty="0" err="1"/>
              <a:t>اكملي</a:t>
            </a:r>
            <a:r>
              <a:rPr lang="ar-SA" sz="1600" b="1" dirty="0"/>
              <a:t> </a:t>
            </a:r>
            <a:r>
              <a:rPr lang="ar-SA" sz="1600" b="1" dirty="0" err="1"/>
              <a:t>مايلي</a:t>
            </a:r>
            <a:r>
              <a:rPr lang="ar-SA" sz="1600" b="1" dirty="0"/>
              <a:t> :</a:t>
            </a:r>
          </a:p>
          <a:p>
            <a:pPr algn="ctr">
              <a:defRPr/>
            </a:pPr>
            <a:endParaRPr lang="ar-SA" sz="1600" b="1" dirty="0"/>
          </a:p>
          <a:p>
            <a:pPr algn="ctr">
              <a:defRPr/>
            </a:pPr>
            <a:r>
              <a:rPr lang="ar-SA" sz="1600" b="1" dirty="0"/>
              <a:t>1- تتشابه خطوط المجال المغناطيسي مع خطوط المجال الكهربائي في كونهما ....................</a:t>
            </a:r>
          </a:p>
          <a:p>
            <a:pPr algn="ctr">
              <a:defRPr/>
            </a:pPr>
            <a:endParaRPr lang="ar-SA" sz="1600" b="1" dirty="0"/>
          </a:p>
          <a:p>
            <a:pPr algn="ctr">
              <a:defRPr/>
            </a:pPr>
            <a:r>
              <a:rPr lang="ar-SA" sz="1600" b="1" dirty="0"/>
              <a:t>2- يكون التدفق المغناطيسي أكبر </a:t>
            </a:r>
            <a:r>
              <a:rPr lang="ar-SA" sz="1600" b="1" dirty="0" err="1"/>
              <a:t>مايمكن</a:t>
            </a:r>
            <a:r>
              <a:rPr lang="ar-SA" sz="1600" b="1" dirty="0"/>
              <a:t> في المغناطيس عند .........................</a:t>
            </a:r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r>
              <a:rPr lang="en-US" sz="1600" b="1" dirty="0"/>
              <a:t>      </a:t>
            </a:r>
            <a:r>
              <a:rPr lang="ar-SA" sz="1600" b="1" dirty="0"/>
              <a:t>3- الأقطاب المتشابهة تنشأ بينهما قوة ................</a:t>
            </a:r>
          </a:p>
        </p:txBody>
      </p:sp>
      <p:pic>
        <p:nvPicPr>
          <p:cNvPr id="5" name="Picture 2" descr="H:\كرتون\ff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9893">
            <a:off x="540870" y="347900"/>
            <a:ext cx="1024781" cy="127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1066800" y="4648200"/>
            <a:ext cx="7315200" cy="1714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/>
              <a:t>س2 : ارسمي مغناطيسا مستقيما وعيني عليه أقطابه ثم بيني أين تتمركز قوة المغناطيس ؟:</a:t>
            </a:r>
          </a:p>
          <a:p>
            <a:pPr algn="ctr">
              <a:defRPr/>
            </a:pPr>
            <a:endParaRPr lang="ar-SA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8189F427-EEA8-D04C-B3E7-CCF1ADD13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" y="831272"/>
            <a:ext cx="8855160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9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D94FC421-0255-CF4D-9023-D6A2F0C66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35" y="0"/>
            <a:ext cx="586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E30F4C94-C20C-EF41-A371-8BEC2569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71" y="0"/>
            <a:ext cx="908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5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38480" y="1571612"/>
            <a:ext cx="6019800" cy="4770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00B0F0"/>
                </a:solidFill>
              </a:rPr>
              <a:t>ا</a:t>
            </a:r>
            <a:r>
              <a:rPr lang="ar-SA" sz="2400" b="1" dirty="0">
                <a:solidFill>
                  <a:srgbClr val="00B0F0"/>
                </a:solidFill>
              </a:rPr>
              <a:t>لذوق في الأخلاق . . والسلوكيات</a:t>
            </a:r>
            <a:br>
              <a:rPr lang="ar-SA" b="1" dirty="0"/>
            </a:br>
            <a:r>
              <a:rPr lang="ar-SA" sz="2000" b="1" dirty="0"/>
              <a:t>عندما يتحكم الذوق في أخلاقك . . </a:t>
            </a:r>
            <a:br>
              <a:rPr lang="ar-SA" sz="2000" b="1" dirty="0"/>
            </a:br>
            <a:r>
              <a:rPr lang="ar-SA" sz="2000" b="1" dirty="0"/>
              <a:t>حتما </a:t>
            </a:r>
            <a:r>
              <a:rPr lang="ar-SA" sz="2000" b="1" dirty="0" err="1"/>
              <a:t>ستكوني</a:t>
            </a:r>
            <a:r>
              <a:rPr lang="ar-SA" sz="2000" b="1" dirty="0"/>
              <a:t> ( ذوقا ) في كل شيء . . </a:t>
            </a:r>
            <a:br>
              <a:rPr lang="ar-SA" sz="2000" b="1" dirty="0"/>
            </a:br>
            <a:r>
              <a:rPr lang="ar-SA" sz="2000" b="1" dirty="0"/>
              <a:t>لن يصبح هناك [ .. حدود .. ] لجمال أخلاقك . .</a:t>
            </a:r>
            <a:br>
              <a:rPr lang="ar-SA" sz="2000" b="1" dirty="0"/>
            </a:br>
            <a:r>
              <a:rPr lang="ar-SA" sz="2000" b="1" dirty="0" err="1"/>
              <a:t>ستكوني</a:t>
            </a:r>
            <a:r>
              <a:rPr lang="ar-SA" sz="2000" b="1" dirty="0"/>
              <a:t> حسنة المظهر . . . نقية الجوهر. .</a:t>
            </a:r>
            <a:br>
              <a:rPr lang="ar-SA" sz="2000" b="1" dirty="0"/>
            </a:br>
            <a:r>
              <a:rPr lang="ar-SA" sz="2000" b="1" dirty="0"/>
              <a:t>حول أناس مختلفة </a:t>
            </a:r>
            <a:r>
              <a:rPr lang="ar-SA" sz="2000" b="1" dirty="0" err="1"/>
              <a:t>و</a:t>
            </a:r>
            <a:r>
              <a:rPr lang="ar-SA" sz="2000" b="1" dirty="0"/>
              <a:t> أجناس متباينة .. </a:t>
            </a:r>
            <a:br>
              <a:rPr lang="ar-SA" sz="2000" b="1" dirty="0"/>
            </a:br>
            <a:br>
              <a:rPr lang="ar-SA" sz="2000" b="1" dirty="0"/>
            </a:br>
            <a:br>
              <a:rPr lang="ar-SA" sz="2000" b="1" dirty="0"/>
            </a:br>
            <a:r>
              <a:rPr lang="ar-SA" sz="2000" b="1" dirty="0"/>
              <a:t>أنت بالنسبة لهم [ كالمغناطيس ] جاذبه لهم بحسن أخلاقك ... </a:t>
            </a:r>
            <a:br>
              <a:rPr lang="ar-SA" sz="2000" b="1" dirty="0"/>
            </a:br>
            <a:r>
              <a:rPr lang="ar-SA" sz="2000" b="1" dirty="0"/>
              <a:t>تجذبينهم جميعاً, </a:t>
            </a:r>
            <a:r>
              <a:rPr lang="ar-SA" sz="2000" b="1" dirty="0" err="1"/>
              <a:t>و</a:t>
            </a:r>
            <a:r>
              <a:rPr lang="ar-SA" sz="2000" b="1" dirty="0"/>
              <a:t> هم مستسلمون </a:t>
            </a:r>
            <a:r>
              <a:rPr lang="ar-SA" sz="2000" b="1" dirty="0" err="1"/>
              <a:t>لك</a:t>
            </a:r>
            <a:r>
              <a:rPr lang="ar-SA" sz="2000" b="1" dirty="0"/>
              <a:t> . . </a:t>
            </a:r>
            <a:br>
              <a:rPr lang="ar-SA" sz="2000" b="1" dirty="0"/>
            </a:br>
            <a:r>
              <a:rPr lang="ar-SA" sz="2000" b="1" dirty="0"/>
              <a:t>لا بقوتك </a:t>
            </a:r>
            <a:r>
              <a:rPr lang="ar-SA" sz="2000" b="1" dirty="0" err="1"/>
              <a:t>و</a:t>
            </a:r>
            <a:r>
              <a:rPr lang="ar-SA" sz="2000" b="1" dirty="0"/>
              <a:t> لا بأي شيء سوى بحسن " معاملتك " لهم . . </a:t>
            </a:r>
            <a:br>
              <a:rPr lang="ar-SA" sz="2000" b="1" dirty="0"/>
            </a:br>
            <a:r>
              <a:rPr lang="ar-SA" sz="2000" b="1" dirty="0"/>
              <a:t>سوف يكون </a:t>
            </a:r>
            <a:r>
              <a:rPr lang="ar-SA" sz="2000" b="1" dirty="0" err="1"/>
              <a:t>لك</a:t>
            </a:r>
            <a:r>
              <a:rPr lang="ar-SA" sz="2000" b="1" dirty="0"/>
              <a:t> أصدقاء يبحثون عنك |[ كبحثهم ]| عن الماء </a:t>
            </a:r>
            <a:r>
              <a:rPr lang="ar-SA" sz="2000" b="1" dirty="0" err="1"/>
              <a:t>و</a:t>
            </a:r>
            <a:r>
              <a:rPr lang="ar-SA" sz="2000" b="1" dirty="0"/>
              <a:t> الهواء . . </a:t>
            </a:r>
            <a:br>
              <a:rPr lang="ar-SA" sz="2000" b="1" dirty="0"/>
            </a:br>
            <a:r>
              <a:rPr lang="ar-SA" sz="2000" b="1" dirty="0" err="1"/>
              <a:t>ستكوني</a:t>
            </a:r>
            <a:r>
              <a:rPr lang="ar-SA" sz="2000" b="1" dirty="0"/>
              <a:t> محبوبة .. </a:t>
            </a:r>
            <a:r>
              <a:rPr lang="ar-SA" sz="2000" b="1" dirty="0" err="1"/>
              <a:t>لايمل</a:t>
            </a:r>
            <a:r>
              <a:rPr lang="ar-SA" sz="2000" b="1" dirty="0"/>
              <a:t> </a:t>
            </a:r>
            <a:r>
              <a:rPr lang="ar-SA" sz="2000" b="1" dirty="0" err="1"/>
              <a:t>االأخرون</a:t>
            </a:r>
            <a:r>
              <a:rPr lang="ar-SA" sz="2000" b="1" dirty="0"/>
              <a:t> مجلسك .. وحسن جواركـ</a:t>
            </a:r>
            <a:br>
              <a:rPr lang="ar-SA" sz="2000" b="1" dirty="0"/>
            </a:br>
            <a:endParaRPr lang="ar-SA" sz="2000" dirty="0"/>
          </a:p>
        </p:txBody>
      </p:sp>
      <p:sp>
        <p:nvSpPr>
          <p:cNvPr id="2" name="مستطيل مستدير الزوايا 1"/>
          <p:cNvSpPr/>
          <p:nvPr/>
        </p:nvSpPr>
        <p:spPr>
          <a:xfrm rot="20065600">
            <a:off x="407258" y="630423"/>
            <a:ext cx="3305629" cy="15628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طالبتي الغالية :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كوني مثل المغناطيس  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و أجذبي كل من حولك</a:t>
            </a:r>
          </a:p>
        </p:txBody>
      </p:sp>
      <p:pic>
        <p:nvPicPr>
          <p:cNvPr id="1026" name="Picture 2" descr="http://ts2.mm.bing.net/th?id=H.4888760541579329&amp;pid=15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00500"/>
            <a:ext cx="2286000" cy="27709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dirty="0"/>
              <a:t>المفردات الجديدة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000232" y="2000240"/>
            <a:ext cx="6192688" cy="4536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endParaRPr lang="ar-SA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ar-SA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المستقطب 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المجالات المغناطيسية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التدفق المغناطيسي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القاعدة الأولى لليد اليمنى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الملف </a:t>
            </a:r>
            <a:r>
              <a:rPr lang="ar-SA" sz="32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اللولبى</a:t>
            </a:r>
            <a:endParaRPr lang="ar-SA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المغناطيس الكهربائي</a:t>
            </a:r>
          </a:p>
          <a:p>
            <a:pPr lvl="0"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القاعدة الثانية لليد اليمنى</a:t>
            </a:r>
          </a:p>
          <a:p>
            <a:pPr lvl="0" algn="ctr">
              <a:buFont typeface="Arial" pitchFamily="34" charset="0"/>
              <a:buChar char="•"/>
            </a:pPr>
            <a:r>
              <a:rPr lang="ar-S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المغناطيسية</a:t>
            </a:r>
          </a:p>
          <a:p>
            <a:pPr>
              <a:buFont typeface="Arial" pitchFamily="34" charset="0"/>
              <a:buChar char="•"/>
            </a:pPr>
            <a:endParaRPr lang="ar-SA" sz="4000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pic>
        <p:nvPicPr>
          <p:cNvPr id="4" name="صورة 3" descr="scientist-with-clipboard-bea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164307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11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0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ight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>
          <a:xfrm>
            <a:off x="827088" y="2276475"/>
            <a:ext cx="2520950" cy="2663825"/>
          </a:xfrm>
          <a:noFill/>
          <a:ln/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195513" y="4652963"/>
            <a:ext cx="1511300" cy="57626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468313" y="4652963"/>
            <a:ext cx="1511300" cy="5762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-142908" y="5143512"/>
            <a:ext cx="4643470" cy="1311831"/>
          </a:xfrm>
          <a:prstGeom prst="cloud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يحصل تنافر </a:t>
            </a:r>
          </a:p>
          <a:p>
            <a:pPr algn="ctr">
              <a:spcBef>
                <a:spcPct val="50000"/>
              </a:spcBef>
            </a:pPr>
            <a:r>
              <a:rPr lang="ar-SA" sz="2000" b="1" dirty="0"/>
              <a:t>بين الأقطاب المتماثلة ( المتشابهة)</a:t>
            </a:r>
            <a:endParaRPr lang="en-US" sz="2000" b="1" dirty="0"/>
          </a:p>
        </p:txBody>
      </p:sp>
      <p:pic>
        <p:nvPicPr>
          <p:cNvPr id="8" name="Picture 4" descr="ch_1_1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700461" cy="5057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easyscience.org/school/phys316/teach/ch_1/ch_1_1_16_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4276725" cy="1304925"/>
          </a:xfrm>
          <a:prstGeom prst="rect">
            <a:avLst/>
          </a:prstGeom>
          <a:noFill/>
        </p:spPr>
      </p:pic>
      <p:pic>
        <p:nvPicPr>
          <p:cNvPr id="98308" name="Picture 4" descr="http://easyscience.org/school/phys316/teach/ch_1/ch_1_1_16_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82"/>
            <a:ext cx="4286250" cy="1428751"/>
          </a:xfrm>
          <a:prstGeom prst="rect">
            <a:avLst/>
          </a:prstGeom>
          <a:noFill/>
        </p:spPr>
      </p:pic>
      <p:pic>
        <p:nvPicPr>
          <p:cNvPr id="98310" name="Picture 6" descr="http://easyscience.org/school/phys316/teach/ch_1/ch_1_1_16_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00570"/>
            <a:ext cx="4286250" cy="142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57733"/>
            <a:ext cx="3705757" cy="2014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8604"/>
            <a:ext cx="6176980" cy="301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428596" y="3643314"/>
            <a:ext cx="6686568" cy="704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نوع القوى في الصور التالية؟</a:t>
            </a:r>
          </a:p>
        </p:txBody>
      </p:sp>
      <p:pic>
        <p:nvPicPr>
          <p:cNvPr id="7" name="Picture 2" descr="http://shady.al-mahmoudi.com/wp-content/uploads/2010/10/thinking-web-pi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33"/>
          <a:stretch>
            <a:fillRect/>
          </a:stretch>
        </p:blipFill>
        <p:spPr bwMode="auto">
          <a:xfrm>
            <a:off x="4857752" y="5000636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4200" y="533400"/>
            <a:ext cx="54102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</a:pPr>
            <a:r>
              <a:rPr lang="ar-SA" sz="3200" b="1" dirty="0">
                <a:ln w="50800"/>
                <a:solidFill>
                  <a:srgbClr val="FFFF00"/>
                </a:solidFill>
              </a:rPr>
              <a:t>أنواع القوى المغناطيسية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43372" y="1500174"/>
            <a:ext cx="3857652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indent="-742950" algn="ctr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>
                <a:ln w="50800"/>
                <a:solidFill>
                  <a:schemeClr val="tx1"/>
                </a:solidFill>
                <a:cs typeface="Arabic Transparent" pitchFamily="2" charset="-78"/>
              </a:rPr>
              <a:t>      </a:t>
            </a:r>
            <a:r>
              <a:rPr lang="ar-SA" sz="2800" b="1" dirty="0">
                <a:ln w="50800"/>
                <a:solidFill>
                  <a:schemeClr val="tx1"/>
                </a:solidFill>
                <a:cs typeface="Arabic Transparent" pitchFamily="2" charset="-78"/>
              </a:rPr>
              <a:t>1- قوة تجاذب              2- قوة تنافر </a:t>
            </a:r>
          </a:p>
          <a:p>
            <a:pPr marL="811530" indent="-742950" algn="ctr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>
                <a:ln w="50800"/>
                <a:solidFill>
                  <a:schemeClr val="tx1"/>
                </a:solidFill>
                <a:cs typeface="Arabic Transparent" pitchFamily="2" charset="-78"/>
              </a:rPr>
              <a:t>     </a:t>
            </a:r>
          </a:p>
          <a:p>
            <a:pPr marL="811530" indent="-742950" algn="just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ar-SA" sz="2800" b="1" dirty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pic>
        <p:nvPicPr>
          <p:cNvPr id="41986" name="Picture 2" descr="http://ts2.mm.bing.net/th?id=H.5048052252871253&amp;pid=15.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1"/>
            <a:ext cx="2362200" cy="427197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286116" y="3000372"/>
            <a:ext cx="51816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ar-SA" sz="3200" b="1" dirty="0">
              <a:solidFill>
                <a:srgbClr val="0070C0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يمكن وصف قوة المغناطيس من خلال المجالات المغناطيسية المتولدة حول المغناطيس.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2" descr="http://www.clipart.dk.co.uk/DKImages/sci_electricity/image_sci_elec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30202" b="27013"/>
          <a:stretch>
            <a:fillRect/>
          </a:stretch>
        </p:blipFill>
        <p:spPr bwMode="auto">
          <a:xfrm>
            <a:off x="285720" y="5000636"/>
            <a:ext cx="5991236" cy="1646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838200" y="762000"/>
            <a:ext cx="7543800" cy="4991101"/>
            <a:chOff x="838200" y="762000"/>
            <a:chExt cx="7543800" cy="4991101"/>
          </a:xfrm>
        </p:grpSpPr>
        <p:pic>
          <p:nvPicPr>
            <p:cNvPr id="83970" name="Picture 2" descr="http://ts4.mm.bing.net/th?id=H.4555995103101123&amp;pid=15.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762000"/>
              <a:ext cx="7543800" cy="4991101"/>
            </a:xfrm>
            <a:prstGeom prst="rect">
              <a:avLst/>
            </a:prstGeom>
            <a:noFill/>
          </p:spPr>
        </p:pic>
        <p:sp>
          <p:nvSpPr>
            <p:cNvPr id="3" name="مستطيل 2"/>
            <p:cNvSpPr/>
            <p:nvPr/>
          </p:nvSpPr>
          <p:spPr>
            <a:xfrm>
              <a:off x="7000892" y="3357562"/>
              <a:ext cx="1357322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857224" y="2000240"/>
              <a:ext cx="1357322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00364" y="1552232"/>
            <a:ext cx="5643634" cy="244827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أعطي مفهوماً علمياً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للمجالات المغناطيسية ؟ 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صورة 2" descr=".k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1430028" cy="1488529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 bwMode="auto">
          <a:xfrm>
            <a:off x="1857760" y="1052736"/>
            <a:ext cx="1562112" cy="4905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دقيقة</a:t>
            </a:r>
            <a:endParaRPr lang="ar-S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9552" y="4221088"/>
            <a:ext cx="4464496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891208" y="5103291"/>
            <a:ext cx="231775" cy="228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891208" y="5603354"/>
            <a:ext cx="231775" cy="228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59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58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57</a:t>
            </a: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56</a:t>
            </a:r>
          </a:p>
        </p:txBody>
      </p:sp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55</a:t>
            </a:r>
          </a:p>
        </p:txBody>
      </p:sp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54</a:t>
            </a:r>
          </a:p>
        </p:txBody>
      </p:sp>
      <p:sp>
        <p:nvSpPr>
          <p:cNvPr id="15" name="Text Box 80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53</a:t>
            </a: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52</a:t>
            </a:r>
          </a:p>
        </p:txBody>
      </p:sp>
      <p:sp>
        <p:nvSpPr>
          <p:cNvPr id="17" name="Text Box 82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51</a:t>
            </a: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50</a:t>
            </a:r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49</a:t>
            </a: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48</a:t>
            </a: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47</a:t>
            </a: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46</a:t>
            </a: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45</a:t>
            </a:r>
          </a:p>
        </p:txBody>
      </p:sp>
      <p:sp>
        <p:nvSpPr>
          <p:cNvPr id="24" name="Text Box 89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44</a:t>
            </a:r>
          </a:p>
        </p:txBody>
      </p:sp>
      <p:sp>
        <p:nvSpPr>
          <p:cNvPr id="25" name="Text Box 90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43</a:t>
            </a:r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42</a:t>
            </a: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41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40</a:t>
            </a:r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39</a:t>
            </a:r>
          </a:p>
        </p:txBody>
      </p:sp>
      <p:sp>
        <p:nvSpPr>
          <p:cNvPr id="30" name="Text Box 95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38</a:t>
            </a:r>
          </a:p>
        </p:txBody>
      </p:sp>
      <p:sp>
        <p:nvSpPr>
          <p:cNvPr id="31" name="Text Box 9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37</a:t>
            </a: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36</a:t>
            </a: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35</a:t>
            </a:r>
          </a:p>
        </p:txBody>
      </p:sp>
      <p:sp>
        <p:nvSpPr>
          <p:cNvPr id="34" name="Text Box 99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34</a:t>
            </a:r>
          </a:p>
        </p:txBody>
      </p:sp>
      <p:sp>
        <p:nvSpPr>
          <p:cNvPr id="35" name="Text Box 100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33</a:t>
            </a:r>
          </a:p>
        </p:txBody>
      </p:sp>
      <p:sp>
        <p:nvSpPr>
          <p:cNvPr id="36" name="Text Box 102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32</a:t>
            </a:r>
          </a:p>
        </p:txBody>
      </p:sp>
      <p:sp>
        <p:nvSpPr>
          <p:cNvPr id="37" name="Text Box 103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31</a:t>
            </a:r>
          </a:p>
        </p:txBody>
      </p:sp>
      <p:sp>
        <p:nvSpPr>
          <p:cNvPr id="38" name="Text Box 104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30</a:t>
            </a:r>
          </a:p>
        </p:txBody>
      </p:sp>
      <p:sp>
        <p:nvSpPr>
          <p:cNvPr id="39" name="Text Box 105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29</a:t>
            </a:r>
          </a:p>
        </p:txBody>
      </p:sp>
      <p:sp>
        <p:nvSpPr>
          <p:cNvPr id="40" name="Text Box 10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28</a:t>
            </a:r>
          </a:p>
        </p:txBody>
      </p:sp>
      <p:sp>
        <p:nvSpPr>
          <p:cNvPr id="41" name="Text Box 10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27</a:t>
            </a:r>
          </a:p>
        </p:txBody>
      </p:sp>
      <p:sp>
        <p:nvSpPr>
          <p:cNvPr id="42" name="Text Box 108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26</a:t>
            </a: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25</a:t>
            </a:r>
          </a:p>
        </p:txBody>
      </p:sp>
      <p:sp>
        <p:nvSpPr>
          <p:cNvPr id="44" name="Text Box 110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24</a:t>
            </a:r>
          </a:p>
        </p:txBody>
      </p:sp>
      <p:sp>
        <p:nvSpPr>
          <p:cNvPr id="45" name="Text Box 111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23</a:t>
            </a:r>
          </a:p>
        </p:txBody>
      </p:sp>
      <p:sp>
        <p:nvSpPr>
          <p:cNvPr id="46" name="Text Box 112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22</a:t>
            </a:r>
          </a:p>
        </p:txBody>
      </p:sp>
      <p:sp>
        <p:nvSpPr>
          <p:cNvPr id="47" name="Text Box 113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21</a:t>
            </a:r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20</a:t>
            </a:r>
          </a:p>
        </p:txBody>
      </p:sp>
      <p:sp>
        <p:nvSpPr>
          <p:cNvPr id="49" name="Text Box 115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19</a:t>
            </a:r>
          </a:p>
        </p:txBody>
      </p:sp>
      <p:sp>
        <p:nvSpPr>
          <p:cNvPr id="50" name="Text Box 11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18</a:t>
            </a:r>
          </a:p>
        </p:txBody>
      </p:sp>
      <p:sp>
        <p:nvSpPr>
          <p:cNvPr id="51" name="Text Box 11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17</a:t>
            </a:r>
          </a:p>
        </p:txBody>
      </p: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16</a:t>
            </a:r>
          </a:p>
        </p:txBody>
      </p:sp>
      <p:sp>
        <p:nvSpPr>
          <p:cNvPr id="53" name="Text Box 119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15</a:t>
            </a:r>
          </a:p>
        </p:txBody>
      </p:sp>
      <p:sp>
        <p:nvSpPr>
          <p:cNvPr id="54" name="Text Box 120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14</a:t>
            </a:r>
          </a:p>
        </p:txBody>
      </p:sp>
      <p:sp>
        <p:nvSpPr>
          <p:cNvPr id="55" name="Text Box 121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13</a:t>
            </a:r>
          </a:p>
        </p:txBody>
      </p:sp>
      <p:sp>
        <p:nvSpPr>
          <p:cNvPr id="56" name="Text Box 122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12</a:t>
            </a:r>
          </a:p>
        </p:txBody>
      </p:sp>
      <p:sp>
        <p:nvSpPr>
          <p:cNvPr id="57" name="Text Box 123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11</a:t>
            </a:r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10</a:t>
            </a:r>
          </a:p>
        </p:txBody>
      </p:sp>
      <p:sp>
        <p:nvSpPr>
          <p:cNvPr id="59" name="Text Box 125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09</a:t>
            </a:r>
          </a:p>
        </p:txBody>
      </p:sp>
      <p:sp>
        <p:nvSpPr>
          <p:cNvPr id="60" name="Text Box 126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08</a:t>
            </a:r>
          </a:p>
        </p:txBody>
      </p:sp>
      <p:sp>
        <p:nvSpPr>
          <p:cNvPr id="61" name="Text Box 12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07</a:t>
            </a:r>
          </a:p>
        </p:txBody>
      </p:sp>
      <p:sp>
        <p:nvSpPr>
          <p:cNvPr id="62" name="Text Box 128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06</a:t>
            </a:r>
          </a:p>
        </p:txBody>
      </p:sp>
      <p:sp>
        <p:nvSpPr>
          <p:cNvPr id="63" name="Text Box 129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05</a:t>
            </a:r>
          </a:p>
        </p:txBody>
      </p:sp>
      <p:sp>
        <p:nvSpPr>
          <p:cNvPr id="64" name="Text Box 130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04</a:t>
            </a:r>
          </a:p>
        </p:txBody>
      </p:sp>
      <p:sp>
        <p:nvSpPr>
          <p:cNvPr id="65" name="Text Box 131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03</a:t>
            </a:r>
          </a:p>
        </p:txBody>
      </p:sp>
      <p:sp>
        <p:nvSpPr>
          <p:cNvPr id="66" name="Text Box 132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02</a:t>
            </a:r>
          </a:p>
        </p:txBody>
      </p:sp>
      <p:sp>
        <p:nvSpPr>
          <p:cNvPr id="67" name="Text Box 133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latin typeface="Verdana" pitchFamily="34" charset="0"/>
              </a:rPr>
              <a:t>01</a:t>
            </a:r>
          </a:p>
        </p:txBody>
      </p:sp>
      <p:sp>
        <p:nvSpPr>
          <p:cNvPr id="68" name="Text Box 137"/>
          <p:cNvSpPr txBox="1">
            <a:spLocks noChangeArrowheads="1"/>
          </p:cNvSpPr>
          <p:nvPr/>
        </p:nvSpPr>
        <p:spPr bwMode="auto">
          <a:xfrm>
            <a:off x="1043608" y="4365104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 dirty="0">
                <a:latin typeface="Verdana" pitchFamily="34" charset="0"/>
              </a:rPr>
              <a:t>00</a:t>
            </a:r>
          </a:p>
        </p:txBody>
      </p:sp>
      <p:pic>
        <p:nvPicPr>
          <p:cNvPr id="69" name="Picture 2" descr="http://t2.gstatic.com/images?q=tbn:ANd9GcS7hF9dtk-DeUr_h6MTCMf5yrY7s2qKDp8N4mAm-cETv3bu2bC8Z3SFIX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348880"/>
            <a:ext cx="1661001" cy="1384168"/>
          </a:xfrm>
          <a:prstGeom prst="rect">
            <a:avLst/>
          </a:prstGeom>
          <a:noFill/>
        </p:spPr>
      </p:pic>
      <p:sp>
        <p:nvSpPr>
          <p:cNvPr id="70" name="شكل بيضاوي 69"/>
          <p:cNvSpPr/>
          <p:nvPr/>
        </p:nvSpPr>
        <p:spPr>
          <a:xfrm>
            <a:off x="5500694" y="4214818"/>
            <a:ext cx="3143272" cy="24288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درس الأول تصوير الحركـه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مخصص 2">
      <a:majorFont>
        <a:latin typeface="Calibri"/>
        <a:ea typeface=""/>
        <a:cs typeface="mohammad bold art 1"/>
      </a:majorFont>
      <a:minorFont>
        <a:latin typeface="Calibri"/>
        <a:ea typeface=""/>
        <a:cs typeface="mohammad bold art 1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الدرس الأول تصوير الحركـه</Template>
  <TotalTime>2453</TotalTime>
  <Words>1634</Words>
  <Application>Microsoft Office PowerPoint</Application>
  <PresentationFormat>عرض على الشاشة (4:3)</PresentationFormat>
  <Paragraphs>501</Paragraphs>
  <Slides>31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الدرس الأول تصوير الحركـه</vt:lpstr>
      <vt:lpstr>عرض تقديمي في PowerPoint</vt:lpstr>
      <vt:lpstr>الأهداف في هذا الدرس</vt:lpstr>
      <vt:lpstr>المفردات الجديدة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أين تتمركز قوة المغناطيس؟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لولوه بنت الفرج</cp:lastModifiedBy>
  <cp:revision>245</cp:revision>
  <dcterms:created xsi:type="dcterms:W3CDTF">2015-02-23T13:41:53Z</dcterms:created>
  <dcterms:modified xsi:type="dcterms:W3CDTF">2021-01-18T14:45:33Z</dcterms:modified>
</cp:coreProperties>
</file>