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notesSlides/notesSlide21.xml" ContentType="application/vnd.openxmlformats-officedocument.presentationml.notesSlide+xml"/>
  <Override PartName="/ppt/tags/tag34.xml" ContentType="application/vnd.openxmlformats-officedocument.presentationml.tags+xml"/>
  <Override PartName="/ppt/notesSlides/notesSlide22.xml" ContentType="application/vnd.openxmlformats-officedocument.presentationml.notesSlide+xml"/>
  <Override PartName="/ppt/tags/tag3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3" r:id="rId3"/>
    <p:sldId id="260" r:id="rId4"/>
    <p:sldId id="284" r:id="rId5"/>
    <p:sldId id="301" r:id="rId6"/>
    <p:sldId id="285" r:id="rId7"/>
    <p:sldId id="330" r:id="rId8"/>
    <p:sldId id="266" r:id="rId9"/>
    <p:sldId id="279" r:id="rId10"/>
    <p:sldId id="317" r:id="rId11"/>
    <p:sldId id="313" r:id="rId12"/>
    <p:sldId id="331" r:id="rId13"/>
    <p:sldId id="321" r:id="rId14"/>
    <p:sldId id="318" r:id="rId15"/>
    <p:sldId id="323" r:id="rId16"/>
    <p:sldId id="332" r:id="rId17"/>
    <p:sldId id="322" r:id="rId18"/>
    <p:sldId id="333" r:id="rId19"/>
    <p:sldId id="324" r:id="rId20"/>
    <p:sldId id="326" r:id="rId21"/>
    <p:sldId id="297" r:id="rId22"/>
    <p:sldId id="295" r:id="rId23"/>
    <p:sldId id="328" r:id="rId24"/>
    <p:sldId id="300" r:id="rId25"/>
  </p:sldIdLst>
  <p:sldSz cx="13355638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(A) Arslan Wessam A" panose="03020402040406030203" pitchFamily="66" charset="-78"/>
      <p:regular r:id="rId31"/>
    </p:embeddedFont>
    <p:embeddedFont>
      <p:font typeface="Alnaseeb" panose="00000500000000000000" pitchFamily="50" charset="-78"/>
      <p:regular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Calibri Light" panose="020F0302020204030204" pitchFamily="34" charset="0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84" userDrawn="1">
          <p15:clr>
            <a:srgbClr val="A4A3A4"/>
          </p15:clr>
        </p15:guide>
        <p15:guide id="3" orient="horz" pos="24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3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58C"/>
    <a:srgbClr val="1C75BC"/>
    <a:srgbClr val="F3EC18"/>
    <a:srgbClr val="DAB77B"/>
    <a:srgbClr val="FFFDE9"/>
    <a:srgbClr val="FCFDFB"/>
    <a:srgbClr val="5A6B93"/>
    <a:srgbClr val="9D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7963" autoAdjust="0"/>
  </p:normalViewPr>
  <p:slideViewPr>
    <p:cSldViewPr snapToGrid="0" showGuides="1">
      <p:cViewPr>
        <p:scale>
          <a:sx n="60" d="100"/>
          <a:sy n="60" d="100"/>
        </p:scale>
        <p:origin x="756" y="36"/>
      </p:cViewPr>
      <p:guideLst>
        <p:guide pos="4184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42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5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832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76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29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42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6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15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106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98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533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91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73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811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45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11" Type="http://schemas.openxmlformats.org/officeDocument/2006/relationships/image" Target="../media/image39.png"/><Relationship Id="rId5" Type="http://schemas.openxmlformats.org/officeDocument/2006/relationships/image" Target="../media/image2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4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4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4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5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5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drive.google.com/file/d/1GqGADBwIMGStNce377fIQnndm8vdXwQC/view" TargetMode="Externa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2344374" y="2959464"/>
            <a:ext cx="859545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8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المستطيل</a:t>
            </a:r>
            <a:endParaRPr lang="en-AE" sz="8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083303" y="1551775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C59939B-43C5-471A-ACE1-97D2CC2AD794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C6B92842-9F77-443C-B7E6-A20FEDFC7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79D056E-FD13-433F-9E72-2D6A94256F92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CE6F5787-790F-472A-923B-F5F503F9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F3FD7D3C-4349-4F7F-B39C-889328C549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2" b="60570"/>
          <a:stretch/>
        </p:blipFill>
        <p:spPr>
          <a:xfrm>
            <a:off x="3557601" y="1385509"/>
            <a:ext cx="8525702" cy="1211893"/>
          </a:xfrm>
          <a:prstGeom prst="rect">
            <a:avLst/>
          </a:prstGeom>
        </p:spPr>
      </p:pic>
      <p:pic>
        <p:nvPicPr>
          <p:cNvPr id="23" name="صورة 22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6A225D24-90B3-4A58-AC9D-8F3723EA33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1604" r="71995" b="40039"/>
          <a:stretch/>
        </p:blipFill>
        <p:spPr>
          <a:xfrm>
            <a:off x="273598" y="2272290"/>
            <a:ext cx="3881307" cy="2150326"/>
          </a:xfrm>
          <a:prstGeom prst="rect">
            <a:avLst/>
          </a:prstGeom>
        </p:spPr>
      </p:pic>
      <p:pic>
        <p:nvPicPr>
          <p:cNvPr id="8" name="صورة 7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505E8A02-E808-4E8F-9819-F3B2231A5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3252325" y="4122349"/>
            <a:ext cx="7067550" cy="2700284"/>
          </a:xfrm>
          <a:prstGeom prst="rect">
            <a:avLst/>
          </a:prstGeom>
        </p:spPr>
      </p:pic>
      <p:pic>
        <p:nvPicPr>
          <p:cNvPr id="10" name="صورة 9" descr="صورة تحتوي على نص, الخط, أسود&#10;&#10;تم إنشاء الوصف تلقائياً">
            <a:extLst>
              <a:ext uri="{FF2B5EF4-FFF2-40B4-BE49-F238E27FC236}">
                <a16:creationId xmlns:a16="http://schemas.microsoft.com/office/drawing/2014/main" id="{70279080-0478-4154-8DFA-5DA78E8840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53" y="2418969"/>
            <a:ext cx="6754587" cy="1678535"/>
          </a:xfrm>
          <a:prstGeom prst="rect">
            <a:avLst/>
          </a:prstGeom>
        </p:spPr>
      </p:pic>
      <p:pic>
        <p:nvPicPr>
          <p:cNvPr id="13" name="رسم 12" descr="سهم: دوران إلى اليسار خطوط عريضة">
            <a:extLst>
              <a:ext uri="{FF2B5EF4-FFF2-40B4-BE49-F238E27FC236}">
                <a16:creationId xmlns:a16="http://schemas.microsoft.com/office/drawing/2014/main" id="{6F77A076-26AD-473A-9F68-C908CFADD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77477" flipH="1">
            <a:off x="10307756" y="4306196"/>
            <a:ext cx="1459831" cy="1322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0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3" y="192297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6B264C9-AFAE-4CFC-8D09-11313EF7E2CA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AEFE6CCC-972A-4F3A-8386-8788CCC16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AE3E1CDC-358C-41AD-9C03-90FDB7CACD01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3" name="图片 19">
              <a:extLst>
                <a:ext uri="{FF2B5EF4-FFF2-40B4-BE49-F238E27FC236}">
                  <a16:creationId xmlns:a16="http://schemas.microsoft.com/office/drawing/2014/main" id="{77F3B772-5C48-4311-981F-4FAA176E6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EB22C39-59D5-446B-A96E-DC1195D219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917" b="-12963"/>
          <a:stretch/>
        </p:blipFill>
        <p:spPr>
          <a:xfrm>
            <a:off x="2084558" y="1940448"/>
            <a:ext cx="9802275" cy="622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5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964667" y="2156519"/>
            <a:ext cx="11426304" cy="2961316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4566509" y="1431020"/>
            <a:ext cx="8187744" cy="1192548"/>
            <a:chOff x="3685446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4958262" y="1697320"/>
              <a:ext cx="5921737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3685446" y="1672386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إثبات أن متوازي أضلاع يكون مستطيلاً :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D0CED3C-452B-4590-8BC2-CAC7925D6A18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C34C1EBA-5C5A-4B80-95E5-EAE7240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925C5D8D-76F7-4AA0-B5FC-5D420C34C5CC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9" name="图片 19">
              <a:extLst>
                <a:ext uri="{FF2B5EF4-FFF2-40B4-BE49-F238E27FC236}">
                  <a16:creationId xmlns:a16="http://schemas.microsoft.com/office/drawing/2014/main" id="{7A24C21E-2B53-40C8-9C66-1D5463D31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4" name="صورة 3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707EFC07-502E-4A4B-A2AA-8EF77EC51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72" y="2635429"/>
            <a:ext cx="10301093" cy="2271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19313" y="1829538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BE26B3D-E423-4984-988C-E555D9BF418A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E31244C7-6D8E-496D-B601-2AC0F7C20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CFC55B3-CE1D-4BC6-B1AC-D9402CD733D5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4" name="图片 19">
              <a:extLst>
                <a:ext uri="{FF2B5EF4-FFF2-40B4-BE49-F238E27FC236}">
                  <a16:creationId xmlns:a16="http://schemas.microsoft.com/office/drawing/2014/main" id="{96A185BA-B869-4E25-9919-9AD80EA1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7BFCFD84-853D-4AF7-AE82-B36EFC928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4" y="1633041"/>
            <a:ext cx="10932694" cy="13755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12955E9-3F58-4E03-8887-C22DCA01BA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163" y="4518542"/>
            <a:ext cx="3702325" cy="219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 descr="صورة تحتوي على نص, الخط, أسود, لقطة شاشة&#10;&#10;تم إنشاء الوصف تلقائياً">
            <a:extLst>
              <a:ext uri="{FF2B5EF4-FFF2-40B4-BE49-F238E27FC236}">
                <a16:creationId xmlns:a16="http://schemas.microsoft.com/office/drawing/2014/main" id="{D1242934-BC4A-4FEB-A978-4D062540BA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4" y="3289127"/>
            <a:ext cx="11668125" cy="151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2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2" y="1970472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pic>
        <p:nvPicPr>
          <p:cNvPr id="6" name="صورة 5" descr="صورة تحتوي على نص, الخط, أسود, لقطة شاشة&#10;&#10;تم إنشاء الوصف تلقائياً">
            <a:extLst>
              <a:ext uri="{FF2B5EF4-FFF2-40B4-BE49-F238E27FC236}">
                <a16:creationId xmlns:a16="http://schemas.microsoft.com/office/drawing/2014/main" id="{F37B05C4-28C8-43CC-9C72-F365E4B92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2" y="1791669"/>
            <a:ext cx="11315700" cy="156210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66EA4F2-FC5E-4869-857F-D94F87EEA073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1653BD72-4DBD-4282-A555-0C606B72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B873FF81-A9FE-4262-9046-AE54126D6083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D6D115F9-99D7-4DDF-A51C-3E99F60B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2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072208" y="194029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pic>
        <p:nvPicPr>
          <p:cNvPr id="4" name="صورة 3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60EDDC96-0B4E-4B08-96E4-3AC736E7F0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0" b="53481"/>
          <a:stretch/>
        </p:blipFill>
        <p:spPr>
          <a:xfrm>
            <a:off x="5266873" y="1709726"/>
            <a:ext cx="6805334" cy="1309520"/>
          </a:xfrm>
          <a:prstGeom prst="rect">
            <a:avLst/>
          </a:prstGeom>
        </p:spPr>
      </p:pic>
      <p:pic>
        <p:nvPicPr>
          <p:cNvPr id="6" name="صورة 5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98B3CC81-957C-4EC2-9DB1-E345BF785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82" y="3907685"/>
            <a:ext cx="7943850" cy="2847975"/>
          </a:xfrm>
          <a:prstGeom prst="rect">
            <a:avLst/>
          </a:prstGeom>
        </p:spPr>
      </p:pic>
      <p:pic>
        <p:nvPicPr>
          <p:cNvPr id="19" name="صورة 18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4C38B83D-9F53-4F85-97BD-7703F7C9C5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50214" r="165" b="3267"/>
          <a:stretch/>
        </p:blipFill>
        <p:spPr>
          <a:xfrm>
            <a:off x="5019828" y="3038059"/>
            <a:ext cx="6805334" cy="1309520"/>
          </a:xfrm>
          <a:prstGeom prst="rect">
            <a:avLst/>
          </a:prstGeom>
        </p:spPr>
      </p:pic>
      <p:pic>
        <p:nvPicPr>
          <p:cNvPr id="23" name="رسم 22" descr="سهم: دوران إلى اليسار خطوط عريضة">
            <a:extLst>
              <a:ext uri="{FF2B5EF4-FFF2-40B4-BE49-F238E27FC236}">
                <a16:creationId xmlns:a16="http://schemas.microsoft.com/office/drawing/2014/main" id="{84589C05-5765-41C9-A78B-34F6B888C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677477" flipH="1">
            <a:off x="8929161" y="4381659"/>
            <a:ext cx="1459831" cy="132219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28CA266-A49D-4180-9D92-4A81D01073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599" y="1915317"/>
            <a:ext cx="3153215" cy="311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31B04A2-1960-43DE-AB1C-B400DF5BA63A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25" name="图片 19">
              <a:extLst>
                <a:ext uri="{FF2B5EF4-FFF2-40B4-BE49-F238E27FC236}">
                  <a16:creationId xmlns:a16="http://schemas.microsoft.com/office/drawing/2014/main" id="{202D43D0-C0A9-4A56-B4C8-8737CBBF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4C0542F4-32B4-495D-8846-3E32CA2A9612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32" name="图片 19">
              <a:extLst>
                <a:ext uri="{FF2B5EF4-FFF2-40B4-BE49-F238E27FC236}">
                  <a16:creationId xmlns:a16="http://schemas.microsoft.com/office/drawing/2014/main" id="{3BFEE8F3-2D6D-4A2E-A9A6-31B2301FF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323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072208" y="194029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28CA266-A49D-4180-9D92-4A81D0107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599" y="1915317"/>
            <a:ext cx="3153215" cy="311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31B04A2-1960-43DE-AB1C-B400DF5BA63A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25" name="图片 19">
              <a:extLst>
                <a:ext uri="{FF2B5EF4-FFF2-40B4-BE49-F238E27FC236}">
                  <a16:creationId xmlns:a16="http://schemas.microsoft.com/office/drawing/2014/main" id="{202D43D0-C0A9-4A56-B4C8-8737CBBF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4C0542F4-32B4-495D-8846-3E32CA2A9612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32" name="图片 19">
              <a:extLst>
                <a:ext uri="{FF2B5EF4-FFF2-40B4-BE49-F238E27FC236}">
                  <a16:creationId xmlns:a16="http://schemas.microsoft.com/office/drawing/2014/main" id="{3BFEE8F3-2D6D-4A2E-A9A6-31B2301FF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877FE16E-4CF5-4E08-81A1-A3B1114A77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07" y="1995487"/>
            <a:ext cx="7886700" cy="2867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84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63431" y="196015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5495A8-AE1A-4AEA-B192-21B92577D212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94C6B951-C0BA-40F8-979A-14D129658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CE3D6A9C-C817-4411-A899-C4FF504AB101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A5CFD575-90D8-4E34-9D22-F79E06C49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101" name="صورة 100">
            <a:extLst>
              <a:ext uri="{FF2B5EF4-FFF2-40B4-BE49-F238E27FC236}">
                <a16:creationId xmlns:a16="http://schemas.microsoft.com/office/drawing/2014/main" id="{76E31D28-C220-4DE1-95F5-79CC383CA1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2629"/>
          <a:stretch/>
        </p:blipFill>
        <p:spPr>
          <a:xfrm>
            <a:off x="704756" y="1893084"/>
            <a:ext cx="11226195" cy="1095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2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29123" y="1643234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3280E43-6DF6-47A3-B986-1290F3F26E64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AA147E4E-54CC-4A3F-9244-D8FCDCDD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221FBECB-A896-450C-B46B-03DBB2DF3B64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4" name="图片 19">
              <a:extLst>
                <a:ext uri="{FF2B5EF4-FFF2-40B4-BE49-F238E27FC236}">
                  <a16:creationId xmlns:a16="http://schemas.microsoft.com/office/drawing/2014/main" id="{87D8A427-CA28-44CA-B53B-844FE84D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79A6956C-BD10-40B2-9198-4025AFBB8E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0" b="64695"/>
          <a:stretch/>
        </p:blipFill>
        <p:spPr>
          <a:xfrm>
            <a:off x="3384884" y="1666342"/>
            <a:ext cx="7940770" cy="1575859"/>
          </a:xfrm>
          <a:prstGeom prst="rect">
            <a:avLst/>
          </a:prstGeom>
        </p:spPr>
      </p:pic>
      <p:pic>
        <p:nvPicPr>
          <p:cNvPr id="26" name="صورة 25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777CCE1B-1B8D-464C-90C2-ECAB724018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2" t="34577" b="51431"/>
          <a:stretch/>
        </p:blipFill>
        <p:spPr>
          <a:xfrm>
            <a:off x="6069020" y="3335063"/>
            <a:ext cx="6873479" cy="561473"/>
          </a:xfrm>
          <a:prstGeom prst="rect">
            <a:avLst/>
          </a:prstGeom>
        </p:spPr>
      </p:pic>
      <p:pic>
        <p:nvPicPr>
          <p:cNvPr id="28" name="صورة 27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53181D52-36A2-4A43-8244-2EC2237431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2308" r="62936" b="17798"/>
          <a:stretch/>
        </p:blipFill>
        <p:spPr>
          <a:xfrm>
            <a:off x="413139" y="2823773"/>
            <a:ext cx="4042611" cy="320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CF8D7799-42C3-4232-A3BB-5EF52941FA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8" t="60921"/>
          <a:stretch/>
        </p:blipFill>
        <p:spPr>
          <a:xfrm>
            <a:off x="11229258" y="3839034"/>
            <a:ext cx="1916502" cy="1633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8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29123" y="1643234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3280E43-6DF6-47A3-B986-1290F3F26E64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AA147E4E-54CC-4A3F-9244-D8FCDCDD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221FBECB-A896-450C-B46B-03DBB2DF3B64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4" name="图片 19">
              <a:extLst>
                <a:ext uri="{FF2B5EF4-FFF2-40B4-BE49-F238E27FC236}">
                  <a16:creationId xmlns:a16="http://schemas.microsoft.com/office/drawing/2014/main" id="{87D8A427-CA28-44CA-B53B-844FE84D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79A6956C-BD10-40B2-9198-4025AFBB8E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0" b="64695"/>
          <a:stretch/>
        </p:blipFill>
        <p:spPr>
          <a:xfrm>
            <a:off x="3505524" y="1666343"/>
            <a:ext cx="7820130" cy="1551918"/>
          </a:xfrm>
          <a:prstGeom prst="rect">
            <a:avLst/>
          </a:prstGeom>
        </p:spPr>
      </p:pic>
      <p:pic>
        <p:nvPicPr>
          <p:cNvPr id="26" name="صورة 25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777CCE1B-1B8D-464C-90C2-ECAB724018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2" t="34577" b="51431"/>
          <a:stretch/>
        </p:blipFill>
        <p:spPr>
          <a:xfrm>
            <a:off x="6069020" y="3299327"/>
            <a:ext cx="6873479" cy="561473"/>
          </a:xfrm>
          <a:prstGeom prst="rect">
            <a:avLst/>
          </a:prstGeom>
        </p:spPr>
      </p:pic>
      <p:pic>
        <p:nvPicPr>
          <p:cNvPr id="27" name="صورة 26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3AF636B5-DC85-4121-A1C3-9877358B72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1" t="62039" r="32820" b="2109"/>
          <a:stretch/>
        </p:blipFill>
        <p:spPr>
          <a:xfrm>
            <a:off x="11209951" y="3860800"/>
            <a:ext cx="1732548" cy="1438651"/>
          </a:xfrm>
          <a:prstGeom prst="rect">
            <a:avLst/>
          </a:prstGeom>
        </p:spPr>
      </p:pic>
      <p:pic>
        <p:nvPicPr>
          <p:cNvPr id="28" name="صورة 27" descr="صورة تحتوي على نص, لقطة شاشة, مستطيل, التصميم&#10;&#10;تم إنشاء الوصف تلقائياً">
            <a:extLst>
              <a:ext uri="{FF2B5EF4-FFF2-40B4-BE49-F238E27FC236}">
                <a16:creationId xmlns:a16="http://schemas.microsoft.com/office/drawing/2014/main" id="{53181D52-36A2-4A43-8244-2EC2237431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2308" r="62936" b="17798"/>
          <a:stretch/>
        </p:blipFill>
        <p:spPr>
          <a:xfrm>
            <a:off x="413139" y="2823773"/>
            <a:ext cx="4042611" cy="320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4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757773" y="2223209"/>
            <a:ext cx="8768743" cy="2579464"/>
          </a:xfrm>
          <a:custGeom>
            <a:avLst/>
            <a:gdLst>
              <a:gd name="connsiteX0" fmla="*/ 0 w 8768743"/>
              <a:gd name="connsiteY0" fmla="*/ 0 h 2579464"/>
              <a:gd name="connsiteX1" fmla="*/ 674519 w 8768743"/>
              <a:gd name="connsiteY1" fmla="*/ 0 h 2579464"/>
              <a:gd name="connsiteX2" fmla="*/ 1173663 w 8768743"/>
              <a:gd name="connsiteY2" fmla="*/ 0 h 2579464"/>
              <a:gd name="connsiteX3" fmla="*/ 1848181 w 8768743"/>
              <a:gd name="connsiteY3" fmla="*/ 0 h 2579464"/>
              <a:gd name="connsiteX4" fmla="*/ 2259638 w 8768743"/>
              <a:gd name="connsiteY4" fmla="*/ 0 h 2579464"/>
              <a:gd name="connsiteX5" fmla="*/ 2758781 w 8768743"/>
              <a:gd name="connsiteY5" fmla="*/ 0 h 2579464"/>
              <a:gd name="connsiteX6" fmla="*/ 3170238 w 8768743"/>
              <a:gd name="connsiteY6" fmla="*/ 0 h 2579464"/>
              <a:gd name="connsiteX7" fmla="*/ 3844757 w 8768743"/>
              <a:gd name="connsiteY7" fmla="*/ 0 h 2579464"/>
              <a:gd name="connsiteX8" fmla="*/ 4519275 w 8768743"/>
              <a:gd name="connsiteY8" fmla="*/ 0 h 2579464"/>
              <a:gd name="connsiteX9" fmla="*/ 5369169 w 8768743"/>
              <a:gd name="connsiteY9" fmla="*/ 0 h 2579464"/>
              <a:gd name="connsiteX10" fmla="*/ 5956000 w 8768743"/>
              <a:gd name="connsiteY10" fmla="*/ 0 h 2579464"/>
              <a:gd name="connsiteX11" fmla="*/ 6805894 w 8768743"/>
              <a:gd name="connsiteY11" fmla="*/ 0 h 2579464"/>
              <a:gd name="connsiteX12" fmla="*/ 7305037 w 8768743"/>
              <a:gd name="connsiteY12" fmla="*/ 0 h 2579464"/>
              <a:gd name="connsiteX13" fmla="*/ 7979556 w 8768743"/>
              <a:gd name="connsiteY13" fmla="*/ 0 h 2579464"/>
              <a:gd name="connsiteX14" fmla="*/ 8768743 w 8768743"/>
              <a:gd name="connsiteY14" fmla="*/ 0 h 2579464"/>
              <a:gd name="connsiteX15" fmla="*/ 8768743 w 8768743"/>
              <a:gd name="connsiteY15" fmla="*/ 567482 h 2579464"/>
              <a:gd name="connsiteX16" fmla="*/ 8768743 w 8768743"/>
              <a:gd name="connsiteY16" fmla="*/ 1186553 h 2579464"/>
              <a:gd name="connsiteX17" fmla="*/ 8768743 w 8768743"/>
              <a:gd name="connsiteY17" fmla="*/ 1779830 h 2579464"/>
              <a:gd name="connsiteX18" fmla="*/ 8768743 w 8768743"/>
              <a:gd name="connsiteY18" fmla="*/ 2579464 h 2579464"/>
              <a:gd name="connsiteX19" fmla="*/ 8269599 w 8768743"/>
              <a:gd name="connsiteY19" fmla="*/ 2579464 h 2579464"/>
              <a:gd name="connsiteX20" fmla="*/ 7419706 w 8768743"/>
              <a:gd name="connsiteY20" fmla="*/ 2579464 h 2579464"/>
              <a:gd name="connsiteX21" fmla="*/ 7008249 w 8768743"/>
              <a:gd name="connsiteY21" fmla="*/ 2579464 h 2579464"/>
              <a:gd name="connsiteX22" fmla="*/ 6421418 w 8768743"/>
              <a:gd name="connsiteY22" fmla="*/ 2579464 h 2579464"/>
              <a:gd name="connsiteX23" fmla="*/ 6009962 w 8768743"/>
              <a:gd name="connsiteY23" fmla="*/ 2579464 h 2579464"/>
              <a:gd name="connsiteX24" fmla="*/ 5510818 w 8768743"/>
              <a:gd name="connsiteY24" fmla="*/ 2579464 h 2579464"/>
              <a:gd name="connsiteX25" fmla="*/ 4660924 w 8768743"/>
              <a:gd name="connsiteY25" fmla="*/ 2579464 h 2579464"/>
              <a:gd name="connsiteX26" fmla="*/ 4249468 w 8768743"/>
              <a:gd name="connsiteY26" fmla="*/ 2579464 h 2579464"/>
              <a:gd name="connsiteX27" fmla="*/ 3574949 w 8768743"/>
              <a:gd name="connsiteY27" fmla="*/ 2579464 h 2579464"/>
              <a:gd name="connsiteX28" fmla="*/ 2725056 w 8768743"/>
              <a:gd name="connsiteY28" fmla="*/ 2579464 h 2579464"/>
              <a:gd name="connsiteX29" fmla="*/ 2138224 w 8768743"/>
              <a:gd name="connsiteY29" fmla="*/ 2579464 h 2579464"/>
              <a:gd name="connsiteX30" fmla="*/ 1288331 w 8768743"/>
              <a:gd name="connsiteY30" fmla="*/ 2579464 h 2579464"/>
              <a:gd name="connsiteX31" fmla="*/ 701499 w 8768743"/>
              <a:gd name="connsiteY31" fmla="*/ 2579464 h 2579464"/>
              <a:gd name="connsiteX32" fmla="*/ 0 w 8768743"/>
              <a:gd name="connsiteY32" fmla="*/ 2579464 h 2579464"/>
              <a:gd name="connsiteX33" fmla="*/ 0 w 8768743"/>
              <a:gd name="connsiteY33" fmla="*/ 1883009 h 2579464"/>
              <a:gd name="connsiteX34" fmla="*/ 0 w 8768743"/>
              <a:gd name="connsiteY34" fmla="*/ 1238143 h 2579464"/>
              <a:gd name="connsiteX35" fmla="*/ 0 w 8768743"/>
              <a:gd name="connsiteY35" fmla="*/ 619071 h 2579464"/>
              <a:gd name="connsiteX36" fmla="*/ 0 w 8768743"/>
              <a:gd name="connsiteY36" fmla="*/ 0 h 257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768743" h="2579464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55095" y="140997"/>
                  <a:pt x="8741974" y="411188"/>
                  <a:pt x="8768743" y="567482"/>
                </a:cubicBezTo>
                <a:cubicBezTo>
                  <a:pt x="8795512" y="723776"/>
                  <a:pt x="8795323" y="964961"/>
                  <a:pt x="8768743" y="1186553"/>
                </a:cubicBezTo>
                <a:cubicBezTo>
                  <a:pt x="8742163" y="1408145"/>
                  <a:pt x="8780179" y="1582461"/>
                  <a:pt x="8768743" y="1779830"/>
                </a:cubicBezTo>
                <a:cubicBezTo>
                  <a:pt x="8757307" y="1977199"/>
                  <a:pt x="8730907" y="2392791"/>
                  <a:pt x="8768743" y="2579464"/>
                </a:cubicBezTo>
                <a:cubicBezTo>
                  <a:pt x="8633908" y="2588579"/>
                  <a:pt x="8472450" y="2575397"/>
                  <a:pt x="8269599" y="2579464"/>
                </a:cubicBezTo>
                <a:cubicBezTo>
                  <a:pt x="8066748" y="2583531"/>
                  <a:pt x="7631261" y="2596993"/>
                  <a:pt x="7419706" y="2579464"/>
                </a:cubicBezTo>
                <a:cubicBezTo>
                  <a:pt x="7208151" y="2561935"/>
                  <a:pt x="7146141" y="2599680"/>
                  <a:pt x="7008249" y="2579464"/>
                </a:cubicBezTo>
                <a:cubicBezTo>
                  <a:pt x="6870357" y="2559248"/>
                  <a:pt x="6678438" y="2553055"/>
                  <a:pt x="6421418" y="2579464"/>
                </a:cubicBezTo>
                <a:cubicBezTo>
                  <a:pt x="6164398" y="2605873"/>
                  <a:pt x="6137549" y="2571496"/>
                  <a:pt x="6009962" y="2579464"/>
                </a:cubicBezTo>
                <a:cubicBezTo>
                  <a:pt x="5882375" y="2587432"/>
                  <a:pt x="5644625" y="2580058"/>
                  <a:pt x="5510818" y="2579464"/>
                </a:cubicBezTo>
                <a:cubicBezTo>
                  <a:pt x="5377011" y="2578870"/>
                  <a:pt x="4945344" y="2565519"/>
                  <a:pt x="4660924" y="2579464"/>
                </a:cubicBezTo>
                <a:cubicBezTo>
                  <a:pt x="4376504" y="2593409"/>
                  <a:pt x="4448289" y="2574385"/>
                  <a:pt x="4249468" y="2579464"/>
                </a:cubicBezTo>
                <a:cubicBezTo>
                  <a:pt x="4050647" y="2584543"/>
                  <a:pt x="3713020" y="2551602"/>
                  <a:pt x="3574949" y="2579464"/>
                </a:cubicBezTo>
                <a:cubicBezTo>
                  <a:pt x="3436878" y="2607326"/>
                  <a:pt x="2896228" y="2574373"/>
                  <a:pt x="2725056" y="2579464"/>
                </a:cubicBezTo>
                <a:cubicBezTo>
                  <a:pt x="2553884" y="2584555"/>
                  <a:pt x="2393500" y="2562840"/>
                  <a:pt x="2138224" y="2579464"/>
                </a:cubicBezTo>
                <a:cubicBezTo>
                  <a:pt x="1882948" y="2596088"/>
                  <a:pt x="1524541" y="2569374"/>
                  <a:pt x="1288331" y="2579464"/>
                </a:cubicBezTo>
                <a:cubicBezTo>
                  <a:pt x="1052121" y="2589554"/>
                  <a:pt x="869413" y="2587124"/>
                  <a:pt x="701499" y="2579464"/>
                </a:cubicBezTo>
                <a:cubicBezTo>
                  <a:pt x="533585" y="2571804"/>
                  <a:pt x="192963" y="2574623"/>
                  <a:pt x="0" y="2579464"/>
                </a:cubicBezTo>
                <a:cubicBezTo>
                  <a:pt x="181" y="2410217"/>
                  <a:pt x="-15453" y="2037696"/>
                  <a:pt x="0" y="1883009"/>
                </a:cubicBezTo>
                <a:cubicBezTo>
                  <a:pt x="15453" y="1728323"/>
                  <a:pt x="-27420" y="1382765"/>
                  <a:pt x="0" y="1238143"/>
                </a:cubicBezTo>
                <a:cubicBezTo>
                  <a:pt x="27420" y="1093521"/>
                  <a:pt x="-24737" y="920352"/>
                  <a:pt x="0" y="619071"/>
                </a:cubicBezTo>
                <a:cubicBezTo>
                  <a:pt x="24737" y="317790"/>
                  <a:pt x="21363" y="29878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2899733" y="2564088"/>
            <a:ext cx="84848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ليس اليتيم من مات والده إنما اليتيم يتيم العلم والأدب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6" y="790094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940202" y="1568562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90674" y="1570083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7C1F9439-B579-4A1C-A8AF-AC3B5C4E0D29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24" name="图片 19">
              <a:extLst>
                <a:ext uri="{FF2B5EF4-FFF2-40B4-BE49-F238E27FC236}">
                  <a16:creationId xmlns:a16="http://schemas.microsoft.com/office/drawing/2014/main" id="{5F5E48E0-8DAA-4F7A-A4C7-033C98427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EB4E817-B72B-48D6-9383-77019027DD23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7" name="图片 19">
              <a:extLst>
                <a:ext uri="{FF2B5EF4-FFF2-40B4-BE49-F238E27FC236}">
                  <a16:creationId xmlns:a16="http://schemas.microsoft.com/office/drawing/2014/main" id="{2800ECFA-5B3A-433B-B101-30BEE3E9B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8F4671F7-2DEF-4D70-B260-9539E35FD3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59702"/>
          <a:stretch/>
        </p:blipFill>
        <p:spPr>
          <a:xfrm>
            <a:off x="5348315" y="2631406"/>
            <a:ext cx="7494348" cy="1020117"/>
          </a:xfrm>
          <a:prstGeom prst="rect">
            <a:avLst/>
          </a:prstGeom>
        </p:spPr>
      </p:pic>
      <p:pic>
        <p:nvPicPr>
          <p:cNvPr id="8" name="صورة 7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7D5188AE-B1B9-4B25-A1DC-D6BF1EB83A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18"/>
          <a:stretch/>
        </p:blipFill>
        <p:spPr>
          <a:xfrm>
            <a:off x="816430" y="2792772"/>
            <a:ext cx="4831573" cy="2758297"/>
          </a:xfrm>
          <a:prstGeom prst="rect">
            <a:avLst/>
          </a:prstGeom>
        </p:spPr>
      </p:pic>
      <p:pic>
        <p:nvPicPr>
          <p:cNvPr id="28" name="صورة 27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EA438814-E01E-4634-BFA0-936EC198E6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-1408" b="79391"/>
          <a:stretch/>
        </p:blipFill>
        <p:spPr>
          <a:xfrm>
            <a:off x="3445854" y="1821311"/>
            <a:ext cx="7494348" cy="557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30348" y="1794138"/>
            <a:ext cx="1536325" cy="1115341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54672" y="1657652"/>
              <a:ext cx="1432803" cy="82923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D1C5432-5B2E-4E3B-A54E-B7D9B1454DF8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40992C30-F188-4FDD-B849-9855CF11C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26DA8A7-8E66-4ACD-A2BE-B72FDEDC212E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F617EF-B125-44C4-859F-61346BF7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2E2117D3-47B5-4FD8-BC74-78C16D52E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10" y="2041179"/>
            <a:ext cx="7994942" cy="753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6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138863" y="2357668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770115" y="1908545"/>
            <a:ext cx="2800378" cy="1225515"/>
            <a:chOff x="10386233" y="1633041"/>
            <a:chExt cx="2800378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523621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مهارات التفكير العليا</a:t>
              </a:r>
            </a:p>
          </p:txBody>
        </p:sp>
      </p:grpSp>
      <p:pic>
        <p:nvPicPr>
          <p:cNvPr id="3" name="صورة 2" descr="صورة تحتوي على نص, الخط, أسود, لقطة شاشة&#10;&#10;تم إنشاء الوصف تلقائياً">
            <a:extLst>
              <a:ext uri="{FF2B5EF4-FFF2-40B4-BE49-F238E27FC236}">
                <a16:creationId xmlns:a16="http://schemas.microsoft.com/office/drawing/2014/main" id="{BEA130C8-3426-40A0-97F0-0CD1FE981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45" y="1823490"/>
            <a:ext cx="8086558" cy="1918844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8618F2A-CBA2-4E60-BE7D-D1031988E530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4364A6F-1727-4DDB-8841-071E5ED6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68111599-766F-4471-93D9-EC263E866A09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5" name="图片 19">
              <a:extLst>
                <a:ext uri="{FF2B5EF4-FFF2-40B4-BE49-F238E27FC236}">
                  <a16:creationId xmlns:a16="http://schemas.microsoft.com/office/drawing/2014/main" id="{B075303E-9A60-4DE1-83DC-4908E7CA1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29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097280" y="2442885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9FB34AF-F19D-4C0C-9154-8D5C258E9A18}"/>
              </a:ext>
            </a:extLst>
          </p:cNvPr>
          <p:cNvSpPr/>
          <p:nvPr/>
        </p:nvSpPr>
        <p:spPr>
          <a:xfrm>
            <a:off x="6936732" y="1417380"/>
            <a:ext cx="5678905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5C968D8-FBB1-4C2D-8193-B283EBED6314}"/>
              </a:ext>
            </a:extLst>
          </p:cNvPr>
          <p:cNvSpPr/>
          <p:nvPr/>
        </p:nvSpPr>
        <p:spPr>
          <a:xfrm>
            <a:off x="827163" y="1417380"/>
            <a:ext cx="5756207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3D113A5-D53D-4A95-8D49-72671A9A88C0}"/>
              </a:ext>
            </a:extLst>
          </p:cNvPr>
          <p:cNvGrpSpPr/>
          <p:nvPr/>
        </p:nvGrpSpPr>
        <p:grpSpPr>
          <a:xfrm>
            <a:off x="4264346" y="288692"/>
            <a:ext cx="5161441" cy="707886"/>
            <a:chOff x="6364140" y="230902"/>
            <a:chExt cx="5161441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F0E22527-9916-4C31-AE45-F4CD014892B3}"/>
                </a:ext>
              </a:extLst>
            </p:cNvPr>
            <p:cNvGrpSpPr/>
            <p:nvPr/>
          </p:nvGrpSpPr>
          <p:grpSpPr>
            <a:xfrm>
              <a:off x="6364140" y="325556"/>
              <a:ext cx="5161441" cy="518578"/>
              <a:chOff x="6286543" y="574772"/>
              <a:chExt cx="3578755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DC19DF30-BE81-4049-A722-94EE9E239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6543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F6D463EE-BFAF-44A3-9602-5CEE7E155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145885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577654C-4885-4280-AA02-269FD2F4EEA8}"/>
                </a:ext>
              </a:extLst>
            </p:cNvPr>
            <p:cNvSpPr txBox="1"/>
            <p:nvPr/>
          </p:nvSpPr>
          <p:spPr>
            <a:xfrm>
              <a:off x="7067217" y="230902"/>
              <a:ext cx="34207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تدريب على اختبار </a:t>
              </a: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2EC294C2-4C03-4497-BE00-B431ABCF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809" y="2233306"/>
            <a:ext cx="436823" cy="33138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B8C4539E-91E4-434E-92DC-A696E857F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19" y="2277194"/>
            <a:ext cx="436823" cy="33138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194E914-C54C-4F78-B6A9-464A0B2A14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031"/>
          <a:stretch/>
        </p:blipFill>
        <p:spPr>
          <a:xfrm>
            <a:off x="7548260" y="2082430"/>
            <a:ext cx="361549" cy="52614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8001FA-DBAB-49BC-99B5-988682131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68"/>
          <a:stretch/>
        </p:blipFill>
        <p:spPr>
          <a:xfrm>
            <a:off x="7155800" y="1542358"/>
            <a:ext cx="5395374" cy="298174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B97A1E-0F91-49DA-9383-BEC9D2E40D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031"/>
          <a:stretch/>
        </p:blipFill>
        <p:spPr>
          <a:xfrm>
            <a:off x="8699994" y="2340345"/>
            <a:ext cx="361549" cy="52614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F2759FC-0107-43EE-BC97-74936121CE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2225" r="57793"/>
          <a:stretch/>
        </p:blipFill>
        <p:spPr>
          <a:xfrm>
            <a:off x="1030027" y="1675978"/>
            <a:ext cx="5395374" cy="298174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A1F961-6BB3-423B-83B6-41687B9E3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442" y="1774432"/>
            <a:ext cx="786193" cy="524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1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C0A337-89EF-499D-8CE1-F7E653E891EA}"/>
              </a:ext>
            </a:extLst>
          </p:cNvPr>
          <p:cNvSpPr txBox="1"/>
          <p:nvPr/>
        </p:nvSpPr>
        <p:spPr>
          <a:xfrm>
            <a:off x="3950660" y="2630905"/>
            <a:ext cx="545431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الواجب المنزلي </a:t>
            </a:r>
            <a:b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دمتم بسعادة أحبتي </a:t>
            </a:r>
          </a:p>
        </p:txBody>
      </p:sp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606125" y="517029"/>
            <a:ext cx="4143388" cy="1751997"/>
            <a:chOff x="5682778" y="1934339"/>
            <a:chExt cx="4487724" cy="584954"/>
          </a:xfrm>
        </p:grpSpPr>
        <p:grpSp>
          <p:nvGrpSpPr>
            <p:cNvPr id="5" name="组合 4"/>
            <p:cNvGrpSpPr/>
            <p:nvPr/>
          </p:nvGrpSpPr>
          <p:grpSpPr>
            <a:xfrm>
              <a:off x="6614578" y="1934339"/>
              <a:ext cx="3555924" cy="424739"/>
              <a:chOff x="1347426" y="2419785"/>
              <a:chExt cx="4649212" cy="555329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347426" y="2419785"/>
                <a:ext cx="3952525" cy="2342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l"/>
                <a:endParaRPr lang="zh-CN" altLang="en-US" sz="2629" b="0" dirty="0">
                  <a:latin typeface="汉仪趣黑W" panose="00020600040101010101" pitchFamily="18" charset="-122"/>
                  <a:ea typeface="汉仪趣黑W" panose="00020600040101010101" pitchFamily="18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347426" y="2880506"/>
                <a:ext cx="4649212" cy="9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endParaRPr lang="en-US" altLang="zh-CN" sz="767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任意多边形 10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3EB3E223-6EF6-4627-AF1E-9E29AA002362}"/>
              </a:ext>
            </a:extLst>
          </p:cNvPr>
          <p:cNvSpPr/>
          <p:nvPr/>
        </p:nvSpPr>
        <p:spPr>
          <a:xfrm>
            <a:off x="5907272" y="449877"/>
            <a:ext cx="1469656" cy="352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6BAC36E-F662-443B-998D-B875005613D0}"/>
              </a:ext>
            </a:extLst>
          </p:cNvPr>
          <p:cNvSpPr txBox="1"/>
          <p:nvPr/>
        </p:nvSpPr>
        <p:spPr>
          <a:xfrm>
            <a:off x="7294423" y="3397283"/>
            <a:ext cx="3965330" cy="2308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درستُ استعمال خصائص متوازي الأضلاع و تحديد ما إذا كان الرباعي متوازي أضلاع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583F6CB-E2F3-411C-8E1F-C4CA3936C399}"/>
              </a:ext>
            </a:extLst>
          </p:cNvPr>
          <p:cNvSpPr txBox="1"/>
          <p:nvPr/>
        </p:nvSpPr>
        <p:spPr>
          <a:xfrm>
            <a:off x="4008120" y="1152394"/>
            <a:ext cx="32863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المستطيل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6661145-629E-4CB6-B398-888CD3643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658" r="16906" b="71534"/>
          <a:stretch/>
        </p:blipFill>
        <p:spPr>
          <a:xfrm>
            <a:off x="6997082" y="370750"/>
            <a:ext cx="772739" cy="1457500"/>
          </a:xfrm>
          <a:prstGeom prst="rect">
            <a:avLst/>
          </a:prstGeom>
        </p:spPr>
      </p:pic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A48167F1-EED7-47D3-8DB6-C3F6A13AA6E1}"/>
              </a:ext>
            </a:extLst>
          </p:cNvPr>
          <p:cNvGrpSpPr/>
          <p:nvPr/>
        </p:nvGrpSpPr>
        <p:grpSpPr>
          <a:xfrm>
            <a:off x="7468124" y="2435471"/>
            <a:ext cx="3781123" cy="3633154"/>
            <a:chOff x="3948565" y="4260219"/>
            <a:chExt cx="4294870" cy="2424297"/>
          </a:xfrm>
        </p:grpSpPr>
        <p:sp>
          <p:nvSpPr>
            <p:cNvPr id="56" name="任意多边形 48">
              <a:extLst>
                <a:ext uri="{FF2B5EF4-FFF2-40B4-BE49-F238E27FC236}">
                  <a16:creationId xmlns:a16="http://schemas.microsoft.com/office/drawing/2014/main" id="{140416F6-2652-41D7-A299-539E6F8620A8}"/>
                </a:ext>
              </a:extLst>
            </p:cNvPr>
            <p:cNvSpPr/>
            <p:nvPr/>
          </p:nvSpPr>
          <p:spPr>
            <a:xfrm>
              <a:off x="3948565" y="4381547"/>
              <a:ext cx="4294870" cy="2302969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 dirty="0"/>
            </a:p>
          </p:txBody>
        </p:sp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F665D348-0186-4A8E-BE0E-837B0CA66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7926" y="4260219"/>
              <a:ext cx="2676147" cy="399558"/>
            </a:xfrm>
            <a:prstGeom prst="rect">
              <a:avLst/>
            </a:prstGeom>
          </p:spPr>
        </p:pic>
      </p:grp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1E000FF4-4256-4C6C-8982-E7DEAD172327}"/>
              </a:ext>
            </a:extLst>
          </p:cNvPr>
          <p:cNvSpPr txBox="1"/>
          <p:nvPr/>
        </p:nvSpPr>
        <p:spPr>
          <a:xfrm>
            <a:off x="5907272" y="291684"/>
            <a:ext cx="1469656" cy="564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67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EF0BA8EB-F3A8-430D-8E04-BA90DAD3338C}"/>
              </a:ext>
            </a:extLst>
          </p:cNvPr>
          <p:cNvSpPr txBox="1"/>
          <p:nvPr/>
        </p:nvSpPr>
        <p:spPr>
          <a:xfrm>
            <a:off x="2410512" y="3211696"/>
            <a:ext cx="35829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أتعرف خصائص المستطيل وأطبقها.</a:t>
            </a:r>
            <a:endParaRPr lang="en-AE" sz="36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2320411" y="2628147"/>
            <a:ext cx="3745638" cy="3427286"/>
          </a:xfrm>
          <a:custGeom>
            <a:avLst/>
            <a:gdLst>
              <a:gd name="connsiteX0" fmla="*/ 128954 w 6722970"/>
              <a:gd name="connsiteY0" fmla="*/ 13620 h 837912"/>
              <a:gd name="connsiteX1" fmla="*/ 820616 w 6722970"/>
              <a:gd name="connsiteY1" fmla="*/ 1897 h 837912"/>
              <a:gd name="connsiteX2" fmla="*/ 2121877 w 6722970"/>
              <a:gd name="connsiteY2" fmla="*/ 48789 h 837912"/>
              <a:gd name="connsiteX3" fmla="*/ 3692769 w 6722970"/>
              <a:gd name="connsiteY3" fmla="*/ 13620 h 837912"/>
              <a:gd name="connsiteX4" fmla="*/ 4794739 w 6722970"/>
              <a:gd name="connsiteY4" fmla="*/ 25343 h 837912"/>
              <a:gd name="connsiteX5" fmla="*/ 6260123 w 6722970"/>
              <a:gd name="connsiteY5" fmla="*/ 25343 h 837912"/>
              <a:gd name="connsiteX6" fmla="*/ 6658708 w 6722970"/>
              <a:gd name="connsiteY6" fmla="*/ 60512 h 837912"/>
              <a:gd name="connsiteX7" fmla="*/ 6717323 w 6722970"/>
              <a:gd name="connsiteY7" fmla="*/ 423928 h 837912"/>
              <a:gd name="connsiteX8" fmla="*/ 6682154 w 6722970"/>
              <a:gd name="connsiteY8" fmla="*/ 775620 h 837912"/>
              <a:gd name="connsiteX9" fmla="*/ 6377354 w 6722970"/>
              <a:gd name="connsiteY9" fmla="*/ 787343 h 837912"/>
              <a:gd name="connsiteX10" fmla="*/ 5638800 w 6722970"/>
              <a:gd name="connsiteY10" fmla="*/ 822512 h 837912"/>
              <a:gd name="connsiteX11" fmla="*/ 4806462 w 6722970"/>
              <a:gd name="connsiteY11" fmla="*/ 810789 h 837912"/>
              <a:gd name="connsiteX12" fmla="*/ 3528646 w 6722970"/>
              <a:gd name="connsiteY12" fmla="*/ 810789 h 837912"/>
              <a:gd name="connsiteX13" fmla="*/ 2602523 w 6722970"/>
              <a:gd name="connsiteY13" fmla="*/ 799066 h 837912"/>
              <a:gd name="connsiteX14" fmla="*/ 1559169 w 6722970"/>
              <a:gd name="connsiteY14" fmla="*/ 822512 h 837912"/>
              <a:gd name="connsiteX15" fmla="*/ 269631 w 6722970"/>
              <a:gd name="connsiteY15" fmla="*/ 834235 h 837912"/>
              <a:gd name="connsiteX16" fmla="*/ 46893 w 6722970"/>
              <a:gd name="connsiteY16" fmla="*/ 822512 h 837912"/>
              <a:gd name="connsiteX17" fmla="*/ 11723 w 6722970"/>
              <a:gd name="connsiteY17" fmla="*/ 681835 h 837912"/>
              <a:gd name="connsiteX18" fmla="*/ 0 w 6722970"/>
              <a:gd name="connsiteY18" fmla="*/ 365312 h 837912"/>
              <a:gd name="connsiteX19" fmla="*/ 11723 w 6722970"/>
              <a:gd name="connsiteY19" fmla="*/ 83959 h 83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970" h="837912">
                <a:moveTo>
                  <a:pt x="128954" y="13620"/>
                </a:moveTo>
                <a:cubicBezTo>
                  <a:pt x="308708" y="4828"/>
                  <a:pt x="488462" y="-3964"/>
                  <a:pt x="820616" y="1897"/>
                </a:cubicBezTo>
                <a:cubicBezTo>
                  <a:pt x="1152770" y="7758"/>
                  <a:pt x="1643185" y="46835"/>
                  <a:pt x="2121877" y="48789"/>
                </a:cubicBezTo>
                <a:cubicBezTo>
                  <a:pt x="2600569" y="50743"/>
                  <a:pt x="3692769" y="13620"/>
                  <a:pt x="3692769" y="13620"/>
                </a:cubicBezTo>
                <a:lnTo>
                  <a:pt x="4794739" y="25343"/>
                </a:lnTo>
                <a:lnTo>
                  <a:pt x="6260123" y="25343"/>
                </a:lnTo>
                <a:cubicBezTo>
                  <a:pt x="6570785" y="31205"/>
                  <a:pt x="6582508" y="-5919"/>
                  <a:pt x="6658708" y="60512"/>
                </a:cubicBezTo>
                <a:cubicBezTo>
                  <a:pt x="6734908" y="126943"/>
                  <a:pt x="6713415" y="304743"/>
                  <a:pt x="6717323" y="423928"/>
                </a:cubicBezTo>
                <a:cubicBezTo>
                  <a:pt x="6721231" y="543113"/>
                  <a:pt x="6738815" y="715051"/>
                  <a:pt x="6682154" y="775620"/>
                </a:cubicBezTo>
                <a:cubicBezTo>
                  <a:pt x="6625493" y="836189"/>
                  <a:pt x="6377354" y="787343"/>
                  <a:pt x="6377354" y="787343"/>
                </a:cubicBezTo>
                <a:lnTo>
                  <a:pt x="5638800" y="822512"/>
                </a:lnTo>
                <a:lnTo>
                  <a:pt x="4806462" y="810789"/>
                </a:lnTo>
                <a:lnTo>
                  <a:pt x="3528646" y="810789"/>
                </a:lnTo>
                <a:cubicBezTo>
                  <a:pt x="3161323" y="808835"/>
                  <a:pt x="2930769" y="797112"/>
                  <a:pt x="2602523" y="799066"/>
                </a:cubicBezTo>
                <a:cubicBezTo>
                  <a:pt x="2274277" y="801020"/>
                  <a:pt x="1559169" y="822512"/>
                  <a:pt x="1559169" y="822512"/>
                </a:cubicBezTo>
                <a:lnTo>
                  <a:pt x="269631" y="834235"/>
                </a:lnTo>
                <a:cubicBezTo>
                  <a:pt x="17585" y="834235"/>
                  <a:pt x="89878" y="847912"/>
                  <a:pt x="46893" y="822512"/>
                </a:cubicBezTo>
                <a:cubicBezTo>
                  <a:pt x="3908" y="797112"/>
                  <a:pt x="19538" y="758035"/>
                  <a:pt x="11723" y="681835"/>
                </a:cubicBezTo>
                <a:cubicBezTo>
                  <a:pt x="3907" y="605635"/>
                  <a:pt x="0" y="464958"/>
                  <a:pt x="0" y="365312"/>
                </a:cubicBezTo>
                <a:cubicBezTo>
                  <a:pt x="0" y="265666"/>
                  <a:pt x="5861" y="174812"/>
                  <a:pt x="11723" y="83959"/>
                </a:cubicBezTo>
              </a:path>
            </a:pathLst>
          </a:custGeom>
          <a:noFill/>
          <a:ln w="25400">
            <a:solidFill>
              <a:srgbClr val="1C75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14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6F9131A-49EC-4E6D-95EF-2E6A12E45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19" y="2508041"/>
            <a:ext cx="1855779" cy="53822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4CFB60D-B6CC-4172-94DD-E9BC30EDF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274" y="2405378"/>
            <a:ext cx="2117911" cy="7603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61DBBD-3D14-4829-B586-C3DDDC3D3E28}"/>
              </a:ext>
            </a:extLst>
          </p:cNvPr>
          <p:cNvSpPr txBox="1"/>
          <p:nvPr/>
        </p:nvSpPr>
        <p:spPr>
          <a:xfrm>
            <a:off x="2410512" y="3860800"/>
            <a:ext cx="358293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AE" sz="36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أحدد ما إذا كان متوازي أضلاع مستطيلاً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C026BE0-D693-42E9-9854-4111F5A1FB85}"/>
              </a:ext>
            </a:extLst>
          </p:cNvPr>
          <p:cNvSpPr txBox="1"/>
          <p:nvPr/>
        </p:nvSpPr>
        <p:spPr>
          <a:xfrm>
            <a:off x="8257541" y="2399543"/>
            <a:ext cx="2742284" cy="564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67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درسنا فيما سبق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0430579" y="1581283"/>
            <a:ext cx="2397446" cy="940036"/>
            <a:chOff x="9953469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53469" y="1510312"/>
              <a:ext cx="2188564" cy="699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38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A2D5B5B8-2A2A-45D7-A0DF-5FC71B4C6A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599191" y="2614495"/>
            <a:ext cx="9416225" cy="303115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34750C-9AE3-4686-B415-5A20F703F2F4}"/>
              </a:ext>
            </a:extLst>
          </p:cNvPr>
          <p:cNvSpPr txBox="1"/>
          <p:nvPr/>
        </p:nvSpPr>
        <p:spPr>
          <a:xfrm>
            <a:off x="3550251" y="2783328"/>
            <a:ext cx="92777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أحمد هو الطالب المؤول عن عرض لوحات الرياضيات في يوم النشاط المدرسي , ولعمل خلفية مميزة يعرض عليها لوحات الرياضيات , قام بطلاء جزء من جدار على شكل مستطيل يبدأ طوله من أسفل الجدار ويمتد للأعلى , وكان طول 80</a:t>
            </a:r>
            <a:r>
              <a:rPr lang="es-CO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in </a:t>
            </a:r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وعرضه 36</a:t>
            </a:r>
            <a:r>
              <a:rPr lang="es-CO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in </a:t>
            </a:r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كيف يمكنه أن يتحقق من أن الجزء الذي قام بطلائه مستطيل ؟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2E58A4-E608-495E-A3BB-796D49B0316B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6956846-F448-40E0-B3ED-7DDC46D1DFA8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F26810E3-1C69-4E09-A4AF-0A81F9F44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78DF75E4-4695-43D3-88C0-E247A2E331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307" y="2139043"/>
            <a:ext cx="3122553" cy="392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37" name="MH_SubTitle_1">
            <a:extLst>
              <a:ext uri="{FF2B5EF4-FFF2-40B4-BE49-F238E27FC236}">
                <a16:creationId xmlns:a16="http://schemas.microsoft.com/office/drawing/2014/main" id="{7D735637-CEE2-45A7-923C-B32ADD46062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384470" y="2071541"/>
            <a:ext cx="8727934" cy="4403114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315372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12" name="صورة 11" descr="صورة تحتوي على نص, أسود وأبيض, الرسومات, لقطة شاشة&#10;&#10;تم إنشاء الوصف تلقائياً">
            <a:hlinkClick r:id="rId7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622606" y="3666439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250116" y="2909143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D867A56-D674-4089-8F65-775EF2DCA0F5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2D78A032-4F37-4C2B-88D6-B71BB1282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A3319EE6-6A4D-4C1C-9208-F5E30A0D0EF7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4D0A7BD3-0577-4908-AFCF-D7964624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8A63CC9-A958-49E5-963C-EF2EE0F821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61"/>
          <a:stretch/>
        </p:blipFill>
        <p:spPr>
          <a:xfrm>
            <a:off x="2414762" y="2079345"/>
            <a:ext cx="8666273" cy="4376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70021" y="1979651"/>
            <a:ext cx="11903242" cy="42827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5167894" y="1254153"/>
            <a:ext cx="8187744" cy="1192548"/>
            <a:chOff x="4286831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025923" y="1581284"/>
              <a:ext cx="4877419" cy="838112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4286831" y="1647452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خصائص المستطيل :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527638E-7939-41F6-9469-409AF6FED7CC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4C05BB7A-0DEC-475C-9E21-C0CAB9324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EC8FF35B-580A-41DB-98CB-93690D39A626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93C58AC9-0269-4BEF-B782-970764D2C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28" name="صورة 27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863C9EA3-67F4-4FC5-BB64-0457CFE099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1" t="448" r="406" b="25597"/>
          <a:stretch/>
        </p:blipFill>
        <p:spPr>
          <a:xfrm>
            <a:off x="3568455" y="2511696"/>
            <a:ext cx="8847194" cy="2391532"/>
          </a:xfrm>
          <a:prstGeom prst="rect">
            <a:avLst/>
          </a:prstGeom>
        </p:spPr>
      </p:pic>
      <p:pic>
        <p:nvPicPr>
          <p:cNvPr id="29" name="صورة 28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BB716BC6-D62D-437F-903C-07E09C7581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7" r="75811" b="21116"/>
          <a:stretch/>
        </p:blipFill>
        <p:spPr>
          <a:xfrm>
            <a:off x="939989" y="3832718"/>
            <a:ext cx="2935758" cy="1790148"/>
          </a:xfrm>
          <a:prstGeom prst="rect">
            <a:avLst/>
          </a:prstGeom>
        </p:spPr>
      </p:pic>
      <p:pic>
        <p:nvPicPr>
          <p:cNvPr id="30" name="صورة 29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7DEC1164-8DB2-4F37-9A42-F9724B9297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1" t="63226" r="69013" b="25597"/>
          <a:stretch/>
        </p:blipFill>
        <p:spPr>
          <a:xfrm>
            <a:off x="3214306" y="2323625"/>
            <a:ext cx="1179553" cy="1105375"/>
          </a:xfrm>
          <a:prstGeom prst="rect">
            <a:avLst/>
          </a:prstGeom>
        </p:spPr>
      </p:pic>
      <p:pic>
        <p:nvPicPr>
          <p:cNvPr id="38" name="صورة 37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0E7DF545-32C4-42E8-B8F2-F39F4198A2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4" t="78508" r="797" b="-52463"/>
          <a:stretch/>
        </p:blipFill>
        <p:spPr>
          <a:xfrm>
            <a:off x="4555958" y="5088298"/>
            <a:ext cx="7663771" cy="2391532"/>
          </a:xfrm>
          <a:prstGeom prst="rect">
            <a:avLst/>
          </a:prstGeom>
        </p:spPr>
      </p:pic>
      <p:pic>
        <p:nvPicPr>
          <p:cNvPr id="39" name="صورة 38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1F30DE43-FCBF-46F5-A92B-D5CC4C7617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t="78348" r="76472" b="-30985"/>
          <a:stretch/>
        </p:blipFill>
        <p:spPr>
          <a:xfrm>
            <a:off x="1142582" y="5574027"/>
            <a:ext cx="2530572" cy="1543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964667" y="2156519"/>
            <a:ext cx="11426304" cy="2961316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5683286" y="1431020"/>
            <a:ext cx="8187744" cy="1192548"/>
            <a:chOff x="4802223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7164774" y="1697320"/>
              <a:ext cx="3715226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4802223" y="1647452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قطرا المستطيل : 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D0CED3C-452B-4590-8BC2-CAC7925D6A18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C34C1EBA-5C5A-4B80-95E5-EAE7240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925C5D8D-76F7-4AA0-B5FC-5D420C34C5CC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9" name="图片 19">
              <a:extLst>
                <a:ext uri="{FF2B5EF4-FFF2-40B4-BE49-F238E27FC236}">
                  <a16:creationId xmlns:a16="http://schemas.microsoft.com/office/drawing/2014/main" id="{7A24C21E-2B53-40C8-9C66-1D5463D31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7" name="صورة 6" descr="صورة تحتوي على نص, الخط, أسود, لقطة شاشة&#10;&#10;تم إنشاء الوصف تلقائياً">
            <a:extLst>
              <a:ext uri="{FF2B5EF4-FFF2-40B4-BE49-F238E27FC236}">
                <a16:creationId xmlns:a16="http://schemas.microsoft.com/office/drawing/2014/main" id="{AEFD21AC-706D-4949-8646-90200AC9D0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53" y="2752981"/>
            <a:ext cx="6838950" cy="1419225"/>
          </a:xfrm>
          <a:prstGeom prst="rect">
            <a:avLst/>
          </a:prstGeom>
        </p:spPr>
      </p:pic>
      <p:pic>
        <p:nvPicPr>
          <p:cNvPr id="9" name="صورة 8" descr="صورة تحتوي على خط, مثلث, لقطة شاشة, رسم بياني&#10;&#10;تم إنشاء الوصف تلقائياً">
            <a:extLst>
              <a:ext uri="{FF2B5EF4-FFF2-40B4-BE49-F238E27FC236}">
                <a16:creationId xmlns:a16="http://schemas.microsoft.com/office/drawing/2014/main" id="{53868CBC-04F6-45FF-B64B-A8E1E05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72" y="2314598"/>
            <a:ext cx="3314594" cy="2376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85319" y="2142541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5BB20F4-5E8B-43E6-83F0-99E6279D04C9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3B8935B8-AC8D-4495-92B4-5828347B8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43F9B9DA-72B5-41CC-8180-7A80DEEEA7D7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BD2F3E8D-6DAF-4F02-B728-7472C9B9B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لقطة شاشة, أخضر, الخط&#10;&#10;تم إنشاء الوصف تلقائياً">
            <a:extLst>
              <a:ext uri="{FF2B5EF4-FFF2-40B4-BE49-F238E27FC236}">
                <a16:creationId xmlns:a16="http://schemas.microsoft.com/office/drawing/2014/main" id="{FE43BEEA-0FA1-49EC-B789-D62ED482DF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b="74195"/>
          <a:stretch/>
        </p:blipFill>
        <p:spPr>
          <a:xfrm>
            <a:off x="4320011" y="2082877"/>
            <a:ext cx="7368845" cy="837909"/>
          </a:xfrm>
          <a:prstGeom prst="rect">
            <a:avLst/>
          </a:prstGeom>
        </p:spPr>
      </p:pic>
      <p:pic>
        <p:nvPicPr>
          <p:cNvPr id="23" name="صورة 22" descr="صورة تحتوي على نص, لقطة شاشة, أخضر, الخط&#10;&#10;تم إنشاء الوصف تلقائياً">
            <a:extLst>
              <a:ext uri="{FF2B5EF4-FFF2-40B4-BE49-F238E27FC236}">
                <a16:creationId xmlns:a16="http://schemas.microsoft.com/office/drawing/2014/main" id="{184B21C8-FD9E-415B-8062-69170138D2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6355" b="17594"/>
          <a:stretch/>
        </p:blipFill>
        <p:spPr>
          <a:xfrm>
            <a:off x="5415211" y="3079107"/>
            <a:ext cx="7368845" cy="1820018"/>
          </a:xfrm>
          <a:prstGeom prst="rect">
            <a:avLst/>
          </a:prstGeom>
        </p:spPr>
      </p:pic>
      <p:pic>
        <p:nvPicPr>
          <p:cNvPr id="24" name="صورة 23" descr="صورة تحتوي على نص, لقطة شاشة, أخضر, الخط&#10;&#10;تم إنشاء الوصف تلقائياً">
            <a:extLst>
              <a:ext uri="{FF2B5EF4-FFF2-40B4-BE49-F238E27FC236}">
                <a16:creationId xmlns:a16="http://schemas.microsoft.com/office/drawing/2014/main" id="{79CCE354-BE28-42B4-88EA-DBC82C518B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72" t="3347" r="76631" b="9172"/>
          <a:stretch/>
        </p:blipFill>
        <p:spPr>
          <a:xfrm>
            <a:off x="-10945" y="2409136"/>
            <a:ext cx="4055300" cy="3361281"/>
          </a:xfrm>
          <a:prstGeom prst="rect">
            <a:avLst/>
          </a:prstGeom>
        </p:spPr>
      </p:pic>
      <p:pic>
        <p:nvPicPr>
          <p:cNvPr id="6" name="صورة 5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77319343-C13A-49F7-B165-5050B7096E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14" y="4906836"/>
            <a:ext cx="6099522" cy="17271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592719" y="1880229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52325BA-01A0-4CF3-AEFC-55B4DA634B27}"/>
              </a:ext>
            </a:extLst>
          </p:cNvPr>
          <p:cNvGrpSpPr/>
          <p:nvPr/>
        </p:nvGrpSpPr>
        <p:grpSpPr>
          <a:xfrm>
            <a:off x="5297553" y="306661"/>
            <a:ext cx="3362828" cy="707886"/>
            <a:chOff x="7585616" y="248871"/>
            <a:chExt cx="3362828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E45871C5-CAD8-4261-935D-1E7DE29EA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76977" y="316534"/>
              <a:ext cx="771467" cy="557346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2369E101-F035-476E-8B31-4F3E06805002}"/>
                </a:ext>
              </a:extLst>
            </p:cNvPr>
            <p:cNvSpPr txBox="1"/>
            <p:nvPr/>
          </p:nvSpPr>
          <p:spPr>
            <a:xfrm>
              <a:off x="7971350" y="248871"/>
              <a:ext cx="2205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المستطيل</a:t>
              </a:r>
            </a:p>
          </p:txBody>
        </p:sp>
        <p:pic>
          <p:nvPicPr>
            <p:cNvPr id="26" name="图片 19">
              <a:extLst>
                <a:ext uri="{FF2B5EF4-FFF2-40B4-BE49-F238E27FC236}">
                  <a16:creationId xmlns:a16="http://schemas.microsoft.com/office/drawing/2014/main" id="{A2D6B270-714E-44CA-84B5-CEDB163D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5616" y="324338"/>
              <a:ext cx="771467" cy="557346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6E350DF4-238E-4667-BC31-D95E3AB3E9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8" b="60069"/>
          <a:stretch/>
        </p:blipFill>
        <p:spPr>
          <a:xfrm>
            <a:off x="8200722" y="1969016"/>
            <a:ext cx="3459517" cy="51346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0917FDD-A9DA-440F-A9A5-662F824EBA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3" t="47136" b="7387"/>
          <a:stretch/>
        </p:blipFill>
        <p:spPr>
          <a:xfrm>
            <a:off x="8472061" y="2723817"/>
            <a:ext cx="4282546" cy="584776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0BA621B9-778E-4FA2-AAC3-F3F5ECA83A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7" t="46737" r="51979" b="-1788"/>
          <a:stretch/>
        </p:blipFill>
        <p:spPr>
          <a:xfrm>
            <a:off x="7146758" y="4637165"/>
            <a:ext cx="5607849" cy="707885"/>
          </a:xfrm>
          <a:prstGeom prst="rect">
            <a:avLst/>
          </a:prstGeom>
        </p:spPr>
      </p:pic>
      <p:pic>
        <p:nvPicPr>
          <p:cNvPr id="29" name="صورة 28" descr="صورة تحتوي على نص, لقطة شاشة, أخضر, الخط&#10;&#10;تم إنشاء الوصف تلقائياً">
            <a:extLst>
              <a:ext uri="{FF2B5EF4-FFF2-40B4-BE49-F238E27FC236}">
                <a16:creationId xmlns:a16="http://schemas.microsoft.com/office/drawing/2014/main" id="{219B2F48-6393-4445-8864-489700A75C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72" t="3347" r="76631" b="9172"/>
          <a:stretch/>
        </p:blipFill>
        <p:spPr>
          <a:xfrm>
            <a:off x="-460982" y="1969016"/>
            <a:ext cx="4808393" cy="3985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2770</TotalTime>
  <Words>186</Words>
  <Application>Microsoft Office PowerPoint</Application>
  <PresentationFormat>مخصص</PresentationFormat>
  <Paragraphs>75</Paragraphs>
  <Slides>24</Slides>
  <Notes>24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3" baseType="lpstr">
      <vt:lpstr>(A) Arslan Wessam A</vt:lpstr>
      <vt:lpstr>Calibri Light</vt:lpstr>
      <vt:lpstr>Calibri</vt:lpstr>
      <vt:lpstr>Alnaseeb</vt:lpstr>
      <vt:lpstr>Arial</vt:lpstr>
      <vt:lpstr>汉仪趣黑W</vt:lpstr>
      <vt:lpstr>等线</vt:lpstr>
      <vt:lpstr>等线 Light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36</cp:revision>
  <dcterms:created xsi:type="dcterms:W3CDTF">2017-07-06T07:15:00Z</dcterms:created>
  <dcterms:modified xsi:type="dcterms:W3CDTF">2024-02-02T02:54:28Z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