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notesSlides/notesSlide24.xml" ContentType="application/vnd.openxmlformats-officedocument.presentationml.notesSlide+xml"/>
  <Override PartName="/ppt/tags/tag40.xml" ContentType="application/vnd.openxmlformats-officedocument.presentationml.tags+xml"/>
  <Override PartName="/ppt/notesSlides/notesSlide25.xml" ContentType="application/vnd.openxmlformats-officedocument.presentationml.notesSlide+xml"/>
  <Override PartName="/ppt/tags/tag41.xml" ContentType="application/vnd.openxmlformats-officedocument.presentationml.tags+xml"/>
  <Override PartName="/ppt/notesSlides/notesSlide26.xml" ContentType="application/vnd.openxmlformats-officedocument.presentationml.notesSlide+xml"/>
  <Override PartName="/ppt/tags/tag4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3" r:id="rId3"/>
    <p:sldId id="260" r:id="rId4"/>
    <p:sldId id="284" r:id="rId5"/>
    <p:sldId id="301" r:id="rId6"/>
    <p:sldId id="285" r:id="rId7"/>
    <p:sldId id="314" r:id="rId8"/>
    <p:sldId id="266" r:id="rId9"/>
    <p:sldId id="315" r:id="rId10"/>
    <p:sldId id="316" r:id="rId11"/>
    <p:sldId id="279" r:id="rId12"/>
    <p:sldId id="313" r:id="rId13"/>
    <p:sldId id="317" r:id="rId14"/>
    <p:sldId id="318" r:id="rId15"/>
    <p:sldId id="319" r:id="rId16"/>
    <p:sldId id="320" r:id="rId17"/>
    <p:sldId id="325" r:id="rId18"/>
    <p:sldId id="321" r:id="rId19"/>
    <p:sldId id="323" r:id="rId20"/>
    <p:sldId id="322" r:id="rId21"/>
    <p:sldId id="296" r:id="rId22"/>
    <p:sldId id="324" r:id="rId23"/>
    <p:sldId id="326" r:id="rId24"/>
    <p:sldId id="327" r:id="rId25"/>
    <p:sldId id="297" r:id="rId26"/>
    <p:sldId id="295" r:id="rId27"/>
    <p:sldId id="328" r:id="rId28"/>
    <p:sldId id="300" r:id="rId29"/>
  </p:sldIdLst>
  <p:sldSz cx="13355638" cy="6858000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等线 Light" panose="02010600030101010101" pitchFamily="2" charset="-122"/>
      <p:regular r:id="rId34"/>
    </p:embeddedFont>
    <p:embeddedFont>
      <p:font typeface="(A) Arslan Wessam A" panose="03020402040406030203" pitchFamily="66" charset="-78"/>
      <p:regular r:id="rId35"/>
    </p:embeddedFont>
    <p:embeddedFont>
      <p:font typeface="ae_Graph" panose="02060603050605020204" pitchFamily="18" charset="-78"/>
      <p:regular r:id="rId36"/>
    </p:embeddedFont>
    <p:embeddedFont>
      <p:font typeface="Alnaseeb" panose="00000500000000000000" pitchFamily="50" charset="-78"/>
      <p:regular r:id="rId37"/>
    </p:embeddedFont>
    <p:embeddedFont>
      <p:font typeface="Calibri" panose="020F0502020204030204" pitchFamily="34" charset="0"/>
      <p:regular r:id="rId38"/>
      <p:bold r:id="rId39"/>
    </p:embeddedFont>
    <p:embeddedFont>
      <p:font typeface="Calibri Light" panose="020F0302020204030204" pitchFamily="34" charset="0"/>
      <p:regular r:id="rId40"/>
    </p:embeddedFont>
    <p:embeddedFont>
      <p:font typeface="Cambria Math" panose="02040503050406030204" pitchFamily="18" charset="0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84" userDrawn="1">
          <p15:clr>
            <a:srgbClr val="A4A3A4"/>
          </p15:clr>
        </p15:guide>
        <p15:guide id="3" orient="horz" pos="24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جى النهدي" initials="سجى" lastIdx="2" clrIdx="0">
    <p:extLst>
      <p:ext uri="{19B8F6BF-5375-455C-9EA6-DF929625EA0E}">
        <p15:presenceInfo xmlns:p15="http://schemas.microsoft.com/office/powerpoint/2012/main" userId="S::s6326868@mkhg.moe.gov.sa::6d2d19a0-e8b1-41d6-a95c-e56b569ce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C"/>
    <a:srgbClr val="55658C"/>
    <a:srgbClr val="F3EC18"/>
    <a:srgbClr val="DAB77B"/>
    <a:srgbClr val="FFFDE9"/>
    <a:srgbClr val="FCFDFB"/>
    <a:srgbClr val="5A6B93"/>
    <a:srgbClr val="9D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7963" autoAdjust="0"/>
  </p:normalViewPr>
  <p:slideViewPr>
    <p:cSldViewPr snapToGrid="0" showGuides="1">
      <p:cViewPr>
        <p:scale>
          <a:sx n="60" d="100"/>
          <a:sy n="60" d="100"/>
        </p:scale>
        <p:origin x="756" y="36"/>
      </p:cViewPr>
      <p:guideLst>
        <p:guide pos="4184"/>
        <p:guide orient="horz" pos="2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143000"/>
            <a:ext cx="600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061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59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942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29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630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104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76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4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19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15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75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982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533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872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91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73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811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62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565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56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455" y="1122363"/>
            <a:ext cx="100167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55" y="3602038"/>
            <a:ext cx="100167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7629" y="365125"/>
            <a:ext cx="287980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8200" y="365125"/>
            <a:ext cx="8472483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1" y="243464"/>
            <a:ext cx="10557316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3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44" y="1709739"/>
            <a:ext cx="115192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44" y="4589464"/>
            <a:ext cx="115192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8200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1292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365126"/>
            <a:ext cx="11519238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940" y="1681163"/>
            <a:ext cx="5650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940" y="2505075"/>
            <a:ext cx="56500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1292" y="1681163"/>
            <a:ext cx="567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1292" y="2505075"/>
            <a:ext cx="56778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886" y="987426"/>
            <a:ext cx="67612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77886" y="987426"/>
            <a:ext cx="67612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8200" y="365126"/>
            <a:ext cx="11519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00" y="1825625"/>
            <a:ext cx="11519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8200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4055" y="6356351"/>
            <a:ext cx="4507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2419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6508873-B343-4AED-8410-DC9894A15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DC1D7A7-9E39-40EA-9B02-801C8665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11" Type="http://schemas.openxmlformats.org/officeDocument/2006/relationships/image" Target="../media/image43.png"/><Relationship Id="rId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3.png"/><Relationship Id="rId11" Type="http://schemas.openxmlformats.org/officeDocument/2006/relationships/image" Target="../media/image49.png"/><Relationship Id="rId5" Type="http://schemas.openxmlformats.org/officeDocument/2006/relationships/image" Target="../media/image12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VYbiE9sDXXk" TargetMode="Externa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5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5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5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6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6.emf"/><Relationship Id="rId5" Type="http://schemas.openxmlformats.org/officeDocument/2006/relationships/notesSlide" Target="../notesSlides/notesSlide4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KgDzKy025JQ" TargetMode="Externa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9797813-2242-4F7E-9FD5-7C2426750E46}"/>
              </a:ext>
            </a:extLst>
          </p:cNvPr>
          <p:cNvSpPr txBox="1"/>
          <p:nvPr/>
        </p:nvSpPr>
        <p:spPr>
          <a:xfrm>
            <a:off x="2219785" y="2705725"/>
            <a:ext cx="859545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زوايا المضلع </a:t>
            </a:r>
            <a:endParaRPr lang="en-AE" sz="8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953566" y="178100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1A5F71A-F919-4241-9460-D5C66F04F617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C5692A9C-C538-47E0-B979-94779E0DAE81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CE96E9C-2D49-439B-BC72-106CE1243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53667A09-2A32-4BAB-B2F3-3E6410FAD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A6B9010-A80A-4B70-A0C2-2889DBE91F14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3" name="صورة 2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8C52C475-E709-4DB7-A513-F5EB6FF444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02" y="4828658"/>
            <a:ext cx="9517584" cy="1633870"/>
          </a:xfrm>
          <a:prstGeom prst="rect">
            <a:avLst/>
          </a:prstGeom>
        </p:spPr>
      </p:pic>
      <p:pic>
        <p:nvPicPr>
          <p:cNvPr id="8" name="صورة 7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3412D054-4563-46F2-84DD-D57CB9026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58" y="2585507"/>
            <a:ext cx="9930233" cy="2316703"/>
          </a:xfrm>
          <a:prstGeom prst="rect">
            <a:avLst/>
          </a:prstGeom>
        </p:spPr>
      </p:pic>
      <p:pic>
        <p:nvPicPr>
          <p:cNvPr id="10" name="صورة 9" descr="صورة تحتوي على لقطة شاشة, رسم بياني, خط, التصميم&#10;&#10;تم إنشاء الوصف تلقائياً">
            <a:extLst>
              <a:ext uri="{FF2B5EF4-FFF2-40B4-BE49-F238E27FC236}">
                <a16:creationId xmlns:a16="http://schemas.microsoft.com/office/drawing/2014/main" id="{81F618B0-29B7-412A-8079-F780841854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" y="2585507"/>
            <a:ext cx="4114324" cy="237449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A93A15E-6814-452F-936B-AE5AC84361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56" y="1932699"/>
            <a:ext cx="7431691" cy="595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4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592719" y="1880229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تحقق1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76C1B8E-4A22-4148-8722-FFDEA0DB46EC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38A74590-9490-4853-A239-B1AE0CAEDB83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5" name="图片 17">
                <a:extLst>
                  <a:ext uri="{FF2B5EF4-FFF2-40B4-BE49-F238E27FC236}">
                    <a16:creationId xmlns:a16="http://schemas.microsoft.com/office/drawing/2014/main" id="{DC8F6ADB-BE26-4E8F-909C-1F140D642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F0CABAB4-E306-45FA-A69A-C8C58141B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B85D32A-8858-470C-A5AF-550BC88A2543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6" name="صورة 5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86DE19D8-FFEE-4F35-8A69-7930FD7B26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3" b="50000"/>
          <a:stretch/>
        </p:blipFill>
        <p:spPr>
          <a:xfrm>
            <a:off x="6422515" y="2658796"/>
            <a:ext cx="6164959" cy="1246754"/>
          </a:xfrm>
          <a:prstGeom prst="rect">
            <a:avLst/>
          </a:prstGeom>
        </p:spPr>
      </p:pic>
      <p:pic>
        <p:nvPicPr>
          <p:cNvPr id="27" name="صورة 26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1B192586-BDB8-47B5-917E-09CEE78795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9" t="51138" r="124" b="-1138"/>
          <a:stretch/>
        </p:blipFill>
        <p:spPr>
          <a:xfrm>
            <a:off x="6422515" y="4900986"/>
            <a:ext cx="6164959" cy="1246754"/>
          </a:xfrm>
          <a:prstGeom prst="rect">
            <a:avLst/>
          </a:prstGeom>
        </p:spPr>
      </p:pic>
      <p:pic>
        <p:nvPicPr>
          <p:cNvPr id="28" name="صورة 27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69BAC537-4562-42B4-AAE0-153F103414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9" t="-2778" r="53282" b="3349"/>
          <a:stretch/>
        </p:blipFill>
        <p:spPr>
          <a:xfrm>
            <a:off x="-159281" y="3282173"/>
            <a:ext cx="6164959" cy="24792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3" y="1922976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تحقق2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7ADD393F-99DB-4704-8682-F985FA599836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7E659C40-5B42-43BB-9A49-193A98C654F5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5BCC43F2-02C1-4C80-9B09-55E556087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9D2B791B-B31C-4C03-908D-032545CC9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3E9C8458-4BE1-42C4-9EED-8D57FF6DE43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5" name="صورة 4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AAB8362C-8B6F-44FA-B17F-9A7348DC3C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37"/>
          <a:stretch/>
        </p:blipFill>
        <p:spPr>
          <a:xfrm>
            <a:off x="1725318" y="2779543"/>
            <a:ext cx="11235632" cy="707886"/>
          </a:xfrm>
          <a:prstGeom prst="rect">
            <a:avLst/>
          </a:prstGeom>
        </p:spPr>
      </p:pic>
      <p:pic>
        <p:nvPicPr>
          <p:cNvPr id="26" name="صورة 25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737A0F57-EFE5-4296-97E9-594C2A869B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7" b="4273"/>
          <a:stretch/>
        </p:blipFill>
        <p:spPr>
          <a:xfrm>
            <a:off x="1745569" y="4676532"/>
            <a:ext cx="11235632" cy="1143315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D14584BD-B48A-429E-B960-342D6F096916}"/>
              </a:ext>
            </a:extLst>
          </p:cNvPr>
          <p:cNvGrpSpPr/>
          <p:nvPr/>
        </p:nvGrpSpPr>
        <p:grpSpPr>
          <a:xfrm>
            <a:off x="457023" y="2506049"/>
            <a:ext cx="4168363" cy="1712133"/>
            <a:chOff x="500939" y="4288028"/>
            <a:chExt cx="4577248" cy="2014801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8BC442AE-3B96-4470-AB6C-66BE3CEB0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2511"/>
            <a:stretch/>
          </p:blipFill>
          <p:spPr>
            <a:xfrm>
              <a:off x="500939" y="4288028"/>
              <a:ext cx="4577248" cy="20148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مربع نص 28">
                  <a:extLst>
                    <a:ext uri="{FF2B5EF4-FFF2-40B4-BE49-F238E27FC236}">
                      <a16:creationId xmlns:a16="http://schemas.microsoft.com/office/drawing/2014/main" id="{67E790B8-9614-42E4-9C7C-A6513049F076}"/>
                    </a:ext>
                  </a:extLst>
                </p:cNvPr>
                <p:cNvSpPr txBox="1"/>
                <p:nvPr/>
              </p:nvSpPr>
              <p:spPr>
                <a:xfrm>
                  <a:off x="1524452" y="5100373"/>
                  <a:ext cx="2379394" cy="9656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AE" sz="28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E" sz="28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AE" sz="28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AE" sz="28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E" sz="28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AE" sz="28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)∙</m:t>
                            </m:r>
                            <m:r>
                              <a:rPr lang="en-AE" sz="28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180</m:t>
                            </m:r>
                          </m:num>
                          <m:den>
                            <m:r>
                              <a:rPr lang="en-AE" sz="28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oMath>
                    </m:oMathPara>
                  </a14:m>
                  <a:endParaRPr lang="en-AE" sz="2800" b="0" dirty="0">
                    <a:solidFill>
                      <a:srgbClr val="55658C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9" name="مربع نص 28">
                  <a:extLst>
                    <a:ext uri="{FF2B5EF4-FFF2-40B4-BE49-F238E27FC236}">
                      <a16:creationId xmlns:a16="http://schemas.microsoft.com/office/drawing/2014/main" id="{67E790B8-9614-42E4-9C7C-A6513049F0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452" y="5100373"/>
                  <a:ext cx="2379394" cy="9656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7155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673448" y="162132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مثال3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1A5F71A-F919-4241-9460-D5C66F04F617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C5692A9C-C538-47E0-B979-94779E0DAE81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CE96E9C-2D49-439B-BC72-106CE1243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53667A09-2A32-4BAB-B2F3-3E6410FAD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A6B9010-A80A-4B70-A0C2-2889DBE91F14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5" name="صورة 4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52CF11CD-AB98-4328-BC32-BBD517D268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8"/>
          <a:stretch/>
        </p:blipFill>
        <p:spPr>
          <a:xfrm>
            <a:off x="2571297" y="2531771"/>
            <a:ext cx="10397332" cy="3796294"/>
          </a:xfrm>
          <a:prstGeom prst="rect">
            <a:avLst/>
          </a:prstGeom>
        </p:spPr>
      </p:pic>
      <p:pic>
        <p:nvPicPr>
          <p:cNvPr id="22" name="صورة 21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EBEFEC53-6640-4248-A76A-B33D52170B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t="-1938" r="-56" b="87422"/>
          <a:stretch/>
        </p:blipFill>
        <p:spPr>
          <a:xfrm>
            <a:off x="1714372" y="1633041"/>
            <a:ext cx="9959075" cy="751384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3436A23-164E-41DE-B442-4893FEC75F40}"/>
              </a:ext>
            </a:extLst>
          </p:cNvPr>
          <p:cNvGrpSpPr/>
          <p:nvPr/>
        </p:nvGrpSpPr>
        <p:grpSpPr>
          <a:xfrm>
            <a:off x="515211" y="3754369"/>
            <a:ext cx="4502878" cy="2409018"/>
            <a:chOff x="515211" y="3754369"/>
            <a:chExt cx="4502878" cy="2409018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7F0F5AAB-52C8-4D47-BF0F-5EB4585FC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756" t="13151" r="21244" b="43888"/>
            <a:stretch/>
          </p:blipFill>
          <p:spPr>
            <a:xfrm>
              <a:off x="515211" y="3754369"/>
              <a:ext cx="4112172" cy="24090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مربع نص 9">
                  <a:extLst>
                    <a:ext uri="{FF2B5EF4-FFF2-40B4-BE49-F238E27FC236}">
                      <a16:creationId xmlns:a16="http://schemas.microsoft.com/office/drawing/2014/main" id="{C0FED3C2-E0DD-4115-9DC0-FE2806813DF6}"/>
                    </a:ext>
                  </a:extLst>
                </p:cNvPr>
                <p:cNvSpPr txBox="1"/>
                <p:nvPr/>
              </p:nvSpPr>
              <p:spPr>
                <a:xfrm>
                  <a:off x="926959" y="4445523"/>
                  <a:ext cx="2292487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E" sz="3200" b="0" i="1" smtClean="0">
                            <a:solidFill>
                              <a:srgbClr val="55658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AE" sz="3200" b="0" i="1" smtClean="0">
                            <a:solidFill>
                              <a:srgbClr val="55658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E" sz="320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E" sz="32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  <m:t>360</m:t>
                            </m:r>
                          </m:num>
                          <m:den>
                            <m:r>
                              <a:rPr lang="en-AE" sz="32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  <m:t>180</m:t>
                            </m:r>
                            <m:r>
                              <a:rPr lang="en-AE" sz="32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E" sz="32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ar-SA" sz="3200" i="1" dirty="0">
                    <a:solidFill>
                      <a:srgbClr val="55658C"/>
                    </a:solidFill>
                  </a:endParaRPr>
                </a:p>
              </p:txBody>
            </p:sp>
          </mc:Choice>
          <mc:Fallback>
            <p:sp>
              <p:nvSpPr>
                <p:cNvPr id="10" name="مربع نص 9">
                  <a:extLst>
                    <a:ext uri="{FF2B5EF4-FFF2-40B4-BE49-F238E27FC236}">
                      <a16:creationId xmlns:a16="http://schemas.microsoft.com/office/drawing/2014/main" id="{C0FED3C2-E0DD-4115-9DC0-FE2806813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59" y="4445523"/>
                  <a:ext cx="2292487" cy="92519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75483364-718E-4981-945E-A42836984D88}"/>
                </a:ext>
              </a:extLst>
            </p:cNvPr>
            <p:cNvSpPr txBox="1"/>
            <p:nvPr/>
          </p:nvSpPr>
          <p:spPr>
            <a:xfrm>
              <a:off x="1464545" y="5721848"/>
              <a:ext cx="355354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solidFill>
                    <a:srgbClr val="C00000"/>
                  </a:solidFill>
                  <a:latin typeface="Anaqa" panose="00000800000000000000" pitchFamily="2" charset="-78"/>
                  <a:cs typeface="Anaqa" panose="00000800000000000000" pitchFamily="2" charset="-78"/>
                </a:rPr>
                <a:t>( الزاوية الداخلية المعلومة )</a:t>
              </a:r>
            </a:p>
          </p:txBody>
        </p:sp>
        <p:cxnSp>
          <p:nvCxnSpPr>
            <p:cNvPr id="19" name="موصل: منحني 18">
              <a:extLst>
                <a:ext uri="{FF2B5EF4-FFF2-40B4-BE49-F238E27FC236}">
                  <a16:creationId xmlns:a16="http://schemas.microsoft.com/office/drawing/2014/main" id="{72011AE3-2B79-492F-844B-B93DE24079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241318" y="5250545"/>
              <a:ext cx="588396" cy="399096"/>
            </a:xfrm>
            <a:prstGeom prst="curvedConnector3">
              <a:avLst>
                <a:gd name="adj1" fmla="val -13514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580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2" y="1970472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تحقق3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7ADD393F-99DB-4704-8682-F985FA599836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7E659C40-5B42-43BB-9A49-193A98C654F5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5BCC43F2-02C1-4C80-9B09-55E556087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9D2B791B-B31C-4C03-908D-032545CC9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3E9C8458-4BE1-42C4-9EED-8D57FF6DE43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DB3096DD-1FC0-4A8E-8FC6-315F7B09DD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99" y="2092037"/>
            <a:ext cx="10457153" cy="584775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972B1921-961D-4F9D-A9F5-F53E3AEF12B4}"/>
              </a:ext>
            </a:extLst>
          </p:cNvPr>
          <p:cNvGrpSpPr/>
          <p:nvPr/>
        </p:nvGrpSpPr>
        <p:grpSpPr>
          <a:xfrm>
            <a:off x="386874" y="3735397"/>
            <a:ext cx="4502878" cy="1971093"/>
            <a:chOff x="515211" y="4192293"/>
            <a:chExt cx="4502878" cy="1971093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C059E54B-077B-4012-95CB-0ABE7364C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756" t="20961" r="21244" b="43888"/>
            <a:stretch/>
          </p:blipFill>
          <p:spPr>
            <a:xfrm>
              <a:off x="515211" y="4192293"/>
              <a:ext cx="4112172" cy="19710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مربع نص 20">
                  <a:extLst>
                    <a:ext uri="{FF2B5EF4-FFF2-40B4-BE49-F238E27FC236}">
                      <a16:creationId xmlns:a16="http://schemas.microsoft.com/office/drawing/2014/main" id="{A48F50CA-7A37-4C2D-A291-F4EF479DDC52}"/>
                    </a:ext>
                  </a:extLst>
                </p:cNvPr>
                <p:cNvSpPr txBox="1"/>
                <p:nvPr/>
              </p:nvSpPr>
              <p:spPr>
                <a:xfrm>
                  <a:off x="926959" y="4445523"/>
                  <a:ext cx="2292487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E" sz="3200" b="0" i="1" smtClean="0">
                            <a:solidFill>
                              <a:srgbClr val="55658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AE" sz="3200" b="0" i="1" smtClean="0">
                            <a:solidFill>
                              <a:srgbClr val="55658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E" sz="320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E" sz="32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  <m:t>360</m:t>
                            </m:r>
                          </m:num>
                          <m:den>
                            <m:r>
                              <a:rPr lang="en-AE" sz="32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  <m:t>180</m:t>
                            </m:r>
                            <m:r>
                              <a:rPr lang="en-AE" sz="32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E" sz="3200" b="0" i="1" smtClean="0">
                                <a:solidFill>
                                  <a:srgbClr val="55658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ar-SA" sz="3200" i="1" dirty="0">
                    <a:solidFill>
                      <a:srgbClr val="55658C"/>
                    </a:solidFill>
                  </a:endParaRPr>
                </a:p>
              </p:txBody>
            </p:sp>
          </mc:Choice>
          <mc:Fallback>
            <p:sp>
              <p:nvSpPr>
                <p:cNvPr id="21" name="مربع نص 20">
                  <a:extLst>
                    <a:ext uri="{FF2B5EF4-FFF2-40B4-BE49-F238E27FC236}">
                      <a16:creationId xmlns:a16="http://schemas.microsoft.com/office/drawing/2014/main" id="{A48F50CA-7A37-4C2D-A291-F4EF479DDC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59" y="4445523"/>
                  <a:ext cx="2292487" cy="92519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6B3BF5F-D9FD-4DA1-96E5-3ADA623850F0}"/>
                </a:ext>
              </a:extLst>
            </p:cNvPr>
            <p:cNvSpPr txBox="1"/>
            <p:nvPr/>
          </p:nvSpPr>
          <p:spPr>
            <a:xfrm>
              <a:off x="1464545" y="5721848"/>
              <a:ext cx="355354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solidFill>
                    <a:srgbClr val="C00000"/>
                  </a:solidFill>
                  <a:latin typeface="Anaqa" panose="00000800000000000000" pitchFamily="2" charset="-78"/>
                  <a:cs typeface="Anaqa" panose="00000800000000000000" pitchFamily="2" charset="-78"/>
                </a:rPr>
                <a:t>( الزاوية الداخلية المعلومة )</a:t>
              </a:r>
            </a:p>
          </p:txBody>
        </p:sp>
        <p:cxnSp>
          <p:nvCxnSpPr>
            <p:cNvPr id="23" name="موصل: منحني 22">
              <a:extLst>
                <a:ext uri="{FF2B5EF4-FFF2-40B4-BE49-F238E27FC236}">
                  <a16:creationId xmlns:a16="http://schemas.microsoft.com/office/drawing/2014/main" id="{0A83769E-8584-43CC-9EE8-1221C7DCA95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241318" y="5250545"/>
              <a:ext cx="588396" cy="399096"/>
            </a:xfrm>
            <a:prstGeom prst="curvedConnector3">
              <a:avLst>
                <a:gd name="adj1" fmla="val -13514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B0F9F7A-93D2-4929-AD08-0E58DDF19A9B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7E79DE4A-6AA3-46D4-A31E-925652198D2B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CD9255F5-F362-4BCC-BC0C-9E04F897D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62EBBD00-17CB-48D2-8797-9D928B657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1A456968-35D4-430F-BAE2-1ED6114DC863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676115" y="1860884"/>
            <a:ext cx="10003408" cy="446051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4081269" y="1091232"/>
            <a:ext cx="8187744" cy="1192548"/>
            <a:chOff x="3585255" y="1238876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4743005" y="1581284"/>
              <a:ext cx="6160337" cy="707886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617" y="1238876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3585255" y="1549393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مجموع قياسات الزوايا الخارجية للمضلع : </a:t>
              </a:r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A1E90D84-68CF-4B4F-A3F6-D307292762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59" y="2192826"/>
            <a:ext cx="9471352" cy="4077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9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B0F9F7A-93D2-4929-AD08-0E58DDF19A9B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7E79DE4A-6AA3-46D4-A31E-925652198D2B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CD9255F5-F362-4BCC-BC0C-9E04F897D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62EBBD00-17CB-48D2-8797-9D928B657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1A456968-35D4-430F-BAE2-1ED6114DC863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388473" y="2194286"/>
            <a:ext cx="10931617" cy="333426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4890124" y="1431020"/>
            <a:ext cx="8187744" cy="1192548"/>
            <a:chOff x="3585255" y="1238876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4700893" y="1581284"/>
              <a:ext cx="6202449" cy="707886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617" y="1238876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3585255" y="1581283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مجموع قياسات الزوايا الخارجية للمضلع :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24747C6C-2513-46AC-99A3-89B6468DF9F8}"/>
                  </a:ext>
                </a:extLst>
              </p:cNvPr>
              <p:cNvSpPr txBox="1"/>
              <p:nvPr/>
            </p:nvSpPr>
            <p:spPr>
              <a:xfrm>
                <a:off x="4003212" y="2834063"/>
                <a:ext cx="8067550" cy="15696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SA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مجموع قياسات الزوايا الخارجية للمضلع المحدب بأخذ زاوية واحدة عند كل رأس يساوي </a:t>
                </a:r>
                <a14:m>
                  <m:oMath xmlns:m="http://schemas.openxmlformats.org/officeDocument/2006/math">
                    <m:r>
                      <a:rPr lang="en-AE" sz="3200" i="1" dirty="0" smtClean="0">
                        <a:latin typeface="Cambria Math" panose="02040503050406030204" pitchFamily="18" charset="0"/>
                        <a:cs typeface="ae_Graph" panose="02060603050605020204" pitchFamily="18" charset="-78"/>
                      </a:rPr>
                      <m:t>36</m:t>
                    </m:r>
                    <m:r>
                      <a:rPr lang="en-AE" sz="3200" b="0" i="1" dirty="0" smtClean="0">
                        <a:latin typeface="Cambria Math" panose="02040503050406030204" pitchFamily="18" charset="0"/>
                        <a:cs typeface="ae_Graph" panose="02060603050605020204" pitchFamily="18" charset="-78"/>
                      </a:rPr>
                      <m:t>0</m:t>
                    </m:r>
                    <m:r>
                      <a:rPr lang="ar-SA" sz="3200" i="1" dirty="0" smtClean="0">
                        <a:latin typeface="Cambria Math" panose="02040503050406030204" pitchFamily="18" charset="0"/>
                        <a:cs typeface="ae_Graph" panose="02060603050605020204" pitchFamily="18" charset="-78"/>
                      </a:rPr>
                      <m:t> </m:t>
                    </m:r>
                  </m:oMath>
                </a14:m>
                <a:endParaRPr lang="ar-SA" sz="3200" dirty="0">
                  <a:latin typeface="ae_Graph" panose="02060603050605020204" pitchFamily="18" charset="-78"/>
                  <a:cs typeface="ae_Graph" panose="02060603050605020204" pitchFamily="18" charset="-78"/>
                </a:endParaRPr>
              </a:p>
              <a:p>
                <a:pPr algn="r" rtl="1"/>
                <a:r>
                  <a:rPr lang="ar-SA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مثال : </a:t>
                </a:r>
              </a:p>
            </p:txBody>
          </p:sp>
        </mc:Choice>
        <mc:Fallback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24747C6C-2513-46AC-99A3-89B6468DF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212" y="2834063"/>
                <a:ext cx="8067550" cy="1569660"/>
              </a:xfrm>
              <a:prstGeom prst="rect">
                <a:avLst/>
              </a:prstGeom>
              <a:blipFill>
                <a:blip r:embed="rId9"/>
                <a:stretch>
                  <a:fillRect t="-5447" r="-1890" b="-11673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مربع نص 31">
                <a:extLst>
                  <a:ext uri="{FF2B5EF4-FFF2-40B4-BE49-F238E27FC236}">
                    <a16:creationId xmlns:a16="http://schemas.microsoft.com/office/drawing/2014/main" id="{699F66F8-3578-4B59-B28E-8BA95C07A492}"/>
                  </a:ext>
                </a:extLst>
              </p:cNvPr>
              <p:cNvSpPr txBox="1"/>
              <p:nvPr/>
            </p:nvSpPr>
            <p:spPr>
              <a:xfrm>
                <a:off x="1714454" y="4500186"/>
                <a:ext cx="11359988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CO" sz="3200" i="1" dirty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ar-SA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ar-SA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AE" sz="3200" i="1" dirty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AE" sz="3200" i="1" dirty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E" sz="3200" i="1" dirty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AE" sz="3200" i="1" dirty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AE" sz="3200" i="1" dirty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E" sz="3200" i="1" dirty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360</m:t>
                      </m:r>
                    </m:oMath>
                  </m:oMathPara>
                </a14:m>
                <a:endParaRPr lang="en-AE" sz="3200" b="0" dirty="0">
                  <a:solidFill>
                    <a:srgbClr val="1C75BC"/>
                  </a:solidFill>
                  <a:latin typeface="ae_Graph" panose="02060603050605020204" pitchFamily="18" charset="-78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2" name="مربع نص 31">
                <a:extLst>
                  <a:ext uri="{FF2B5EF4-FFF2-40B4-BE49-F238E27FC236}">
                    <a16:creationId xmlns:a16="http://schemas.microsoft.com/office/drawing/2014/main" id="{699F66F8-3578-4B59-B28E-8BA95C07A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54" y="4500186"/>
                <a:ext cx="1135998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صورة 5" descr="صورة تحتوي على لقطة شاشة, رسم بياني, خط, التصميم&#10;&#10;تم إنشاء الوصف تلقائياً">
            <a:extLst>
              <a:ext uri="{FF2B5EF4-FFF2-40B4-BE49-F238E27FC236}">
                <a16:creationId xmlns:a16="http://schemas.microsoft.com/office/drawing/2014/main" id="{0F297A62-0198-44A4-9ED0-9002C1EB6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r="65893"/>
          <a:stretch/>
        </p:blipFill>
        <p:spPr>
          <a:xfrm>
            <a:off x="1232163" y="2272685"/>
            <a:ext cx="3217719" cy="2374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6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37" name="MH_SubTitle_1">
            <a:extLst>
              <a:ext uri="{FF2B5EF4-FFF2-40B4-BE49-F238E27FC236}">
                <a16:creationId xmlns:a16="http://schemas.microsoft.com/office/drawing/2014/main" id="{7D735637-CEE2-45A7-923C-B32ADD46062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224462" y="2095002"/>
            <a:ext cx="7932005" cy="4379652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183681" y="1247905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  <p:pic>
        <p:nvPicPr>
          <p:cNvPr id="12" name="صورة 11" descr="صورة تحتوي على نص, أسود وأبيض, الرسومات, لقطة شاشة&#10;&#10;تم إنشاء الوصف تلقائياً">
            <a:hlinkClick r:id="rId7"/>
            <a:extLst>
              <a:ext uri="{FF2B5EF4-FFF2-40B4-BE49-F238E27FC236}">
                <a16:creationId xmlns:a16="http://schemas.microsoft.com/office/drawing/2014/main" id="{3E6158F9-0541-4627-9AFC-CFC51B5BC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943448" y="3666439"/>
            <a:ext cx="1350536" cy="188694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F9EF3D-DE8B-4884-94ED-6E3ACEC53957}"/>
              </a:ext>
            </a:extLst>
          </p:cNvPr>
          <p:cNvSpPr txBox="1"/>
          <p:nvPr/>
        </p:nvSpPr>
        <p:spPr>
          <a:xfrm>
            <a:off x="570958" y="2909143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الفيديو 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CA28A4A5-2482-4303-855D-1E8901EE066E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934FAB5D-EDB4-4E29-B994-AE5105FBA46D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21738F1D-7241-4395-A96F-C9AEAD883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19" name="图片 19">
                <a:extLst>
                  <a:ext uri="{FF2B5EF4-FFF2-40B4-BE49-F238E27FC236}">
                    <a16:creationId xmlns:a16="http://schemas.microsoft.com/office/drawing/2014/main" id="{F6C5441E-302F-4E1B-8F36-D2EB84CC9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7EBE2D1C-36B8-4E1D-A8BC-3EF0A8BD753B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791A3B0-4C14-4075-B109-0AA7A603C4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705" r="10965"/>
          <a:stretch/>
        </p:blipFill>
        <p:spPr>
          <a:xfrm>
            <a:off x="4301921" y="2138528"/>
            <a:ext cx="5322041" cy="4126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753658" y="1958208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1A5F71A-F919-4241-9460-D5C66F04F617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C5692A9C-C538-47E0-B979-94779E0DAE81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CE96E9C-2D49-439B-BC72-106CE1243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53667A09-2A32-4BAB-B2F3-3E6410FAD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A6B9010-A80A-4B70-A0C2-2889DBE91F14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3" name="صورة 2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98C2F9F4-34FF-4A10-B992-E7DDF0C3FC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688" b="81482"/>
          <a:stretch/>
        </p:blipFill>
        <p:spPr>
          <a:xfrm>
            <a:off x="6126600" y="1943064"/>
            <a:ext cx="5627057" cy="778245"/>
          </a:xfrm>
          <a:prstGeom prst="rect">
            <a:avLst/>
          </a:prstGeom>
        </p:spPr>
      </p:pic>
      <p:pic>
        <p:nvPicPr>
          <p:cNvPr id="26" name="صورة 25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856377DA-18FC-4346-A1AE-E773AB8C42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5" t="18441" r="774" b="56228"/>
          <a:stretch/>
        </p:blipFill>
        <p:spPr>
          <a:xfrm>
            <a:off x="5644884" y="2948190"/>
            <a:ext cx="6608143" cy="907773"/>
          </a:xfrm>
          <a:prstGeom prst="rect">
            <a:avLst/>
          </a:prstGeom>
        </p:spPr>
      </p:pic>
      <p:pic>
        <p:nvPicPr>
          <p:cNvPr id="30" name="صورة 29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32029894-A8E1-453F-BFC8-DAE8F51C74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t="43970" r="774" b="26733"/>
          <a:stretch/>
        </p:blipFill>
        <p:spPr>
          <a:xfrm>
            <a:off x="4705373" y="3909810"/>
            <a:ext cx="7860538" cy="1090928"/>
          </a:xfrm>
          <a:prstGeom prst="rect">
            <a:avLst/>
          </a:prstGeom>
        </p:spPr>
      </p:pic>
      <p:pic>
        <p:nvPicPr>
          <p:cNvPr id="32" name="صورة 31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5632900D-4925-4A7C-95F3-81A52EBE80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5" t="71179" r="-6441" b="-476"/>
          <a:stretch/>
        </p:blipFill>
        <p:spPr>
          <a:xfrm>
            <a:off x="3028973" y="4997585"/>
            <a:ext cx="7860538" cy="1090928"/>
          </a:xfrm>
          <a:prstGeom prst="rect">
            <a:avLst/>
          </a:prstGeom>
        </p:spPr>
      </p:pic>
      <p:pic>
        <p:nvPicPr>
          <p:cNvPr id="6" name="صورة 5" descr="صورة تحتوي على لقطة شاشة, رسم بياني, خط, علم الفلك&#10;&#10;تم إنشاء الوصف تلقائياً">
            <a:extLst>
              <a:ext uri="{FF2B5EF4-FFF2-40B4-BE49-F238E27FC236}">
                <a16:creationId xmlns:a16="http://schemas.microsoft.com/office/drawing/2014/main" id="{22AAA929-913D-4634-900E-3665D82953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6" b="37527"/>
          <a:stretch/>
        </p:blipFill>
        <p:spPr>
          <a:xfrm>
            <a:off x="500961" y="2404136"/>
            <a:ext cx="4249353" cy="2677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2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753658" y="1958208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1A5F71A-F919-4241-9460-D5C66F04F617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C5692A9C-C538-47E0-B979-94779E0DAE81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CE96E9C-2D49-439B-BC72-106CE1243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53667A09-2A32-4BAB-B2F3-3E6410FAD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A6B9010-A80A-4B70-A0C2-2889DBE91F14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4" name="صورة 3" descr="صورة تحتوي على نص, الخط, لقطة شاشة&#10;&#10;تم إنشاء الوصف تلقائياً">
            <a:extLst>
              <a:ext uri="{FF2B5EF4-FFF2-40B4-BE49-F238E27FC236}">
                <a16:creationId xmlns:a16="http://schemas.microsoft.com/office/drawing/2014/main" id="{51C45862-83BE-4909-8FBD-47C2403F4C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7" b="81912"/>
          <a:stretch/>
        </p:blipFill>
        <p:spPr>
          <a:xfrm>
            <a:off x="6642100" y="2037380"/>
            <a:ext cx="5111558" cy="707886"/>
          </a:xfrm>
          <a:prstGeom prst="rect">
            <a:avLst/>
          </a:prstGeom>
        </p:spPr>
      </p:pic>
      <p:pic>
        <p:nvPicPr>
          <p:cNvPr id="19" name="صورة 18" descr="صورة تحتوي على نص, الخط, لقطة شاشة&#10;&#10;تم إنشاء الوصف تلقائياً">
            <a:extLst>
              <a:ext uri="{FF2B5EF4-FFF2-40B4-BE49-F238E27FC236}">
                <a16:creationId xmlns:a16="http://schemas.microsoft.com/office/drawing/2014/main" id="{7E848639-371E-4511-9930-7231DAA27A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6" t="14212" r="1" b="-822"/>
          <a:stretch/>
        </p:blipFill>
        <p:spPr>
          <a:xfrm>
            <a:off x="1714373" y="2824438"/>
            <a:ext cx="10257473" cy="3164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3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A260F4B-8BB3-4144-8392-540E512463C7}"/>
              </a:ext>
            </a:extLst>
          </p:cNvPr>
          <p:cNvSpPr/>
          <p:nvPr/>
        </p:nvSpPr>
        <p:spPr>
          <a:xfrm>
            <a:off x="2741731" y="2227259"/>
            <a:ext cx="8768743" cy="2403482"/>
          </a:xfrm>
          <a:custGeom>
            <a:avLst/>
            <a:gdLst>
              <a:gd name="connsiteX0" fmla="*/ 0 w 8768743"/>
              <a:gd name="connsiteY0" fmla="*/ 0 h 2403482"/>
              <a:gd name="connsiteX1" fmla="*/ 674519 w 8768743"/>
              <a:gd name="connsiteY1" fmla="*/ 0 h 2403482"/>
              <a:gd name="connsiteX2" fmla="*/ 1173663 w 8768743"/>
              <a:gd name="connsiteY2" fmla="*/ 0 h 2403482"/>
              <a:gd name="connsiteX3" fmla="*/ 1848181 w 8768743"/>
              <a:gd name="connsiteY3" fmla="*/ 0 h 2403482"/>
              <a:gd name="connsiteX4" fmla="*/ 2259638 w 8768743"/>
              <a:gd name="connsiteY4" fmla="*/ 0 h 2403482"/>
              <a:gd name="connsiteX5" fmla="*/ 2758781 w 8768743"/>
              <a:gd name="connsiteY5" fmla="*/ 0 h 2403482"/>
              <a:gd name="connsiteX6" fmla="*/ 3170238 w 8768743"/>
              <a:gd name="connsiteY6" fmla="*/ 0 h 2403482"/>
              <a:gd name="connsiteX7" fmla="*/ 3844757 w 8768743"/>
              <a:gd name="connsiteY7" fmla="*/ 0 h 2403482"/>
              <a:gd name="connsiteX8" fmla="*/ 4519275 w 8768743"/>
              <a:gd name="connsiteY8" fmla="*/ 0 h 2403482"/>
              <a:gd name="connsiteX9" fmla="*/ 5369169 w 8768743"/>
              <a:gd name="connsiteY9" fmla="*/ 0 h 2403482"/>
              <a:gd name="connsiteX10" fmla="*/ 5956000 w 8768743"/>
              <a:gd name="connsiteY10" fmla="*/ 0 h 2403482"/>
              <a:gd name="connsiteX11" fmla="*/ 6805894 w 8768743"/>
              <a:gd name="connsiteY11" fmla="*/ 0 h 2403482"/>
              <a:gd name="connsiteX12" fmla="*/ 7305037 w 8768743"/>
              <a:gd name="connsiteY12" fmla="*/ 0 h 2403482"/>
              <a:gd name="connsiteX13" fmla="*/ 7979556 w 8768743"/>
              <a:gd name="connsiteY13" fmla="*/ 0 h 2403482"/>
              <a:gd name="connsiteX14" fmla="*/ 8768743 w 8768743"/>
              <a:gd name="connsiteY14" fmla="*/ 0 h 2403482"/>
              <a:gd name="connsiteX15" fmla="*/ 8768743 w 8768743"/>
              <a:gd name="connsiteY15" fmla="*/ 528766 h 2403482"/>
              <a:gd name="connsiteX16" fmla="*/ 8768743 w 8768743"/>
              <a:gd name="connsiteY16" fmla="*/ 1105602 h 2403482"/>
              <a:gd name="connsiteX17" fmla="*/ 8768743 w 8768743"/>
              <a:gd name="connsiteY17" fmla="*/ 1658403 h 2403482"/>
              <a:gd name="connsiteX18" fmla="*/ 8768743 w 8768743"/>
              <a:gd name="connsiteY18" fmla="*/ 2403482 h 2403482"/>
              <a:gd name="connsiteX19" fmla="*/ 8269599 w 8768743"/>
              <a:gd name="connsiteY19" fmla="*/ 2403482 h 2403482"/>
              <a:gd name="connsiteX20" fmla="*/ 7419706 w 8768743"/>
              <a:gd name="connsiteY20" fmla="*/ 2403482 h 2403482"/>
              <a:gd name="connsiteX21" fmla="*/ 7008249 w 8768743"/>
              <a:gd name="connsiteY21" fmla="*/ 2403482 h 2403482"/>
              <a:gd name="connsiteX22" fmla="*/ 6421418 w 8768743"/>
              <a:gd name="connsiteY22" fmla="*/ 2403482 h 2403482"/>
              <a:gd name="connsiteX23" fmla="*/ 6009962 w 8768743"/>
              <a:gd name="connsiteY23" fmla="*/ 2403482 h 2403482"/>
              <a:gd name="connsiteX24" fmla="*/ 5510818 w 8768743"/>
              <a:gd name="connsiteY24" fmla="*/ 2403482 h 2403482"/>
              <a:gd name="connsiteX25" fmla="*/ 4660924 w 8768743"/>
              <a:gd name="connsiteY25" fmla="*/ 2403482 h 2403482"/>
              <a:gd name="connsiteX26" fmla="*/ 4249468 w 8768743"/>
              <a:gd name="connsiteY26" fmla="*/ 2403482 h 2403482"/>
              <a:gd name="connsiteX27" fmla="*/ 3574949 w 8768743"/>
              <a:gd name="connsiteY27" fmla="*/ 2403482 h 2403482"/>
              <a:gd name="connsiteX28" fmla="*/ 2725056 w 8768743"/>
              <a:gd name="connsiteY28" fmla="*/ 2403482 h 2403482"/>
              <a:gd name="connsiteX29" fmla="*/ 2138224 w 8768743"/>
              <a:gd name="connsiteY29" fmla="*/ 2403482 h 2403482"/>
              <a:gd name="connsiteX30" fmla="*/ 1288331 w 8768743"/>
              <a:gd name="connsiteY30" fmla="*/ 2403482 h 2403482"/>
              <a:gd name="connsiteX31" fmla="*/ 701499 w 8768743"/>
              <a:gd name="connsiteY31" fmla="*/ 2403482 h 2403482"/>
              <a:gd name="connsiteX32" fmla="*/ 0 w 8768743"/>
              <a:gd name="connsiteY32" fmla="*/ 2403482 h 2403482"/>
              <a:gd name="connsiteX33" fmla="*/ 0 w 8768743"/>
              <a:gd name="connsiteY33" fmla="*/ 1754542 h 2403482"/>
              <a:gd name="connsiteX34" fmla="*/ 0 w 8768743"/>
              <a:gd name="connsiteY34" fmla="*/ 1153671 h 2403482"/>
              <a:gd name="connsiteX35" fmla="*/ 0 w 8768743"/>
              <a:gd name="connsiteY35" fmla="*/ 576836 h 2403482"/>
              <a:gd name="connsiteX36" fmla="*/ 0 w 8768743"/>
              <a:gd name="connsiteY36" fmla="*/ 0 h 2403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768743" h="2403482" extrusionOk="0">
                <a:moveTo>
                  <a:pt x="0" y="0"/>
                </a:moveTo>
                <a:cubicBezTo>
                  <a:pt x="210614" y="-4878"/>
                  <a:pt x="484057" y="-261"/>
                  <a:pt x="674519" y="0"/>
                </a:cubicBezTo>
                <a:cubicBezTo>
                  <a:pt x="864981" y="261"/>
                  <a:pt x="973320" y="1970"/>
                  <a:pt x="1173663" y="0"/>
                </a:cubicBezTo>
                <a:cubicBezTo>
                  <a:pt x="1374006" y="-1970"/>
                  <a:pt x="1664120" y="10485"/>
                  <a:pt x="1848181" y="0"/>
                </a:cubicBezTo>
                <a:cubicBezTo>
                  <a:pt x="2032242" y="-10485"/>
                  <a:pt x="2154418" y="-12467"/>
                  <a:pt x="2259638" y="0"/>
                </a:cubicBezTo>
                <a:cubicBezTo>
                  <a:pt x="2364858" y="12467"/>
                  <a:pt x="2521519" y="-20342"/>
                  <a:pt x="2758781" y="0"/>
                </a:cubicBezTo>
                <a:cubicBezTo>
                  <a:pt x="2996043" y="20342"/>
                  <a:pt x="3057582" y="8235"/>
                  <a:pt x="3170238" y="0"/>
                </a:cubicBezTo>
                <a:cubicBezTo>
                  <a:pt x="3282894" y="-8235"/>
                  <a:pt x="3701459" y="-23156"/>
                  <a:pt x="3844757" y="0"/>
                </a:cubicBezTo>
                <a:cubicBezTo>
                  <a:pt x="3988055" y="23156"/>
                  <a:pt x="4365506" y="-8926"/>
                  <a:pt x="4519275" y="0"/>
                </a:cubicBezTo>
                <a:cubicBezTo>
                  <a:pt x="4673044" y="8926"/>
                  <a:pt x="5044421" y="31625"/>
                  <a:pt x="5369169" y="0"/>
                </a:cubicBezTo>
                <a:cubicBezTo>
                  <a:pt x="5693917" y="-31625"/>
                  <a:pt x="5813600" y="-7967"/>
                  <a:pt x="5956000" y="0"/>
                </a:cubicBezTo>
                <a:cubicBezTo>
                  <a:pt x="6098400" y="7967"/>
                  <a:pt x="6618145" y="10663"/>
                  <a:pt x="6805894" y="0"/>
                </a:cubicBezTo>
                <a:cubicBezTo>
                  <a:pt x="6993643" y="-10663"/>
                  <a:pt x="7202556" y="-7646"/>
                  <a:pt x="7305037" y="0"/>
                </a:cubicBezTo>
                <a:cubicBezTo>
                  <a:pt x="7407518" y="7646"/>
                  <a:pt x="7646820" y="19574"/>
                  <a:pt x="7979556" y="0"/>
                </a:cubicBezTo>
                <a:cubicBezTo>
                  <a:pt x="8312292" y="-19574"/>
                  <a:pt x="8421834" y="-34919"/>
                  <a:pt x="8768743" y="0"/>
                </a:cubicBezTo>
                <a:cubicBezTo>
                  <a:pt x="8790955" y="249690"/>
                  <a:pt x="8758764" y="358740"/>
                  <a:pt x="8768743" y="528766"/>
                </a:cubicBezTo>
                <a:cubicBezTo>
                  <a:pt x="8778722" y="698792"/>
                  <a:pt x="8758506" y="855247"/>
                  <a:pt x="8768743" y="1105602"/>
                </a:cubicBezTo>
                <a:cubicBezTo>
                  <a:pt x="8778980" y="1355957"/>
                  <a:pt x="8785209" y="1413592"/>
                  <a:pt x="8768743" y="1658403"/>
                </a:cubicBezTo>
                <a:cubicBezTo>
                  <a:pt x="8752277" y="1903214"/>
                  <a:pt x="8740916" y="2050507"/>
                  <a:pt x="8768743" y="2403482"/>
                </a:cubicBezTo>
                <a:cubicBezTo>
                  <a:pt x="8633908" y="2412597"/>
                  <a:pt x="8472450" y="2399415"/>
                  <a:pt x="8269599" y="2403482"/>
                </a:cubicBezTo>
                <a:cubicBezTo>
                  <a:pt x="8066748" y="2407549"/>
                  <a:pt x="7631261" y="2421011"/>
                  <a:pt x="7419706" y="2403482"/>
                </a:cubicBezTo>
                <a:cubicBezTo>
                  <a:pt x="7208151" y="2385953"/>
                  <a:pt x="7146141" y="2423698"/>
                  <a:pt x="7008249" y="2403482"/>
                </a:cubicBezTo>
                <a:cubicBezTo>
                  <a:pt x="6870357" y="2383266"/>
                  <a:pt x="6678438" y="2377073"/>
                  <a:pt x="6421418" y="2403482"/>
                </a:cubicBezTo>
                <a:cubicBezTo>
                  <a:pt x="6164398" y="2429891"/>
                  <a:pt x="6137549" y="2395514"/>
                  <a:pt x="6009962" y="2403482"/>
                </a:cubicBezTo>
                <a:cubicBezTo>
                  <a:pt x="5882375" y="2411450"/>
                  <a:pt x="5644625" y="2404076"/>
                  <a:pt x="5510818" y="2403482"/>
                </a:cubicBezTo>
                <a:cubicBezTo>
                  <a:pt x="5377011" y="2402888"/>
                  <a:pt x="4945344" y="2389537"/>
                  <a:pt x="4660924" y="2403482"/>
                </a:cubicBezTo>
                <a:cubicBezTo>
                  <a:pt x="4376504" y="2417427"/>
                  <a:pt x="4448289" y="2398403"/>
                  <a:pt x="4249468" y="2403482"/>
                </a:cubicBezTo>
                <a:cubicBezTo>
                  <a:pt x="4050647" y="2408561"/>
                  <a:pt x="3713020" y="2375620"/>
                  <a:pt x="3574949" y="2403482"/>
                </a:cubicBezTo>
                <a:cubicBezTo>
                  <a:pt x="3436878" y="2431344"/>
                  <a:pt x="2896228" y="2398391"/>
                  <a:pt x="2725056" y="2403482"/>
                </a:cubicBezTo>
                <a:cubicBezTo>
                  <a:pt x="2553884" y="2408573"/>
                  <a:pt x="2393500" y="2386858"/>
                  <a:pt x="2138224" y="2403482"/>
                </a:cubicBezTo>
                <a:cubicBezTo>
                  <a:pt x="1882948" y="2420106"/>
                  <a:pt x="1524541" y="2393392"/>
                  <a:pt x="1288331" y="2403482"/>
                </a:cubicBezTo>
                <a:cubicBezTo>
                  <a:pt x="1052121" y="2413572"/>
                  <a:pt x="869413" y="2411142"/>
                  <a:pt x="701499" y="2403482"/>
                </a:cubicBezTo>
                <a:cubicBezTo>
                  <a:pt x="533585" y="2395822"/>
                  <a:pt x="192963" y="2398641"/>
                  <a:pt x="0" y="2403482"/>
                </a:cubicBezTo>
                <a:cubicBezTo>
                  <a:pt x="-2793" y="2190539"/>
                  <a:pt x="23808" y="1931596"/>
                  <a:pt x="0" y="1754542"/>
                </a:cubicBezTo>
                <a:cubicBezTo>
                  <a:pt x="-23808" y="1577488"/>
                  <a:pt x="-7236" y="1400653"/>
                  <a:pt x="0" y="1153671"/>
                </a:cubicBezTo>
                <a:cubicBezTo>
                  <a:pt x="7236" y="906689"/>
                  <a:pt x="11865" y="808181"/>
                  <a:pt x="0" y="576836"/>
                </a:cubicBezTo>
                <a:cubicBezTo>
                  <a:pt x="-11865" y="345491"/>
                  <a:pt x="-10216" y="21646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1C75BC"/>
            </a:solidFill>
            <a:extLst>
              <a:ext uri="{C807C97D-BFC1-408E-A445-0C87EB9F89A2}">
                <ask:lineSketchStyleProps xmlns:ask="http://schemas.microsoft.com/office/drawing/2018/sketchyshapes" sd="124982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4B23BAD-713C-4B84-9BAF-50A1E7C1A400}"/>
              </a:ext>
            </a:extLst>
          </p:cNvPr>
          <p:cNvSpPr txBox="1"/>
          <p:nvPr/>
        </p:nvSpPr>
        <p:spPr>
          <a:xfrm>
            <a:off x="3025653" y="2518309"/>
            <a:ext cx="7972298" cy="1710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258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"لا تتسلق الجبال ليراك العالم  تسلقها لترى أنت العالم" </a:t>
            </a: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9574380B-7070-4F11-A646-5B620F68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64" y="794144"/>
            <a:ext cx="1538251" cy="2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014078" y="1924265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تحقق4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7ADD393F-99DB-4704-8682-F985FA599836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7E659C40-5B42-43BB-9A49-193A98C654F5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5BCC43F2-02C1-4C80-9B09-55E556087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9D2B791B-B31C-4C03-908D-032545CC9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3E9C8458-4BE1-42C4-9EED-8D57FF6DE43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5" name="صورة 4" descr="صورة تحتوي على خط, الخط, أسود, رسم بياني&#10;&#10;تم إنشاء الوصف تلقائياً">
            <a:extLst>
              <a:ext uri="{FF2B5EF4-FFF2-40B4-BE49-F238E27FC236}">
                <a16:creationId xmlns:a16="http://schemas.microsoft.com/office/drawing/2014/main" id="{4C87C731-C626-478C-81D0-3C1CE3EA3E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6" t="-2318" r="64876" b="3939"/>
          <a:stretch/>
        </p:blipFill>
        <p:spPr>
          <a:xfrm>
            <a:off x="-21440" y="2517693"/>
            <a:ext cx="5240658" cy="2272169"/>
          </a:xfrm>
          <a:prstGeom prst="rect">
            <a:avLst/>
          </a:prstGeom>
        </p:spPr>
      </p:pic>
      <p:pic>
        <p:nvPicPr>
          <p:cNvPr id="26" name="صورة 25" descr="صورة تحتوي على خط, الخط, أسود, رسم بياني&#10;&#10;تم إنشاء الوصف تلقائياً">
            <a:extLst>
              <a:ext uri="{FF2B5EF4-FFF2-40B4-BE49-F238E27FC236}">
                <a16:creationId xmlns:a16="http://schemas.microsoft.com/office/drawing/2014/main" id="{DE394483-36C6-4B75-A7D1-8B85766F88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1" t="21800" r="869" b="37497"/>
          <a:stretch/>
        </p:blipFill>
        <p:spPr>
          <a:xfrm>
            <a:off x="8090697" y="2543984"/>
            <a:ext cx="4459706" cy="799997"/>
          </a:xfrm>
          <a:prstGeom prst="rect">
            <a:avLst/>
          </a:prstGeom>
        </p:spPr>
      </p:pic>
      <p:pic>
        <p:nvPicPr>
          <p:cNvPr id="27" name="صورة 26" descr="صورة تحتوي على خط, الخط, أسود, رسم بياني&#10;&#10;تم إنشاء الوصف تلقائياً">
            <a:extLst>
              <a:ext uri="{FF2B5EF4-FFF2-40B4-BE49-F238E27FC236}">
                <a16:creationId xmlns:a16="http://schemas.microsoft.com/office/drawing/2014/main" id="{5A50AD10-7E39-49A6-A529-F856FAC945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66525" r="-481" b="-64903"/>
          <a:stretch/>
        </p:blipFill>
        <p:spPr>
          <a:xfrm>
            <a:off x="5478987" y="4672713"/>
            <a:ext cx="7229411" cy="1933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2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940202" y="1568562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282DD4B-C2DF-47AA-8F72-EB4474978D82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CE447B50-0A98-4391-B633-DAF23ABF2630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39" name="图片 17">
                <a:extLst>
                  <a:ext uri="{FF2B5EF4-FFF2-40B4-BE49-F238E27FC236}">
                    <a16:creationId xmlns:a16="http://schemas.microsoft.com/office/drawing/2014/main" id="{A871C15A-949F-4343-B5B5-4EFD0772C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40" name="图片 19">
                <a:extLst>
                  <a:ext uri="{FF2B5EF4-FFF2-40B4-BE49-F238E27FC236}">
                    <a16:creationId xmlns:a16="http://schemas.microsoft.com/office/drawing/2014/main" id="{0490C479-402F-4D59-904B-D9A73686E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54ECA9B5-6C50-48DC-89BD-60977ED2E3BF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6" name="صورة 5" descr="صورة تحتوي على نص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C71AF7E5-135E-4E06-9FC5-DE848BE419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01"/>
          <a:stretch/>
        </p:blipFill>
        <p:spPr>
          <a:xfrm>
            <a:off x="-438059" y="1741642"/>
            <a:ext cx="11600159" cy="830997"/>
          </a:xfrm>
          <a:prstGeom prst="rect">
            <a:avLst/>
          </a:prstGeom>
        </p:spPr>
      </p:pic>
      <p:pic>
        <p:nvPicPr>
          <p:cNvPr id="41" name="صورة 40" descr="صورة تحتوي على نص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C6D05B1A-0569-4B93-93B2-76722D5033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t="15165" r="55146" b="68236"/>
          <a:stretch/>
        </p:blipFill>
        <p:spPr>
          <a:xfrm>
            <a:off x="10310247" y="4642888"/>
            <a:ext cx="2304343" cy="830997"/>
          </a:xfrm>
          <a:prstGeom prst="rect">
            <a:avLst/>
          </a:prstGeom>
        </p:spPr>
      </p:pic>
      <p:pic>
        <p:nvPicPr>
          <p:cNvPr id="43" name="صورة 42" descr="صورة تحتوي على نص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2F4C9D64-65D1-4093-A5F9-D08280AFCD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3" t="15074" r="1592" b="68327"/>
          <a:stretch/>
        </p:blipFill>
        <p:spPr>
          <a:xfrm>
            <a:off x="10170324" y="2866987"/>
            <a:ext cx="2304343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5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29123" y="1643234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282DD4B-C2DF-47AA-8F72-EB4474978D82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CE447B50-0A98-4391-B633-DAF23ABF2630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39" name="图片 17">
                <a:extLst>
                  <a:ext uri="{FF2B5EF4-FFF2-40B4-BE49-F238E27FC236}">
                    <a16:creationId xmlns:a16="http://schemas.microsoft.com/office/drawing/2014/main" id="{A871C15A-949F-4343-B5B5-4EFD0772C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40" name="图片 19">
                <a:extLst>
                  <a:ext uri="{FF2B5EF4-FFF2-40B4-BE49-F238E27FC236}">
                    <a16:creationId xmlns:a16="http://schemas.microsoft.com/office/drawing/2014/main" id="{0490C479-402F-4D59-904B-D9A73686E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54ECA9B5-6C50-48DC-89BD-60977ED2E3BF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5" name="صورة 4" descr="صورة تحتوي على نص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A418D70B-E60F-4134-9AEE-1AAC721964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35237" b="51013"/>
          <a:stretch/>
        </p:blipFill>
        <p:spPr>
          <a:xfrm>
            <a:off x="3620210" y="1921652"/>
            <a:ext cx="7745132" cy="681876"/>
          </a:xfrm>
          <a:prstGeom prst="rect">
            <a:avLst/>
          </a:prstGeom>
        </p:spPr>
      </p:pic>
      <p:pic>
        <p:nvPicPr>
          <p:cNvPr id="17" name="صورة 16" descr="صورة تحتوي على نص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3871E86A-B507-4EFB-83FA-8131D8F08F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3" t="51528" b="3717"/>
          <a:stretch/>
        </p:blipFill>
        <p:spPr>
          <a:xfrm>
            <a:off x="8517040" y="2941770"/>
            <a:ext cx="4379005" cy="2219442"/>
          </a:xfrm>
          <a:prstGeom prst="rect">
            <a:avLst/>
          </a:prstGeom>
        </p:spPr>
      </p:pic>
      <p:pic>
        <p:nvPicPr>
          <p:cNvPr id="18" name="صورة 17" descr="صورة تحتوي على نص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CD18CD9A-06F4-46A3-8D4A-FBF645588F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t="48794" r="55890" b="2172"/>
          <a:stretch/>
        </p:blipFill>
        <p:spPr>
          <a:xfrm>
            <a:off x="2089862" y="2835658"/>
            <a:ext cx="4916488" cy="2431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4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940202" y="1568562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282DD4B-C2DF-47AA-8F72-EB4474978D82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CE447B50-0A98-4391-B633-DAF23ABF2630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39" name="图片 17">
                <a:extLst>
                  <a:ext uri="{FF2B5EF4-FFF2-40B4-BE49-F238E27FC236}">
                    <a16:creationId xmlns:a16="http://schemas.microsoft.com/office/drawing/2014/main" id="{A871C15A-949F-4343-B5B5-4EFD0772C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40" name="图片 19">
                <a:extLst>
                  <a:ext uri="{FF2B5EF4-FFF2-40B4-BE49-F238E27FC236}">
                    <a16:creationId xmlns:a16="http://schemas.microsoft.com/office/drawing/2014/main" id="{0490C479-402F-4D59-904B-D9A73686E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54ECA9B5-6C50-48DC-89BD-60977ED2E3BF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5" name="صورة 4" descr="صورة تحتوي على لقطة شاشة, سماء, مركبة اللعب, رحلة ترفيهية&#10;&#10;تم إنشاء الوصف تلقائياً">
            <a:extLst>
              <a:ext uri="{FF2B5EF4-FFF2-40B4-BE49-F238E27FC236}">
                <a16:creationId xmlns:a16="http://schemas.microsoft.com/office/drawing/2014/main" id="{00CDB509-341B-47ED-AC4A-AD283F5CFE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5" b="50000"/>
          <a:stretch/>
        </p:blipFill>
        <p:spPr>
          <a:xfrm>
            <a:off x="4625386" y="1792662"/>
            <a:ext cx="6382698" cy="199516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DAE5132-08B8-4A49-81AB-3F2210A39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909" y="2274812"/>
            <a:ext cx="3928643" cy="2658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523107" y="1792305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282DD4B-C2DF-47AA-8F72-EB4474978D82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CE447B50-0A98-4391-B633-DAF23ABF2630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39" name="图片 17">
                <a:extLst>
                  <a:ext uri="{FF2B5EF4-FFF2-40B4-BE49-F238E27FC236}">
                    <a16:creationId xmlns:a16="http://schemas.microsoft.com/office/drawing/2014/main" id="{A871C15A-949F-4343-B5B5-4EFD0772C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40" name="图片 19">
                <a:extLst>
                  <a:ext uri="{FF2B5EF4-FFF2-40B4-BE49-F238E27FC236}">
                    <a16:creationId xmlns:a16="http://schemas.microsoft.com/office/drawing/2014/main" id="{0490C479-402F-4D59-904B-D9A73686E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54ECA9B5-6C50-48DC-89BD-60977ED2E3BF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14" name="صورة 13" descr="صورة تحتوي على لقطة شاشة, سماء, مركبة اللعب, رحلة ترفيهية&#10;&#10;تم إنشاء الوصف تلقائياً">
            <a:extLst>
              <a:ext uri="{FF2B5EF4-FFF2-40B4-BE49-F238E27FC236}">
                <a16:creationId xmlns:a16="http://schemas.microsoft.com/office/drawing/2014/main" id="{53B0DD9E-47D5-4514-8D65-7E5494A617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5" t="51796" b="18821"/>
          <a:stretch/>
        </p:blipFill>
        <p:spPr>
          <a:xfrm>
            <a:off x="3987543" y="1852716"/>
            <a:ext cx="6382698" cy="1172492"/>
          </a:xfrm>
          <a:prstGeom prst="rect">
            <a:avLst/>
          </a:prstGeom>
        </p:spPr>
      </p:pic>
      <p:pic>
        <p:nvPicPr>
          <p:cNvPr id="16" name="صورة 15" descr="صورة تحتوي على لقطة شاشة, سماء, مركبة اللعب, رحلة ترفيهية&#10;&#10;تم إنشاء الوصف تلقائياً">
            <a:extLst>
              <a:ext uri="{FF2B5EF4-FFF2-40B4-BE49-F238E27FC236}">
                <a16:creationId xmlns:a16="http://schemas.microsoft.com/office/drawing/2014/main" id="{F7686C2E-EB09-40BC-A9C5-0E09A2E24C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8" t="81371" b="3937"/>
          <a:stretch/>
        </p:blipFill>
        <p:spPr>
          <a:xfrm>
            <a:off x="11016693" y="3305295"/>
            <a:ext cx="1758223" cy="734831"/>
          </a:xfrm>
          <a:prstGeom prst="rect">
            <a:avLst/>
          </a:prstGeom>
        </p:spPr>
      </p:pic>
      <p:pic>
        <p:nvPicPr>
          <p:cNvPr id="17" name="صورة 16" descr="صورة تحتوي على لقطة شاشة, سماء, مركبة اللعب, رحلة ترفيهية&#10;&#10;تم إنشاء الوصف تلقائياً">
            <a:extLst>
              <a:ext uri="{FF2B5EF4-FFF2-40B4-BE49-F238E27FC236}">
                <a16:creationId xmlns:a16="http://schemas.microsoft.com/office/drawing/2014/main" id="{146A99BB-3956-421D-A96D-5DB8309537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8" t="79019" r="33010" b="6289"/>
          <a:stretch/>
        </p:blipFill>
        <p:spPr>
          <a:xfrm>
            <a:off x="10940201" y="4686669"/>
            <a:ext cx="1758223" cy="734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7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30348" y="1794138"/>
            <a:ext cx="1536325" cy="1115341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154672" y="1657652"/>
              <a:ext cx="1432803" cy="82923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39A606A-7E97-444A-897A-7ABB992BBE0D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68D38906-4C84-4F93-9CC9-B182C5463029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FAFE813C-2D4D-4718-84DE-717BB6E07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467487CD-833D-4896-90B2-B672F9E120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AF0C2CC4-7781-429F-A6C2-01CF9F87BECA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B10F8B3-6A13-4E9E-8C28-FE93949D5E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4" t="-1" b="65159"/>
          <a:stretch/>
        </p:blipFill>
        <p:spPr>
          <a:xfrm>
            <a:off x="3555949" y="1733104"/>
            <a:ext cx="7574399" cy="123741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E75672FD-3323-4622-8A47-4CB736890E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4" t="31601" b="47370"/>
          <a:stretch/>
        </p:blipFill>
        <p:spPr>
          <a:xfrm>
            <a:off x="6327926" y="3217555"/>
            <a:ext cx="6827186" cy="673183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040D7B2-1B74-4F22-A42D-7995087EFF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51959" r="-1029" b="27012"/>
          <a:stretch/>
        </p:blipFill>
        <p:spPr>
          <a:xfrm>
            <a:off x="6528452" y="4680417"/>
            <a:ext cx="6827186" cy="673183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EA1FDF67-DE0F-41F1-AA05-DD4BC9BC73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68" t="2927" r="68201" b="1369"/>
          <a:stretch/>
        </p:blipFill>
        <p:spPr>
          <a:xfrm>
            <a:off x="-997785" y="2970514"/>
            <a:ext cx="5069306" cy="3063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6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138863" y="2357668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770115" y="1908545"/>
            <a:ext cx="2800378" cy="1225515"/>
            <a:chOff x="10386233" y="1633041"/>
            <a:chExt cx="2800378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523621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مهارات التفكير العليا</a:t>
              </a:r>
            </a:p>
          </p:txBody>
        </p:sp>
      </p:grpSp>
      <p:pic>
        <p:nvPicPr>
          <p:cNvPr id="3" name="صورة 2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431500C5-A982-4466-BCCD-B8A731DD0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7" y="1908545"/>
            <a:ext cx="9625338" cy="1341236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5B8B7E1-6FF9-41C3-A7C7-676A0C05E184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BCA24B6B-A030-4120-BEFA-0FE2B172E89D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9" name="图片 17">
                <a:extLst>
                  <a:ext uri="{FF2B5EF4-FFF2-40B4-BE49-F238E27FC236}">
                    <a16:creationId xmlns:a16="http://schemas.microsoft.com/office/drawing/2014/main" id="{ACB77F3B-0654-4866-AA45-F1FE382B1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0" name="图片 19">
                <a:extLst>
                  <a:ext uri="{FF2B5EF4-FFF2-40B4-BE49-F238E27FC236}">
                    <a16:creationId xmlns:a16="http://schemas.microsoft.com/office/drawing/2014/main" id="{34B1933A-38A7-4E18-84C7-12995F0D4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2732A8F3-9699-4F69-85CC-F1044235C40D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29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097280" y="2442885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9FB34AF-F19D-4C0C-9154-8D5C258E9A18}"/>
              </a:ext>
            </a:extLst>
          </p:cNvPr>
          <p:cNvSpPr/>
          <p:nvPr/>
        </p:nvSpPr>
        <p:spPr>
          <a:xfrm>
            <a:off x="6936732" y="1417380"/>
            <a:ext cx="5678905" cy="5057274"/>
          </a:xfrm>
          <a:prstGeom prst="rect">
            <a:avLst/>
          </a:prstGeom>
          <a:solidFill>
            <a:schemeClr val="bg1"/>
          </a:solidFill>
          <a:ln>
            <a:solidFill>
              <a:srgbClr val="1C75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5C968D8-FBB1-4C2D-8193-B283EBED6314}"/>
              </a:ext>
            </a:extLst>
          </p:cNvPr>
          <p:cNvSpPr/>
          <p:nvPr/>
        </p:nvSpPr>
        <p:spPr>
          <a:xfrm>
            <a:off x="921612" y="1417380"/>
            <a:ext cx="5756207" cy="5057274"/>
          </a:xfrm>
          <a:prstGeom prst="rect">
            <a:avLst/>
          </a:prstGeom>
          <a:solidFill>
            <a:schemeClr val="bg1"/>
          </a:solidFill>
          <a:ln>
            <a:solidFill>
              <a:srgbClr val="1C75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3D113A5-D53D-4A95-8D49-72671A9A88C0}"/>
              </a:ext>
            </a:extLst>
          </p:cNvPr>
          <p:cNvGrpSpPr/>
          <p:nvPr/>
        </p:nvGrpSpPr>
        <p:grpSpPr>
          <a:xfrm>
            <a:off x="4264346" y="288692"/>
            <a:ext cx="5161441" cy="707886"/>
            <a:chOff x="6364140" y="230902"/>
            <a:chExt cx="5161441" cy="70788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F0E22527-9916-4C31-AE45-F4CD014892B3}"/>
                </a:ext>
              </a:extLst>
            </p:cNvPr>
            <p:cNvGrpSpPr/>
            <p:nvPr/>
          </p:nvGrpSpPr>
          <p:grpSpPr>
            <a:xfrm>
              <a:off x="6364140" y="325556"/>
              <a:ext cx="5161441" cy="518578"/>
              <a:chOff x="6286543" y="574772"/>
              <a:chExt cx="3578755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DC19DF30-BE81-4049-A722-94EE9E239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6543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F6D463EE-BFAF-44A3-9602-5CEE7E155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145885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1577654C-4885-4280-AA02-269FD2F4EEA8}"/>
                </a:ext>
              </a:extLst>
            </p:cNvPr>
            <p:cNvSpPr txBox="1"/>
            <p:nvPr/>
          </p:nvSpPr>
          <p:spPr>
            <a:xfrm>
              <a:off x="7067217" y="230902"/>
              <a:ext cx="34207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تدريب على اختبار 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C47DF97C-030A-4C2B-8689-136CC4AD2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09"/>
          <a:stretch/>
        </p:blipFill>
        <p:spPr>
          <a:xfrm>
            <a:off x="7195643" y="1701829"/>
            <a:ext cx="5161081" cy="326633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EC294C2-4C03-4497-BE00-B431ABCF4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809" y="2233306"/>
            <a:ext cx="436823" cy="33138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7DF6785-B45F-470E-8EFB-E05BD438D3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-104"/>
          <a:stretch/>
        </p:blipFill>
        <p:spPr>
          <a:xfrm>
            <a:off x="1101449" y="1701829"/>
            <a:ext cx="5499068" cy="266663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B8C4539E-91E4-434E-92DC-A696E857F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619" y="2277194"/>
            <a:ext cx="436823" cy="331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1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3C0A337-89EF-499D-8CE1-F7E653E891EA}"/>
              </a:ext>
            </a:extLst>
          </p:cNvPr>
          <p:cNvSpPr txBox="1"/>
          <p:nvPr/>
        </p:nvSpPr>
        <p:spPr>
          <a:xfrm>
            <a:off x="3950660" y="2630905"/>
            <a:ext cx="545431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الواجب المنزلي </a:t>
            </a:r>
            <a:b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دمتم بسعادة أحبتي </a:t>
            </a:r>
          </a:p>
        </p:txBody>
      </p:sp>
    </p:spTree>
    <p:extLst>
      <p:ext uri="{BB962C8B-B14F-4D97-AF65-F5344CB8AC3E}">
        <p14:creationId xmlns:p14="http://schemas.microsoft.com/office/powerpoint/2010/main" val="7580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D2E2FE6-89C7-4E6E-97EF-264841B825AB}"/>
              </a:ext>
            </a:extLst>
          </p:cNvPr>
          <p:cNvGrpSpPr/>
          <p:nvPr/>
        </p:nvGrpSpPr>
        <p:grpSpPr>
          <a:xfrm>
            <a:off x="4606125" y="346644"/>
            <a:ext cx="4143388" cy="1922382"/>
            <a:chOff x="4204806" y="564797"/>
            <a:chExt cx="3782387" cy="1754890"/>
          </a:xfrm>
        </p:grpSpPr>
        <p:grpSp>
          <p:nvGrpSpPr>
            <p:cNvPr id="34" name="组合 33"/>
            <p:cNvGrpSpPr/>
            <p:nvPr/>
          </p:nvGrpSpPr>
          <p:grpSpPr>
            <a:xfrm>
              <a:off x="4204806" y="720337"/>
              <a:ext cx="3782387" cy="1599350"/>
              <a:chOff x="5682778" y="1934339"/>
              <a:chExt cx="4487724" cy="584954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614578" y="1934339"/>
                <a:ext cx="3555924" cy="424739"/>
                <a:chOff x="1347426" y="2419785"/>
                <a:chExt cx="4649212" cy="555329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1347426" y="2419785"/>
                  <a:ext cx="3952525" cy="234280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algn="just">
                    <a:lnSpc>
                      <a:spcPct val="120000"/>
                    </a:lnSpc>
                    <a:defRPr sz="2400" b="1">
                      <a:solidFill>
                        <a:srgbClr val="1C75BC"/>
                      </a:solidFill>
                      <a:latin typeface="迷你简准圆" panose="03000509000000000000" pitchFamily="65" charset="-122"/>
                      <a:ea typeface="迷你简准圆" panose="03000509000000000000" pitchFamily="65" charset="-122"/>
                    </a:defRPr>
                  </a:lvl1pPr>
                </a:lstStyle>
                <a:p>
                  <a:pPr algn="l"/>
                  <a:endParaRPr lang="zh-CN" altLang="en-US" sz="2629" b="0" dirty="0">
                    <a:latin typeface="汉仪趣黑W" panose="00020600040101010101" pitchFamily="18" charset="-122"/>
                    <a:ea typeface="汉仪趣黑W" panose="00020600040101010101" pitchFamily="18" charset="-122"/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1347426" y="2880506"/>
                  <a:ext cx="4649212" cy="94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endParaRPr lang="en-US" altLang="zh-CN" sz="767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1" name="任意多边形 10"/>
              <p:cNvSpPr/>
              <p:nvPr/>
            </p:nvSpPr>
            <p:spPr>
              <a:xfrm>
                <a:off x="5682778" y="1941072"/>
                <a:ext cx="4294870" cy="578221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/>
              </a:p>
            </p:txBody>
          </p:sp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3EB3E223-6EF6-4627-AF1E-9E29AA002362}"/>
                </a:ext>
              </a:extLst>
            </p:cNvPr>
            <p:cNvSpPr/>
            <p:nvPr/>
          </p:nvSpPr>
          <p:spPr>
            <a:xfrm>
              <a:off x="4945582" y="659036"/>
              <a:ext cx="2077373" cy="303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972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A9C66FD6-73AC-4DC6-B9E8-C8D39A999320}"/>
                </a:ext>
              </a:extLst>
            </p:cNvPr>
            <p:cNvSpPr txBox="1"/>
            <p:nvPr/>
          </p:nvSpPr>
          <p:spPr>
            <a:xfrm>
              <a:off x="4990155" y="564797"/>
              <a:ext cx="2503357" cy="5151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67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درسنا فيما سبق</a:t>
              </a: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96BAC36E-F662-443B-998D-B875005613D0}"/>
                </a:ext>
              </a:extLst>
            </p:cNvPr>
            <p:cNvSpPr txBox="1"/>
            <p:nvPr/>
          </p:nvSpPr>
          <p:spPr>
            <a:xfrm>
              <a:off x="4204806" y="1049828"/>
              <a:ext cx="3619843" cy="10957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درستُ أسماء المضلعات وتصنيفها</a:t>
              </a: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583F6CB-E2F3-411C-8E1F-C4CA3936C399}"/>
              </a:ext>
            </a:extLst>
          </p:cNvPr>
          <p:cNvSpPr txBox="1"/>
          <p:nvPr/>
        </p:nvSpPr>
        <p:spPr>
          <a:xfrm>
            <a:off x="6573589" y="4039442"/>
            <a:ext cx="32863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القطر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6661145-629E-4CB6-B398-888CD3643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6658" r="16906" b="71534"/>
          <a:stretch/>
        </p:blipFill>
        <p:spPr>
          <a:xfrm>
            <a:off x="9717978" y="3282134"/>
            <a:ext cx="579197" cy="1457500"/>
          </a:xfrm>
          <a:prstGeom prst="rect">
            <a:avLst/>
          </a:prstGeom>
        </p:spPr>
      </p:pic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A48167F1-EED7-47D3-8DB6-C3F6A13AA6E1}"/>
              </a:ext>
            </a:extLst>
          </p:cNvPr>
          <p:cNvGrpSpPr/>
          <p:nvPr/>
        </p:nvGrpSpPr>
        <p:grpSpPr>
          <a:xfrm>
            <a:off x="7468124" y="2451724"/>
            <a:ext cx="3781123" cy="3616901"/>
            <a:chOff x="3948565" y="4271064"/>
            <a:chExt cx="4294870" cy="2413452"/>
          </a:xfrm>
        </p:grpSpPr>
        <p:sp>
          <p:nvSpPr>
            <p:cNvPr id="56" name="任意多边形 48">
              <a:extLst>
                <a:ext uri="{FF2B5EF4-FFF2-40B4-BE49-F238E27FC236}">
                  <a16:creationId xmlns:a16="http://schemas.microsoft.com/office/drawing/2014/main" id="{140416F6-2652-41D7-A299-539E6F8620A8}"/>
                </a:ext>
              </a:extLst>
            </p:cNvPr>
            <p:cNvSpPr/>
            <p:nvPr/>
          </p:nvSpPr>
          <p:spPr>
            <a:xfrm>
              <a:off x="3948565" y="4381547"/>
              <a:ext cx="4294870" cy="2302969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 dirty="0"/>
            </a:p>
          </p:txBody>
        </p:sp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F665D348-0186-4A8E-BE0E-837B0CA66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080" y="4271064"/>
              <a:ext cx="1790892" cy="399558"/>
            </a:xfrm>
            <a:prstGeom prst="rect">
              <a:avLst/>
            </a:prstGeom>
          </p:spPr>
        </p:pic>
      </p:grp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1E000FF4-4256-4C6C-8982-E7DEAD172327}"/>
              </a:ext>
            </a:extLst>
          </p:cNvPr>
          <p:cNvSpPr txBox="1"/>
          <p:nvPr/>
        </p:nvSpPr>
        <p:spPr>
          <a:xfrm>
            <a:off x="8731529" y="2468826"/>
            <a:ext cx="1469656" cy="564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67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EF0BA8EB-F3A8-430D-8E04-BA90DAD3338C}"/>
              </a:ext>
            </a:extLst>
          </p:cNvPr>
          <p:cNvSpPr txBox="1"/>
          <p:nvPr/>
        </p:nvSpPr>
        <p:spPr>
          <a:xfrm>
            <a:off x="2410512" y="3165760"/>
            <a:ext cx="358293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أجد مجموع قياسات الزوايا الداخلية لمضلع , وأستعمله.</a:t>
            </a:r>
            <a:endParaRPr lang="en-AE" sz="3600" dirty="0">
              <a:solidFill>
                <a:schemeClr val="accent1">
                  <a:lumMod val="7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2320411" y="2628147"/>
            <a:ext cx="3745638" cy="3427286"/>
          </a:xfrm>
          <a:custGeom>
            <a:avLst/>
            <a:gdLst>
              <a:gd name="connsiteX0" fmla="*/ 128954 w 6722970"/>
              <a:gd name="connsiteY0" fmla="*/ 13620 h 837912"/>
              <a:gd name="connsiteX1" fmla="*/ 820616 w 6722970"/>
              <a:gd name="connsiteY1" fmla="*/ 1897 h 837912"/>
              <a:gd name="connsiteX2" fmla="*/ 2121877 w 6722970"/>
              <a:gd name="connsiteY2" fmla="*/ 48789 h 837912"/>
              <a:gd name="connsiteX3" fmla="*/ 3692769 w 6722970"/>
              <a:gd name="connsiteY3" fmla="*/ 13620 h 837912"/>
              <a:gd name="connsiteX4" fmla="*/ 4794739 w 6722970"/>
              <a:gd name="connsiteY4" fmla="*/ 25343 h 837912"/>
              <a:gd name="connsiteX5" fmla="*/ 6260123 w 6722970"/>
              <a:gd name="connsiteY5" fmla="*/ 25343 h 837912"/>
              <a:gd name="connsiteX6" fmla="*/ 6658708 w 6722970"/>
              <a:gd name="connsiteY6" fmla="*/ 60512 h 837912"/>
              <a:gd name="connsiteX7" fmla="*/ 6717323 w 6722970"/>
              <a:gd name="connsiteY7" fmla="*/ 423928 h 837912"/>
              <a:gd name="connsiteX8" fmla="*/ 6682154 w 6722970"/>
              <a:gd name="connsiteY8" fmla="*/ 775620 h 837912"/>
              <a:gd name="connsiteX9" fmla="*/ 6377354 w 6722970"/>
              <a:gd name="connsiteY9" fmla="*/ 787343 h 837912"/>
              <a:gd name="connsiteX10" fmla="*/ 5638800 w 6722970"/>
              <a:gd name="connsiteY10" fmla="*/ 822512 h 837912"/>
              <a:gd name="connsiteX11" fmla="*/ 4806462 w 6722970"/>
              <a:gd name="connsiteY11" fmla="*/ 810789 h 837912"/>
              <a:gd name="connsiteX12" fmla="*/ 3528646 w 6722970"/>
              <a:gd name="connsiteY12" fmla="*/ 810789 h 837912"/>
              <a:gd name="connsiteX13" fmla="*/ 2602523 w 6722970"/>
              <a:gd name="connsiteY13" fmla="*/ 799066 h 837912"/>
              <a:gd name="connsiteX14" fmla="*/ 1559169 w 6722970"/>
              <a:gd name="connsiteY14" fmla="*/ 822512 h 837912"/>
              <a:gd name="connsiteX15" fmla="*/ 269631 w 6722970"/>
              <a:gd name="connsiteY15" fmla="*/ 834235 h 837912"/>
              <a:gd name="connsiteX16" fmla="*/ 46893 w 6722970"/>
              <a:gd name="connsiteY16" fmla="*/ 822512 h 837912"/>
              <a:gd name="connsiteX17" fmla="*/ 11723 w 6722970"/>
              <a:gd name="connsiteY17" fmla="*/ 681835 h 837912"/>
              <a:gd name="connsiteX18" fmla="*/ 0 w 6722970"/>
              <a:gd name="connsiteY18" fmla="*/ 365312 h 837912"/>
              <a:gd name="connsiteX19" fmla="*/ 11723 w 6722970"/>
              <a:gd name="connsiteY19" fmla="*/ 83959 h 83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970" h="837912">
                <a:moveTo>
                  <a:pt x="128954" y="13620"/>
                </a:moveTo>
                <a:cubicBezTo>
                  <a:pt x="308708" y="4828"/>
                  <a:pt x="488462" y="-3964"/>
                  <a:pt x="820616" y="1897"/>
                </a:cubicBezTo>
                <a:cubicBezTo>
                  <a:pt x="1152770" y="7758"/>
                  <a:pt x="1643185" y="46835"/>
                  <a:pt x="2121877" y="48789"/>
                </a:cubicBezTo>
                <a:cubicBezTo>
                  <a:pt x="2600569" y="50743"/>
                  <a:pt x="3692769" y="13620"/>
                  <a:pt x="3692769" y="13620"/>
                </a:cubicBezTo>
                <a:lnTo>
                  <a:pt x="4794739" y="25343"/>
                </a:lnTo>
                <a:lnTo>
                  <a:pt x="6260123" y="25343"/>
                </a:lnTo>
                <a:cubicBezTo>
                  <a:pt x="6570785" y="31205"/>
                  <a:pt x="6582508" y="-5919"/>
                  <a:pt x="6658708" y="60512"/>
                </a:cubicBezTo>
                <a:cubicBezTo>
                  <a:pt x="6734908" y="126943"/>
                  <a:pt x="6713415" y="304743"/>
                  <a:pt x="6717323" y="423928"/>
                </a:cubicBezTo>
                <a:cubicBezTo>
                  <a:pt x="6721231" y="543113"/>
                  <a:pt x="6738815" y="715051"/>
                  <a:pt x="6682154" y="775620"/>
                </a:cubicBezTo>
                <a:cubicBezTo>
                  <a:pt x="6625493" y="836189"/>
                  <a:pt x="6377354" y="787343"/>
                  <a:pt x="6377354" y="787343"/>
                </a:cubicBezTo>
                <a:lnTo>
                  <a:pt x="5638800" y="822512"/>
                </a:lnTo>
                <a:lnTo>
                  <a:pt x="4806462" y="810789"/>
                </a:lnTo>
                <a:lnTo>
                  <a:pt x="3528646" y="810789"/>
                </a:lnTo>
                <a:cubicBezTo>
                  <a:pt x="3161323" y="808835"/>
                  <a:pt x="2930769" y="797112"/>
                  <a:pt x="2602523" y="799066"/>
                </a:cubicBezTo>
                <a:cubicBezTo>
                  <a:pt x="2274277" y="801020"/>
                  <a:pt x="1559169" y="822512"/>
                  <a:pt x="1559169" y="822512"/>
                </a:cubicBezTo>
                <a:lnTo>
                  <a:pt x="269631" y="834235"/>
                </a:lnTo>
                <a:cubicBezTo>
                  <a:pt x="17585" y="834235"/>
                  <a:pt x="89878" y="847912"/>
                  <a:pt x="46893" y="822512"/>
                </a:cubicBezTo>
                <a:cubicBezTo>
                  <a:pt x="3908" y="797112"/>
                  <a:pt x="19538" y="758035"/>
                  <a:pt x="11723" y="681835"/>
                </a:cubicBezTo>
                <a:cubicBezTo>
                  <a:pt x="3907" y="605635"/>
                  <a:pt x="0" y="464958"/>
                  <a:pt x="0" y="365312"/>
                </a:cubicBezTo>
                <a:cubicBezTo>
                  <a:pt x="0" y="265666"/>
                  <a:pt x="5861" y="174812"/>
                  <a:pt x="11723" y="83959"/>
                </a:cubicBezTo>
              </a:path>
            </a:pathLst>
          </a:custGeom>
          <a:noFill/>
          <a:ln w="25400">
            <a:solidFill>
              <a:srgbClr val="1C75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14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6F9131A-49EC-4E6D-95EF-2E6A12E45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119" y="2508041"/>
            <a:ext cx="1855779" cy="53822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4CFB60D-B6CC-4172-94DD-E9BC30EDF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274" y="2405378"/>
            <a:ext cx="2117911" cy="76038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F816848-8078-4995-9241-55374A548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606" y="-71324"/>
            <a:ext cx="1536032" cy="163620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448E932-8025-46AB-8862-05C0EB90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8940"/>
            <a:ext cx="1723026" cy="133568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661DBBD-3D14-4829-B586-C3DDDC3D3E28}"/>
              </a:ext>
            </a:extLst>
          </p:cNvPr>
          <p:cNvSpPr txBox="1"/>
          <p:nvPr/>
        </p:nvSpPr>
        <p:spPr>
          <a:xfrm>
            <a:off x="2446812" y="3808610"/>
            <a:ext cx="358293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AE" sz="3600" dirty="0">
              <a:solidFill>
                <a:schemeClr val="accent1">
                  <a:lumMod val="7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36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أجد مجموع قياسات الزوايا الخارجية لمضلع , وأستعمله.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F333A-B7B5-47CD-9D00-337BD374C7C9}"/>
              </a:ext>
            </a:extLst>
          </p:cNvPr>
          <p:cNvGrpSpPr/>
          <p:nvPr/>
        </p:nvGrpSpPr>
        <p:grpSpPr>
          <a:xfrm>
            <a:off x="10305212" y="1218769"/>
            <a:ext cx="2397446" cy="940036"/>
            <a:chOff x="9953469" y="1510312"/>
            <a:chExt cx="2188564" cy="858133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09C5AFB9-47C6-4386-89C9-1DC35A6726B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BFE2A0C-070D-4C0C-A94C-FC19A0B0C9BF}"/>
                </a:ext>
              </a:extLst>
            </p:cNvPr>
            <p:cNvSpPr txBox="1"/>
            <p:nvPr/>
          </p:nvSpPr>
          <p:spPr>
            <a:xfrm>
              <a:off x="9953469" y="1510312"/>
              <a:ext cx="2188564" cy="699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38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لماذا ؟ </a:t>
              </a: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A2D5B5B8-2A2A-45D7-A0DF-5FC71B4C6AE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969600" y="2158805"/>
            <a:ext cx="8618022" cy="215247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34750C-9AE3-4686-B415-5A20F703F2F4}"/>
              </a:ext>
            </a:extLst>
          </p:cNvPr>
          <p:cNvSpPr txBox="1"/>
          <p:nvPr/>
        </p:nvSpPr>
        <p:spPr>
          <a:xfrm>
            <a:off x="3555949" y="2158805"/>
            <a:ext cx="89626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تنتج عاملات النحل اليافعة شمعا تشكله بعناية نحلات أخريات .  على صورة سداسية , ومع أن سُمك جدران الخلايا </a:t>
            </a:r>
            <a:r>
              <a:rPr lang="es-CO" sz="32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 </a:t>
            </a:r>
            <a:r>
              <a:rPr lang="ar-SA" sz="32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خلايا </a:t>
            </a:r>
            <a:r>
              <a:rPr lang="es-CO" sz="32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 </a:t>
            </a:r>
            <a:r>
              <a:rPr lang="ar-SA" sz="36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0.1</a:t>
            </a:r>
            <a:r>
              <a:rPr lang="es-CO" sz="32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mm </a:t>
            </a:r>
            <a:r>
              <a:rPr lang="ar-SA" sz="32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إلا أنها تتحمل ثقلاً يعادل 25 مثل وزنها , وتشكل جدران الخلايا الزاوية نفسها عند كل التقاء </a:t>
            </a:r>
          </a:p>
          <a:p>
            <a:pPr algn="r"/>
            <a:r>
              <a:rPr lang="ar-SA" sz="3200" dirty="0">
                <a:solidFill>
                  <a:srgbClr val="1C75BC"/>
                </a:solidFill>
                <a:latin typeface="(A) Arslan Wessam A" panose="03020402040406030203" pitchFamily="66" charset="-78"/>
                <a:cs typeface="Akhbar MT" pitchFamily="2" charset="-78"/>
              </a:rPr>
              <a:t>,وقياس هذه الزاوية يساوي قياس الزاوية الداخلية للسداسي المنتظم.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0CF3119-91FE-4444-88C1-0834AA8F7F7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02" y="4380578"/>
            <a:ext cx="2777914" cy="231753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941CAEB-A966-4B19-89DA-A09158EA30DB}"/>
              </a:ext>
            </a:extLst>
          </p:cNvPr>
          <p:cNvSpPr txBox="1"/>
          <p:nvPr/>
        </p:nvSpPr>
        <p:spPr>
          <a:xfrm>
            <a:off x="9980751" y="4784749"/>
            <a:ext cx="22505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 عدد الزوايا الداخلية لكل خلية ؟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2E58A4-E608-495E-A3BB-796D49B0316B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id="{824103B1-1373-4083-B84F-139F656D6BBF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6956846-F448-40E0-B3ED-7DDC46D1DFA8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4080561-1776-40AF-8309-B6F08FF171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119" y="2585926"/>
            <a:ext cx="3496335" cy="2821890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5C095CAB-0041-45A1-BB0C-E848B6AB55A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04" y="4484632"/>
            <a:ext cx="2777914" cy="2317532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A6B7E55-43B9-45EC-B7A1-2B68C3ACD34A}"/>
              </a:ext>
            </a:extLst>
          </p:cNvPr>
          <p:cNvSpPr txBox="1"/>
          <p:nvPr/>
        </p:nvSpPr>
        <p:spPr>
          <a:xfrm>
            <a:off x="7202837" y="4673902"/>
            <a:ext cx="225057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نستفيد من كون الخلية على شكل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سداسي منتظم بالنسبة لقياس الزوايا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الداخلية فيها؟</a:t>
            </a: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A10DC262-3B43-4129-A5BC-FFE876B90C5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9" y="4484632"/>
            <a:ext cx="2777914" cy="2317532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52B4C83-D88B-4C53-BB4D-0F8635EF59C4}"/>
              </a:ext>
            </a:extLst>
          </p:cNvPr>
          <p:cNvSpPr txBox="1"/>
          <p:nvPr/>
        </p:nvSpPr>
        <p:spPr>
          <a:xfrm>
            <a:off x="3946535" y="4735457"/>
            <a:ext cx="257536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قارن بين الزوايا الداخلية لكل خلية 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 الزوايا الداخلية لجميع الخلايا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37" name="MH_SubTitle_1">
            <a:extLst>
              <a:ext uri="{FF2B5EF4-FFF2-40B4-BE49-F238E27FC236}">
                <a16:creationId xmlns:a16="http://schemas.microsoft.com/office/drawing/2014/main" id="{7D735637-CEE2-45A7-923C-B32ADD46062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384470" y="2071541"/>
            <a:ext cx="8727934" cy="3850042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330005" y="1315372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  <p:pic>
        <p:nvPicPr>
          <p:cNvPr id="12" name="صورة 11" descr="صورة تحتوي على نص, أسود وأبيض, الرسومات, لقطة شاشة&#10;&#10;تم إنشاء الوصف تلقائياً">
            <a:hlinkClick r:id="rId7"/>
            <a:extLst>
              <a:ext uri="{FF2B5EF4-FFF2-40B4-BE49-F238E27FC236}">
                <a16:creationId xmlns:a16="http://schemas.microsoft.com/office/drawing/2014/main" id="{3E6158F9-0541-4627-9AFC-CFC51B5BC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622606" y="3666439"/>
            <a:ext cx="1350536" cy="188694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F9EF3D-DE8B-4884-94ED-6E3ACEC53957}"/>
              </a:ext>
            </a:extLst>
          </p:cNvPr>
          <p:cNvSpPr txBox="1"/>
          <p:nvPr/>
        </p:nvSpPr>
        <p:spPr>
          <a:xfrm>
            <a:off x="250116" y="2909143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الفيديو 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CA28A4A5-2482-4303-855D-1E8901EE066E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934FAB5D-EDB4-4E29-B994-AE5105FBA46D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21738F1D-7241-4395-A96F-C9AEAD883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19" name="图片 19">
                <a:extLst>
                  <a:ext uri="{FF2B5EF4-FFF2-40B4-BE49-F238E27FC236}">
                    <a16:creationId xmlns:a16="http://schemas.microsoft.com/office/drawing/2014/main" id="{F6C5441E-302F-4E1B-8F36-D2EB84CC9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7EBE2D1C-36B8-4E1D-A8BC-3EF0A8BD753B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2B2CCE7-2A6F-4147-B9A5-AB532A4D6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7348" y="2240460"/>
            <a:ext cx="7188251" cy="3583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B0F9F7A-93D2-4929-AD08-0E58DDF19A9B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7E79DE4A-6AA3-46D4-A31E-925652198D2B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CD9255F5-F362-4BCC-BC0C-9E04F897D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62EBBD00-17CB-48D2-8797-9D928B657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1A456968-35D4-430F-BAE2-1ED6114DC863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212010" y="2041242"/>
            <a:ext cx="10931617" cy="427791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3145379" y="1247646"/>
            <a:ext cx="9321693" cy="1192548"/>
            <a:chOff x="2016973" y="1349924"/>
            <a:chExt cx="9321693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2016973" y="1581283"/>
              <a:ext cx="8886370" cy="961189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2366286" y="1588365"/>
              <a:ext cx="8187744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 مجموع قياسات الزوايا الداخلية للمضلع : </a:t>
              </a:r>
              <a:r>
                <a:rPr lang="ar-SA" sz="2800" dirty="0">
                  <a:solidFill>
                    <a:srgbClr val="1C75BC"/>
                  </a:solidFill>
                  <a:highlight>
                    <a:srgbClr val="FFFF00"/>
                  </a:highlight>
                  <a:latin typeface="Alnaseeb" panose="00000500000000000000" pitchFamily="50" charset="-78"/>
                  <a:cs typeface="Alnaseeb" panose="00000500000000000000" pitchFamily="50" charset="-78"/>
                </a:rPr>
                <a:t>قطر</a:t>
              </a:r>
              <a:r>
                <a:rPr lang="ar-SA" sz="28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 المضلع هو قطعة مستقيمة تصل بين أي رأسين غير متتاليين فيه.</a:t>
              </a:r>
            </a:p>
          </p:txBody>
        </p:sp>
      </p:grpSp>
      <p:pic>
        <p:nvPicPr>
          <p:cNvPr id="6" name="صورة 5" descr="صورة تحتوي على نص, خط, رسم بياني, الخط&#10;&#10;تم إنشاء الوصف تلقائياً">
            <a:extLst>
              <a:ext uri="{FF2B5EF4-FFF2-40B4-BE49-F238E27FC236}">
                <a16:creationId xmlns:a16="http://schemas.microsoft.com/office/drawing/2014/main" id="{B298E9AA-AB9A-4B16-B610-DE32005DE4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18" b="54890"/>
          <a:stretch/>
        </p:blipFill>
        <p:spPr>
          <a:xfrm>
            <a:off x="1410649" y="2566015"/>
            <a:ext cx="3469460" cy="1690366"/>
          </a:xfrm>
          <a:prstGeom prst="rect">
            <a:avLst/>
          </a:prstGeom>
        </p:spPr>
      </p:pic>
      <p:pic>
        <p:nvPicPr>
          <p:cNvPr id="28" name="صورة 27" descr="صورة تحتوي على نص, خط, رسم بياني, الخط&#10;&#10;تم إنشاء الوصف تلقائياً">
            <a:extLst>
              <a:ext uri="{FF2B5EF4-FFF2-40B4-BE49-F238E27FC236}">
                <a16:creationId xmlns:a16="http://schemas.microsoft.com/office/drawing/2014/main" id="{5EACBF20-5AC5-41A4-BE43-312806F2FE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6" t="-1783" r="-1801" b="56673"/>
          <a:stretch/>
        </p:blipFill>
        <p:spPr>
          <a:xfrm>
            <a:off x="6996503" y="2384425"/>
            <a:ext cx="5147124" cy="1690366"/>
          </a:xfrm>
          <a:prstGeom prst="rect">
            <a:avLst/>
          </a:prstGeom>
        </p:spPr>
      </p:pic>
      <p:pic>
        <p:nvPicPr>
          <p:cNvPr id="29" name="صورة 28" descr="صورة تحتوي على نص, خط, رسم بياني, الخط&#10;&#10;تم إنشاء الوصف تلقائياً">
            <a:extLst>
              <a:ext uri="{FF2B5EF4-FFF2-40B4-BE49-F238E27FC236}">
                <a16:creationId xmlns:a16="http://schemas.microsoft.com/office/drawing/2014/main" id="{4D780603-2B36-4E87-A477-B183F6E824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44404" r="-1800" b="35558"/>
          <a:stretch/>
        </p:blipFill>
        <p:spPr>
          <a:xfrm>
            <a:off x="3115402" y="4115741"/>
            <a:ext cx="9053042" cy="750862"/>
          </a:xfrm>
          <a:prstGeom prst="rect">
            <a:avLst/>
          </a:prstGeom>
        </p:spPr>
      </p:pic>
      <p:pic>
        <p:nvPicPr>
          <p:cNvPr id="30" name="صورة 29" descr="صورة تحتوي على نص, خط, رسم بياني, الخط&#10;&#10;تم إنشاء الوصف تلقائياً">
            <a:extLst>
              <a:ext uri="{FF2B5EF4-FFF2-40B4-BE49-F238E27FC236}">
                <a16:creationId xmlns:a16="http://schemas.microsoft.com/office/drawing/2014/main" id="{CD0CDF38-1869-4706-B528-0B0B2192F3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63747" r="12936" b="862"/>
          <a:stretch/>
        </p:blipFill>
        <p:spPr>
          <a:xfrm>
            <a:off x="1410649" y="4685013"/>
            <a:ext cx="8378414" cy="1444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5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B0F9F7A-93D2-4929-AD08-0E58DDF19A9B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7E79DE4A-6AA3-46D4-A31E-925652198D2B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CD9255F5-F362-4BCC-BC0C-9E04F897D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62EBBD00-17CB-48D2-8797-9D928B657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1A456968-35D4-430F-BAE2-1ED6114DC863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212010" y="2071923"/>
            <a:ext cx="10931617" cy="33070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4713661" y="1308656"/>
            <a:ext cx="8187744" cy="1192548"/>
            <a:chOff x="3585255" y="1238876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4700893" y="1581284"/>
              <a:ext cx="6202449" cy="707886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617" y="1238876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3585255" y="1581283"/>
              <a:ext cx="818774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مجموع قياسات الزاوية الداخلية لمضلع محدب : 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24747C6C-2513-46AC-99A3-89B6468DF9F8}"/>
                  </a:ext>
                </a:extLst>
              </p:cNvPr>
              <p:cNvSpPr txBox="1"/>
              <p:nvPr/>
            </p:nvSpPr>
            <p:spPr>
              <a:xfrm>
                <a:off x="4091210" y="2723300"/>
                <a:ext cx="7680302" cy="15696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SA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مجموع قياسات الزوايا الداخلية لمضلع محدب </a:t>
                </a:r>
              </a:p>
              <a:p>
                <a:pPr algn="r" rtl="1"/>
                <a:r>
                  <a:rPr lang="ar-SA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عدد أضلاعه</a:t>
                </a:r>
                <a:r>
                  <a:rPr lang="en-AE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s-CO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CO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 </a:t>
                </a:r>
                <a:r>
                  <a:rPr lang="ar-SA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يساوي </a:t>
                </a:r>
                <a14:m>
                  <m:oMath xmlns:m="http://schemas.openxmlformats.org/officeDocument/2006/math">
                    <m:r>
                      <a:rPr lang="es-CO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s-CO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s-CO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CO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O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s-CO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s-CO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180</m:t>
                    </m:r>
                  </m:oMath>
                </a14:m>
                <a:r>
                  <a:rPr lang="ar-SA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 </a:t>
                </a:r>
              </a:p>
              <a:p>
                <a:pPr algn="r" rtl="1"/>
                <a:r>
                  <a:rPr lang="ar-SA" sz="3200" dirty="0">
                    <a:latin typeface="ae_Graph" panose="02060603050605020204" pitchFamily="18" charset="-78"/>
                    <a:cs typeface="ae_Graph" panose="02060603050605020204" pitchFamily="18" charset="-78"/>
                  </a:rPr>
                  <a:t>مثال : </a:t>
                </a:r>
              </a:p>
            </p:txBody>
          </p:sp>
        </mc:Choice>
        <mc:Fallback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24747C6C-2513-46AC-99A3-89B6468DF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210" y="2723300"/>
                <a:ext cx="7680302" cy="1569660"/>
              </a:xfrm>
              <a:prstGeom prst="rect">
                <a:avLst/>
              </a:prstGeom>
              <a:blipFill>
                <a:blip r:embed="rId9"/>
                <a:stretch>
                  <a:fillRect t="-5447" r="-2063" b="-11673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صورة 4" descr="صورة تحتوي على لقطة شاشة, رسم بياني, التصميم&#10;&#10;تم إنشاء الوصف تلقائياً">
            <a:extLst>
              <a:ext uri="{FF2B5EF4-FFF2-40B4-BE49-F238E27FC236}">
                <a16:creationId xmlns:a16="http://schemas.microsoft.com/office/drawing/2014/main" id="{F86FDB23-7693-474D-A151-F8ADF7141A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8419" r="68374" b="-840"/>
          <a:stretch/>
        </p:blipFill>
        <p:spPr>
          <a:xfrm>
            <a:off x="1323103" y="2285876"/>
            <a:ext cx="3028343" cy="22862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مربع نص 31">
                <a:extLst>
                  <a:ext uri="{FF2B5EF4-FFF2-40B4-BE49-F238E27FC236}">
                    <a16:creationId xmlns:a16="http://schemas.microsoft.com/office/drawing/2014/main" id="{699F66F8-3578-4B59-B28E-8BA95C07A492}"/>
                  </a:ext>
                </a:extLst>
              </p:cNvPr>
              <p:cNvSpPr txBox="1"/>
              <p:nvPr/>
            </p:nvSpPr>
            <p:spPr>
              <a:xfrm>
                <a:off x="2837275" y="4515056"/>
                <a:ext cx="9040020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CO" sz="3200" i="1" dirty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s-CO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ar-SA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AE" sz="32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E" sz="3200" b="0" i="1" dirty="0" smtClean="0">
                              <a:solidFill>
                                <a:srgbClr val="1C75B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AE" sz="32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AE" sz="32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AE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180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E" sz="3200" b="0" i="1" dirty="0" smtClean="0">
                          <a:solidFill>
                            <a:srgbClr val="1C75B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540</m:t>
                      </m:r>
                    </m:oMath>
                  </m:oMathPara>
                </a14:m>
                <a:endParaRPr lang="en-AE" sz="3200" b="0" dirty="0">
                  <a:solidFill>
                    <a:srgbClr val="1C75BC"/>
                  </a:solidFill>
                  <a:latin typeface="ae_Graph" panose="02060603050605020204" pitchFamily="18" charset="-78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2" name="مربع نص 31">
                <a:extLst>
                  <a:ext uri="{FF2B5EF4-FFF2-40B4-BE49-F238E27FC236}">
                    <a16:creationId xmlns:a16="http://schemas.microsoft.com/office/drawing/2014/main" id="{699F66F8-3578-4B59-B28E-8BA95C07A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275" y="4515056"/>
                <a:ext cx="904002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803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953566" y="1689570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1A5F71A-F919-4241-9460-D5C66F04F617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C5692A9C-C538-47E0-B979-94779E0DAE81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CE96E9C-2D49-439B-BC72-106CE1243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53667A09-2A32-4BAB-B2F3-3E6410FAD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A6B9010-A80A-4B70-A0C2-2889DBE91F14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3" name="صورة 2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535BFF9D-59E3-42E2-A930-38E6F92048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7" b="81903"/>
          <a:stretch/>
        </p:blipFill>
        <p:spPr>
          <a:xfrm>
            <a:off x="930729" y="1717370"/>
            <a:ext cx="10888584" cy="631597"/>
          </a:xfrm>
          <a:prstGeom prst="rect">
            <a:avLst/>
          </a:prstGeom>
        </p:spPr>
      </p:pic>
      <p:pic>
        <p:nvPicPr>
          <p:cNvPr id="6" name="صورة 5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67BAA620-17CC-4EA6-BE73-36D6A28FC4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/>
          <a:stretch/>
        </p:blipFill>
        <p:spPr>
          <a:xfrm>
            <a:off x="5240782" y="4543425"/>
            <a:ext cx="7133502" cy="2314575"/>
          </a:xfrm>
          <a:prstGeom prst="rect">
            <a:avLst/>
          </a:prstGeom>
        </p:spPr>
      </p:pic>
      <p:pic>
        <p:nvPicPr>
          <p:cNvPr id="26" name="صورة 25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00203A2E-67D8-4CB7-8B6B-180A9F8673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6" r="3977" b="-4139"/>
          <a:stretch/>
        </p:blipFill>
        <p:spPr>
          <a:xfrm>
            <a:off x="3244015" y="2411926"/>
            <a:ext cx="8940156" cy="2405429"/>
          </a:xfrm>
          <a:prstGeom prst="rect">
            <a:avLst/>
          </a:prstGeom>
        </p:spPr>
      </p:pic>
      <p:pic>
        <p:nvPicPr>
          <p:cNvPr id="30" name="صورة 29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E148B2D7-ECCC-4284-8C5E-432A48D758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5" t="1514" r="71563" b="-1514"/>
          <a:stretch/>
        </p:blipFill>
        <p:spPr>
          <a:xfrm>
            <a:off x="526915" y="3127852"/>
            <a:ext cx="4098471" cy="32022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673448" y="162132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1A5F71A-F919-4241-9460-D5C66F04F617}"/>
              </a:ext>
            </a:extLst>
          </p:cNvPr>
          <p:cNvGrpSpPr/>
          <p:nvPr/>
        </p:nvGrpSpPr>
        <p:grpSpPr>
          <a:xfrm>
            <a:off x="3555949" y="325566"/>
            <a:ext cx="5251584" cy="707886"/>
            <a:chOff x="5454315" y="267776"/>
            <a:chExt cx="5251584" cy="70788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C5692A9C-C538-47E0-B979-94779E0DAE81}"/>
                </a:ext>
              </a:extLst>
            </p:cNvPr>
            <p:cNvGrpSpPr/>
            <p:nvPr/>
          </p:nvGrpSpPr>
          <p:grpSpPr>
            <a:xfrm>
              <a:off x="6523752" y="325556"/>
              <a:ext cx="4182147" cy="518578"/>
              <a:chOff x="6397212" y="574772"/>
              <a:chExt cx="2899748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CE96E9C-2D49-439B-BC72-106CE1243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212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53667A09-2A32-4BAB-B2F3-3E6410FAD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A6B9010-A80A-4B70-A0C2-2889DBE91F14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زوايا المضلع</a:t>
              </a:r>
            </a:p>
          </p:txBody>
        </p:sp>
      </p:grpSp>
      <p:pic>
        <p:nvPicPr>
          <p:cNvPr id="21" name="صورة 20" descr="صورة تحتوي على لقطة شاشة, رسم بياني, خط, التصميم&#10;&#10;تم إنشاء الوصف تلقائياً">
            <a:extLst>
              <a:ext uri="{FF2B5EF4-FFF2-40B4-BE49-F238E27FC236}">
                <a16:creationId xmlns:a16="http://schemas.microsoft.com/office/drawing/2014/main" id="{F2177118-BAD9-4E22-8B92-08A52BB39F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7" y="1594124"/>
            <a:ext cx="4114324" cy="2374490"/>
          </a:xfrm>
          <a:prstGeom prst="rect">
            <a:avLst/>
          </a:prstGeom>
        </p:spPr>
      </p:pic>
      <p:pic>
        <p:nvPicPr>
          <p:cNvPr id="7" name="صورة 6" descr="صورة تحتوي على نص, الخط, خط يد, لقطة شاشة&#10;&#10;تم إنشاء الوصف تلقائياً">
            <a:extLst>
              <a:ext uri="{FF2B5EF4-FFF2-40B4-BE49-F238E27FC236}">
                <a16:creationId xmlns:a16="http://schemas.microsoft.com/office/drawing/2014/main" id="{5F887B98-21AC-4820-AABA-5E4A1A33E8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6"/>
          <a:stretch/>
        </p:blipFill>
        <p:spPr>
          <a:xfrm>
            <a:off x="6946832" y="2469804"/>
            <a:ext cx="5848350" cy="1740782"/>
          </a:xfrm>
          <a:prstGeom prst="rect">
            <a:avLst/>
          </a:prstGeom>
        </p:spPr>
      </p:pic>
      <p:pic>
        <p:nvPicPr>
          <p:cNvPr id="9" name="صورة 8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35ADF280-96B1-493B-B1B7-5E47E6FD85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88" y="3580487"/>
            <a:ext cx="7888412" cy="317338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DA2802F-B97F-43BA-814A-8F4F62E488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56" y="1690821"/>
            <a:ext cx="7431691" cy="595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1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包图主题2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2378</TotalTime>
  <Words>370</Words>
  <Application>Microsoft Office PowerPoint</Application>
  <PresentationFormat>مخصص</PresentationFormat>
  <Paragraphs>107</Paragraphs>
  <Slides>28</Slides>
  <Notes>28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40" baseType="lpstr">
      <vt:lpstr>Calibri</vt:lpstr>
      <vt:lpstr>Cambria Math</vt:lpstr>
      <vt:lpstr>Alnaseeb</vt:lpstr>
      <vt:lpstr>Calibri Light</vt:lpstr>
      <vt:lpstr>Arial</vt:lpstr>
      <vt:lpstr>Anaqa</vt:lpstr>
      <vt:lpstr>等线</vt:lpstr>
      <vt:lpstr>等线 Light</vt:lpstr>
      <vt:lpstr>汉仪趣黑W</vt:lpstr>
      <vt:lpstr>(A) Arslan Wessam A</vt:lpstr>
      <vt:lpstr>ae_Graph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سجى النهدي</cp:lastModifiedBy>
  <cp:revision>33</cp:revision>
  <dcterms:created xsi:type="dcterms:W3CDTF">2017-07-06T07:15:00Z</dcterms:created>
  <dcterms:modified xsi:type="dcterms:W3CDTF">2024-01-28T00:47:57Z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