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2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1528" r:id="rId11"/>
    <p:sldId id="265" r:id="rId12"/>
    <p:sldId id="266" r:id="rId13"/>
    <p:sldId id="267" r:id="rId14"/>
    <p:sldId id="1526" r:id="rId15"/>
    <p:sldId id="268" r:id="rId16"/>
    <p:sldId id="1529" r:id="rId17"/>
    <p:sldId id="1527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784DA-E3E0-4099-8BC4-1813584CD7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8447314" cy="3314694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1BD63B-9405-4E42-9E2F-07573F9B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415" y="4909459"/>
            <a:ext cx="8292874" cy="914395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8D03A-9A11-476C-B52A-593F3C0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50CD1-7906-4885-9A4D-B764220D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ECA96-1AD5-41FE-AB5C-68ABD652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09E39A-DA3F-4BDC-A89A-6545C1DD3721}"/>
              </a:ext>
            </a:extLst>
          </p:cNvPr>
          <p:cNvCxnSpPr>
            <a:cxnSpLocks/>
          </p:cNvCxnSpPr>
          <p:nvPr/>
        </p:nvCxnSpPr>
        <p:spPr>
          <a:xfrm>
            <a:off x="360154" y="460266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3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B4882-AC48-4F1E-837D-E154BEED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613106" cy="12828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FD34B7-C335-425E-BF89-DB1A0C235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914525"/>
            <a:ext cx="9613106" cy="3883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3754-C885-4DC6-962D-C861267B6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CA68F-747D-436A-B5BB-2EBC3ED499E4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C9693-03CD-4EBD-A3D7-BE310CD5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BBD01-5E50-4FF1-A1D6-B24B7B75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1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A1D39-AB23-4CEE-BBAA-55B29415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78644"/>
            <a:ext cx="1912144" cy="52720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20688-FA9B-4ABD-9E9E-C7EADE949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578643"/>
            <a:ext cx="7943848" cy="52720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B1A6B-AE19-4BD4-AE49-43E78CC0B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8DC11-9E39-40A0-B3DC-E3F2AD04A616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62144-27EE-4CE0-B167-F5DBA41B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A40B2-EFB0-47EA-878B-6405E1DC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2BEE8-2E4A-4A4A-833E-89D8D794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124194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6CFDA-CDBF-4B24-9EC3-827F540F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08595"/>
            <a:ext cx="9527275" cy="36439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5871D-4A14-4A17-A0ED-7DDA7752B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D654-899B-4DAF-93B9-1CBCAB5F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F7FCA-B968-443D-90A7-E0F3C6D64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F5CC56-CBE8-4152-AD5E-982DD286AA28}"/>
              </a:ext>
            </a:extLst>
          </p:cNvPr>
          <p:cNvCxnSpPr>
            <a:cxnSpLocks/>
          </p:cNvCxnSpPr>
          <p:nvPr/>
        </p:nvCxnSpPr>
        <p:spPr>
          <a:xfrm>
            <a:off x="386707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84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95B8-786F-418B-9367-52B19526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3426"/>
            <a:ext cx="8840344" cy="34890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F574-9044-4964-B6AE-A3983D59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8488"/>
            <a:ext cx="8840344" cy="900772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A109-E9F9-428E-858A-38375BF1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506-6815-4E0E-B1DE-ECA35C2016DF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9BA6F-665B-4D62-84D1-23E03428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1A2D7-4390-4B51-90D4-900EAAB13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7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66EE-5127-48B4-A6F6-F5F6B38DB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87828"/>
            <a:ext cx="9578683" cy="990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7B8A9-5914-49F9-8E0E-C8723C533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7407"/>
            <a:ext cx="4318906" cy="3725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D0C2-CAEA-4E31-8FA6-D866315DF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9577" y="2057407"/>
            <a:ext cx="4405746" cy="37251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1E5DE2-0BD6-45B3-BDB1-675BA058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85F7-A724-48A4-9D33-CEBC5174E865}" type="datetime1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622B7-97C1-4C72-BCA9-290DC716F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7BEE3-B3AE-45B6-924A-08ABC951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10397D-8A25-4307-B58D-8DE617EFD26D}"/>
              </a:ext>
            </a:extLst>
          </p:cNvPr>
          <p:cNvCxnSpPr>
            <a:cxnSpLocks/>
          </p:cNvCxnSpPr>
          <p:nvPr/>
        </p:nvCxnSpPr>
        <p:spPr>
          <a:xfrm>
            <a:off x="375523" y="1760404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B747697-5C57-4DA6-8ED6-CAB14CDD220A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20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2296-2B01-4044-AD7B-497BAC8A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9600"/>
            <a:ext cx="10515600" cy="95149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08880-DE5D-4299-BAC3-D45377C4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89859"/>
            <a:ext cx="4381644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A655D-7A3A-4BA5-B82A-744276BE2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3126"/>
            <a:ext cx="4381644" cy="31213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37933-BDAC-4317-9B7E-E30CF0B4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50530" y="1989859"/>
            <a:ext cx="4487137" cy="60267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A5878F-AE56-4F8C-A84A-A8534180DE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50531" y="2713127"/>
            <a:ext cx="4487136" cy="31213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FF249A-9D93-4A8E-9284-5AB19AC0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06E7A-BDD3-46A3-BEE2-EB821F9236B4}" type="datetime1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563883-9438-44C9-877E-EC771D1B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ED3CC-D7BA-43BD-973A-B09921FED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B03ADF-AEED-49C1-9CF7-7749387E2A4F}"/>
              </a:ext>
            </a:extLst>
          </p:cNvPr>
          <p:cNvCxnSpPr>
            <a:cxnSpLocks/>
          </p:cNvCxnSpPr>
          <p:nvPr/>
        </p:nvCxnSpPr>
        <p:spPr>
          <a:xfrm>
            <a:off x="378503" y="17526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5345CA-2FC8-42B9-85F7-84F77724D011}"/>
              </a:ext>
            </a:extLst>
          </p:cNvPr>
          <p:cNvCxnSpPr>
            <a:cxnSpLocks/>
          </p:cNvCxnSpPr>
          <p:nvPr/>
        </p:nvCxnSpPr>
        <p:spPr>
          <a:xfrm>
            <a:off x="5563342" y="1752600"/>
            <a:ext cx="0" cy="4300105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739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8770-E2EE-4C9B-9F89-128DAC66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16" y="703687"/>
            <a:ext cx="9406190" cy="17225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CE391-8E22-4716-8A8B-C39BA61A7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540C-9440-4E7A-B71A-BEFEE06869E3}" type="datetime1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C042F-179F-4DBC-80B7-34B89EA27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86EA4-4BE5-4D17-A1DC-196FEA97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8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49B6B-2C1C-452D-9F93-BD9A6F2B0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CA8ED-78AC-4474-8874-E4C424297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0B764-0B68-4801-ADE7-93105912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9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E717A-ED7D-43FE-881F-9407FF22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97476"/>
            <a:ext cx="3932237" cy="169371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FE954-332E-4D66-AFFD-A15389A76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97475"/>
            <a:ext cx="5140180" cy="526357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15CDA-9FC3-4F17-963C-DD9E226E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91194"/>
            <a:ext cx="3932237" cy="3577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30BE-8EE8-4A41-B20E-ACEFC980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2ABFB-60E7-4BA1-866A-7059F058065B}" type="datetime1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B6719-F550-42EF-B377-8E41A46D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A6636-5EF9-499C-A3A0-3021812D0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32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38CB-27F1-47CF-B05A-CC0688301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59822"/>
            <a:ext cx="3932237" cy="16521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C67EA-3155-4708-9B86-D7B2B54FC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03687"/>
            <a:ext cx="5212917" cy="49690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434F1-C813-4E9B-98A4-B0B372CE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26277"/>
            <a:ext cx="3932237" cy="32464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2A0B8-75E7-465D-84CB-BC9C3FB2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112F-55F4-4776-A323-7418930321C8}" type="datetime1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79C9-B751-43BD-8B27-FA18290E1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98FB-27B9-46E5-90E3-09B108B0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6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BA68A5-A7C7-4D91-AB95-6E0B6FFD87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93EBF-655A-4373-ADBE-9606BFA9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439"/>
            <a:ext cx="9485160" cy="128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2994-4D2E-43BB-9D9B-117ED94AB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1757"/>
            <a:ext cx="9485163" cy="370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28926-9DF1-4A3E-8B81-2191D6F75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6140304"/>
            <a:ext cx="3154896" cy="287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300" baseline="0">
                <a:solidFill>
                  <a:schemeClr val="accent1"/>
                </a:solidFill>
              </a:defRPr>
            </a:lvl1pPr>
          </a:lstStyle>
          <a:p>
            <a:fld id="{CFBEA57F-793F-4683-BD8A-741FD4B89154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1BD4F-CE83-48A3-9683-19CF03C0A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3562" y="25785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 cap="all" spc="300" baseline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94939-09B3-4A6E-88F8-4D923A56D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21701" y="5672706"/>
            <a:ext cx="951908" cy="7546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4051E3-92B2-42FC-BB3D-372E4A614439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425084-C97A-4C25-AE47-DDECF2DD3ABC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A478A1-0B34-4F2B-88FA-CF47551E5DF9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95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618E54E-2268-4B49-B6D0-079B4B46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13A7074-CEAE-4051-B163-34B74D57C475}"/>
              </a:ext>
            </a:extLst>
          </p:cNvPr>
          <p:cNvSpPr txBox="1"/>
          <p:nvPr/>
        </p:nvSpPr>
        <p:spPr>
          <a:xfrm flipH="1">
            <a:off x="10687050" y="2674947"/>
            <a:ext cx="1086559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chemeClr val="accent6">
                    <a:lumMod val="40000"/>
                    <a:lumOff val="60000"/>
                  </a:schemeClr>
                </a:solidFill>
                <a:cs typeface="PT Bold Arch" panose="02010400000000000000" pitchFamily="2" charset="-78"/>
              </a:rPr>
              <a:t>صباح الخير </a:t>
            </a:r>
          </a:p>
          <a:p>
            <a:endParaRPr lang="ar-SA" dirty="0"/>
          </a:p>
          <a:p>
            <a:endParaRPr lang="ar-SA" dirty="0"/>
          </a:p>
        </p:txBody>
      </p:sp>
      <p:sp>
        <p:nvSpPr>
          <p:cNvPr id="6" name="عنصر نائب للتاريخ 3">
            <a:extLst>
              <a:ext uri="{FF2B5EF4-FFF2-40B4-BE49-F238E27FC236}">
                <a16:creationId xmlns:a16="http://schemas.microsoft.com/office/drawing/2014/main" id="{D52B0A2F-5874-41DA-AAC1-DA5EEA04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/>
          <a:lstStyle/>
          <a:p>
            <a:r>
              <a:rPr lang="en-US" dirty="0"/>
              <a:t>18/5/1442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1D3D0B6-53C8-4F6D-8543-66843C662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1122776"/>
            <a:ext cx="9039225" cy="4344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8662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B70D82C-65DE-418B-ADFA-B338DD1D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2/1/2021</a:t>
            </a:fld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A6BC821-8D67-498C-8155-7D370EDF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10</a:t>
            </a:fld>
            <a:endParaRPr lang="en-US"/>
          </a:p>
        </p:txBody>
      </p:sp>
      <p:pic>
        <p:nvPicPr>
          <p:cNvPr id="5" name="لعبة الحث">
            <a:hlinkClick r:id="" action="ppaction://media"/>
            <a:extLst>
              <a:ext uri="{FF2B5EF4-FFF2-40B4-BE49-F238E27FC236}">
                <a16:creationId xmlns:a16="http://schemas.microsoft.com/office/drawing/2014/main" id="{8690F5E1-6B81-46F0-A3FC-C83815C76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575" y="323849"/>
            <a:ext cx="103155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2EF325-5570-4EEC-9B13-6950AEF04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61" y="4836507"/>
            <a:ext cx="10155239" cy="112359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القاعدة الرابعة لليد اليمنى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BC0C21-A78D-4495-9CFF-443C4966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18/6/1442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EA2CDA-301E-47C4-A30D-ADFC35BB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34675" y="236734"/>
            <a:ext cx="1276350" cy="535444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Bold Jut Out" panose="02010401010101010101" pitchFamily="2" charset="-78"/>
              </a:rPr>
              <a:t>لتحديد اتجاه التيار الحثي في سلك موضوع داخل مجال مغناطيس </a:t>
            </a:r>
            <a:endParaRPr 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Bold Jut Out" panose="02010401010101010101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C8921C-4A18-4811-B3BF-858D5F93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11</a:t>
            </a:fld>
            <a:endParaRPr lang="en-US"/>
          </a:p>
        </p:txBody>
      </p:sp>
      <p:pic>
        <p:nvPicPr>
          <p:cNvPr id="8" name="Google Shape;192;p24">
            <a:extLst>
              <a:ext uri="{FF2B5EF4-FFF2-40B4-BE49-F238E27FC236}">
                <a16:creationId xmlns:a16="http://schemas.microsoft.com/office/drawing/2014/main" id="{63A91FD5-1592-4939-BA08-A8067A1D94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33525" y="430621"/>
            <a:ext cx="7191375" cy="3998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9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9B9E0F-52C5-4D02-9002-748F80073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5914"/>
            <a:ext cx="9527275" cy="74948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dirty="0"/>
              <a:t>اختاري الإجابة الصحيحة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67F21E-9DD7-43E2-A826-E18235C4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9BAC68D-71FB-41F6-A3CF-FD2BE006B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17635" y="323850"/>
            <a:ext cx="1084550" cy="534885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ar-SA" sz="36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تقويم </a:t>
            </a:r>
            <a:endParaRPr lang="en-US" sz="36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E85C4B-002F-4E1F-A6A9-3E96B1A7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12</a:t>
            </a:fld>
            <a:endParaRPr lang="en-US"/>
          </a:p>
        </p:txBody>
      </p:sp>
      <p:pic>
        <p:nvPicPr>
          <p:cNvPr id="7" name="Google Shape;210;p26">
            <a:extLst>
              <a:ext uri="{FF2B5EF4-FFF2-40B4-BE49-F238E27FC236}">
                <a16:creationId xmlns:a16="http://schemas.microsoft.com/office/drawing/2014/main" id="{F933E2FC-D4DB-4B58-8F1D-965E05ABD3B3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506664" y="1973310"/>
            <a:ext cx="5294061" cy="3286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2;p24">
            <a:extLst>
              <a:ext uri="{FF2B5EF4-FFF2-40B4-BE49-F238E27FC236}">
                <a16:creationId xmlns:a16="http://schemas.microsoft.com/office/drawing/2014/main" id="{3EA26810-0680-4A9A-9904-48A124B11A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004" y="2990851"/>
            <a:ext cx="2446512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1;p26">
            <a:extLst>
              <a:ext uri="{FF2B5EF4-FFF2-40B4-BE49-F238E27FC236}">
                <a16:creationId xmlns:a16="http://schemas.microsoft.com/office/drawing/2014/main" id="{099D5049-E278-4E3D-B9BE-5741E71E17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5499" y="3395254"/>
            <a:ext cx="4783560" cy="303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6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36727F-9C6E-4707-85CF-C511A6AAF6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dirty="0"/>
              <a:t>القوة الدافعة الكهربائية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8DEB77-555F-4C4B-B57C-840DD508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8F0-556B-4BB7-8AAB-D63AEB65C662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650261-DA80-4A0F-B533-496AEC1E5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0" y="430621"/>
            <a:ext cx="1153258" cy="5103404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القوة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الدافعة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الكهربائية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الحثية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EA08844-1E6A-45D6-A537-90692E68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13</a:t>
            </a:fld>
            <a:endParaRPr lang="en-US"/>
          </a:p>
        </p:txBody>
      </p:sp>
      <p:sp>
        <p:nvSpPr>
          <p:cNvPr id="7" name="Google Shape;234;p28">
            <a:extLst>
              <a:ext uri="{FF2B5EF4-FFF2-40B4-BE49-F238E27FC236}">
                <a16:creationId xmlns:a16="http://schemas.microsoft.com/office/drawing/2014/main" id="{3EA8CF53-26DD-462E-85AE-11768C4F3C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108200"/>
            <a:ext cx="9526588" cy="36449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ar-SA" sz="2200" b="0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تعلمنا سابقاً أنه لا يمر تيار كهربائي إلا إذا كانت الدائرة مغلقة وهناك بطارية .</a:t>
            </a:r>
            <a:endParaRPr dirty="0"/>
          </a:p>
          <a:p>
            <a:pPr marL="342900" lvl="0" indent="-203200" algn="r" rtl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r" rtl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ar-SA" sz="2200" b="0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فائدة البطارية أنها تضمن استمرار وجود فرق في الجهد حتى يحدث انتقال للشحنات </a:t>
            </a:r>
            <a:r>
              <a:rPr lang="ar-SA" sz="2200" b="0" i="0" u="none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من الجهد </a:t>
            </a:r>
            <a:r>
              <a:rPr lang="ar-SA" sz="2400" b="1" i="0" u="none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الاقل</a:t>
            </a:r>
            <a:r>
              <a:rPr lang="ar-SA" sz="2200" b="0" i="0" u="none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  إلي الجهد</a:t>
            </a:r>
            <a:r>
              <a:rPr lang="ar-SA" sz="2400" b="1" i="0" u="none" dirty="0">
                <a:solidFill>
                  <a:srgbClr val="953735"/>
                </a:solidFill>
                <a:latin typeface="Arial"/>
                <a:ea typeface="Arial"/>
                <a:cs typeface="Arial"/>
                <a:sym typeface="Arial"/>
              </a:rPr>
              <a:t> العالي </a:t>
            </a:r>
            <a:r>
              <a:rPr lang="ar-SA" sz="2200" b="0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342900" lvl="0" indent="-203200" algn="r" rtl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0" i="0" u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r" rtl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ar-SA" sz="2200" b="0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فرق الجهد المبذول من البطارية يسمى </a:t>
            </a:r>
            <a:r>
              <a:rPr lang="ar-SA" sz="2200" b="0" i="0" u="none" dirty="0">
                <a:solidFill>
                  <a:srgbClr val="604A7B"/>
                </a:solidFill>
                <a:latin typeface="Arial"/>
                <a:ea typeface="Arial"/>
                <a:cs typeface="Arial"/>
                <a:sym typeface="Arial"/>
              </a:rPr>
              <a:t>القوة الدافعة الكهربائية EMF </a:t>
            </a:r>
            <a:endParaRPr dirty="0"/>
          </a:p>
          <a:p>
            <a:pPr marL="342900" lvl="0" indent="-342900" algn="r" rtl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hlink"/>
              </a:buClr>
              <a:buSzPts val="2200"/>
              <a:buFont typeface="Arial"/>
              <a:buChar char="•"/>
            </a:pPr>
            <a:r>
              <a:rPr lang="ar-SA" sz="2200" b="0" i="0" u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القوة الدافعة الكهربائية هي فرق جهد وليست قوة وبالتالي فوحدة قياسها هي  ( الفولت )</a:t>
            </a:r>
            <a:endParaRPr dirty="0"/>
          </a:p>
          <a:p>
            <a:pPr marL="342900" lvl="0" indent="-203200" algn="r" rtl="1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0" i="0" u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8D319F1E-8E0D-4C16-B470-F2D48F574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91" y="619437"/>
            <a:ext cx="1545470" cy="22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7277100" y="4292600"/>
            <a:ext cx="863600" cy="7493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402A791A-4CC2-40F8-AC29-B45B426E9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" t="8184" b="8557"/>
          <a:stretch/>
        </p:blipFill>
        <p:spPr>
          <a:xfrm>
            <a:off x="1539685" y="1627070"/>
            <a:ext cx="8256965" cy="22016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CFCEB1B-D167-40AA-9140-7F986B8A6602}"/>
              </a:ext>
            </a:extLst>
          </p:cNvPr>
          <p:cNvSpPr txBox="1"/>
          <p:nvPr/>
        </p:nvSpPr>
        <p:spPr>
          <a:xfrm>
            <a:off x="2115104" y="803083"/>
            <a:ext cx="768154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القوة الدافعة الكهربائية الحثية (  </a:t>
            </a:r>
            <a:r>
              <a:rPr lang="en-US" sz="24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EMF</a:t>
            </a:r>
            <a:r>
              <a:rPr lang="ar-SA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ar-SA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)</a:t>
            </a:r>
            <a:endParaRPr lang="ar-SA" sz="2000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DF8455B-28FF-4914-B8BB-C338506D0496}"/>
              </a:ext>
            </a:extLst>
          </p:cNvPr>
          <p:cNvSpPr txBox="1"/>
          <p:nvPr/>
        </p:nvSpPr>
        <p:spPr>
          <a:xfrm>
            <a:off x="5607636" y="2333000"/>
            <a:ext cx="609452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المجال المغناطيسي   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B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A7F7576-D536-4E5A-9298-9BD200581069}"/>
              </a:ext>
            </a:extLst>
          </p:cNvPr>
          <p:cNvSpPr txBox="1"/>
          <p:nvPr/>
        </p:nvSpPr>
        <p:spPr>
          <a:xfrm>
            <a:off x="3087672" y="3106204"/>
            <a:ext cx="6094520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طول السلك في المجال  </a:t>
            </a: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L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5B210B7-4B06-45EA-A9D5-06BD4A0B5152}"/>
              </a:ext>
            </a:extLst>
          </p:cNvPr>
          <p:cNvSpPr txBox="1"/>
          <p:nvPr/>
        </p:nvSpPr>
        <p:spPr>
          <a:xfrm>
            <a:off x="-81656" y="2461186"/>
            <a:ext cx="6338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مركبة سرعة السلك العمودية على المجال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  <a:p>
            <a:pPr algn="ctr" rtl="1"/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v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( </a:t>
            </a:r>
            <a:r>
              <a:rPr lang="en-US" sz="16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sin</a:t>
            </a:r>
            <a:r>
              <a:rPr lang="en-U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raditional Arabic" panose="02020603050405020304" pitchFamily="18" charset="-78"/>
              </a:rPr>
              <a:t>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raditional Arabic" panose="02020603050405020304" pitchFamily="18" charset="-78"/>
              </a:rPr>
              <a:t>ɵ )</a:t>
            </a: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raditional Arabic" panose="02020603050405020304" pitchFamily="18" charset="-78"/>
            </a:endParaRPr>
          </a:p>
        </p:txBody>
      </p:sp>
      <p:sp>
        <p:nvSpPr>
          <p:cNvPr id="21" name="عنوان 1">
            <a:extLst>
              <a:ext uri="{FF2B5EF4-FFF2-40B4-BE49-F238E27FC236}">
                <a16:creationId xmlns:a16="http://schemas.microsoft.com/office/drawing/2014/main" id="{617CB641-FFAC-4C35-8B9F-AFFDA5738CE5}"/>
              </a:ext>
            </a:extLst>
          </p:cNvPr>
          <p:cNvSpPr txBox="1">
            <a:spLocks/>
          </p:cNvSpPr>
          <p:nvPr/>
        </p:nvSpPr>
        <p:spPr>
          <a:xfrm>
            <a:off x="3674707" y="3737847"/>
            <a:ext cx="6817268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algn="justLow">
              <a:spcBef>
                <a:spcPct val="0"/>
              </a:spcBef>
              <a:defRPr/>
            </a:pPr>
            <a:r>
              <a:rPr lang="ar-SA" sz="2400" dirty="0">
                <a:solidFill>
                  <a:srgbClr val="FF3399"/>
                </a:solidFill>
                <a:latin typeface="Consolas"/>
                <a:cs typeface="PT Bold Heading" pitchFamily="2" charset="-78"/>
              </a:rPr>
              <a:t>القوة الدافعة </a:t>
            </a:r>
            <a:r>
              <a:rPr lang="ar-SA" sz="2400" dirty="0" err="1">
                <a:solidFill>
                  <a:srgbClr val="FF3399"/>
                </a:solidFill>
                <a:latin typeface="Consolas"/>
                <a:cs typeface="PT Bold Heading" pitchFamily="2" charset="-78"/>
              </a:rPr>
              <a:t>الكهر</a:t>
            </a:r>
            <a:r>
              <a:rPr lang="ar-SA" sz="2400" dirty="0">
                <a:solidFill>
                  <a:srgbClr val="FF3399"/>
                </a:solidFill>
                <a:latin typeface="Consolas"/>
                <a:cs typeface="PT Bold Heading" pitchFamily="2" charset="-78"/>
              </a:rPr>
              <a:t>بائية : </a:t>
            </a:r>
            <a:r>
              <a:rPr lang="ar-SA" sz="24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هو فرق الجهد المبذول من البطارية (</a:t>
            </a:r>
            <a:r>
              <a:rPr lang="en-US" sz="24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EMF</a:t>
            </a:r>
            <a:r>
              <a:rPr lang="ar-SA" sz="24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) . ووحدة قياسه </a:t>
            </a:r>
            <a:r>
              <a:rPr lang="ar-SA" sz="2400" dirty="0" err="1">
                <a:solidFill>
                  <a:prstClr val="black"/>
                </a:solidFill>
                <a:latin typeface="Consolas"/>
                <a:cs typeface="PT Bold Heading" pitchFamily="2" charset="-78"/>
              </a:rPr>
              <a:t>الفولت</a:t>
            </a:r>
            <a:r>
              <a:rPr lang="ar-SA" sz="24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 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00DF632-5935-424D-9F7C-72EEC5126010}"/>
              </a:ext>
            </a:extLst>
          </p:cNvPr>
          <p:cNvSpPr txBox="1"/>
          <p:nvPr/>
        </p:nvSpPr>
        <p:spPr>
          <a:xfrm>
            <a:off x="5200686" y="4815948"/>
            <a:ext cx="5452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تعمل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EMF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)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على تدفق التيار من الجهد الأقل إلى الجهد الأعلى 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91FCA52-1318-4427-9047-4AFCB79D318C}"/>
              </a:ext>
            </a:extLst>
          </p:cNvPr>
          <p:cNvSpPr txBox="1"/>
          <p:nvPr/>
        </p:nvSpPr>
        <p:spPr>
          <a:xfrm>
            <a:off x="3908395" y="5581362"/>
            <a:ext cx="6183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EMF =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BLv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 (sin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/>
                <a:ea typeface="+mn-ea"/>
                <a:cs typeface="PT Bold Heading" pitchFamily="2" charset="-78"/>
              </a:rPr>
              <a:t>θ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onsolas"/>
                <a:ea typeface="+mn-ea"/>
                <a:cs typeface="PT Bold Heading" pitchFamily="2" charset="-78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Consolas"/>
              <a:ea typeface="+mn-ea"/>
              <a:cs typeface="PT Bold Heading" pitchFamily="2" charset="-78"/>
            </a:endParaRPr>
          </a:p>
        </p:txBody>
      </p:sp>
      <p:pic>
        <p:nvPicPr>
          <p:cNvPr id="25" name="صورة 24" descr="654.jpg">
            <a:extLst>
              <a:ext uri="{FF2B5EF4-FFF2-40B4-BE49-F238E27FC236}">
                <a16:creationId xmlns:a16="http://schemas.microsoft.com/office/drawing/2014/main" id="{90E78EA8-7EA6-400F-BF05-B96651B58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25" y="3215281"/>
            <a:ext cx="3042912" cy="2903937"/>
          </a:xfrm>
          <a:prstGeom prst="rect">
            <a:avLst/>
          </a:prstGeom>
        </p:spPr>
      </p:pic>
      <p:sp>
        <p:nvSpPr>
          <p:cNvPr id="17" name="عنصر نائب للتذييل 4">
            <a:extLst>
              <a:ext uri="{FF2B5EF4-FFF2-40B4-BE49-F238E27FC236}">
                <a16:creationId xmlns:a16="http://schemas.microsoft.com/office/drawing/2014/main" id="{F36E377D-4462-4160-9EF3-9724AD2A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0" y="382995"/>
            <a:ext cx="1153258" cy="533200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القوة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الدافعة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الكهربائية </a:t>
            </a:r>
          </a:p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الحثية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عنصر نائب لرقم الشريحة 5">
            <a:extLst>
              <a:ext uri="{FF2B5EF4-FFF2-40B4-BE49-F238E27FC236}">
                <a16:creationId xmlns:a16="http://schemas.microsoft.com/office/drawing/2014/main" id="{BCB33157-95E1-48E6-B43C-3BA8EC94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762625"/>
            <a:ext cx="951908" cy="664754"/>
          </a:xfrm>
        </p:spPr>
        <p:txBody>
          <a:bodyPr/>
          <a:lstStyle/>
          <a:p>
            <a:fld id="{81D2C36F-4504-47C0-B82F-A167342A275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1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A14A703-7AF6-47D9-ABF2-F11BC0FC4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90" y="4600746"/>
            <a:ext cx="10249609" cy="153955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1A79D5-4E95-4318-BE16-DDEFE271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2/1/2021</a:t>
            </a:fld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59DC61-4458-446F-835E-59323481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عنصر نائب للتذييل 4">
            <a:extLst>
              <a:ext uri="{FF2B5EF4-FFF2-40B4-BE49-F238E27FC236}">
                <a16:creationId xmlns:a16="http://schemas.microsoft.com/office/drawing/2014/main" id="{75B840A3-1C9B-45B3-BC81-CEC25533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0" y="335370"/>
            <a:ext cx="1153258" cy="533200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تطبيقات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" name="Google Shape;251;p30">
            <a:extLst>
              <a:ext uri="{FF2B5EF4-FFF2-40B4-BE49-F238E27FC236}">
                <a16:creationId xmlns:a16="http://schemas.microsoft.com/office/drawing/2014/main" id="{D289A02F-333E-419D-8D21-3CCEA18540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6868" y="1977436"/>
            <a:ext cx="3657600" cy="243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9680EE28-F8FD-4605-95C1-E7354B750AE0}"/>
              </a:ext>
            </a:extLst>
          </p:cNvPr>
          <p:cNvSpPr/>
          <p:nvPr/>
        </p:nvSpPr>
        <p:spPr>
          <a:xfrm>
            <a:off x="1009650" y="738480"/>
            <a:ext cx="3657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/>
            <a:r>
              <a:rPr lang="ar-SA" sz="4800" dirty="0">
                <a:ln w="11430">
                  <a:solidFill>
                    <a:prstClr val="black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olas"/>
                <a:cs typeface="PT Bold Heading" pitchFamily="2" charset="-78"/>
              </a:rPr>
              <a:t>الميكروفـــــون</a:t>
            </a:r>
            <a:endParaRPr lang="ar-SA" sz="4800" dirty="0">
              <a:ln w="11430">
                <a:solidFill>
                  <a:prstClr val="black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bel"/>
              <a:cs typeface="PT Bold Heading" pitchFamily="2" charset="-78"/>
            </a:endParaRPr>
          </a:p>
        </p:txBody>
      </p:sp>
      <p:sp>
        <p:nvSpPr>
          <p:cNvPr id="12" name="عنوان 1">
            <a:extLst>
              <a:ext uri="{FF2B5EF4-FFF2-40B4-BE49-F238E27FC236}">
                <a16:creationId xmlns:a16="http://schemas.microsoft.com/office/drawing/2014/main" id="{3FC4ACEC-622F-4214-921D-451FB99DA020}"/>
              </a:ext>
            </a:extLst>
          </p:cNvPr>
          <p:cNvSpPr txBox="1">
            <a:spLocks/>
          </p:cNvSpPr>
          <p:nvPr/>
        </p:nvSpPr>
        <p:spPr>
          <a:xfrm>
            <a:off x="5825380" y="682344"/>
            <a:ext cx="4659959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spcBef>
                <a:spcPct val="0"/>
              </a:spcBef>
              <a:defRPr/>
            </a:pPr>
            <a:r>
              <a:rPr lang="ar-SA" sz="20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هو أحد تطبيقات على القوة الدافعة الكهربائية </a:t>
            </a:r>
            <a:r>
              <a:rPr lang="ar-SA" sz="2000" dirty="0" err="1">
                <a:solidFill>
                  <a:prstClr val="black"/>
                </a:solidFill>
                <a:latin typeface="Consolas"/>
                <a:cs typeface="PT Bold Heading" pitchFamily="2" charset="-78"/>
              </a:rPr>
              <a:t>الحثية</a:t>
            </a:r>
            <a:r>
              <a:rPr lang="ar-SA" sz="20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 (</a:t>
            </a:r>
            <a:r>
              <a:rPr lang="en-US" sz="20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EMF</a:t>
            </a:r>
            <a:r>
              <a:rPr lang="ar-SA" sz="20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)</a:t>
            </a:r>
          </a:p>
        </p:txBody>
      </p:sp>
      <p:sp>
        <p:nvSpPr>
          <p:cNvPr id="13" name="عنوان 1">
            <a:extLst>
              <a:ext uri="{FF2B5EF4-FFF2-40B4-BE49-F238E27FC236}">
                <a16:creationId xmlns:a16="http://schemas.microsoft.com/office/drawing/2014/main" id="{33F8D515-41CC-4A2F-B445-B1D8E29649B0}"/>
              </a:ext>
            </a:extLst>
          </p:cNvPr>
          <p:cNvSpPr txBox="1">
            <a:spLocks/>
          </p:cNvSpPr>
          <p:nvPr/>
        </p:nvSpPr>
        <p:spPr>
          <a:xfrm>
            <a:off x="5467349" y="1748108"/>
            <a:ext cx="5017989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spcBef>
                <a:spcPct val="0"/>
              </a:spcBef>
              <a:defRPr/>
            </a:pPr>
            <a:r>
              <a:rPr lang="ar-SA" sz="2000" dirty="0">
                <a:solidFill>
                  <a:schemeClr val="bg2">
                    <a:lumMod val="50000"/>
                  </a:schemeClr>
                </a:solidFill>
                <a:latin typeface="Consolas"/>
                <a:cs typeface="PT Bold Heading" pitchFamily="2" charset="-78"/>
              </a:rPr>
              <a:t>غشاء رقيق يتصل بملف سلكي حر الحركة موضوع داخل مجال مغناطيسي</a:t>
            </a:r>
          </a:p>
        </p:txBody>
      </p:sp>
      <p:sp>
        <p:nvSpPr>
          <p:cNvPr id="14" name="عنوان 1">
            <a:extLst>
              <a:ext uri="{FF2B5EF4-FFF2-40B4-BE49-F238E27FC236}">
                <a16:creationId xmlns:a16="http://schemas.microsoft.com/office/drawing/2014/main" id="{361D6338-ECF9-4E0E-A03E-A206A1B256D5}"/>
              </a:ext>
            </a:extLst>
          </p:cNvPr>
          <p:cNvSpPr txBox="1">
            <a:spLocks/>
          </p:cNvSpPr>
          <p:nvPr/>
        </p:nvSpPr>
        <p:spPr>
          <a:xfrm>
            <a:off x="4336689" y="3076659"/>
            <a:ext cx="6199089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Low">
              <a:spcBef>
                <a:spcPct val="0"/>
              </a:spcBef>
              <a:defRPr/>
            </a:pPr>
            <a:r>
              <a:rPr lang="ar-SA" sz="2400" dirty="0">
                <a:solidFill>
                  <a:prstClr val="black"/>
                </a:solidFill>
                <a:latin typeface="Consolas"/>
                <a:cs typeface="PT Bold Heading" pitchFamily="2" charset="-78"/>
              </a:rPr>
              <a:t>تتحول موجات الصوت في هذه العملية إلى نبضات كهربائية ويكون فرق الجهد المتولد صغيراً .</a:t>
            </a:r>
          </a:p>
        </p:txBody>
      </p:sp>
    </p:spTree>
    <p:extLst>
      <p:ext uri="{BB962C8B-B14F-4D97-AF65-F5344CB8AC3E}">
        <p14:creationId xmlns:p14="http://schemas.microsoft.com/office/powerpoint/2010/main" val="185678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ED3486D-5A2E-4C03-BBA7-7A90981EB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2/1/2021</a:t>
            </a:fld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D00E404-CF35-4511-A2DE-767FB034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16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B3558E-4D56-4144-B3A3-7488A2F6E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0" y="335370"/>
            <a:ext cx="1153258" cy="533200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تطبيقات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الحث الكهرومغناطيسي">
            <a:hlinkClick r:id="" action="ppaction://media"/>
            <a:extLst>
              <a:ext uri="{FF2B5EF4-FFF2-40B4-BE49-F238E27FC236}">
                <a16:creationId xmlns:a16="http://schemas.microsoft.com/office/drawing/2014/main" id="{BA0A1C68-9D8B-465E-B7A8-D00A7C028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3" y="335370"/>
            <a:ext cx="9991698" cy="55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5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EE11D19-6C03-4E5D-8814-3CCEE5184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2/1/2021</a:t>
            </a:fld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8F17421-FB09-49F6-AD94-D4876FEB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17</a:t>
            </a:fld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4B01101-5AF1-478F-9972-9EC23A11F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83" y="314325"/>
            <a:ext cx="10206392" cy="5825979"/>
          </a:xfrm>
          <a:prstGeom prst="rect">
            <a:avLst/>
          </a:prstGeom>
        </p:spPr>
      </p:pic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940C4749-C708-4297-88A0-0D7FE951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0" y="382995"/>
            <a:ext cx="1153258" cy="533200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ملخص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0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A609FA1-66A6-415B-92B9-358030A69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AAC2E7-7798-447E-893B-FB7FF71F6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0" cy="6858000"/>
          </a:xfrm>
          <a:prstGeom prst="rect">
            <a:avLst/>
          </a:prstGeom>
          <a:solidFill>
            <a:schemeClr val="accent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BF60D92F-8E86-4525-AA46-6385F44A5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743" y="419100"/>
            <a:ext cx="10300243" cy="1483067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ar-SA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PT Bold Dusky" panose="02010400000000000000" pitchFamily="2" charset="-78"/>
              </a:rPr>
              <a:t>الفصل الثاني :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23967C-1808-4084-BBDC-F4B54828C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059" y="1905000"/>
            <a:ext cx="10367595" cy="41396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774EC1F-A88B-4AA3-829F-309FA1E75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58" y="5363079"/>
            <a:ext cx="10367595" cy="68152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PT Bold Dusky" panose="02010400000000000000" pitchFamily="2" charset="-78"/>
              </a:rPr>
              <a:t>الحث الكهرومغناطيسي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71D159-A1DF-4F65-8788-481D96986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95324-29FA-4B64-9A99-0F7037323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7D6974-7D69-4C5A-9069-2C6D3351F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E5FCEE-5988-4D87-B294-5E39454ED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13C5FE4A-D07E-45F1-887F-C1FE0608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9" y="2076712"/>
            <a:ext cx="2857500" cy="31528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91E2B7-E3CF-4D97-8680-F926B6B5D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77313"/>
            <a:ext cx="5829299" cy="3208795"/>
          </a:xfrm>
          <a:prstGeom prst="rect">
            <a:avLst/>
          </a:prstGeom>
        </p:spPr>
      </p:pic>
      <p:sp>
        <p:nvSpPr>
          <p:cNvPr id="13" name="عنصر نائب للتاريخ 3">
            <a:extLst>
              <a:ext uri="{FF2B5EF4-FFF2-40B4-BE49-F238E27FC236}">
                <a16:creationId xmlns:a16="http://schemas.microsoft.com/office/drawing/2014/main" id="{774874FE-77CB-4115-91F3-B807A35FD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/>
          <a:lstStyle/>
          <a:p>
            <a:r>
              <a:rPr lang="en-US" dirty="0"/>
              <a:t>18/5/1442</a:t>
            </a:r>
          </a:p>
        </p:txBody>
      </p:sp>
      <p:sp>
        <p:nvSpPr>
          <p:cNvPr id="14" name="عنصر نائب لرقم الشريحة 3">
            <a:extLst>
              <a:ext uri="{FF2B5EF4-FFF2-40B4-BE49-F238E27FC236}">
                <a16:creationId xmlns:a16="http://schemas.microsoft.com/office/drawing/2014/main" id="{83D2188E-1DB7-45EA-ADE3-AE5A24DF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1701" y="5672706"/>
            <a:ext cx="951908" cy="754673"/>
          </a:xfrm>
        </p:spPr>
        <p:txBody>
          <a:bodyPr/>
          <a:lstStyle/>
          <a:p>
            <a:fld id="{81D2C36F-4504-47C0-B82F-A167342A27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4A8E4F-93AA-4F14-8C23-2F534E863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2" y="457199"/>
            <a:ext cx="9940206" cy="4076701"/>
          </a:xfrm>
          <a:solidFill>
            <a:schemeClr val="tx2">
              <a:lumMod val="10000"/>
              <a:lumOff val="90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ar-SA" sz="2800" dirty="0"/>
              <a:t>-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اكتشف </a:t>
            </a:r>
            <a:r>
              <a:rPr lang="ar-SA" sz="2800" dirty="0" err="1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اورستد</a:t>
            </a:r>
            <a:r>
              <a:rPr lang="ar-SA" sz="2800" dirty="0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ان التيار الكهربائي يولد ..............................</a:t>
            </a:r>
            <a:br>
              <a:rPr lang="ar-SA" sz="2800" dirty="0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br>
              <a:rPr lang="ar-SA" sz="2400" dirty="0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ar-SA" sz="2400" dirty="0">
                <a:solidFill>
                  <a:schemeClr val="accent3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- شكل خطوط المجال حول سلك مستقيم  يمر فيه تيار تكون ................... حول السلك ويمكن إيجاد اتجاهها باستخدام .......................</a:t>
            </a:r>
            <a:br>
              <a:rPr lang="en-US" sz="24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br>
              <a:rPr lang="ar-SA" sz="24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ar-SA" sz="2400" dirty="0">
                <a:solidFill>
                  <a:schemeClr val="accent4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- الملف اللولبي اذا مر فيه تيار ينشأ مغناطيس يسمى ......................</a:t>
            </a:r>
            <a:br>
              <a:rPr lang="en-US" sz="24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br>
              <a:rPr lang="ar-SA" sz="24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ar-SA" sz="2400" dirty="0">
                <a:solidFill>
                  <a:schemeClr val="accent3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- اعتمادا على اكتشاف </a:t>
            </a:r>
            <a:r>
              <a:rPr lang="ar-SA" sz="2400" dirty="0" err="1">
                <a:solidFill>
                  <a:schemeClr val="accent3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اورستد</a:t>
            </a:r>
            <a:r>
              <a:rPr lang="ar-SA" sz="2400" dirty="0">
                <a:solidFill>
                  <a:schemeClr val="accent3">
                    <a:lumMod val="75000"/>
                  </a:schemeClr>
                </a:solidFill>
                <a:latin typeface="Dubai Medium" panose="020B0603030403030204" pitchFamily="34" charset="-78"/>
                <a:cs typeface="Dubai Medium" panose="020B0603030403030204" pitchFamily="34" charset="-78"/>
              </a:rPr>
              <a:t> .,اكتشف مايكل فارداي ان القوة المغناطيسية المؤثرة في سلك يمر فيه تيار وموضوع داخل مجال مغناطيسي تكون ...................ويمكن تحديد اتجاهها باستخدام القاعدة .............................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’</a:t>
            </a:r>
            <a:br>
              <a:rPr lang="ar-SA" sz="2400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ar-SA" sz="2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ar-SA" sz="2400" dirty="0"/>
              <a:t> </a:t>
            </a:r>
            <a:endParaRPr lang="ar-SA" sz="2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9CF2F7D-25A2-415B-8FE2-F6A8100B3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2" y="4705727"/>
            <a:ext cx="9940206" cy="1118128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ar-SA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imple Indust Shaded" panose="02010400000000000000" pitchFamily="2" charset="-78"/>
              </a:rPr>
              <a:t>ما لذي سنتعلمه في هذا الفصل ..؟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C3ECD1-90E3-4844-A79E-B5B7AC17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18/5/1442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7E5110-105E-43AA-B716-EE63721A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21701" y="504824"/>
            <a:ext cx="951908" cy="531902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PT Bold Dusky" panose="02010400000000000000" pitchFamily="2" charset="-78"/>
              </a:rPr>
              <a:t>تعلمنا في الفصل السابق </a:t>
            </a:r>
            <a:endParaRPr lang="en-US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PT Bold Dusky" panose="02010400000000000000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558D06-5356-4F2B-A506-BB948B10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6001" y="6168880"/>
            <a:ext cx="741647" cy="28707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E6BD253-035E-4AC4-B0C3-B61985A82838}"/>
              </a:ext>
            </a:extLst>
          </p:cNvPr>
          <p:cNvSpPr txBox="1"/>
          <p:nvPr/>
        </p:nvSpPr>
        <p:spPr>
          <a:xfrm>
            <a:off x="5638800" y="2876550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01A84E-4E7A-408C-977E-584147279B44}"/>
              </a:ext>
            </a:extLst>
          </p:cNvPr>
          <p:cNvSpPr txBox="1"/>
          <p:nvPr/>
        </p:nvSpPr>
        <p:spPr>
          <a:xfrm flipH="1">
            <a:off x="3783548" y="664814"/>
            <a:ext cx="20383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مجال مغناطيسي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927E972-ACE0-49F7-86AE-48CFA1A6218E}"/>
              </a:ext>
            </a:extLst>
          </p:cNvPr>
          <p:cNvSpPr txBox="1"/>
          <p:nvPr/>
        </p:nvSpPr>
        <p:spPr>
          <a:xfrm>
            <a:off x="2143126" y="1283350"/>
            <a:ext cx="21697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حلقات مغلقة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EEC3E4D-1405-4B25-9D90-1895E5ADBEDC}"/>
              </a:ext>
            </a:extLst>
          </p:cNvPr>
          <p:cNvSpPr txBox="1"/>
          <p:nvPr/>
        </p:nvSpPr>
        <p:spPr>
          <a:xfrm>
            <a:off x="5486400" y="1737343"/>
            <a:ext cx="26195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القاعدة الأولى لليد اليمنى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DC27A8D-08C3-4534-9AD9-6CAA53EB73DA}"/>
              </a:ext>
            </a:extLst>
          </p:cNvPr>
          <p:cNvSpPr txBox="1"/>
          <p:nvPr/>
        </p:nvSpPr>
        <p:spPr>
          <a:xfrm>
            <a:off x="3048000" y="2191336"/>
            <a:ext cx="19961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المغناطيس الكهربائي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666B47D-79D9-4655-8C75-A10D0FABF6F7}"/>
              </a:ext>
            </a:extLst>
          </p:cNvPr>
          <p:cNvSpPr txBox="1"/>
          <p:nvPr/>
        </p:nvSpPr>
        <p:spPr>
          <a:xfrm>
            <a:off x="3297773" y="3179204"/>
            <a:ext cx="18457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عمودية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BC659FF-4CE3-4F04-92F0-EEC987CF9AFC}"/>
              </a:ext>
            </a:extLst>
          </p:cNvPr>
          <p:cNvSpPr txBox="1"/>
          <p:nvPr/>
        </p:nvSpPr>
        <p:spPr>
          <a:xfrm>
            <a:off x="7022048" y="3548536"/>
            <a:ext cx="26195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2">
                    <a:lumMod val="50000"/>
                  </a:schemeClr>
                </a:solidFill>
                <a:cs typeface="PT Bold Dusky" panose="02010400000000000000" pitchFamily="2" charset="-78"/>
              </a:rPr>
              <a:t>القاعدة الثالثة لليد اليمنى </a:t>
            </a:r>
          </a:p>
        </p:txBody>
      </p:sp>
      <p:pic>
        <p:nvPicPr>
          <p:cNvPr id="16" name="Google Shape;183;p23">
            <a:extLst>
              <a:ext uri="{FF2B5EF4-FFF2-40B4-BE49-F238E27FC236}">
                <a16:creationId xmlns:a16="http://schemas.microsoft.com/office/drawing/2014/main" id="{F3AFA498-C704-4117-B18A-1F28C151E7C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51037" y="4271016"/>
            <a:ext cx="1584325" cy="198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92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5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E934E7-F0AF-4455-BB9B-315361D53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800099"/>
            <a:ext cx="9173935" cy="3552825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5FDD3C1-F1E1-4CDA-B03A-BBDB2312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91" y="4722401"/>
            <a:ext cx="10276822" cy="13355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Simple Bold Jut Out" panose="02010401010101010101" pitchFamily="2" charset="-78"/>
              </a:rPr>
              <a:t>الدرس الأول : التيار الكهربائي الناتج عن تغير المجالات المغناطيسية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2D9D29B-77F6-40D4-94E7-9FBC34973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EBF84C-4D2B-4449-B625-A9A56F0A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01942" y="430621"/>
            <a:ext cx="1085258" cy="5112929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0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PT Bold Stars" panose="02010400000000000000" pitchFamily="2" charset="-78"/>
              </a:rPr>
              <a:t>سنتعلمفي</a:t>
            </a:r>
            <a:r>
              <a:rPr lang="ar-SA" sz="20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PT Bold Stars" panose="02010400000000000000" pitchFamily="2" charset="-78"/>
              </a:rPr>
              <a:t> </a:t>
            </a:r>
          </a:p>
          <a:p>
            <a:pPr algn="ctr"/>
            <a:r>
              <a:rPr lang="ar-SA" sz="20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PT Bold Stars" panose="02010400000000000000" pitchFamily="2" charset="-78"/>
              </a:rPr>
              <a:t>هذا الفصل </a:t>
            </a:r>
            <a:endParaRPr lang="en-US" sz="20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PT Bold Stars" panose="02010400000000000000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C123F6-0DB0-4190-96AF-4B4CE62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23;p16">
            <a:extLst>
              <a:ext uri="{FF2B5EF4-FFF2-40B4-BE49-F238E27FC236}">
                <a16:creationId xmlns:a16="http://schemas.microsoft.com/office/drawing/2014/main" id="{ABB16D4A-162C-4298-9F76-9C33651549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1550" y="430622"/>
            <a:ext cx="9448799" cy="4162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799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83CA7A-C9CC-4311-9E3B-654D63BE8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91" y="4909459"/>
            <a:ext cx="10270075" cy="91439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dirty="0">
                <a:solidFill>
                  <a:schemeClr val="accent4">
                    <a:lumMod val="50000"/>
                  </a:schemeClr>
                </a:solidFill>
                <a:cs typeface="Simple Bold Jut Out" panose="02010401010101010101" pitchFamily="2" charset="-78"/>
              </a:rPr>
              <a:t>ماذا يحدث في المجال المغناطيسي المتغير </a:t>
            </a:r>
            <a:r>
              <a:rPr lang="ar-SA" sz="3600" dirty="0">
                <a:solidFill>
                  <a:schemeClr val="accent4">
                    <a:lumMod val="50000"/>
                  </a:schemeClr>
                </a:solidFill>
                <a:cs typeface="Simple Bold Jut Out" panose="02010401010101010101" pitchFamily="2" charset="-78"/>
              </a:rPr>
              <a:t>؟</a:t>
            </a:r>
            <a:endParaRPr lang="ar-SA" dirty="0">
              <a:solidFill>
                <a:schemeClr val="accent4">
                  <a:lumMod val="50000"/>
                </a:schemeClr>
              </a:solidFill>
              <a:cs typeface="Simple Bold Jut Out" panose="02010401010101010101" pitchFamily="2" charset="-78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6317D3-18D5-4F59-87A8-C64E5409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0168-EB40-45AF-89A1-87DE0A55FFC6}" type="datetime1">
              <a:rPr lang="en-US" smtClean="0"/>
              <a:t>2/1/2021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903852-B400-4EB8-889D-0EDA7A30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92533" y="430621"/>
            <a:ext cx="1085142" cy="532028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20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PT Bold Stars" panose="02010400000000000000" pitchFamily="2" charset="-78"/>
              </a:rPr>
              <a:t>مقدمة </a:t>
            </a:r>
            <a:endParaRPr lang="en-US" sz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PT Bold Stars" panose="02010400000000000000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0CFE33-DA62-45C7-A222-24900EAB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5</a:t>
            </a:fld>
            <a:endParaRPr lang="en-US"/>
          </a:p>
        </p:txBody>
      </p:sp>
      <p:sp>
        <p:nvSpPr>
          <p:cNvPr id="7" name="عنوان 6">
            <a:extLst>
              <a:ext uri="{FF2B5EF4-FFF2-40B4-BE49-F238E27FC236}">
                <a16:creationId xmlns:a16="http://schemas.microsoft.com/office/drawing/2014/main" id="{48CB65C0-6C4B-4A71-990A-A3F6B8B5FF4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070943" y="526613"/>
            <a:ext cx="8553450" cy="1421928"/>
          </a:xfrm>
          <a:prstGeom prst="wedgeRectCallout">
            <a:avLst>
              <a:gd name="adj1" fmla="val 28601"/>
              <a:gd name="adj2" fmla="val 5776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br>
              <a:rPr lang="ar-SA" sz="2400" b="1" dirty="0">
                <a:solidFill>
                  <a:schemeClr val="tx1">
                    <a:lumMod val="50000"/>
                  </a:schemeClr>
                </a:solidFill>
              </a:rPr>
            </a:br>
            <a:br>
              <a:rPr lang="ar-SA" sz="2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بعد اكتشاف </a:t>
            </a:r>
            <a:r>
              <a:rPr lang="ar-SA" sz="2400" b="1" dirty="0" err="1">
                <a:solidFill>
                  <a:schemeClr val="tx1">
                    <a:lumMod val="50000"/>
                  </a:schemeClr>
                </a:solidFill>
              </a:rPr>
              <a:t>اورستد</a:t>
            </a:r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 ان التيار يولد مجال مغناطيسي </a:t>
            </a:r>
            <a:br>
              <a:rPr lang="ar-SA" sz="2400" b="1" dirty="0">
                <a:solidFill>
                  <a:schemeClr val="tx1">
                    <a:lumMod val="50000"/>
                  </a:schemeClr>
                </a:solidFill>
              </a:rPr>
            </a:br>
            <a:endParaRPr lang="ar-SA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FB89E02-7351-4E9E-BA55-A8D5432C8821}"/>
              </a:ext>
            </a:extLst>
          </p:cNvPr>
          <p:cNvSpPr txBox="1"/>
          <p:nvPr/>
        </p:nvSpPr>
        <p:spPr>
          <a:xfrm>
            <a:off x="2757073" y="2599643"/>
            <a:ext cx="7019925" cy="830997"/>
          </a:xfrm>
          <a:prstGeom prst="wedgeRectCallout">
            <a:avLst>
              <a:gd name="adj1" fmla="val 28601"/>
              <a:gd name="adj2" fmla="val 5776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فكر العالم مايكل </a:t>
            </a:r>
            <a:r>
              <a:rPr lang="ar-SA" sz="2400" b="1" dirty="0" err="1">
                <a:solidFill>
                  <a:schemeClr val="tx1">
                    <a:lumMod val="50000"/>
                  </a:schemeClr>
                </a:solidFill>
              </a:rPr>
              <a:t>فاراداي</a:t>
            </a:r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 ان العكس يجب ان يكون صحيح أيضا </a:t>
            </a:r>
          </a:p>
          <a:p>
            <a:pPr algn="ctr"/>
            <a:endParaRPr lang="ar-SA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BD824D4-19B9-4AFF-8FE6-3F8CCF29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43" y="430621"/>
            <a:ext cx="1372261" cy="1729049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F3EBBEB-F728-45DE-9274-1D93D0562CF2}"/>
              </a:ext>
            </a:extLst>
          </p:cNvPr>
          <p:cNvSpPr txBox="1"/>
          <p:nvPr/>
        </p:nvSpPr>
        <p:spPr>
          <a:xfrm>
            <a:off x="3113120" y="3658436"/>
            <a:ext cx="7511273" cy="830997"/>
          </a:xfrm>
          <a:prstGeom prst="wedgeRectCallout">
            <a:avLst>
              <a:gd name="adj1" fmla="val 28601"/>
              <a:gd name="adj2" fmla="val 5776"/>
            </a:avLst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1">
                    <a:lumMod val="50000"/>
                  </a:schemeClr>
                </a:solidFill>
              </a:rPr>
              <a:t>دون ملاحظاته وبعد تجارب استمرت سنوات نجح في تحويل المغناطيسية الى كهرباء 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5089AC79-81BA-4C90-9E75-2BB69DAF4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760" y="2832145"/>
            <a:ext cx="1444490" cy="1657288"/>
          </a:xfrm>
          <a:prstGeom prst="rect">
            <a:avLst/>
          </a:prstGeom>
        </p:spPr>
      </p:pic>
      <p:pic>
        <p:nvPicPr>
          <p:cNvPr id="14" name="Picture 2" descr="C:\Users\lenovo\Desktop\تنزيل (4).jpg">
            <a:extLst>
              <a:ext uri="{FF2B5EF4-FFF2-40B4-BE49-F238E27FC236}">
                <a16:creationId xmlns:a16="http://schemas.microsoft.com/office/drawing/2014/main" id="{C3A6A96B-812C-4F47-95D8-957FFCCC7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00" y="4909459"/>
            <a:ext cx="1085143" cy="10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D58CB4-FA9C-45C3-A58D-B89F1A2B9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5" y="800100"/>
            <a:ext cx="9297760" cy="3314694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48F7CCF-B4C4-4FCB-8CFA-1211EA337D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1DFE0A-7465-4B7B-83EF-B018D725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6</a:t>
            </a:fld>
            <a:endParaRPr lang="en-US"/>
          </a:p>
        </p:txBody>
      </p:sp>
      <p:sp>
        <p:nvSpPr>
          <p:cNvPr id="7" name="عنصر نائب للتذييل 4">
            <a:extLst>
              <a:ext uri="{FF2B5EF4-FFF2-40B4-BE49-F238E27FC236}">
                <a16:creationId xmlns:a16="http://schemas.microsoft.com/office/drawing/2014/main" id="{57F2856D-76F6-430E-BB83-CF1E31588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41093" y="381000"/>
            <a:ext cx="1113124" cy="529170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ar-SA" sz="1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PT Bold Dusky" panose="02010400000000000000" pitchFamily="2" charset="-78"/>
              </a:rPr>
              <a:t>تجربة </a:t>
            </a:r>
          </a:p>
          <a:p>
            <a:pPr algn="ctr"/>
            <a:r>
              <a:rPr lang="ar-SA" sz="18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PT Bold Dusky" panose="02010400000000000000" pitchFamily="2" charset="-78"/>
              </a:rPr>
              <a:t>استهلالية </a:t>
            </a:r>
            <a:endParaRPr lang="en-US" sz="18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PT Bold Dusky" panose="02010400000000000000" pitchFamily="2" charset="-78"/>
            </a:endParaRPr>
          </a:p>
        </p:txBody>
      </p:sp>
      <p:pic>
        <p:nvPicPr>
          <p:cNvPr id="9" name="تجربة المجال المغناطيسي المتغير">
            <a:hlinkClick r:id="" action="ppaction://media"/>
            <a:extLst>
              <a:ext uri="{FF2B5EF4-FFF2-40B4-BE49-F238E27FC236}">
                <a16:creationId xmlns:a16="http://schemas.microsoft.com/office/drawing/2014/main" id="{BD182632-1055-41AB-A489-6A425A7FA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446" y="430620"/>
            <a:ext cx="10229555" cy="5627280"/>
          </a:xfrm>
          <a:prstGeom prst="rect">
            <a:avLst/>
          </a:prstGeom>
        </p:spPr>
      </p:pic>
      <p:sp>
        <p:nvSpPr>
          <p:cNvPr id="8" name="عنصر نائب للتاريخ 3">
            <a:extLst>
              <a:ext uri="{FF2B5EF4-FFF2-40B4-BE49-F238E27FC236}">
                <a16:creationId xmlns:a16="http://schemas.microsoft.com/office/drawing/2014/main" id="{84E6DC3F-5C3C-4B5B-92BF-CF982C799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6140304"/>
            <a:ext cx="3154896" cy="287075"/>
          </a:xfrm>
        </p:spPr>
        <p:txBody>
          <a:bodyPr/>
          <a:lstStyle/>
          <a:p>
            <a:r>
              <a:rPr lang="en-US" dirty="0"/>
              <a:t>18/5/1442</a:t>
            </a:r>
          </a:p>
        </p:txBody>
      </p:sp>
    </p:spTree>
    <p:extLst>
      <p:ext uri="{BB962C8B-B14F-4D97-AF65-F5344CB8AC3E}">
        <p14:creationId xmlns:p14="http://schemas.microsoft.com/office/powerpoint/2010/main" val="26055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2EF325-5570-4EEC-9B13-6950AEF04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61" y="4836507"/>
            <a:ext cx="10155239" cy="11235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BC0C21-A78D-4495-9CFF-443C4966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18/6/1442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EA2CDA-301E-47C4-A30D-ADFC35BB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54434" y="430621"/>
            <a:ext cx="1029409" cy="532028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Bold Jut Out" panose="02010401010101010101" pitchFamily="2" charset="-78"/>
              </a:rPr>
              <a:t>على ضوء ما شاهدتي  </a:t>
            </a:r>
          </a:p>
          <a:p>
            <a:pPr algn="ctr"/>
            <a:r>
              <a:rPr lang="ar-SA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Bold Jut Out" panose="02010401010101010101" pitchFamily="2" charset="-78"/>
              </a:rPr>
              <a:t>اكملي التقرير التالي </a:t>
            </a:r>
            <a:endParaRPr 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Bold Jut Out" panose="02010401010101010101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C8921C-4A18-4811-B3BF-858D5F93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7" name="جدول 7">
            <a:extLst>
              <a:ext uri="{FF2B5EF4-FFF2-40B4-BE49-F238E27FC236}">
                <a16:creationId xmlns:a16="http://schemas.microsoft.com/office/drawing/2014/main" id="{CB8A41E1-AE1F-4EC0-B9BD-26AF4FFBA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155507"/>
              </p:ext>
            </p:extLst>
          </p:nvPr>
        </p:nvGraphicFramePr>
        <p:xfrm>
          <a:off x="942975" y="1285875"/>
          <a:ext cx="8864600" cy="316122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216150">
                  <a:extLst>
                    <a:ext uri="{9D8B030D-6E8A-4147-A177-3AD203B41FA5}">
                      <a16:colId xmlns:a16="http://schemas.microsoft.com/office/drawing/2014/main" val="1300662422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1175283936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870067342"/>
                    </a:ext>
                  </a:extLst>
                </a:gridCol>
                <a:gridCol w="2216150">
                  <a:extLst>
                    <a:ext uri="{9D8B030D-6E8A-4147-A177-3AD203B41FA5}">
                      <a16:colId xmlns:a16="http://schemas.microsoft.com/office/drawing/2014/main" val="2090048717"/>
                    </a:ext>
                  </a:extLst>
                </a:gridCol>
              </a:tblGrid>
              <a:tr h="790307"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الأدوات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خطوات التجربة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المشاهدة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/>
                        <a:t>الاستنتاج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07518"/>
                  </a:ext>
                </a:extLst>
              </a:tr>
              <a:tr h="79030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875807"/>
                  </a:ext>
                </a:extLst>
              </a:tr>
              <a:tr h="79030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009298"/>
                  </a:ext>
                </a:extLst>
              </a:tr>
              <a:tr h="79030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056"/>
                  </a:ext>
                </a:extLst>
              </a:tr>
            </a:tbl>
          </a:graphicData>
        </a:graphic>
      </p:graphicFrame>
      <p:sp>
        <p:nvSpPr>
          <p:cNvPr id="9" name="مربع نص 8">
            <a:extLst>
              <a:ext uri="{FF2B5EF4-FFF2-40B4-BE49-F238E27FC236}">
                <a16:creationId xmlns:a16="http://schemas.microsoft.com/office/drawing/2014/main" id="{477387F3-0AFA-4163-A6F1-F70E95A33102}"/>
              </a:ext>
            </a:extLst>
          </p:cNvPr>
          <p:cNvSpPr txBox="1"/>
          <p:nvPr/>
        </p:nvSpPr>
        <p:spPr>
          <a:xfrm>
            <a:off x="1528408" y="655493"/>
            <a:ext cx="80295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4">
                    <a:lumMod val="50000"/>
                  </a:schemeClr>
                </a:solidFill>
                <a:cs typeface="PT Simple Bold Ruled" panose="02010400000000000000" pitchFamily="2" charset="-78"/>
              </a:rPr>
              <a:t>الهدف من التجربة </a:t>
            </a:r>
            <a:r>
              <a:rPr lang="ar-SA" sz="2400" b="1" dirty="0">
                <a:cs typeface="PT Simple Bold Ruled" panose="02010400000000000000" pitchFamily="2" charset="-78"/>
              </a:rPr>
              <a:t>:</a:t>
            </a:r>
            <a:r>
              <a:rPr lang="ar-SA" sz="2400" b="1" dirty="0">
                <a:solidFill>
                  <a:srgbClr val="00B0F0"/>
                </a:solidFill>
                <a:cs typeface="PT Simple Bold Ruled" panose="02010400000000000000" pitchFamily="2" charset="-78"/>
              </a:rPr>
              <a:t>توليد تيار كهربائي من مجال مغناطيسي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339881E-BC01-4918-94CE-6E7152746885}"/>
              </a:ext>
            </a:extLst>
          </p:cNvPr>
          <p:cNvSpPr txBox="1"/>
          <p:nvPr/>
        </p:nvSpPr>
        <p:spPr>
          <a:xfrm>
            <a:off x="7648575" y="2190750"/>
            <a:ext cx="207644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اسلاك توصيل _ ملف</a:t>
            </a:r>
          </a:p>
          <a:p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_قضيب مغناطيسي</a:t>
            </a:r>
          </a:p>
          <a:p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ar-S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_</a:t>
            </a:r>
            <a:r>
              <a:rPr lang="ar-SA" b="1" dirty="0" err="1">
                <a:latin typeface="Calibri" panose="020F0502020204030204" pitchFamily="34" charset="0"/>
                <a:cs typeface="Calibri" panose="020F0502020204030204" pitchFamily="34" charset="0"/>
              </a:rPr>
              <a:t>جلفانومتر</a:t>
            </a:r>
            <a:r>
              <a:rPr lang="ar-SA" b="1" dirty="0">
                <a:latin typeface="Calibri" panose="020F0502020204030204" pitchFamily="34" charset="0"/>
                <a:cs typeface="Calibri" panose="020F0502020204030204" pitchFamily="34" charset="0"/>
              </a:rPr>
              <a:t> لقياس التيار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B08D5215-6E92-4F25-9136-0BDE207838C4}"/>
              </a:ext>
            </a:extLst>
          </p:cNvPr>
          <p:cNvSpPr txBox="1"/>
          <p:nvPr/>
        </p:nvSpPr>
        <p:spPr>
          <a:xfrm>
            <a:off x="5191125" y="2213598"/>
            <a:ext cx="2374899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1- نصل </a:t>
            </a:r>
            <a:r>
              <a:rPr lang="ar-S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الجلفانومتر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بالملف </a:t>
            </a:r>
          </a:p>
          <a:p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2- حرك المغناطيس ببطء داخل الملف </a:t>
            </a:r>
          </a:p>
          <a:p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3- حرك المغناطيس بسرعة داخل الملف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A7A376-315B-4F81-B322-BB152C7A2305}"/>
              </a:ext>
            </a:extLst>
          </p:cNvPr>
          <p:cNvSpPr txBox="1"/>
          <p:nvPr/>
        </p:nvSpPr>
        <p:spPr>
          <a:xfrm>
            <a:off x="3232149" y="2789577"/>
            <a:ext cx="214312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Tx/>
              <a:buChar char="-"/>
            </a:pP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يتحرك مؤشر </a:t>
            </a:r>
            <a:r>
              <a:rPr lang="ar-S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الجلفانو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متر ببطء </a:t>
            </a:r>
          </a:p>
          <a:p>
            <a:pPr marL="285750" indent="-285750">
              <a:buFontTx/>
              <a:buChar char="-"/>
            </a:pPr>
            <a:endParaRPr lang="ar-S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يتحرك المؤشر بسرعة اكبر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979C522-FE6A-45E8-B215-A533868846F8}"/>
              </a:ext>
            </a:extLst>
          </p:cNvPr>
          <p:cNvSpPr txBox="1"/>
          <p:nvPr/>
        </p:nvSpPr>
        <p:spPr>
          <a:xfrm flipH="1">
            <a:off x="1142999" y="2279951"/>
            <a:ext cx="18256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يتولد تيار في سلك الملف نتيجة لحركة المغناطيس داخلة </a:t>
            </a:r>
          </a:p>
        </p:txBody>
      </p:sp>
      <p:pic>
        <p:nvPicPr>
          <p:cNvPr id="2" name="الحث">
            <a:hlinkClick r:id="" action="ppaction://media"/>
            <a:extLst>
              <a:ext uri="{FF2B5EF4-FFF2-40B4-BE49-F238E27FC236}">
                <a16:creationId xmlns:a16="http://schemas.microsoft.com/office/drawing/2014/main" id="{CCBA8B18-B552-450D-BE31-1B7B452E1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157" y="4447103"/>
            <a:ext cx="4135269" cy="203625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73296C36-198A-49AA-8439-9CD99BD23E4E}"/>
              </a:ext>
            </a:extLst>
          </p:cNvPr>
          <p:cNvSpPr txBox="1"/>
          <p:nvPr/>
        </p:nvSpPr>
        <p:spPr>
          <a:xfrm flipH="1">
            <a:off x="4543425" y="4849771"/>
            <a:ext cx="612457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محاكاة التجربة </a:t>
            </a:r>
            <a:r>
              <a:rPr lang="en-US" sz="2400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https://phet.colorado.edu/sims/html/faradays-law/latest/faradays-law_en.html</a:t>
            </a:r>
            <a:endParaRPr lang="ar-SA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ar-S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67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3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/>
      <p:bldP spid="11" grpId="0"/>
      <p:bldP spid="12" grpId="0"/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2EF325-5570-4EEC-9B13-6950AEF04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53" y="4847836"/>
            <a:ext cx="10155239" cy="100710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BC0C21-A78D-4495-9CFF-443C4966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18/6/1442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EA2CDA-301E-47C4-A30D-ADFC35BB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26142" y="304800"/>
            <a:ext cx="1343025" cy="532028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Bold Jut Out" panose="02010401010101010101" pitchFamily="2" charset="-78"/>
              </a:rPr>
              <a:t>الحث </a:t>
            </a:r>
          </a:p>
          <a:p>
            <a:pPr algn="ctr"/>
            <a:r>
              <a:rPr lang="ar-SA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imple Bold Jut Out" panose="02010401010101010101" pitchFamily="2" charset="-78"/>
              </a:rPr>
              <a:t>الكهرو مغناطيسي </a:t>
            </a:r>
            <a:endParaRPr 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Bold Jut Out" panose="02010401010101010101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C8921C-4A18-4811-B3BF-858D5F93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8</a:t>
            </a:fld>
            <a:endParaRPr lang="en-US"/>
          </a:p>
        </p:txBody>
      </p:sp>
      <p:pic>
        <p:nvPicPr>
          <p:cNvPr id="15" name="Google Shape;171;p21">
            <a:extLst>
              <a:ext uri="{FF2B5EF4-FFF2-40B4-BE49-F238E27FC236}">
                <a16:creationId xmlns:a16="http://schemas.microsoft.com/office/drawing/2014/main" id="{059AD776-42FD-4DED-AB14-ED5447CF4B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2761" y="871149"/>
            <a:ext cx="3186393" cy="36169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8;p21">
            <a:extLst>
              <a:ext uri="{FF2B5EF4-FFF2-40B4-BE49-F238E27FC236}">
                <a16:creationId xmlns:a16="http://schemas.microsoft.com/office/drawing/2014/main" id="{CBB85660-6A1E-4AA8-8E09-1D57DA6B18F0}"/>
              </a:ext>
            </a:extLst>
          </p:cNvPr>
          <p:cNvSpPr txBox="1">
            <a:spLocks/>
          </p:cNvSpPr>
          <p:nvPr/>
        </p:nvSpPr>
        <p:spPr>
          <a:xfrm>
            <a:off x="3699154" y="498412"/>
            <a:ext cx="6850138" cy="40640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4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lnSpc>
                <a:spcPct val="80000"/>
              </a:lnSpc>
              <a:spcBef>
                <a:spcPts val="0"/>
              </a:spcBef>
              <a:buClr>
                <a:schemeClr val="hlink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chemeClr val="hlink"/>
                </a:solidFill>
                <a:latin typeface="Arial"/>
                <a:ea typeface="Arial"/>
                <a:cs typeface="Akhbar MT" pitchFamily="2" charset="-78"/>
                <a:sym typeface="Arial"/>
              </a:rPr>
              <a:t>وجد </a:t>
            </a:r>
            <a:r>
              <a:rPr lang="ar-SA" sz="2400" b="1" dirty="0" err="1">
                <a:solidFill>
                  <a:schemeClr val="hlink"/>
                </a:solidFill>
                <a:latin typeface="Arial"/>
                <a:ea typeface="Arial"/>
                <a:cs typeface="Akhbar MT" pitchFamily="2" charset="-78"/>
                <a:sym typeface="Arial"/>
              </a:rPr>
              <a:t>فاراداي</a:t>
            </a:r>
            <a:r>
              <a:rPr lang="ar-SA" sz="2400" b="1" dirty="0">
                <a:solidFill>
                  <a:schemeClr val="hlink"/>
                </a:solidFill>
                <a:latin typeface="Arial"/>
                <a:ea typeface="Arial"/>
                <a:cs typeface="Akhbar MT" pitchFamily="2" charset="-78"/>
                <a:sym typeface="Arial"/>
              </a:rPr>
              <a:t> أنه أذا وضع جزء من سلك حلقة دائرة كهربائية داخل مجال مغناطيسي</a:t>
            </a:r>
            <a:endParaRPr lang="ar-SA" dirty="0">
              <a:cs typeface="Akhbar MT" pitchFamily="2" charset="-78"/>
            </a:endParaRP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chemeClr val="hlink"/>
              </a:buClr>
              <a:buSzPts val="2400"/>
            </a:pPr>
            <a:r>
              <a:rPr lang="ar-SA" sz="2400" b="1" dirty="0">
                <a:solidFill>
                  <a:schemeClr val="hlink"/>
                </a:solidFill>
                <a:latin typeface="Arial"/>
                <a:ea typeface="Arial"/>
                <a:cs typeface="Akhbar MT" pitchFamily="2" charset="-78"/>
                <a:sym typeface="Arial"/>
              </a:rPr>
              <a:t>   </a:t>
            </a:r>
            <a:r>
              <a:rPr lang="ar-SA" sz="2400" b="1" dirty="0">
                <a:solidFill>
                  <a:srgbClr val="953735"/>
                </a:solidFill>
                <a:latin typeface="Arial"/>
                <a:ea typeface="Arial"/>
                <a:cs typeface="Akhbar MT" pitchFamily="2" charset="-78"/>
                <a:sym typeface="Arial"/>
              </a:rPr>
              <a:t>( لا تحتوي على مولد )  </a:t>
            </a:r>
            <a:r>
              <a:rPr lang="ar-SA" sz="2400" b="1" dirty="0">
                <a:solidFill>
                  <a:schemeClr val="hlink"/>
                </a:solidFill>
                <a:latin typeface="Arial"/>
                <a:ea typeface="Arial"/>
                <a:cs typeface="Akhbar MT" pitchFamily="2" charset="-78"/>
                <a:sym typeface="Arial"/>
              </a:rPr>
              <a:t>فإنه يتولد تيار كهربائي داخل الدائرة الكهربائية  .</a:t>
            </a: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EE1E2D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EE1E2D"/>
                </a:solidFill>
                <a:latin typeface="Arial"/>
                <a:ea typeface="Arial"/>
                <a:cs typeface="Akhbar MT" pitchFamily="2" charset="-78"/>
                <a:sym typeface="Arial"/>
              </a:rPr>
              <a:t>لاحظ أن التيار الكهربائي في السلك لا يتولد إذا كان : </a:t>
            </a:r>
            <a:endParaRPr lang="ar-SA" dirty="0">
              <a:cs typeface="Akhbar MT" pitchFamily="2" charset="-78"/>
            </a:endParaRP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3366CC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3366CC"/>
                </a:solidFill>
                <a:latin typeface="Arial"/>
                <a:ea typeface="Arial"/>
                <a:cs typeface="Akhbar MT" pitchFamily="2" charset="-78"/>
                <a:sym typeface="Arial"/>
              </a:rPr>
              <a:t>1- السلك ساكنا         </a:t>
            </a:r>
            <a:endParaRPr lang="ar-SA" dirty="0">
              <a:cs typeface="Akhbar MT" pitchFamily="2" charset="-78"/>
            </a:endParaRP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3366CC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3366CC"/>
                </a:solidFill>
                <a:latin typeface="Arial"/>
                <a:ea typeface="Arial"/>
                <a:cs typeface="Akhbar MT" pitchFamily="2" charset="-78"/>
                <a:sym typeface="Arial"/>
              </a:rPr>
              <a:t> 2- تحريك السلك باتجاه موازي للمجال المغناطيسي</a:t>
            </a:r>
            <a:r>
              <a:rPr lang="ar-SA" sz="2400" b="1" dirty="0">
                <a:solidFill>
                  <a:srgbClr val="EE1E2D"/>
                </a:solidFill>
                <a:latin typeface="Arial"/>
                <a:ea typeface="Arial"/>
                <a:cs typeface="Akhbar MT" pitchFamily="2" charset="-78"/>
                <a:sym typeface="Arial"/>
              </a:rPr>
              <a:t> </a:t>
            </a: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006600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FF0000"/>
                </a:solidFill>
                <a:latin typeface="Arial"/>
                <a:ea typeface="Arial"/>
                <a:cs typeface="Akhbar MT" pitchFamily="2" charset="-78"/>
                <a:sym typeface="Arial"/>
              </a:rPr>
              <a:t>بينما يتولد التيار الكهربائي: </a:t>
            </a:r>
            <a:endParaRPr lang="ar-SA" dirty="0">
              <a:solidFill>
                <a:srgbClr val="FF0000"/>
              </a:solidFill>
              <a:cs typeface="Akhbar MT" pitchFamily="2" charset="-78"/>
            </a:endParaRP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006600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006600"/>
                </a:solidFill>
                <a:latin typeface="Arial"/>
                <a:ea typeface="Arial"/>
                <a:cs typeface="Akhbar MT" pitchFamily="2" charset="-78"/>
                <a:sym typeface="Arial"/>
              </a:rPr>
              <a:t>إذا تحرك السلك إلي أعلى في المجال المغناطيسي فيتولد تيار باتجاه معين </a:t>
            </a:r>
            <a:endParaRPr lang="ar-SA" dirty="0">
              <a:cs typeface="Akhbar MT" pitchFamily="2" charset="-78"/>
            </a:endParaRPr>
          </a:p>
          <a:p>
            <a:pPr marL="342900" indent="-342900" algn="r" rtl="1">
              <a:lnSpc>
                <a:spcPct val="80000"/>
              </a:lnSpc>
              <a:spcBef>
                <a:spcPts val="480"/>
              </a:spcBef>
              <a:buClr>
                <a:srgbClr val="006600"/>
              </a:buClr>
              <a:buSzPts val="2400"/>
              <a:buFont typeface="Arial"/>
              <a:buChar char="•"/>
            </a:pPr>
            <a:r>
              <a:rPr lang="ar-SA" sz="2400" b="1" dirty="0">
                <a:solidFill>
                  <a:srgbClr val="006600"/>
                </a:solidFill>
                <a:latin typeface="Arial"/>
                <a:ea typeface="Arial"/>
                <a:cs typeface="Akhbar MT" pitchFamily="2" charset="-78"/>
                <a:sym typeface="Arial"/>
              </a:rPr>
              <a:t>اذا تحرك السلك إلي الأسفل في المجال المغناطيسي فيتولد تيار باتجاه معاكس </a:t>
            </a:r>
            <a:r>
              <a:rPr lang="ar-SA" sz="2400" b="1" dirty="0" err="1">
                <a:solidFill>
                  <a:srgbClr val="006600"/>
                </a:solidFill>
                <a:latin typeface="Arial"/>
                <a:ea typeface="Arial"/>
                <a:cs typeface="Akhbar MT" pitchFamily="2" charset="-78"/>
                <a:sym typeface="Arial"/>
              </a:rPr>
              <a:t>للإتجاه</a:t>
            </a:r>
            <a:r>
              <a:rPr lang="ar-SA" sz="2400" b="1" dirty="0">
                <a:solidFill>
                  <a:srgbClr val="006600"/>
                </a:solidFill>
                <a:latin typeface="Arial"/>
                <a:ea typeface="Arial"/>
                <a:cs typeface="Akhbar MT" pitchFamily="2" charset="-78"/>
                <a:sym typeface="Arial"/>
              </a:rPr>
              <a:t> السابق . </a:t>
            </a:r>
            <a:endParaRPr lang="ar-SA" dirty="0">
              <a:cs typeface="Akhbar MT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D27CB3D-5C1D-4165-9B25-A25CA41D1CF0}"/>
              </a:ext>
            </a:extLst>
          </p:cNvPr>
          <p:cNvSpPr txBox="1"/>
          <p:nvPr/>
        </p:nvSpPr>
        <p:spPr>
          <a:xfrm>
            <a:off x="2995172" y="5167748"/>
            <a:ext cx="4953000" cy="3672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Google Shape;169;p21">
            <a:extLst>
              <a:ext uri="{FF2B5EF4-FFF2-40B4-BE49-F238E27FC236}">
                <a16:creationId xmlns:a16="http://schemas.microsoft.com/office/drawing/2014/main" id="{E855DBDE-7ABF-4744-9CCC-C6831F379F10}"/>
              </a:ext>
            </a:extLst>
          </p:cNvPr>
          <p:cNvSpPr txBox="1"/>
          <p:nvPr/>
        </p:nvSpPr>
        <p:spPr>
          <a:xfrm>
            <a:off x="3425523" y="4847835"/>
            <a:ext cx="4952999" cy="1007106"/>
          </a:xfrm>
          <a:prstGeom prst="rect">
            <a:avLst/>
          </a:prstGeom>
          <a:noFill/>
          <a:ln w="254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1E2D"/>
              </a:buClr>
              <a:buSzPts val="1800"/>
              <a:buFont typeface="Arial"/>
              <a:buNone/>
            </a:pPr>
            <a:r>
              <a:rPr lang="ar-SA" sz="1800" b="1" i="0" u="none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/>
                <a:ea typeface="Arial"/>
                <a:cs typeface="Arial"/>
                <a:sym typeface="Arial"/>
              </a:rPr>
              <a:t>- يسمى التيار الكهربائي في هذه الحالة</a:t>
            </a:r>
            <a:endParaRPr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1E2D"/>
              </a:buClr>
              <a:buSzPts val="1800"/>
              <a:buFont typeface="Arial"/>
              <a:buNone/>
            </a:pPr>
            <a:r>
              <a:rPr lang="ar-SA" sz="1800" b="1" i="0" u="none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/>
                <a:ea typeface="Arial"/>
                <a:cs typeface="Arial"/>
                <a:sym typeface="Arial"/>
              </a:rPr>
              <a:t>( تيار كهربائي حثي )</a:t>
            </a:r>
            <a:endParaRPr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03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6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6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6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02EF325-5570-4EEC-9B13-6950AEF04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761" y="4836507"/>
            <a:ext cx="10155239" cy="1123599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ar-SA" sz="20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فكري </a:t>
            </a:r>
            <a:br>
              <a:rPr lang="ar-SA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-SA" sz="20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اذا سقط مغناطيسا الى اسفل داخل انبوبا من النحاس فهل سيتولد تيار واذا حدث ذلك فاين يتولد التيار ؟</a:t>
            </a:r>
            <a:endParaRPr lang="en-US" sz="20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ar-SA"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مقطع فيديو </a:t>
            </a:r>
            <a:endParaRPr lang="en-US" sz="14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BC0C21-A78D-4495-9CFF-443C4966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18/6/1442</a:t>
            </a: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EA2CDA-301E-47C4-A30D-ADFC35BB6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26142" y="257175"/>
            <a:ext cx="1343025" cy="5320281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r-SA" sz="1800" b="0" i="0" u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الحث الكهرومغناطيسي </a:t>
            </a:r>
            <a:endParaRPr lang="ar-SA" sz="4000" dirty="0"/>
          </a:p>
          <a:p>
            <a:pPr algn="ctr"/>
            <a:endParaRPr lang="en-US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imple Bold Jut Out" panose="02010401010101010101" pitchFamily="2" charset="-78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C8921C-4A18-4811-B3BF-858D5F93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9</a:t>
            </a:fld>
            <a:endParaRPr lang="en-US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90EC2FD-C921-4FC0-8C79-55794EB618D8}"/>
              </a:ext>
            </a:extLst>
          </p:cNvPr>
          <p:cNvSpPr txBox="1"/>
          <p:nvPr/>
        </p:nvSpPr>
        <p:spPr>
          <a:xfrm>
            <a:off x="1266825" y="1534210"/>
            <a:ext cx="86127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i="0" u="none" strike="noStrike" cap="none" dirty="0"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 scaled="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Calibri"/>
                <a:sym typeface="Calibri"/>
              </a:rPr>
              <a:t>عملية توليد تيار كهربائي في دائرة و سببه الحركة النسبية بين السلك و المجال المغناطيسي عندما يتحرك السلك خلا ل المجال المغناطيسي او العكس</a:t>
            </a:r>
            <a:endParaRPr lang="ar-SA" sz="3600" dirty="0"/>
          </a:p>
        </p:txBody>
      </p:sp>
      <p:pic>
        <p:nvPicPr>
          <p:cNvPr id="10" name="Google Shape;183;p23">
            <a:extLst>
              <a:ext uri="{FF2B5EF4-FFF2-40B4-BE49-F238E27FC236}">
                <a16:creationId xmlns:a16="http://schemas.microsoft.com/office/drawing/2014/main" id="{6F18A139-0964-4662-95A0-C427AF19793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24325" y="3163106"/>
            <a:ext cx="1571625" cy="1987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15F7E268-4224-4A41-BDB4-B0CB3B1D8973}"/>
              </a:ext>
            </a:extLst>
          </p:cNvPr>
          <p:cNvCxnSpPr/>
          <p:nvPr/>
        </p:nvCxnSpPr>
        <p:spPr>
          <a:xfrm flipH="1">
            <a:off x="628652" y="5767956"/>
            <a:ext cx="604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3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moVTI">
  <a:themeElements>
    <a:clrScheme name="Custom 73">
      <a:dk1>
        <a:sysClr val="windowText" lastClr="000000"/>
      </a:dk1>
      <a:lt1>
        <a:sysClr val="window" lastClr="FFFFFF"/>
      </a:lt1>
      <a:dk2>
        <a:srgbClr val="192033"/>
      </a:dk2>
      <a:lt2>
        <a:srgbClr val="F3EAD9"/>
      </a:lt2>
      <a:accent1>
        <a:srgbClr val="ED625F"/>
      </a:accent1>
      <a:accent2>
        <a:srgbClr val="2F4FA7"/>
      </a:accent2>
      <a:accent3>
        <a:srgbClr val="76A899"/>
      </a:accent3>
      <a:accent4>
        <a:srgbClr val="D4669D"/>
      </a:accent4>
      <a:accent5>
        <a:srgbClr val="F2855A"/>
      </a:accent5>
      <a:accent6>
        <a:srgbClr val="C44732"/>
      </a:accent6>
      <a:hlink>
        <a:srgbClr val="3F7AAF"/>
      </a:hlink>
      <a:folHlink>
        <a:srgbClr val="9E4687"/>
      </a:folHlink>
    </a:clrScheme>
    <a:fontScheme name="Elephant Univers Condensed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moVTI" id="{DF30D94D-D909-45F8-8565-C675708280D4}" vid="{636A8D8B-0354-48FA-9492-83E81C2616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635</Words>
  <Application>Microsoft Office PowerPoint</Application>
  <PresentationFormat>شاشة عريضة</PresentationFormat>
  <Paragraphs>128</Paragraphs>
  <Slides>17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7" baseType="lpstr">
      <vt:lpstr>Arial</vt:lpstr>
      <vt:lpstr>Bookman Old Style</vt:lpstr>
      <vt:lpstr>Calibri</vt:lpstr>
      <vt:lpstr>Consolas</vt:lpstr>
      <vt:lpstr>Corbel</vt:lpstr>
      <vt:lpstr>Dubai Medium</vt:lpstr>
      <vt:lpstr>Elephant</vt:lpstr>
      <vt:lpstr>Times New Roman</vt:lpstr>
      <vt:lpstr>Univers Condensed</vt:lpstr>
      <vt:lpstr>MemoVTI</vt:lpstr>
      <vt:lpstr>عرض تقديمي في PowerPoint</vt:lpstr>
      <vt:lpstr>الفصل الثاني :</vt:lpstr>
      <vt:lpstr>-اكتشف اورستد ان التيار الكهربائي يولد ..............................  - شكل خطوط المجال حول سلك مستقيم  يمر فيه تيار تكون ................... حول السلك ويمكن إيجاد اتجاهها باستخدام .......................  - الملف اللولبي اذا مر فيه تيار ينشأ مغناطيس يسمى ......................  - اعتمادا على اكتشاف اورستد .,اكتشف مايكل فارداي ان القوة المغناطيسية المؤثرة في سلك يمر فيه تيار وموضوع داخل مجال مغناطيسي تكون ...................ويمكن تحديد اتجاهها باستخدام القاعدة .............................’   </vt:lpstr>
      <vt:lpstr>عرض تقديمي في PowerPoint</vt:lpstr>
      <vt:lpstr>  بعد اكتشاف اورستد ان التيار يولد مجال مغناطيسي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اختاري الإجابة الصحيحة </vt:lpstr>
      <vt:lpstr>القوة الدافعة الكهربائية 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الثاني :</dc:title>
  <dc:creator>صفاء جعفري</dc:creator>
  <cp:lastModifiedBy>صفاء جعفري</cp:lastModifiedBy>
  <cp:revision>30</cp:revision>
  <dcterms:created xsi:type="dcterms:W3CDTF">2021-01-30T17:25:31Z</dcterms:created>
  <dcterms:modified xsi:type="dcterms:W3CDTF">2021-02-01T07:00:03Z</dcterms:modified>
</cp:coreProperties>
</file>