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5"/>
  </p:notesMasterIdLst>
  <p:sldIdLst>
    <p:sldId id="306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9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300" r:id="rId38"/>
    <p:sldId id="297" r:id="rId39"/>
    <p:sldId id="298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6" r:id="rId49"/>
    <p:sldId id="318" r:id="rId50"/>
    <p:sldId id="319" r:id="rId51"/>
    <p:sldId id="315" r:id="rId52"/>
    <p:sldId id="321" r:id="rId53"/>
    <p:sldId id="329" r:id="rId54"/>
    <p:sldId id="317" r:id="rId55"/>
    <p:sldId id="322" r:id="rId56"/>
    <p:sldId id="323" r:id="rId57"/>
    <p:sldId id="325" r:id="rId58"/>
    <p:sldId id="326" r:id="rId59"/>
    <p:sldId id="327" r:id="rId60"/>
    <p:sldId id="328" r:id="rId61"/>
    <p:sldId id="324" r:id="rId62"/>
    <p:sldId id="301" r:id="rId63"/>
    <p:sldId id="304" r:id="rId6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1" autoAdjust="0"/>
    <p:restoredTop sz="94639" autoAdjust="0"/>
  </p:normalViewPr>
  <p:slideViewPr>
    <p:cSldViewPr>
      <p:cViewPr>
        <p:scale>
          <a:sx n="50" d="100"/>
          <a:sy n="50" d="100"/>
        </p:scale>
        <p:origin x="-108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0228AE-12A5-4FCB-BCCA-B52637EB65D4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F7A0D71-365D-4C23-98E9-DAB48A182028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A0D71-365D-4C23-98E9-DAB48A182028}" type="slidenum">
              <a:rPr lang="ar-SA" smtClean="0"/>
              <a:pPr/>
              <a:t>36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A0D71-365D-4C23-98E9-DAB48A182028}" type="slidenum">
              <a:rPr lang="ar-SA" smtClean="0"/>
              <a:pPr/>
              <a:t>37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45F91-C7FE-439A-8D01-60144B79C28B}" type="datetimeFigureOut">
              <a:rPr lang="ar-SA" smtClean="0"/>
              <a:pPr/>
              <a:t>01/06/39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EC77-2AAD-41DF-B945-92D0283DE008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aI4fpNY0v90/UFtxR9trdQI/AAAAAAAADFk/dvUaCUlYq0w/s1600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7811"/>
            <a:ext cx="6588224" cy="673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57290" y="1285860"/>
            <a:ext cx="6929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السرعة </a:t>
            </a:r>
          </a:p>
          <a:p>
            <a:pPr algn="ctr"/>
            <a:r>
              <a:rPr lang="ar-SA" sz="4000" b="1" dirty="0" smtClean="0"/>
              <a:t>هي معدل المسافة المقطوعة</a:t>
            </a:r>
          </a:p>
          <a:p>
            <a:pPr algn="ctr"/>
            <a:r>
              <a:rPr lang="ar-SA" sz="4000" b="1" dirty="0" smtClean="0"/>
              <a:t> في زمن معين </a:t>
            </a:r>
            <a:endParaRPr lang="ar-SA" sz="4000" dirty="0"/>
          </a:p>
        </p:txBody>
      </p:sp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 descr="lsw-12-ques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1" y="3358520"/>
            <a:ext cx="4210957" cy="34994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367" t="31250" r="14306" b="15000"/>
          <a:stretch>
            <a:fillRect/>
          </a:stretch>
        </p:blipFill>
        <p:spPr bwMode="auto">
          <a:xfrm>
            <a:off x="-1694" y="1142984"/>
            <a:ext cx="9074288" cy="48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0762" t="30000" r="24870" b="33750"/>
          <a:stretch>
            <a:fillRect/>
          </a:stretch>
        </p:blipFill>
        <p:spPr bwMode="auto">
          <a:xfrm>
            <a:off x="428596" y="1571612"/>
            <a:ext cx="80582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14282" y="4105825"/>
            <a:ext cx="857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3">
                    <a:lumMod val="50000"/>
                  </a:schemeClr>
                </a:solidFill>
              </a:rPr>
              <a:t>بناء على ما سبق .. من تستنتج قانون حساب السرعة المتوسطة؟</a:t>
            </a:r>
            <a:endParaRPr lang="ar-SA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شكل بيضاوي 8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" name="صورة 9" descr="QUESTION-MARK-Direction-Outsource-Anima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928670"/>
            <a:ext cx="4762500" cy="3686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9551" t="33750" r="15039" b="17500"/>
          <a:stretch>
            <a:fillRect/>
          </a:stretch>
        </p:blipFill>
        <p:spPr bwMode="auto">
          <a:xfrm>
            <a:off x="1285852" y="1214422"/>
            <a:ext cx="647338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ستطيل 4"/>
          <p:cNvSpPr/>
          <p:nvPr/>
        </p:nvSpPr>
        <p:spPr>
          <a:xfrm>
            <a:off x="214282" y="1214422"/>
            <a:ext cx="8643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ar-SA" sz="3200" b="1" dirty="0" smtClean="0"/>
              <a:t>  </a:t>
            </a:r>
          </a:p>
          <a:p>
            <a:pPr fontAlgn="base"/>
            <a:r>
              <a:rPr lang="ar-SA" sz="3200" b="1" dirty="0" smtClean="0"/>
              <a:t>إذا كانت وحدات المسافة هي :  متر ( </a:t>
            </a:r>
            <a:r>
              <a:rPr lang="ar-SA" sz="3200" b="1" dirty="0" err="1" smtClean="0"/>
              <a:t>م</a:t>
            </a:r>
            <a:r>
              <a:rPr lang="ar-SA" sz="3200" b="1" dirty="0" smtClean="0"/>
              <a:t> )   </a:t>
            </a:r>
          </a:p>
          <a:p>
            <a:pPr fontAlgn="base"/>
            <a:r>
              <a:rPr lang="ar-SA" sz="3200" b="1" dirty="0" smtClean="0"/>
              <a:t>  أو  كيلومتر  ( كلم ) </a:t>
            </a:r>
          </a:p>
          <a:p>
            <a:pPr fontAlgn="base"/>
            <a:r>
              <a:rPr lang="ar-SA" sz="3200" b="1" dirty="0" smtClean="0"/>
              <a:t>وإذا كانت وحدات الزمن هي :  ثانية ( </a:t>
            </a:r>
            <a:r>
              <a:rPr lang="ar-SA" sz="3200" b="1" dirty="0" err="1" smtClean="0"/>
              <a:t>ث</a:t>
            </a:r>
            <a:r>
              <a:rPr lang="ar-SA" sz="3200" b="1" dirty="0" smtClean="0"/>
              <a:t> ) </a:t>
            </a:r>
          </a:p>
          <a:p>
            <a:pPr fontAlgn="base"/>
            <a:r>
              <a:rPr lang="ar-SA" sz="3200" b="1" dirty="0" smtClean="0"/>
              <a:t>  أو  ساعة ( </a:t>
            </a:r>
            <a:r>
              <a:rPr lang="ar-SA" sz="3200" b="1" dirty="0" err="1" smtClean="0"/>
              <a:t>س</a:t>
            </a:r>
            <a:r>
              <a:rPr lang="ar-SA" sz="3200" b="1" dirty="0" smtClean="0"/>
              <a:t> ) </a:t>
            </a:r>
          </a:p>
          <a:p>
            <a:pPr fontAlgn="base"/>
            <a:r>
              <a:rPr lang="ar-SA" sz="3200" b="1" dirty="0" smtClean="0"/>
              <a:t> </a:t>
            </a:r>
          </a:p>
          <a:p>
            <a:pPr fontAlgn="base"/>
            <a:r>
              <a:rPr lang="ar-SA" sz="3200" b="1" dirty="0" smtClean="0">
                <a:solidFill>
                  <a:srgbClr val="FF0000"/>
                </a:solidFill>
              </a:rPr>
              <a:t>استنتجي وحدة السرعة.</a:t>
            </a:r>
            <a:endParaRPr lang="ar-SA" sz="3200" b="1" dirty="0">
              <a:solidFill>
                <a:srgbClr val="FF0000"/>
              </a:solidFill>
            </a:endParaRPr>
          </a:p>
        </p:txBody>
      </p:sp>
      <p:pic>
        <p:nvPicPr>
          <p:cNvPr id="6" name="صورة 5" descr="lsw-12-ques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1" y="3358520"/>
            <a:ext cx="4210957" cy="34994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 descr="EvilCloudyFowl-max-1m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976437"/>
            <a:ext cx="4000500" cy="290512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45605" t="65000" r="14844" b="16250"/>
          <a:stretch>
            <a:fillRect/>
          </a:stretch>
        </p:blipFill>
        <p:spPr bwMode="auto">
          <a:xfrm>
            <a:off x="1643042" y="4357694"/>
            <a:ext cx="591506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ستطيل 6"/>
          <p:cNvSpPr/>
          <p:nvPr/>
        </p:nvSpPr>
        <p:spPr>
          <a:xfrm>
            <a:off x="714348" y="4577372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/>
              <a:t>في سباق الجري قطع المتسابق الأول مضمار السباق الذي يبلغ طوله 100 </a:t>
            </a:r>
            <a:r>
              <a:rPr lang="ar-SA" sz="3200" b="1" dirty="0" err="1" smtClean="0"/>
              <a:t>م</a:t>
            </a:r>
            <a:r>
              <a:rPr lang="ar-SA" sz="3200" b="1" dirty="0" smtClean="0"/>
              <a:t> ، في زمن قدره 10 ثوان أحسبي سرعته </a:t>
            </a:r>
            <a:endParaRPr lang="ar-SA" sz="3200" dirty="0"/>
          </a:p>
        </p:txBody>
      </p:sp>
      <p:pic>
        <p:nvPicPr>
          <p:cNvPr id="8" name="صورة 7" descr="marathon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857232"/>
            <a:ext cx="64008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 descr="marathon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857232"/>
            <a:ext cx="6400800" cy="360045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143108" y="4714884"/>
            <a:ext cx="5500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/>
              <a:t>المسافة =100 </a:t>
            </a:r>
            <a:r>
              <a:rPr lang="ar-SA" sz="2800" b="1" dirty="0" err="1" smtClean="0"/>
              <a:t>م</a:t>
            </a:r>
            <a:r>
              <a:rPr lang="ar-SA" sz="2800" b="1" dirty="0" smtClean="0"/>
              <a:t>     الزمن =10 ثوان</a:t>
            </a:r>
          </a:p>
          <a:p>
            <a:r>
              <a:rPr lang="ar-SA" sz="2800" b="1" dirty="0" smtClean="0">
                <a:solidFill>
                  <a:srgbClr val="FF0000"/>
                </a:solidFill>
              </a:rPr>
              <a:t>السرعة = المسافة÷الزمن</a:t>
            </a:r>
          </a:p>
          <a:p>
            <a:r>
              <a:rPr lang="ar-SA" sz="2800" b="1" dirty="0" smtClean="0"/>
              <a:t>السرعة = 100÷10=10م/ث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/>
          <p:cNvSpPr/>
          <p:nvPr/>
        </p:nvSpPr>
        <p:spPr>
          <a:xfrm>
            <a:off x="2143108" y="4429132"/>
            <a:ext cx="55006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/>
              <a:t>درا </a:t>
            </a:r>
            <a:r>
              <a:rPr lang="ar-SA" sz="2800" b="1" dirty="0" err="1" smtClean="0"/>
              <a:t>جة</a:t>
            </a:r>
            <a:r>
              <a:rPr lang="ar-SA" sz="2800" b="1" dirty="0" smtClean="0"/>
              <a:t> تقطع مسافة 9 كم في 0,5ساعة ..</a:t>
            </a:r>
          </a:p>
          <a:p>
            <a:pPr algn="ctr"/>
            <a:r>
              <a:rPr lang="ar-SA" sz="2800" b="1" dirty="0" smtClean="0"/>
              <a:t>ما مقدار سرعة الدراجة المتوسطة؟</a:t>
            </a:r>
            <a:endParaRPr lang="ar-SA" sz="2800" dirty="0"/>
          </a:p>
        </p:txBody>
      </p:sp>
      <p:pic>
        <p:nvPicPr>
          <p:cNvPr id="7" name="صورة 6" descr="giphy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857232"/>
            <a:ext cx="4762500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635" t="25000" r="12109" b="18750"/>
          <a:stretch>
            <a:fillRect/>
          </a:stretch>
        </p:blipFill>
        <p:spPr bwMode="auto">
          <a:xfrm>
            <a:off x="0" y="-24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/>
          <p:cNvSpPr/>
          <p:nvPr/>
        </p:nvSpPr>
        <p:spPr>
          <a:xfrm>
            <a:off x="1143008" y="4429132"/>
            <a:ext cx="5500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/>
              <a:t>المسافة =9كم الزمن =0,5ساعة</a:t>
            </a:r>
          </a:p>
          <a:p>
            <a:r>
              <a:rPr lang="ar-SA" sz="2800" b="1" dirty="0" smtClean="0">
                <a:solidFill>
                  <a:srgbClr val="FF0000"/>
                </a:solidFill>
              </a:rPr>
              <a:t>السرعة = المسافة÷الزمن</a:t>
            </a:r>
          </a:p>
          <a:p>
            <a:r>
              <a:rPr lang="ar-SA" sz="2800" b="1" dirty="0" smtClean="0"/>
              <a:t>السرعة = 9÷0,5=18كم/ساعة</a:t>
            </a:r>
            <a:endParaRPr lang="ar-SA" sz="2800" b="1" dirty="0"/>
          </a:p>
        </p:txBody>
      </p:sp>
      <p:pic>
        <p:nvPicPr>
          <p:cNvPr id="7" name="صورة 6" descr="giphy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857232"/>
            <a:ext cx="4762500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6367" t="35000" r="10644" b="18750"/>
          <a:stretch>
            <a:fillRect/>
          </a:stretch>
        </p:blipFill>
        <p:spPr bwMode="auto">
          <a:xfrm>
            <a:off x="81060" y="1500174"/>
            <a:ext cx="863434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l="27295" t="30000" r="11914" b="18750"/>
          <a:stretch>
            <a:fillRect/>
          </a:stretch>
        </p:blipFill>
        <p:spPr bwMode="auto">
          <a:xfrm>
            <a:off x="177692" y="1285860"/>
            <a:ext cx="896634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مجموعة 3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شكل بيضاوي 9"/>
          <p:cNvSpPr/>
          <p:nvPr/>
        </p:nvSpPr>
        <p:spPr>
          <a:xfrm>
            <a:off x="1428728" y="571480"/>
            <a:ext cx="857256" cy="714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6858016" y="928670"/>
            <a:ext cx="857256" cy="714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8564" t="37500" r="11377" b="12500"/>
          <a:stretch>
            <a:fillRect/>
          </a:stretch>
        </p:blipFill>
        <p:spPr bwMode="auto">
          <a:xfrm>
            <a:off x="146416" y="1357298"/>
            <a:ext cx="864042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شكل بيضاوي 5"/>
          <p:cNvSpPr/>
          <p:nvPr/>
        </p:nvSpPr>
        <p:spPr>
          <a:xfrm>
            <a:off x="6357950" y="5143512"/>
            <a:ext cx="2786050" cy="714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14612" y="2928934"/>
            <a:ext cx="46650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b="1" dirty="0" smtClean="0">
                <a:solidFill>
                  <a:srgbClr val="FF0000"/>
                </a:solidFill>
                <a:cs typeface="+mj-cs"/>
              </a:rPr>
              <a:t>عرفي السرعة اللحظية</a:t>
            </a:r>
            <a:endParaRPr lang="ar-SA" sz="4800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 descr="SecretOldAmazonparrot-max-1m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2857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285852" y="250030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السرعة اللحظية </a:t>
            </a:r>
          </a:p>
          <a:p>
            <a:pPr algn="ctr"/>
            <a:r>
              <a:rPr lang="ar-SA" sz="3600" b="1" dirty="0" smtClean="0"/>
              <a:t>سرعة الجسم عند لحظة زمنية معينة.</a:t>
            </a:r>
            <a:endParaRPr lang="ar-SA" sz="36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6621" t="32500" r="12109" b="18750"/>
          <a:stretch>
            <a:fillRect/>
          </a:stretch>
        </p:blipFill>
        <p:spPr bwMode="auto">
          <a:xfrm>
            <a:off x="571472" y="1142984"/>
            <a:ext cx="820621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4424" t="43750" r="12109" b="18750"/>
          <a:stretch>
            <a:fillRect/>
          </a:stretch>
        </p:blipFill>
        <p:spPr bwMode="auto">
          <a:xfrm>
            <a:off x="104744" y="1500174"/>
            <a:ext cx="90392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8564" t="35000" r="11377" b="17500"/>
          <a:stretch>
            <a:fillRect/>
          </a:stretch>
        </p:blipFill>
        <p:spPr bwMode="auto">
          <a:xfrm>
            <a:off x="0" y="1214422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8564" t="35000" r="11377" b="17500"/>
          <a:stretch>
            <a:fillRect/>
          </a:stretch>
        </p:blipFill>
        <p:spPr bwMode="auto">
          <a:xfrm>
            <a:off x="0" y="1214422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9489" t="55194" r="13574" b="18750"/>
          <a:stretch>
            <a:fillRect/>
          </a:stretch>
        </p:blipFill>
        <p:spPr bwMode="auto">
          <a:xfrm>
            <a:off x="3500430" y="4286256"/>
            <a:ext cx="53578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6367" t="31993" r="14306" b="17500"/>
          <a:stretch>
            <a:fillRect/>
          </a:stretch>
        </p:blipFill>
        <p:spPr bwMode="auto">
          <a:xfrm>
            <a:off x="0" y="1142984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7832" t="20000" r="14306" b="13750"/>
          <a:stretch>
            <a:fillRect/>
          </a:stretch>
        </p:blipFill>
        <p:spPr bwMode="auto">
          <a:xfrm>
            <a:off x="584986" y="1643051"/>
            <a:ext cx="777322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8564" t="28750" r="23096" b="8750"/>
          <a:stretch>
            <a:fillRect/>
          </a:stretch>
        </p:blipFill>
        <p:spPr bwMode="auto">
          <a:xfrm>
            <a:off x="1357290" y="1283671"/>
            <a:ext cx="7358114" cy="557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faq\Desktop\ثاني ف1\الهضم والتنفس والاخراج\4\images\ماذا قرأ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50"/>
            <a:ext cx="4145028" cy="1643074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857224" y="3429000"/>
            <a:ext cx="73581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ما الفرق بين السرعة اللحظية والسرعة المتوسطة؟</a:t>
            </a:r>
            <a:endParaRPr lang="ar-SA" sz="3200" b="1" dirty="0"/>
          </a:p>
        </p:txBody>
      </p:sp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faq\Desktop\ثاني ف1\الهضم والتنفس والاخراج\4\images\ماذا قرأ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50"/>
            <a:ext cx="4145028" cy="1643074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857224" y="3429000"/>
            <a:ext cx="73581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ما الفرق بين السرعة اللحظية والسرعة المتوسطة؟</a:t>
            </a:r>
            <a:endParaRPr lang="ar-SA" sz="3200" b="1" dirty="0"/>
          </a:p>
        </p:txBody>
      </p:sp>
      <p:sp>
        <p:nvSpPr>
          <p:cNvPr id="4" name="مستطيل 3"/>
          <p:cNvSpPr/>
          <p:nvPr/>
        </p:nvSpPr>
        <p:spPr>
          <a:xfrm>
            <a:off x="1428728" y="4286256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ar-SA" sz="2400" dirty="0" smtClean="0"/>
              <a:t>  </a:t>
            </a:r>
            <a:r>
              <a:rPr lang="ar-SA" sz="2400" b="1" dirty="0" smtClean="0"/>
              <a:t> </a:t>
            </a:r>
            <a:r>
              <a:rPr lang="ar-SA" sz="2400" dirty="0" smtClean="0">
                <a:solidFill>
                  <a:srgbClr val="FF0000"/>
                </a:solidFill>
              </a:rPr>
              <a:t>السرعة اللحظية </a:t>
            </a:r>
            <a:r>
              <a:rPr lang="ar-SA" sz="2400" dirty="0" smtClean="0"/>
              <a:t>هي السرعة عند لحظة محددة.</a:t>
            </a:r>
          </a:p>
          <a:p>
            <a:pPr fontAlgn="base"/>
            <a:r>
              <a:rPr lang="ar-SA" sz="2400" dirty="0" smtClean="0"/>
              <a:t>أمّا </a:t>
            </a:r>
            <a:r>
              <a:rPr lang="ar-SA" sz="2400" dirty="0" smtClean="0">
                <a:solidFill>
                  <a:srgbClr val="FF0000"/>
                </a:solidFill>
              </a:rPr>
              <a:t>السرعة المتوسطة</a:t>
            </a:r>
            <a:r>
              <a:rPr lang="ar-SA" sz="2400" dirty="0" smtClean="0"/>
              <a:t>، فهي السرعة خلال فترة زمنية محددة. </a:t>
            </a:r>
            <a:endParaRPr lang="ar-SA" sz="2400" dirty="0"/>
          </a:p>
        </p:txBody>
      </p:sp>
      <p:grpSp>
        <p:nvGrpSpPr>
          <p:cNvPr id="5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7099" t="36250" r="29688" b="12500"/>
          <a:stretch>
            <a:fillRect/>
          </a:stretch>
        </p:blipFill>
        <p:spPr bwMode="auto">
          <a:xfrm>
            <a:off x="0" y="1071546"/>
            <a:ext cx="735808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6367" t="31250" r="13574" b="13750"/>
          <a:stretch>
            <a:fillRect/>
          </a:stretch>
        </p:blipFill>
        <p:spPr bwMode="auto">
          <a:xfrm>
            <a:off x="574719" y="1285860"/>
            <a:ext cx="785493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people-questio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4943"/>
            <a:ext cx="3714776" cy="276305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 l="38085" t="43750" r="21631" b="32500"/>
          <a:stretch>
            <a:fillRect/>
          </a:stretch>
        </p:blipFill>
        <p:spPr bwMode="auto">
          <a:xfrm>
            <a:off x="1357290" y="1785926"/>
            <a:ext cx="599703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شكل بيضاوي 7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people-questio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4943"/>
            <a:ext cx="3714776" cy="276305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 l="38085" t="43750" r="21631" b="32500"/>
          <a:stretch>
            <a:fillRect/>
          </a:stretch>
        </p:blipFill>
        <p:spPr bwMode="auto">
          <a:xfrm>
            <a:off x="1357290" y="1785926"/>
            <a:ext cx="599703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3286116" y="4143380"/>
            <a:ext cx="38475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smtClean="0"/>
              <a:t>المسافة=السرعة*الزمن </a:t>
            </a:r>
          </a:p>
          <a:p>
            <a:r>
              <a:rPr lang="ar-SA" sz="3200" b="1" dirty="0" smtClean="0"/>
              <a:t>المسافة=105*4=420 كم</a:t>
            </a:r>
            <a:endParaRPr lang="ar-SA" sz="3200" b="1" dirty="0"/>
          </a:p>
        </p:txBody>
      </p:sp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شكل بيضاوي 7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9551" t="22500" r="26758" b="10000"/>
          <a:stretch>
            <a:fillRect/>
          </a:stretch>
        </p:blipFill>
        <p:spPr bwMode="auto">
          <a:xfrm>
            <a:off x="2143108" y="71414"/>
            <a:ext cx="450324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9551" t="22500" r="26758" b="10000"/>
          <a:stretch>
            <a:fillRect/>
          </a:stretch>
        </p:blipFill>
        <p:spPr bwMode="auto">
          <a:xfrm>
            <a:off x="2143108" y="71414"/>
            <a:ext cx="450324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714348" y="5429264"/>
            <a:ext cx="5786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/>
              <a:t>المسافة=السرعة*الزمن المسافة=480*3=1440 كم</a:t>
            </a:r>
            <a:endParaRPr lang="ar-SA" sz="2800" b="1" dirty="0"/>
          </a:p>
        </p:txBody>
      </p:sp>
      <p:grpSp>
        <p:nvGrpSpPr>
          <p:cNvPr id="5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7099" t="30839" r="10885" b="17500"/>
          <a:stretch>
            <a:fillRect/>
          </a:stretch>
        </p:blipFill>
        <p:spPr bwMode="auto">
          <a:xfrm>
            <a:off x="0" y="1000108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fish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1" y="785795"/>
            <a:ext cx="3929090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8564" t="17500" r="15039" b="7500"/>
          <a:stretch>
            <a:fillRect/>
          </a:stretch>
        </p:blipFill>
        <p:spPr bwMode="auto">
          <a:xfrm>
            <a:off x="857224" y="957407"/>
            <a:ext cx="7572428" cy="59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85786" y="2357430"/>
            <a:ext cx="750099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التسارع</a:t>
            </a:r>
          </a:p>
          <a:p>
            <a:pPr algn="ctr"/>
            <a:endParaRPr lang="ar-S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3200" b="1" dirty="0" smtClean="0"/>
              <a:t>هو </a:t>
            </a:r>
            <a:r>
              <a:rPr lang="ar-SA" sz="3200" b="1" dirty="0" smtClean="0"/>
              <a:t>التغير في السرعة المتجهة مقسوماً على الزمن اللازم لهذا </a:t>
            </a:r>
            <a:r>
              <a:rPr lang="ar-SA" sz="3200" b="1" dirty="0" smtClean="0"/>
              <a:t>التغير</a:t>
            </a:r>
            <a:r>
              <a:rPr lang="ar-SA" sz="3200" b="1" dirty="0" smtClean="0"/>
              <a:t> هو التغير في السرعة المتجهة مقسوماً على الزمن اللازم </a:t>
            </a:r>
            <a:r>
              <a:rPr lang="ar-SA" sz="3200" b="1" dirty="0" smtClean="0"/>
              <a:t>لهذا التغير.</a:t>
            </a:r>
            <a:endParaRPr lang="ar-SA" sz="3200" dirty="0"/>
          </a:p>
        </p:txBody>
      </p:sp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نتيجة بحث الصور عن التسار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99"/>
            <a:ext cx="8715375" cy="3571875"/>
          </a:xfrm>
          <a:prstGeom prst="rect">
            <a:avLst/>
          </a:prstGeom>
          <a:noFill/>
        </p:spPr>
      </p:pic>
      <p:grpSp>
        <p:nvGrpSpPr>
          <p:cNvPr id="4" name="مجموعة 3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faq\Desktop\ثاني ف1\الهضم والتنفس والاخراج\4\images\ماذا قرأ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50"/>
            <a:ext cx="4145028" cy="1643074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857224" y="3429000"/>
            <a:ext cx="73581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صفي </a:t>
            </a:r>
            <a:r>
              <a:rPr lang="ar-SA" sz="32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طريقتين </a:t>
            </a:r>
            <a:r>
              <a:rPr lang="ar-SA" sz="3200" b="1" dirty="0" smtClean="0"/>
              <a:t>تتغير فيهما حركة جسم عندما يتسارع </a:t>
            </a:r>
            <a:endParaRPr lang="ar-SA" sz="3200" dirty="0"/>
          </a:p>
        </p:txBody>
      </p:sp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faq\Desktop\ثاني ف1\الهضم والتنفس والاخراج\4\images\ماذا قرأ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50"/>
            <a:ext cx="4145028" cy="1643074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857224" y="3429000"/>
            <a:ext cx="73581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صفي </a:t>
            </a:r>
            <a:r>
              <a:rPr lang="ar-SA" sz="32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طريقتين </a:t>
            </a:r>
            <a:r>
              <a:rPr lang="ar-SA" sz="3200" b="1" dirty="0" smtClean="0"/>
              <a:t>تتغير فيهما حركة جسم عندما يتسارع </a:t>
            </a:r>
            <a:endParaRPr lang="ar-SA" sz="3200" dirty="0"/>
          </a:p>
        </p:txBody>
      </p:sp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ستطيل 6"/>
          <p:cNvSpPr/>
          <p:nvPr/>
        </p:nvSpPr>
        <p:spPr>
          <a:xfrm>
            <a:off x="884068" y="3987233"/>
            <a:ext cx="7045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 smtClean="0">
                <a:solidFill>
                  <a:srgbClr val="0070C0"/>
                </a:solidFill>
              </a:rPr>
              <a:t>تغيير في مقدار السرعة </a:t>
            </a:r>
            <a:r>
              <a:rPr lang="ar-SA" sz="3200" dirty="0" err="1" smtClean="0">
                <a:solidFill>
                  <a:srgbClr val="0070C0"/>
                </a:solidFill>
              </a:rPr>
              <a:t>او</a:t>
            </a:r>
            <a:r>
              <a:rPr lang="ar-SA" sz="3200" dirty="0" smtClean="0">
                <a:solidFill>
                  <a:srgbClr val="0070C0"/>
                </a:solidFill>
              </a:rPr>
              <a:t> تغيير في مقدار الاتجاه . </a:t>
            </a:r>
            <a:endParaRPr lang="ar-SA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28564" t="28750" r="28223" b="16250"/>
          <a:stretch>
            <a:fillRect/>
          </a:stretch>
        </p:blipFill>
        <p:spPr bwMode="auto">
          <a:xfrm>
            <a:off x="1357290" y="1285860"/>
            <a:ext cx="6215106" cy="463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نتيجة بحث الصور عن حساب التسار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490" y="2214554"/>
            <a:ext cx="7564794" cy="3429024"/>
          </a:xfrm>
          <a:prstGeom prst="rect">
            <a:avLst/>
          </a:prstGeom>
          <a:noFill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00298" y="3143248"/>
            <a:ext cx="43781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ar-SA" sz="3600" b="1" dirty="0" smtClean="0"/>
              <a:t>ما هي وحدة قياس التسارع؟</a:t>
            </a:r>
            <a:endParaRPr lang="ar-SA" sz="3600" dirty="0"/>
          </a:p>
        </p:txBody>
      </p:sp>
      <p:grpSp>
        <p:nvGrpSpPr>
          <p:cNvPr id="5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 descr="SecretOldAmazonparrot-max-1m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8868"/>
            <a:ext cx="2857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 flipH="1">
            <a:off x="3000364" y="1214422"/>
            <a:ext cx="343212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ar-SA" sz="3600" b="1" dirty="0" smtClean="0"/>
          </a:p>
          <a:p>
            <a:pPr algn="ctr"/>
            <a:r>
              <a:rPr lang="ar-SA" sz="3600" b="1" dirty="0" smtClean="0"/>
              <a:t>وحدة قياس التسارع</a:t>
            </a:r>
          </a:p>
          <a:p>
            <a:pPr algn="ctr"/>
            <a:r>
              <a:rPr lang="ar-SA" sz="3600" b="1" dirty="0" smtClean="0"/>
              <a:t>متر </a:t>
            </a:r>
            <a:r>
              <a:rPr lang="ar-SA" sz="3600" b="1" dirty="0" smtClean="0"/>
              <a:t>/ ث2</a:t>
            </a:r>
            <a:endParaRPr lang="ar-SA" sz="3600" dirty="0" smtClean="0"/>
          </a:p>
          <a:p>
            <a:pPr algn="ctr"/>
            <a:endParaRPr lang="ar-SA" sz="3600" dirty="0"/>
          </a:p>
        </p:txBody>
      </p:sp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 descr="4-03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014" y="3800483"/>
            <a:ext cx="5529820" cy="298610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نتيجة بحث الصور عن التسارع"/>
          <p:cNvPicPr>
            <a:picLocks noChangeAspect="1" noChangeArrowheads="1"/>
          </p:cNvPicPr>
          <p:nvPr/>
        </p:nvPicPr>
        <p:blipFill>
          <a:blip r:embed="rId2"/>
          <a:srcRect l="2329"/>
          <a:stretch>
            <a:fillRect/>
          </a:stretch>
        </p:blipFill>
        <p:spPr bwMode="auto">
          <a:xfrm>
            <a:off x="85726" y="1214422"/>
            <a:ext cx="8986868" cy="4095750"/>
          </a:xfrm>
          <a:prstGeom prst="rect">
            <a:avLst/>
          </a:prstGeom>
          <a:noFill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26562" t="25000" r="11914" b="18750"/>
          <a:stretch>
            <a:fillRect/>
          </a:stretch>
        </p:blipFill>
        <p:spPr bwMode="auto">
          <a:xfrm>
            <a:off x="14256" y="-24"/>
            <a:ext cx="912974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نتيجة بحث الصور عن التسارع"/>
          <p:cNvPicPr>
            <a:picLocks noChangeAspect="1" noChangeArrowheads="1"/>
          </p:cNvPicPr>
          <p:nvPr/>
        </p:nvPicPr>
        <p:blipFill>
          <a:blip r:embed="rId2"/>
          <a:srcRect b="23958"/>
          <a:stretch>
            <a:fillRect/>
          </a:stretch>
        </p:blipFill>
        <p:spPr bwMode="auto">
          <a:xfrm>
            <a:off x="428596" y="1285860"/>
            <a:ext cx="8477224" cy="3626025"/>
          </a:xfrm>
          <a:prstGeom prst="rect">
            <a:avLst/>
          </a:prstGeom>
          <a:noFill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31670" y="2285992"/>
            <a:ext cx="786942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ar-SA" sz="3200" b="1" dirty="0" smtClean="0"/>
          </a:p>
          <a:p>
            <a:pPr algn="ctr"/>
            <a:r>
              <a:rPr lang="ar-SA" sz="3200" b="1" dirty="0" smtClean="0"/>
              <a:t>يتحرك </a:t>
            </a:r>
            <a:r>
              <a:rPr lang="ar-SA" sz="3200" b="1" dirty="0" smtClean="0"/>
              <a:t>متزلج في سباق بسرعة 5م/ث وانحدر مما زاد سرعته </a:t>
            </a:r>
            <a:r>
              <a:rPr lang="ar-SA" sz="3200" b="1" dirty="0" smtClean="0"/>
              <a:t>إلى</a:t>
            </a:r>
            <a:r>
              <a:rPr lang="ar-SA" sz="3200" b="1" dirty="0" smtClean="0"/>
              <a:t>  </a:t>
            </a:r>
            <a:r>
              <a:rPr lang="ar-SA" sz="3200" b="1" dirty="0" smtClean="0"/>
              <a:t>35م/ث خلال </a:t>
            </a:r>
            <a:r>
              <a:rPr lang="ar-SA" sz="3200" b="1" dirty="0" smtClean="0"/>
              <a:t>زمن مقداره 15 ثانية احسبي تسارع </a:t>
            </a:r>
            <a:r>
              <a:rPr lang="ar-SA" sz="3200" b="1" dirty="0" err="1" smtClean="0"/>
              <a:t>المتزلج</a:t>
            </a:r>
            <a:r>
              <a:rPr lang="ar-SA" sz="3200" b="1" dirty="0" smtClean="0"/>
              <a:t>.</a:t>
            </a:r>
            <a:endParaRPr lang="ar-SA" sz="3200" dirty="0" smtClean="0"/>
          </a:p>
          <a:p>
            <a:pPr algn="ctr"/>
            <a:endParaRPr lang="ar-SA" sz="3200" dirty="0"/>
          </a:p>
        </p:txBody>
      </p:sp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 descr="Pen-Calculator-8101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66"/>
            <a:ext cx="3336020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31670" y="2566096"/>
            <a:ext cx="786942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/>
              <a:t>في مدينة الألعاب تسير عربة بسرعة 10م/ث وبعد5 ثوان انحدرت وأصبحت سرعتها 25م/ث </a:t>
            </a:r>
            <a:r>
              <a:rPr lang="ar-SA" sz="3200" b="1" dirty="0" smtClean="0"/>
              <a:t>أحسبي </a:t>
            </a:r>
            <a:r>
              <a:rPr lang="ar-SA" sz="3200" b="1" dirty="0" smtClean="0"/>
              <a:t>التسارع</a:t>
            </a:r>
            <a:endParaRPr lang="ar-SA" sz="3200" dirty="0"/>
          </a:p>
        </p:txBody>
      </p:sp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 descr="Pen-Calculator-8101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66"/>
            <a:ext cx="3336020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 descr="sour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357298"/>
            <a:ext cx="4000528" cy="400052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429256" y="1496785"/>
            <a:ext cx="338746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SA" sz="3600" b="1" dirty="0" smtClean="0"/>
              <a:t>الرسم البياني السرعة</a:t>
            </a:r>
            <a:endParaRPr lang="ar-SA" sz="3600" b="1" dirty="0" smtClean="0"/>
          </a:p>
        </p:txBody>
      </p:sp>
      <p:sp>
        <p:nvSpPr>
          <p:cNvPr id="6" name="مربع نص 5"/>
          <p:cNvSpPr txBox="1"/>
          <p:nvPr/>
        </p:nvSpPr>
        <p:spPr>
          <a:xfrm>
            <a:off x="4143372" y="2517529"/>
            <a:ext cx="4786346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/>
              <a:t>تخيلي نفسك في هذه العربة التي تسلك مساراً ملتوياً ما بين صعود وهبوط لذلك إن أردت تمثيل سرعتك بيانياً فإنها ستبدو مثل هذه الصورة.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-357222" y="5357826"/>
            <a:ext cx="94298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أ. عند النزول تزداد سرعتك مع الزمن ويكون التسارع في اتجاه الحركة.</a:t>
            </a:r>
            <a:endParaRPr lang="ar-SA" sz="2800" b="1" dirty="0"/>
          </a:p>
        </p:txBody>
      </p:sp>
      <p:grpSp>
        <p:nvGrpSpPr>
          <p:cNvPr id="8" name="مجموعة 7"/>
          <p:cNvGrpSpPr/>
          <p:nvPr/>
        </p:nvGrpSpPr>
        <p:grpSpPr>
          <a:xfrm>
            <a:off x="-1" y="892361"/>
            <a:ext cx="9144001" cy="4108276"/>
            <a:chOff x="-1" y="892361"/>
            <a:chExt cx="9144001" cy="4108276"/>
          </a:xfrm>
        </p:grpSpPr>
        <p:pic>
          <p:nvPicPr>
            <p:cNvPr id="70657" name="Picture 1"/>
            <p:cNvPicPr>
              <a:picLocks noChangeAspect="1" noChangeArrowheads="1"/>
            </p:cNvPicPr>
            <p:nvPr/>
          </p:nvPicPr>
          <p:blipFill>
            <a:blip r:embed="rId2"/>
            <a:srcRect l="28564" t="43750" r="28223" b="20000"/>
            <a:stretch>
              <a:fillRect/>
            </a:stretch>
          </p:blipFill>
          <p:spPr bwMode="auto">
            <a:xfrm>
              <a:off x="-1" y="892361"/>
              <a:ext cx="8358215" cy="4108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8286744" y="3857628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-39196" y="5357826"/>
            <a:ext cx="9111790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/>
              <a:t>ب. عندما تسير عبر المسار الأفقي المستقيم فإن سرعتك تكون ثابتة وعندها</a:t>
            </a:r>
          </a:p>
          <a:p>
            <a:r>
              <a:rPr lang="ar-SA" sz="2800" b="1" dirty="0" smtClean="0"/>
              <a:t>التسارع يساوي صفراً لأن السرعة لا تتغير بمرور الزمن.</a:t>
            </a:r>
            <a:endParaRPr lang="ar-SA" sz="2800" b="1" dirty="0"/>
          </a:p>
        </p:txBody>
      </p:sp>
      <p:sp>
        <p:nvSpPr>
          <p:cNvPr id="5" name="شكل بيضاوي 4"/>
          <p:cNvSpPr/>
          <p:nvPr/>
        </p:nvSpPr>
        <p:spPr>
          <a:xfrm>
            <a:off x="6858016" y="3643314"/>
            <a:ext cx="857256" cy="714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شكل بيضاوي 7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-1" y="892361"/>
            <a:ext cx="9144001" cy="4108276"/>
            <a:chOff x="-1" y="892361"/>
            <a:chExt cx="9144001" cy="4108276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/>
            <a:srcRect l="28564" t="43750" r="28223" b="20000"/>
            <a:stretch>
              <a:fillRect/>
            </a:stretch>
          </p:blipFill>
          <p:spPr bwMode="auto">
            <a:xfrm>
              <a:off x="-1" y="892361"/>
              <a:ext cx="8358215" cy="4108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شكل بيضاوي 10"/>
            <p:cNvSpPr/>
            <p:nvPr/>
          </p:nvSpPr>
          <p:spPr>
            <a:xfrm>
              <a:off x="8286744" y="3857628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54776" y="5357826"/>
            <a:ext cx="849623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/>
              <a:t>ج. عندما الصعود تتناقص السرعة ويكون التسارع عكس اتجاه السرعة.</a:t>
            </a:r>
            <a:endParaRPr lang="ar-SA" sz="2800" b="1" dirty="0"/>
          </a:p>
        </p:txBody>
      </p:sp>
      <p:grpSp>
        <p:nvGrpSpPr>
          <p:cNvPr id="4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شكل بيضاوي 6"/>
          <p:cNvSpPr/>
          <p:nvPr/>
        </p:nvSpPr>
        <p:spPr>
          <a:xfrm>
            <a:off x="6858016" y="3786190"/>
            <a:ext cx="857256" cy="714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/>
          <p:cNvGrpSpPr/>
          <p:nvPr/>
        </p:nvGrpSpPr>
        <p:grpSpPr>
          <a:xfrm>
            <a:off x="-1" y="892361"/>
            <a:ext cx="9144001" cy="4108276"/>
            <a:chOff x="-1" y="892361"/>
            <a:chExt cx="9144001" cy="4108276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/>
            <a:srcRect l="28564" t="43750" r="28223" b="20000"/>
            <a:stretch>
              <a:fillRect/>
            </a:stretch>
          </p:blipFill>
          <p:spPr bwMode="auto">
            <a:xfrm>
              <a:off x="-1" y="892361"/>
              <a:ext cx="8358215" cy="4108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شكل بيضاوي 9"/>
            <p:cNvSpPr/>
            <p:nvPr/>
          </p:nvSpPr>
          <p:spPr>
            <a:xfrm>
              <a:off x="8286744" y="3857628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faq\Desktop\أولى ف1كورس\المادة وتغيراتها الفصل ف3\2\images\اغلقي كتابك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655" y="1000108"/>
            <a:ext cx="6955997" cy="4825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6621" t="37500" r="23828" b="15000"/>
          <a:stretch>
            <a:fillRect/>
          </a:stretch>
        </p:blipFill>
        <p:spPr bwMode="auto">
          <a:xfrm>
            <a:off x="1000100" y="2071678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l="29492" t="30000" r="14111" b="18750"/>
          <a:stretch>
            <a:fillRect/>
          </a:stretch>
        </p:blipFill>
        <p:spPr bwMode="auto">
          <a:xfrm>
            <a:off x="3143240" y="2071678"/>
            <a:ext cx="55007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780497" y="1285860"/>
            <a:ext cx="5291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b="1" dirty="0" smtClean="0">
                <a:cs typeface="+mj-cs"/>
              </a:rPr>
              <a:t>اقرني المصطلح بالتعريف المناسب</a:t>
            </a:r>
            <a:endParaRPr lang="ar-SA" sz="3600" dirty="0">
              <a:cs typeface="+mj-cs"/>
            </a:endParaRPr>
          </a:p>
        </p:txBody>
      </p:sp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40283" t="31250" r="50614" b="50000"/>
          <a:stretch>
            <a:fillRect/>
          </a:stretch>
        </p:blipFill>
        <p:spPr bwMode="auto">
          <a:xfrm>
            <a:off x="6215074" y="2428868"/>
            <a:ext cx="1553778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37353" t="22500" r="20898" b="72500"/>
          <a:stretch>
            <a:fillRect/>
          </a:stretch>
        </p:blipFill>
        <p:spPr bwMode="auto">
          <a:xfrm>
            <a:off x="642910" y="1714488"/>
            <a:ext cx="712594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 descr="people-question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4943"/>
            <a:ext cx="3714776" cy="27630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500063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smtClean="0"/>
              <a:t>تخيلي أنك  داخل السيارة الآن وبدأت بالانزلاق للمنحدر بماذا تشعرين عندما تصلين لأخفض نقطة؟</a:t>
            </a:r>
            <a:endParaRPr lang="ar-SA" sz="2800" dirty="0"/>
          </a:p>
        </p:txBody>
      </p:sp>
      <p:grpSp>
        <p:nvGrpSpPr>
          <p:cNvPr id="6" name="مجموعة 5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 descr="555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785794"/>
            <a:ext cx="7000924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0283" t="42500" r="20166" b="28750"/>
          <a:stretch>
            <a:fillRect/>
          </a:stretch>
        </p:blipFill>
        <p:spPr bwMode="auto">
          <a:xfrm>
            <a:off x="642910" y="1500174"/>
            <a:ext cx="75475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10" y="2357430"/>
            <a:ext cx="750099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شكل بيضاوي 5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 descr="people-question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000372"/>
            <a:ext cx="3714776" cy="276305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6" name="صورة 5" descr="people-questio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6917"/>
            <a:ext cx="3214678" cy="2391083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/>
          <a:srcRect l="37353" t="23750" r="34815" b="42500"/>
          <a:stretch>
            <a:fillRect/>
          </a:stretch>
        </p:blipFill>
        <p:spPr bwMode="auto">
          <a:xfrm>
            <a:off x="1928794" y="642918"/>
            <a:ext cx="5503372" cy="39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0762" t="31250" r="12841" b="16250"/>
          <a:stretch>
            <a:fillRect/>
          </a:stretch>
        </p:blipFill>
        <p:spPr bwMode="auto">
          <a:xfrm>
            <a:off x="642910" y="1071546"/>
            <a:ext cx="785818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شكل بيضاوي 4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2643174" y="2357430"/>
            <a:ext cx="4071966" cy="1928826"/>
          </a:xfrm>
          <a:prstGeom prst="roundRect">
            <a:avLst>
              <a:gd name="adj" fmla="val 156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1571604" y="2714620"/>
            <a:ext cx="6357982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chemeClr val="bg1"/>
                </a:solidFill>
                <a:latin typeface="Aharoni" pitchFamily="2" charset="-79"/>
                <a:cs typeface="+mj-cs"/>
              </a:rPr>
              <a:t>لا تنسوني من صالح دعائكم</a:t>
            </a:r>
          </a:p>
          <a:p>
            <a:pPr algn="ctr"/>
            <a:endParaRPr lang="ar-SA" dirty="0" smtClean="0">
              <a:solidFill>
                <a:schemeClr val="bg1"/>
              </a:solidFill>
              <a:latin typeface="Aharoni" pitchFamily="2" charset="-79"/>
              <a:cs typeface="Bader" pitchFamily="2" charset="-78"/>
            </a:endParaRPr>
          </a:p>
          <a:p>
            <a:pPr algn="ctr"/>
            <a:r>
              <a:rPr lang="ar-SA" sz="3200" dirty="0" err="1" smtClean="0">
                <a:solidFill>
                  <a:schemeClr val="bg1"/>
                </a:solidFill>
                <a:latin typeface="Aharoni" pitchFamily="2" charset="-79"/>
                <a:cs typeface="Bader" pitchFamily="2" charset="-78"/>
              </a:rPr>
              <a:t>وجانات</a:t>
            </a:r>
            <a:r>
              <a:rPr lang="ar-SA" sz="3200" dirty="0" smtClean="0">
                <a:solidFill>
                  <a:schemeClr val="bg1"/>
                </a:solidFill>
                <a:latin typeface="Aharoni" pitchFamily="2" charset="-79"/>
                <a:cs typeface="Bader" pitchFamily="2" charset="-78"/>
              </a:rPr>
              <a:t> علي البلوي</a:t>
            </a:r>
            <a:endParaRPr lang="ar-SA" sz="3200" dirty="0">
              <a:solidFill>
                <a:schemeClr val="bg1"/>
              </a:solidFill>
              <a:latin typeface="Aharoni" pitchFamily="2" charset="-79"/>
              <a:cs typeface="Bader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4657563"/>
            <a:ext cx="8358246" cy="120032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3">
                    <a:lumMod val="50000"/>
                  </a:schemeClr>
                </a:solidFill>
              </a:rPr>
              <a:t>حتى نصف سرعة السيارة لابد أن نعرف شيئين عن حركتها  ..ما هما؟</a:t>
            </a:r>
            <a:endParaRPr lang="ar-SA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صورة 3" descr="QUESTION-MARK-Direction-Outsource-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571612"/>
            <a:ext cx="4762500" cy="3686175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شكل بيضاوي 6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giph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34" y="2221048"/>
            <a:ext cx="4585380" cy="3786214"/>
          </a:xfrm>
          <a:prstGeom prst="rect">
            <a:avLst/>
          </a:prstGeom>
        </p:spPr>
      </p:pic>
      <p:pic>
        <p:nvPicPr>
          <p:cNvPr id="3" name="صورة 2" descr="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363924"/>
            <a:ext cx="2476498" cy="247649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166812" y="4792816"/>
            <a:ext cx="27860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70C0"/>
                </a:solidFill>
                <a:cs typeface="+mj-cs"/>
              </a:rPr>
              <a:t>(1).الزمن</a:t>
            </a:r>
            <a:endParaRPr lang="ar-SA" sz="40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095902" y="6150138"/>
            <a:ext cx="27860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70C0"/>
                </a:solidFill>
                <a:cs typeface="+mj-cs"/>
              </a:rPr>
              <a:t>(2).المسافة</a:t>
            </a:r>
            <a:endParaRPr lang="ar-SA" sz="4000" b="1" dirty="0">
              <a:solidFill>
                <a:srgbClr val="0070C0"/>
              </a:solidFill>
              <a:cs typeface="+mj-cs"/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>
            <a:off x="4095770" y="4935692"/>
            <a:ext cx="3786214" cy="1214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 rot="1392966">
            <a:off x="5381654" y="5277197"/>
            <a:ext cx="857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0070C0"/>
                </a:solidFill>
              </a:rPr>
              <a:t>8 كم</a:t>
            </a:r>
            <a:endParaRPr lang="ar-SA" sz="3200" dirty="0">
              <a:solidFill>
                <a:srgbClr val="0070C0"/>
              </a:solidFill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شكل بيضاوي 11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/>
          <p:cNvSpPr/>
          <p:nvPr/>
        </p:nvSpPr>
        <p:spPr>
          <a:xfrm>
            <a:off x="0" y="1068157"/>
            <a:ext cx="91440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 smtClean="0"/>
              <a:t>العوامل المؤثرة بالسرعة</a:t>
            </a:r>
            <a:endParaRPr lang="ar-S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0"/>
            <a:ext cx="9144000" cy="1285860"/>
            <a:chOff x="0" y="0"/>
            <a:chExt cx="9144000" cy="128586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l="27099" t="24671" r="10885" b="67619"/>
            <a:stretch>
              <a:fillRect/>
            </a:stretch>
          </p:blipFill>
          <p:spPr bwMode="auto">
            <a:xfrm>
              <a:off x="0" y="0"/>
              <a:ext cx="9144000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شكل بيضاوي 3"/>
            <p:cNvSpPr/>
            <p:nvPr/>
          </p:nvSpPr>
          <p:spPr>
            <a:xfrm>
              <a:off x="1357290" y="571480"/>
              <a:ext cx="857256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5" name="صورة 4" descr="SecretOldAmazonparrot-max-1m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8868"/>
            <a:ext cx="2857500" cy="47625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786050" y="3071810"/>
            <a:ext cx="4113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u="sng" dirty="0" smtClean="0">
                <a:solidFill>
                  <a:srgbClr val="FF0000"/>
                </a:solidFill>
              </a:rPr>
              <a:t>استنتجي تعريفاً للسرعة</a:t>
            </a:r>
            <a:endParaRPr lang="ar-SA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318</Words>
  <Application>Microsoft Office PowerPoint</Application>
  <PresentationFormat>عرض على الشاشة (3:4)‏</PresentationFormat>
  <Paragraphs>62</Paragraphs>
  <Slides>63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63</vt:i4>
      </vt:variant>
    </vt:vector>
  </HeadingPairs>
  <TitlesOfParts>
    <vt:vector size="64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afaq</dc:creator>
  <cp:lastModifiedBy>afaq</cp:lastModifiedBy>
  <cp:revision>26</cp:revision>
  <dcterms:created xsi:type="dcterms:W3CDTF">2018-02-14T16:52:11Z</dcterms:created>
  <dcterms:modified xsi:type="dcterms:W3CDTF">2018-02-16T09:44:03Z</dcterms:modified>
</cp:coreProperties>
</file>