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82" r:id="rId2"/>
    <p:sldId id="263" r:id="rId3"/>
    <p:sldId id="257" r:id="rId4"/>
    <p:sldId id="320" r:id="rId5"/>
    <p:sldId id="264" r:id="rId6"/>
    <p:sldId id="265" r:id="rId7"/>
    <p:sldId id="266" r:id="rId8"/>
    <p:sldId id="267" r:id="rId9"/>
    <p:sldId id="268" r:id="rId10"/>
    <p:sldId id="311" r:id="rId11"/>
    <p:sldId id="269" r:id="rId12"/>
    <p:sldId id="272" r:id="rId13"/>
    <p:sldId id="271" r:id="rId14"/>
    <p:sldId id="289" r:id="rId15"/>
    <p:sldId id="290" r:id="rId16"/>
    <p:sldId id="312" r:id="rId17"/>
    <p:sldId id="313" r:id="rId18"/>
    <p:sldId id="316" r:id="rId19"/>
    <p:sldId id="317" r:id="rId20"/>
    <p:sldId id="318" r:id="rId21"/>
    <p:sldId id="314" r:id="rId22"/>
    <p:sldId id="274" r:id="rId23"/>
    <p:sldId id="308" r:id="rId24"/>
    <p:sldId id="319" r:id="rId25"/>
    <p:sldId id="315" r:id="rId26"/>
  </p:sldIdLst>
  <p:sldSz cx="12192000" cy="6858000"/>
  <p:notesSz cx="6858000" cy="9144000"/>
  <p:embeddedFontLst>
    <p:embeddedFont>
      <p:font typeface="Calibri" panose="020F0502020204030204" pitchFamily="34" charset="0"/>
      <p:regular r:id="rId29"/>
      <p:bold r:id="rId30"/>
    </p:embeddedFont>
    <p:embeddedFont>
      <p:font typeface="Calibri Light" panose="020F0302020204030204" pitchFamily="34" charset="0"/>
      <p:regular r:id="rId31"/>
    </p:embeddedFont>
    <p:embeddedFont>
      <p:font typeface="Cambria Math" panose="02040503050406030204" pitchFamily="18" charset="0"/>
      <p:regular r:id="rId32"/>
    </p:embeddedFont>
    <p:embeddedFont>
      <p:font typeface="Sakkal Majalla" panose="02000000000000000000" pitchFamily="2" charset="-78"/>
      <p:regular r:id="rId33"/>
      <p:bold r:id="rId34"/>
    </p:embeddedFont>
  </p:embeddedFont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1D22"/>
    <a:srgbClr val="F8F5F1"/>
    <a:srgbClr val="FFAD61"/>
    <a:srgbClr val="F0F0F0"/>
    <a:srgbClr val="FBCFC1"/>
    <a:srgbClr val="D95450"/>
    <a:srgbClr val="335388"/>
    <a:srgbClr val="25A19C"/>
    <a:srgbClr val="F57E59"/>
    <a:srgbClr val="E0E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بلا نمط، بلا شبكة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نمط فاتح 3 - تميي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82434" autoAdjust="0"/>
  </p:normalViewPr>
  <p:slideViewPr>
    <p:cSldViewPr snapToGrid="0" showGuides="1">
      <p:cViewPr varScale="1">
        <p:scale>
          <a:sx n="52" d="100"/>
          <a:sy n="52" d="100"/>
        </p:scale>
        <p:origin x="120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3259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:a16="http://schemas.microsoft.com/office/drawing/2014/main" id="{24C42B78-AB82-F3DB-9F4F-E998209196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E25CCC89-25BA-4FEE-1F48-D1B447195D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339A8D9-3353-4AAC-988B-320193E1E360}" type="uaqdatetime1">
              <a:rPr lang="ar-SA" smtClean="0"/>
              <a:t>26/08/44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B810DFE9-9902-905A-898F-E0783CCCF8D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04FCAF4D-690D-B3F8-281A-9131A00042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360B96A-D7DE-4D12-A110-DD53247849B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4733553"/>
      </p:ext>
    </p:extLst>
  </p:cSld>
  <p:clrMap bg1="lt1" tx1="dk1" bg2="lt2" tx2="dk2" accent1="accent1" accent2="accent2" accent3="accent3" accent4="accent4" accent5="accent5" accent6="accent6" hlink="hlink" folHlink="folHlink"/>
  <p:hf sldNum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C84E26F-B07A-42C3-9845-3B0F04E4B85A}" type="uaqdatetime1">
              <a:rPr lang="ar-SA" smtClean="0"/>
              <a:t>26/08/44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B11C204-DBDB-439B-82F4-25B9A154750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88342131"/>
      </p:ext>
    </p:extLst>
  </p:cSld>
  <p:clrMap bg1="lt1" tx1="dk1" bg2="lt2" tx2="dk2" accent1="accent1" accent2="accent2" accent3="accent3" accent4="accent4" accent5="accent5" accent6="accent6" hlink="hlink" folHlink="folHlink"/>
  <p:hf sldNum="0" ftr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1"/>
            <a:endParaRPr lang="ar-SA" dirty="0"/>
          </a:p>
        </p:txBody>
      </p:sp>
      <p:sp>
        <p:nvSpPr>
          <p:cNvPr id="4" name="عنصر نائب للرأس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C84E26F-B07A-42C3-9845-3B0F04E4B85A}" type="uaqdatetime1">
              <a:rPr lang="ar-SA" smtClean="0"/>
              <a:t>26/08/44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038190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لرأس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C84E26F-B07A-42C3-9845-3B0F04E4B85A}" type="uaqdatetime1">
              <a:rPr lang="ar-SA" smtClean="0"/>
              <a:t>26/08/44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644763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الظروف المحيطة نقصد بها تغير الضغط و درجة الحرارة نغيرها بالكمية التي تجعل النحاس يتحول من الحالة الصلبة الى الحالة السائلة او الغازية </a:t>
            </a:r>
            <a:endParaRPr lang="en-US" dirty="0"/>
          </a:p>
        </p:txBody>
      </p:sp>
      <p:sp>
        <p:nvSpPr>
          <p:cNvPr id="4" name="عنصر نائب للرأس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C84E26F-B07A-42C3-9845-3B0F04E4B85A}" type="uaqdatetime1">
              <a:rPr lang="ar-SA" smtClean="0"/>
              <a:t>26/08/44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72673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لرأس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C84E26F-B07A-42C3-9845-3B0F04E4B85A}" type="uaqdatetime1">
              <a:rPr lang="ar-SA" smtClean="0"/>
              <a:t>26/08/44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074601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لرأس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C84E26F-B07A-42C3-9845-3B0F04E4B85A}" type="uaqdatetime1">
              <a:rPr lang="ar-SA" smtClean="0"/>
              <a:t>26/08/44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865988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لرأس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C84E26F-B07A-42C3-9845-3B0F04E4B85A}" type="uaqdatetime1">
              <a:rPr lang="ar-SA" smtClean="0"/>
              <a:t>26/08/44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9130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لرأس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C84E26F-B07A-42C3-9845-3B0F04E4B85A}" type="uaqdatetime1">
              <a:rPr lang="ar-SA" smtClean="0"/>
              <a:t>26/08/44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41604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لرأس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C84E26F-B07A-42C3-9845-3B0F04E4B85A}" type="uaqdatetime1">
              <a:rPr lang="ar-SA" smtClean="0"/>
              <a:t>26/08/44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18105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الماء و ملح الطعام و النحاس نقيين </a:t>
            </a:r>
          </a:p>
          <a:p>
            <a:r>
              <a:rPr lang="ar-SA" dirty="0"/>
              <a:t>ماء البحر غير نقي </a:t>
            </a:r>
          </a:p>
        </p:txBody>
      </p:sp>
      <p:sp>
        <p:nvSpPr>
          <p:cNvPr id="5" name="عنصر نائب للرأس 4">
            <a:extLst>
              <a:ext uri="{FF2B5EF4-FFF2-40B4-BE49-F238E27FC236}">
                <a16:creationId xmlns:a16="http://schemas.microsoft.com/office/drawing/2014/main" id="{885D530A-FE82-8C6B-27C8-9D9DF14C9CD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لتاريخ 5">
            <a:extLst>
              <a:ext uri="{FF2B5EF4-FFF2-40B4-BE49-F238E27FC236}">
                <a16:creationId xmlns:a16="http://schemas.microsoft.com/office/drawing/2014/main" id="{93EBCB54-8BAF-EAF0-5EF8-2E194FE5F84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A0ABC1D-16B5-46CA-B928-0B20FCFE0285}" type="uaqdatetime1">
              <a:rPr lang="ar-SA" smtClean="0"/>
              <a:t>26/08/44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42185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لرأس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C84E26F-B07A-42C3-9845-3B0F04E4B85A}" type="uaqdatetime1">
              <a:rPr lang="ar-SA" smtClean="0"/>
              <a:t>26/08/44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9872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لرأس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C84E26F-B07A-42C3-9845-3B0F04E4B85A}" type="uaqdatetime1">
              <a:rPr lang="ar-SA" smtClean="0"/>
              <a:t>26/08/44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59394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كلمة "غاز " تشير الى مادة توجد في الحالة الغازية في درجات الحرارة العادية </a:t>
            </a:r>
          </a:p>
          <a:p>
            <a:r>
              <a:rPr lang="ar-SA" dirty="0"/>
              <a:t>اما كلمة "بخار" تشير الى الحالة الغازية لمادة توجد بشل صلب او سائل في درجات الحرارة العادية </a:t>
            </a:r>
          </a:p>
        </p:txBody>
      </p:sp>
      <p:sp>
        <p:nvSpPr>
          <p:cNvPr id="4" name="عنصر نائب للرأس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C84E26F-B07A-42C3-9845-3B0F04E4B85A}" type="uaqdatetime1">
              <a:rPr lang="ar-SA" smtClean="0"/>
              <a:t>26/08/44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49931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لرأس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C84E26F-B07A-42C3-9845-3B0F04E4B85A}" type="uaqdatetime1">
              <a:rPr lang="ar-SA" smtClean="0"/>
              <a:t>26/08/44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181376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لرأس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C84E26F-B07A-42C3-9845-3B0F04E4B85A}" type="uaqdatetime1">
              <a:rPr lang="ar-SA" smtClean="0"/>
              <a:t>26/08/44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7847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EA78396-FD9E-4DA7-D2B0-7F45418165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DD10F86-6132-21EB-06F2-38A61D02AD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4095D4E-A1A9-A9B8-F5BB-98AB58590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A"/>
              <a:t>30/07/44</a:t>
            </a: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F8358E3-7C82-2365-4B12-A5A83179F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عنوان الدرس</a:t>
            </a: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B0F34C5-1B77-F3DA-7764-D5CF74EAB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B6842-8B21-4B22-A732-5D6DBC9656B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9964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285FAD1-7E24-9E46-98A7-F7AA08141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2E6D6C40-2103-ED37-41D8-E39B2EC9FA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6884298-4823-3AF1-D044-0485B7B3B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A"/>
              <a:t>30/07/44</a:t>
            </a: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97842FC-4A2A-902E-67A1-2710F0C60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عنوان الدرس</a:t>
            </a: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CD7C81B-CF46-0629-C968-B82CF615F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B6842-8B21-4B22-A732-5D6DBC9656B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63266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F8EA28D0-E1C3-15C1-B989-6E3BBE2F61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CA0F9A7-C9A7-948E-1AF8-417AC31F9E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0B65CDC-218A-24B3-92F6-C84512E3B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A"/>
              <a:t>30/07/44</a:t>
            </a: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DFE3228-1F28-448A-A952-5BF03548E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عنوان الدرس</a:t>
            </a: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D626603-7C9F-4CCD-6167-950CE62D5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B6842-8B21-4B22-A732-5D6DBC9656B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6108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شكل حر: شكل 5">
            <a:extLst>
              <a:ext uri="{FF2B5EF4-FFF2-40B4-BE49-F238E27FC236}">
                <a16:creationId xmlns:a16="http://schemas.microsoft.com/office/drawing/2014/main" id="{C613FE38-78A7-7038-932A-4B1FDC963282}"/>
              </a:ext>
            </a:extLst>
          </p:cNvPr>
          <p:cNvSpPr/>
          <p:nvPr userDrawn="1"/>
        </p:nvSpPr>
        <p:spPr>
          <a:xfrm>
            <a:off x="11616001" y="2"/>
            <a:ext cx="575999" cy="3429000"/>
          </a:xfrm>
          <a:custGeom>
            <a:avLst/>
            <a:gdLst>
              <a:gd name="connsiteX0" fmla="*/ 287999 w 575999"/>
              <a:gd name="connsiteY0" fmla="*/ 0 h 3429000"/>
              <a:gd name="connsiteX1" fmla="*/ 575999 w 575999"/>
              <a:gd name="connsiteY1" fmla="*/ 0 h 3429000"/>
              <a:gd name="connsiteX2" fmla="*/ 575999 w 575999"/>
              <a:gd name="connsiteY2" fmla="*/ 3429000 h 3429000"/>
              <a:gd name="connsiteX3" fmla="*/ 288472 w 575999"/>
              <a:gd name="connsiteY3" fmla="*/ 3429000 h 3429000"/>
              <a:gd name="connsiteX4" fmla="*/ 0 w 575999"/>
              <a:gd name="connsiteY4" fmla="*/ 3140529 h 3429000"/>
              <a:gd name="connsiteX5" fmla="*/ 0 w 575999"/>
              <a:gd name="connsiteY5" fmla="*/ 287990 h 3429000"/>
              <a:gd name="connsiteX6" fmla="*/ 5850 w 575999"/>
              <a:gd name="connsiteY6" fmla="*/ 229958 h 3429000"/>
              <a:gd name="connsiteX7" fmla="*/ 287999 w 575999"/>
              <a:gd name="connsiteY7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5999" h="3429000">
                <a:moveTo>
                  <a:pt x="287999" y="0"/>
                </a:moveTo>
                <a:lnTo>
                  <a:pt x="575999" y="0"/>
                </a:lnTo>
                <a:lnTo>
                  <a:pt x="575999" y="3429000"/>
                </a:lnTo>
                <a:lnTo>
                  <a:pt x="288472" y="3429000"/>
                </a:lnTo>
                <a:lnTo>
                  <a:pt x="0" y="3140529"/>
                </a:lnTo>
                <a:lnTo>
                  <a:pt x="0" y="287990"/>
                </a:lnTo>
                <a:lnTo>
                  <a:pt x="5850" y="229958"/>
                </a:lnTo>
                <a:cubicBezTo>
                  <a:pt x="32705" y="98721"/>
                  <a:pt x="148823" y="0"/>
                  <a:pt x="287999" y="0"/>
                </a:cubicBezTo>
                <a:close/>
              </a:path>
            </a:pathLst>
          </a:custGeom>
          <a:solidFill>
            <a:srgbClr val="E0E8F4"/>
          </a:solidFill>
          <a:ln>
            <a:solidFill>
              <a:srgbClr val="3353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7" name="شكل حر: شكل 6">
            <a:extLst>
              <a:ext uri="{FF2B5EF4-FFF2-40B4-BE49-F238E27FC236}">
                <a16:creationId xmlns:a16="http://schemas.microsoft.com/office/drawing/2014/main" id="{7B1134A6-27B9-AC01-59E0-DB80B3B759F1}"/>
              </a:ext>
            </a:extLst>
          </p:cNvPr>
          <p:cNvSpPr/>
          <p:nvPr userDrawn="1"/>
        </p:nvSpPr>
        <p:spPr>
          <a:xfrm>
            <a:off x="11615999" y="299280"/>
            <a:ext cx="576000" cy="6570008"/>
          </a:xfrm>
          <a:custGeom>
            <a:avLst/>
            <a:gdLst>
              <a:gd name="connsiteX0" fmla="*/ 1 w 576000"/>
              <a:gd name="connsiteY0" fmla="*/ 0 h 6613551"/>
              <a:gd name="connsiteX1" fmla="*/ 1 w 576000"/>
              <a:gd name="connsiteY1" fmla="*/ 2852539 h 6613551"/>
              <a:gd name="connsiteX2" fmla="*/ 288473 w 576000"/>
              <a:gd name="connsiteY2" fmla="*/ 3141010 h 6613551"/>
              <a:gd name="connsiteX3" fmla="*/ 576000 w 576000"/>
              <a:gd name="connsiteY3" fmla="*/ 3141010 h 6613551"/>
              <a:gd name="connsiteX4" fmla="*/ 576000 w 576000"/>
              <a:gd name="connsiteY4" fmla="*/ 6037551 h 6613551"/>
              <a:gd name="connsiteX5" fmla="*/ 576000 w 576000"/>
              <a:gd name="connsiteY5" fmla="*/ 6282010 h 6613551"/>
              <a:gd name="connsiteX6" fmla="*/ 576000 w 576000"/>
              <a:gd name="connsiteY6" fmla="*/ 6613551 h 6613551"/>
              <a:gd name="connsiteX7" fmla="*/ 0 w 576000"/>
              <a:gd name="connsiteY7" fmla="*/ 6613551 h 6613551"/>
              <a:gd name="connsiteX8" fmla="*/ 0 w 576000"/>
              <a:gd name="connsiteY8" fmla="*/ 6570010 h 6613551"/>
              <a:gd name="connsiteX9" fmla="*/ 0 w 576000"/>
              <a:gd name="connsiteY9" fmla="*/ 6037551 h 6613551"/>
              <a:gd name="connsiteX10" fmla="*/ 0 w 576000"/>
              <a:gd name="connsiteY10" fmla="*/ 10 h 661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6000" h="6613551">
                <a:moveTo>
                  <a:pt x="1" y="0"/>
                </a:moveTo>
                <a:lnTo>
                  <a:pt x="1" y="2852539"/>
                </a:lnTo>
                <a:lnTo>
                  <a:pt x="288473" y="3141010"/>
                </a:lnTo>
                <a:lnTo>
                  <a:pt x="576000" y="3141010"/>
                </a:lnTo>
                <a:lnTo>
                  <a:pt x="576000" y="6037551"/>
                </a:lnTo>
                <a:lnTo>
                  <a:pt x="576000" y="6282010"/>
                </a:lnTo>
                <a:lnTo>
                  <a:pt x="576000" y="6613551"/>
                </a:lnTo>
                <a:lnTo>
                  <a:pt x="0" y="6613551"/>
                </a:lnTo>
                <a:lnTo>
                  <a:pt x="0" y="6570010"/>
                </a:lnTo>
                <a:lnTo>
                  <a:pt x="0" y="6037551"/>
                </a:lnTo>
                <a:lnTo>
                  <a:pt x="0" y="10"/>
                </a:lnTo>
                <a:close/>
              </a:path>
            </a:pathLst>
          </a:custGeom>
          <a:solidFill>
            <a:srgbClr val="3353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464C1860-AD7C-10C2-1F89-3F7D2C873B82}"/>
              </a:ext>
            </a:extLst>
          </p:cNvPr>
          <p:cNvSpPr txBox="1"/>
          <p:nvPr userDrawn="1"/>
        </p:nvSpPr>
        <p:spPr>
          <a:xfrm rot="16200000">
            <a:off x="10918842" y="1570541"/>
            <a:ext cx="197031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كيمياء 1</a:t>
            </a:r>
          </a:p>
        </p:txBody>
      </p:sp>
      <p:pic>
        <p:nvPicPr>
          <p:cNvPr id="9" name="رسم 8" descr="تشغيل الأضواء مع تعبئة خالصة">
            <a:extLst>
              <a:ext uri="{FF2B5EF4-FFF2-40B4-BE49-F238E27FC236}">
                <a16:creationId xmlns:a16="http://schemas.microsoft.com/office/drawing/2014/main" id="{978D0317-FA0C-AAA0-8F9C-FA9826823D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22415" y="4104245"/>
            <a:ext cx="396000" cy="396000"/>
          </a:xfrm>
          <a:prstGeom prst="rect">
            <a:avLst/>
          </a:prstGeom>
        </p:spPr>
      </p:pic>
      <p:pic>
        <p:nvPicPr>
          <p:cNvPr id="10" name="رسم 9" descr="مُحاضِر مع تعبئة خالصة">
            <a:extLst>
              <a:ext uri="{FF2B5EF4-FFF2-40B4-BE49-F238E27FC236}">
                <a16:creationId xmlns:a16="http://schemas.microsoft.com/office/drawing/2014/main" id="{D46104A7-2812-F262-7C81-1C739BC2179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722415" y="5048744"/>
            <a:ext cx="396000" cy="396000"/>
          </a:xfrm>
          <a:prstGeom prst="rect">
            <a:avLst/>
          </a:prstGeom>
        </p:spPr>
      </p:pic>
      <p:pic>
        <p:nvPicPr>
          <p:cNvPr id="11" name="رسم 10" descr="شطب جزئي للمهام في الحافظة مع تعبئة خالصة">
            <a:extLst>
              <a:ext uri="{FF2B5EF4-FFF2-40B4-BE49-F238E27FC236}">
                <a16:creationId xmlns:a16="http://schemas.microsoft.com/office/drawing/2014/main" id="{634B179C-BAEF-787D-EC47-350E0881509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722415" y="5993244"/>
            <a:ext cx="396000" cy="396000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05E8374C-7712-CD15-B6E4-ED3817105D27}"/>
              </a:ext>
            </a:extLst>
          </p:cNvPr>
          <p:cNvSpPr txBox="1"/>
          <p:nvPr userDrawn="1"/>
        </p:nvSpPr>
        <p:spPr>
          <a:xfrm>
            <a:off x="993422" y="1435410"/>
            <a:ext cx="897466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عروض مقرر كيمياء 1 </a:t>
            </a:r>
          </a:p>
          <a:p>
            <a:pPr algn="ctr"/>
            <a:r>
              <a:rPr lang="ar-SA" sz="2400" b="1" dirty="0"/>
              <a:t>وفق متطلبات حقيبة المعلم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63F02C61-4AC1-33EE-4E1A-E410481BA03F}"/>
              </a:ext>
            </a:extLst>
          </p:cNvPr>
          <p:cNvSpPr txBox="1"/>
          <p:nvPr userDrawn="1"/>
        </p:nvSpPr>
        <p:spPr>
          <a:xfrm>
            <a:off x="993422" y="2371032"/>
            <a:ext cx="897466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إعداد وتصميم معلمات مكة المتألقات</a:t>
            </a:r>
          </a:p>
          <a:p>
            <a:pPr algn="ctr"/>
            <a:r>
              <a:rPr lang="ar-SA" sz="2400" b="1" dirty="0"/>
              <a:t> لعام 1444هـ</a:t>
            </a:r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35580744-7916-6816-1F00-16AF1D770ACA}"/>
              </a:ext>
            </a:extLst>
          </p:cNvPr>
          <p:cNvGrpSpPr/>
          <p:nvPr userDrawn="1"/>
        </p:nvGrpSpPr>
        <p:grpSpPr>
          <a:xfrm>
            <a:off x="9613333" y="4540288"/>
            <a:ext cx="900000" cy="900000"/>
            <a:chOff x="9613333" y="4540288"/>
            <a:chExt cx="900000" cy="900000"/>
          </a:xfrm>
        </p:grpSpPr>
        <p:pic>
          <p:nvPicPr>
            <p:cNvPr id="15" name="رسم 14" descr="صورة جانبية لأنثى مع تعبئة خالصة">
              <a:extLst>
                <a:ext uri="{FF2B5EF4-FFF2-40B4-BE49-F238E27FC236}">
                  <a16:creationId xmlns:a16="http://schemas.microsoft.com/office/drawing/2014/main" id="{8B5585F4-3AAE-4910-892D-FA4094B7575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703333" y="4630288"/>
              <a:ext cx="720000" cy="720000"/>
            </a:xfrm>
            <a:prstGeom prst="rect">
              <a:avLst/>
            </a:prstGeom>
          </p:spPr>
        </p:pic>
        <p:sp>
          <p:nvSpPr>
            <p:cNvPr id="16" name="شكل بيضاوي 15">
              <a:extLst>
                <a:ext uri="{FF2B5EF4-FFF2-40B4-BE49-F238E27FC236}">
                  <a16:creationId xmlns:a16="http://schemas.microsoft.com/office/drawing/2014/main" id="{F9513848-C19D-7586-3391-0FB584BD4B36}"/>
                </a:ext>
              </a:extLst>
            </p:cNvPr>
            <p:cNvSpPr/>
            <p:nvPr/>
          </p:nvSpPr>
          <p:spPr>
            <a:xfrm>
              <a:off x="9613333" y="4540288"/>
              <a:ext cx="900000" cy="900000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2B9840E0-9606-4642-383F-25B07F712EC8}"/>
              </a:ext>
            </a:extLst>
          </p:cNvPr>
          <p:cNvGrpSpPr/>
          <p:nvPr userDrawn="1"/>
        </p:nvGrpSpPr>
        <p:grpSpPr>
          <a:xfrm>
            <a:off x="6871926" y="4540288"/>
            <a:ext cx="900000" cy="900000"/>
            <a:chOff x="9613333" y="4540288"/>
            <a:chExt cx="900000" cy="900000"/>
          </a:xfrm>
        </p:grpSpPr>
        <p:pic>
          <p:nvPicPr>
            <p:cNvPr id="18" name="رسم 17" descr="صورة جانبية لأنثى مع تعبئة خالصة">
              <a:extLst>
                <a:ext uri="{FF2B5EF4-FFF2-40B4-BE49-F238E27FC236}">
                  <a16:creationId xmlns:a16="http://schemas.microsoft.com/office/drawing/2014/main" id="{6B581085-894D-984F-0D51-B6EFD0ACFC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703333" y="4630288"/>
              <a:ext cx="720000" cy="720000"/>
            </a:xfrm>
            <a:prstGeom prst="rect">
              <a:avLst/>
            </a:prstGeom>
          </p:spPr>
        </p:pic>
        <p:sp>
          <p:nvSpPr>
            <p:cNvPr id="19" name="شكل بيضاوي 18">
              <a:extLst>
                <a:ext uri="{FF2B5EF4-FFF2-40B4-BE49-F238E27FC236}">
                  <a16:creationId xmlns:a16="http://schemas.microsoft.com/office/drawing/2014/main" id="{95641373-91CE-7757-DB1F-29820D9A9B22}"/>
                </a:ext>
              </a:extLst>
            </p:cNvPr>
            <p:cNvSpPr/>
            <p:nvPr/>
          </p:nvSpPr>
          <p:spPr>
            <a:xfrm>
              <a:off x="9613333" y="4540288"/>
              <a:ext cx="900000" cy="900000"/>
            </a:xfrm>
            <a:prstGeom prst="ellipse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0CE37945-6B2B-71B9-D0B2-8FC42E5C5478}"/>
              </a:ext>
            </a:extLst>
          </p:cNvPr>
          <p:cNvGrpSpPr/>
          <p:nvPr userDrawn="1"/>
        </p:nvGrpSpPr>
        <p:grpSpPr>
          <a:xfrm>
            <a:off x="4130519" y="4540288"/>
            <a:ext cx="900000" cy="900000"/>
            <a:chOff x="9613333" y="4540288"/>
            <a:chExt cx="900000" cy="900000"/>
          </a:xfrm>
        </p:grpSpPr>
        <p:pic>
          <p:nvPicPr>
            <p:cNvPr id="21" name="رسم 20" descr="صورة جانبية لأنثى مع تعبئة خالصة">
              <a:extLst>
                <a:ext uri="{FF2B5EF4-FFF2-40B4-BE49-F238E27FC236}">
                  <a16:creationId xmlns:a16="http://schemas.microsoft.com/office/drawing/2014/main" id="{0630B69B-F0E7-B70D-E267-441CD32C97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9703333" y="4630288"/>
              <a:ext cx="720000" cy="720000"/>
            </a:xfrm>
            <a:prstGeom prst="rect">
              <a:avLst/>
            </a:prstGeom>
          </p:spPr>
        </p:pic>
        <p:sp>
          <p:nvSpPr>
            <p:cNvPr id="22" name="شكل بيضاوي 21">
              <a:extLst>
                <a:ext uri="{FF2B5EF4-FFF2-40B4-BE49-F238E27FC236}">
                  <a16:creationId xmlns:a16="http://schemas.microsoft.com/office/drawing/2014/main" id="{79172E25-0705-A129-CAF4-61F9250B54E8}"/>
                </a:ext>
              </a:extLst>
            </p:cNvPr>
            <p:cNvSpPr/>
            <p:nvPr/>
          </p:nvSpPr>
          <p:spPr>
            <a:xfrm>
              <a:off x="9613333" y="4540288"/>
              <a:ext cx="900000" cy="900000"/>
            </a:xfrm>
            <a:prstGeom prst="ellipse">
              <a:avLst/>
            </a:prstGeom>
            <a:noFill/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6A8831B7-48B6-08D1-78A0-E605CD915BE0}"/>
              </a:ext>
            </a:extLst>
          </p:cNvPr>
          <p:cNvGrpSpPr/>
          <p:nvPr userDrawn="1"/>
        </p:nvGrpSpPr>
        <p:grpSpPr>
          <a:xfrm>
            <a:off x="1389112" y="4540288"/>
            <a:ext cx="900000" cy="900000"/>
            <a:chOff x="9613333" y="4540288"/>
            <a:chExt cx="900000" cy="900000"/>
          </a:xfrm>
        </p:grpSpPr>
        <p:pic>
          <p:nvPicPr>
            <p:cNvPr id="24" name="رسم 23" descr="صورة جانبية لأنثى مع تعبئة خالصة">
              <a:extLst>
                <a:ext uri="{FF2B5EF4-FFF2-40B4-BE49-F238E27FC236}">
                  <a16:creationId xmlns:a16="http://schemas.microsoft.com/office/drawing/2014/main" id="{7F27A851-14C6-7051-9CBF-2759BEFAA2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9703333" y="4630288"/>
              <a:ext cx="720000" cy="720000"/>
            </a:xfrm>
            <a:prstGeom prst="rect">
              <a:avLst/>
            </a:prstGeom>
          </p:spPr>
        </p:pic>
        <p:sp>
          <p:nvSpPr>
            <p:cNvPr id="25" name="شكل بيضاوي 24">
              <a:extLst>
                <a:ext uri="{FF2B5EF4-FFF2-40B4-BE49-F238E27FC236}">
                  <a16:creationId xmlns:a16="http://schemas.microsoft.com/office/drawing/2014/main" id="{5D3AE80F-7B28-4E59-D17E-4588F4331CC5}"/>
                </a:ext>
              </a:extLst>
            </p:cNvPr>
            <p:cNvSpPr/>
            <p:nvPr/>
          </p:nvSpPr>
          <p:spPr>
            <a:xfrm>
              <a:off x="9613333" y="4540288"/>
              <a:ext cx="900000" cy="900000"/>
            </a:xfrm>
            <a:prstGeom prst="ellipse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4D3D05CA-1104-9C80-EC5A-5A37F6C1418C}"/>
              </a:ext>
            </a:extLst>
          </p:cNvPr>
          <p:cNvSpPr txBox="1"/>
          <p:nvPr userDrawn="1"/>
        </p:nvSpPr>
        <p:spPr>
          <a:xfrm>
            <a:off x="8670664" y="5635755"/>
            <a:ext cx="267523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/>
              <a:t>الاسم: بشائر بنت صنهات العتيبي </a:t>
            </a:r>
          </a:p>
          <a:p>
            <a:r>
              <a:rPr lang="ar-SA" sz="1400" b="1" dirty="0"/>
              <a:t>الايميل:</a:t>
            </a:r>
            <a:r>
              <a:rPr lang="en-US" sz="1400" b="1" dirty="0"/>
              <a:t>bashayer.sn@hotmail.com </a:t>
            </a:r>
            <a:endParaRPr lang="ar-SA" sz="1400" b="1" dirty="0"/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D4DE60C8-2E5E-34DC-5B12-5D86DCE912E6}"/>
              </a:ext>
            </a:extLst>
          </p:cNvPr>
          <p:cNvSpPr txBox="1"/>
          <p:nvPr userDrawn="1"/>
        </p:nvSpPr>
        <p:spPr>
          <a:xfrm>
            <a:off x="3121614" y="5635755"/>
            <a:ext cx="29557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algn="ctr">
              <a:defRPr sz="1400" b="1"/>
            </a:lvl1pPr>
          </a:lstStyle>
          <a:p>
            <a:pPr algn="r"/>
            <a:r>
              <a:rPr lang="ar-SA" dirty="0"/>
              <a:t>الاسم: عاتكة بنت موسى النهاري </a:t>
            </a:r>
          </a:p>
          <a:p>
            <a:pPr algn="r"/>
            <a:r>
              <a:rPr lang="ar-SA" dirty="0"/>
              <a:t>الايميل:</a:t>
            </a:r>
            <a:r>
              <a:rPr lang="en-US" dirty="0"/>
              <a:t>t9429972@mkhg.moe.gov.sa</a:t>
            </a:r>
            <a:endParaRPr lang="ar-SA" dirty="0"/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EAE6B623-DBC1-578F-16D7-CB0D3B2D0265}"/>
              </a:ext>
            </a:extLst>
          </p:cNvPr>
          <p:cNvSpPr txBox="1"/>
          <p:nvPr userDrawn="1"/>
        </p:nvSpPr>
        <p:spPr>
          <a:xfrm>
            <a:off x="6120561" y="5635755"/>
            <a:ext cx="256068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algn="ctr">
              <a:defRPr sz="1400" b="1"/>
            </a:lvl1pPr>
          </a:lstStyle>
          <a:p>
            <a:pPr algn="r"/>
            <a:r>
              <a:rPr lang="ar-SA" dirty="0"/>
              <a:t>الاسم: بيان بنت صالح السميري </a:t>
            </a:r>
          </a:p>
          <a:p>
            <a:r>
              <a:rPr lang="ar-SA" dirty="0"/>
              <a:t>الايميل:</a:t>
            </a:r>
            <a:r>
              <a:rPr lang="en-US" dirty="0"/>
              <a:t>T.Bayansaleh@gmail.com</a:t>
            </a:r>
            <a:endParaRPr lang="ar-SA" dirty="0"/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1A8B7551-E3C4-E19F-24EB-F83598D1D5DF}"/>
              </a:ext>
            </a:extLst>
          </p:cNvPr>
          <p:cNvSpPr txBox="1"/>
          <p:nvPr userDrawn="1"/>
        </p:nvSpPr>
        <p:spPr>
          <a:xfrm>
            <a:off x="432041" y="5635755"/>
            <a:ext cx="27539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>
              <a:defRPr sz="1400" b="1"/>
            </a:lvl1pPr>
          </a:lstStyle>
          <a:p>
            <a:r>
              <a:rPr lang="ar-SA" dirty="0"/>
              <a:t>الاسم : منال بنت عبد العزيز العيسى</a:t>
            </a:r>
          </a:p>
          <a:p>
            <a:r>
              <a:rPr lang="ar-SA" dirty="0"/>
              <a:t>الايميل:</a:t>
            </a:r>
            <a:r>
              <a:rPr lang="en-US" dirty="0"/>
              <a:t>Alessa_manal@hotmail.com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388220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D78ED52-9D64-2268-3CA2-3A23125CF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FE9B3B7-FF33-8EC6-5BCC-13094D074E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120AD1D-43EA-2B13-5E30-53D52074C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A"/>
              <a:t>30/07/44</a:t>
            </a: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9E743A2-392B-DD03-A3DE-315A2C9BB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عنوان الدرس</a:t>
            </a: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6E0349E-6A41-8036-676C-502F19F9A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B6842-8B21-4B22-A732-5D6DBC9656B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92940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6F64EE9-0756-0B8B-0943-57EF433B6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A1C8731-5E9C-8670-0F1A-AE251F42E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C23E505-B621-2A6E-2882-1D5E0156D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A"/>
              <a:t>30/07/44</a:t>
            </a: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C1AE9E1-A1F9-DC06-5A22-035BA4A13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عنوان الدرس</a:t>
            </a: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A8BD801-3924-84E3-104F-2837354D0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B6842-8B21-4B22-A732-5D6DBC9656B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46136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CB56DDF-A9D8-62FB-3869-73E402BAC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BDCDA4D-F6FE-451D-6310-837043EC78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8068F48D-E816-68DC-4D37-9BE0B0082A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6623AA7-CAA6-6AF3-9EFD-7D35DE1A5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A"/>
              <a:t>30/07/44</a:t>
            </a:r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6D05465-0315-93F4-F50D-D6D55E535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عنوان الدرس</a:t>
            </a:r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ED1CAE5-E821-7438-06D1-4B2E48789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B6842-8B21-4B22-A732-5D6DBC9656B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15920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5D6DC71-0A26-84AD-CFC5-5A8243449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CDE0D4A-8DB7-6CED-16E4-2AF72F89D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F70BB023-4DEF-A031-B8ED-DD52603795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4CDB54AE-EF8A-EA9B-5F4C-6715229201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CC0C011C-8B0A-CD87-9E10-8DA9D3BE86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00191D86-8C4D-BC53-890F-01D777DED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A"/>
              <a:t>30/07/44</a:t>
            </a:r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EC09C11D-4BD8-C313-17A1-798FEAB7C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عنوان الدرس</a:t>
            </a:r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039E87F9-28F5-02A1-E254-2D5441DB6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B6842-8B21-4B22-A732-5D6DBC9656B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90810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94A3E89-B0A6-EABE-7C61-670EE1B4F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184E5B45-47B7-EDFE-B416-C403013C1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A"/>
              <a:t>30/07/44</a:t>
            </a:r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E19E3A7F-FFFD-4AAE-7BF9-012875101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عنوان الدرس</a:t>
            </a:r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588AAD80-E72C-5216-8141-9BCD9AEFD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B6842-8B21-4B22-A732-5D6DBC9656B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55229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4C502CF-F870-487B-5E10-3FFE0FBB3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A"/>
              <a:t>30/07/44</a:t>
            </a:r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98E65F43-CB1B-B0D0-2118-76D24A12F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عنوان الدرس</a:t>
            </a: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D60B410-937F-10FA-B965-BF9FF9CAE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B6842-8B21-4B22-A732-5D6DBC9656B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43063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96B94DB-B3EF-ECC0-3BE0-46FCED084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50CD466-A9D1-A2F3-E1DF-21C49A683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78406F6-0C58-154B-AE0C-128C997330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922A1C2-972F-96BC-D3D7-4D3CB09B6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A"/>
              <a:t>30/07/44</a:t>
            </a:r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39960B7-77D2-1685-3B6E-48DA7CD19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عنوان الدرس</a:t>
            </a:r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14FC8FB-4B98-8D05-D95D-A9DA798E2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B6842-8B21-4B22-A732-5D6DBC9656B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03731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48490A9-B85E-4B1D-3F1E-BB10D3B2E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A682B890-C966-D718-0EA0-34669F9058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7D47A661-A8D7-8B88-6746-404D54EBC1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B582B39-1014-24FF-5902-7CB4A39DF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A"/>
              <a:t>30/07/44</a:t>
            </a:r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5062A71-EC74-84C5-68F5-30F4BD82B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عنوان الدرس</a:t>
            </a:r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43BA121-E0C7-9D7E-513B-43E09769B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B6842-8B21-4B22-A732-5D6DBC9656B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70434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DCD8E69-5DB7-CBD6-DA41-E3E30CAAF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24CCD9D-E5E5-CD3A-F96E-B09217433C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E3D3EAC-1BBA-3614-A50D-86354C6698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SA"/>
              <a:t>30/07/44</a:t>
            </a: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92394E7-56E2-F4C9-FEBD-0A38E0C157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SA"/>
              <a:t>عنوان الدرس</a:t>
            </a: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CA24CA3-3146-649A-BB8E-835684437C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B6842-8B21-4B22-A732-5D6DBC9656B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48228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20.svg"/><Relationship Id="rId18" Type="http://schemas.openxmlformats.org/officeDocument/2006/relationships/image" Target="../media/image34.png"/><Relationship Id="rId3" Type="http://schemas.openxmlformats.org/officeDocument/2006/relationships/image" Target="../media/image4.svg"/><Relationship Id="rId21" Type="http://schemas.openxmlformats.org/officeDocument/2006/relationships/image" Target="../media/image45.png"/><Relationship Id="rId7" Type="http://schemas.openxmlformats.org/officeDocument/2006/relationships/image" Target="../media/image28.svg"/><Relationship Id="rId12" Type="http://schemas.openxmlformats.org/officeDocument/2006/relationships/image" Target="../media/image19.png"/><Relationship Id="rId17" Type="http://schemas.openxmlformats.org/officeDocument/2006/relationships/image" Target="../media/image24.svg"/><Relationship Id="rId2" Type="http://schemas.openxmlformats.org/officeDocument/2006/relationships/image" Target="../media/image3.png"/><Relationship Id="rId16" Type="http://schemas.openxmlformats.org/officeDocument/2006/relationships/image" Target="../media/image23.png"/><Relationship Id="rId20" Type="http://schemas.openxmlformats.org/officeDocument/2006/relationships/image" Target="../media/image4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18.svg"/><Relationship Id="rId5" Type="http://schemas.openxmlformats.org/officeDocument/2006/relationships/image" Target="../media/image6.svg"/><Relationship Id="rId15" Type="http://schemas.openxmlformats.org/officeDocument/2006/relationships/image" Target="../media/image22.svg"/><Relationship Id="rId10" Type="http://schemas.openxmlformats.org/officeDocument/2006/relationships/image" Target="../media/image17.png"/><Relationship Id="rId19" Type="http://schemas.openxmlformats.org/officeDocument/2006/relationships/image" Target="../media/image35.svg"/><Relationship Id="rId4" Type="http://schemas.openxmlformats.org/officeDocument/2006/relationships/image" Target="../media/image5.png"/><Relationship Id="rId9" Type="http://schemas.openxmlformats.org/officeDocument/2006/relationships/image" Target="../media/image43.svg"/><Relationship Id="rId1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52.png"/><Relationship Id="rId18" Type="http://schemas.openxmlformats.org/officeDocument/2006/relationships/image" Target="../media/image57.svg"/><Relationship Id="rId3" Type="http://schemas.openxmlformats.org/officeDocument/2006/relationships/image" Target="../media/image1.png"/><Relationship Id="rId21" Type="http://schemas.openxmlformats.org/officeDocument/2006/relationships/image" Target="../media/image60.png"/><Relationship Id="rId7" Type="http://schemas.openxmlformats.org/officeDocument/2006/relationships/image" Target="../media/image5.png"/><Relationship Id="rId12" Type="http://schemas.openxmlformats.org/officeDocument/2006/relationships/image" Target="../media/image51.svg"/><Relationship Id="rId17" Type="http://schemas.openxmlformats.org/officeDocument/2006/relationships/image" Target="../media/image56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5.svg"/><Relationship Id="rId20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svg"/><Relationship Id="rId11" Type="http://schemas.openxmlformats.org/officeDocument/2006/relationships/image" Target="../media/image50.png"/><Relationship Id="rId5" Type="http://schemas.openxmlformats.org/officeDocument/2006/relationships/image" Target="../media/image46.png"/><Relationship Id="rId15" Type="http://schemas.openxmlformats.org/officeDocument/2006/relationships/image" Target="../media/image54.png"/><Relationship Id="rId23" Type="http://schemas.openxmlformats.org/officeDocument/2006/relationships/image" Target="../media/image62.png"/><Relationship Id="rId10" Type="http://schemas.openxmlformats.org/officeDocument/2006/relationships/image" Target="../media/image49.svg"/><Relationship Id="rId19" Type="http://schemas.openxmlformats.org/officeDocument/2006/relationships/image" Target="../media/image58.png"/><Relationship Id="rId4" Type="http://schemas.openxmlformats.org/officeDocument/2006/relationships/image" Target="../media/image2.svg"/><Relationship Id="rId9" Type="http://schemas.openxmlformats.org/officeDocument/2006/relationships/image" Target="../media/image48.png"/><Relationship Id="rId14" Type="http://schemas.openxmlformats.org/officeDocument/2006/relationships/image" Target="../media/image53.svg"/><Relationship Id="rId22" Type="http://schemas.openxmlformats.org/officeDocument/2006/relationships/image" Target="../media/image6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13" Type="http://schemas.openxmlformats.org/officeDocument/2006/relationships/image" Target="../media/image65.png"/><Relationship Id="rId18" Type="http://schemas.openxmlformats.org/officeDocument/2006/relationships/image" Target="../media/image53.svg"/><Relationship Id="rId3" Type="http://schemas.openxmlformats.org/officeDocument/2006/relationships/image" Target="../media/image54.png"/><Relationship Id="rId7" Type="http://schemas.openxmlformats.org/officeDocument/2006/relationships/image" Target="../media/image46.png"/><Relationship Id="rId12" Type="http://schemas.openxmlformats.org/officeDocument/2006/relationships/image" Target="../media/image64.svg"/><Relationship Id="rId17" Type="http://schemas.openxmlformats.org/officeDocument/2006/relationships/image" Target="../media/image52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51.svg"/><Relationship Id="rId20" Type="http://schemas.openxmlformats.org/officeDocument/2006/relationships/image" Target="cid:7831715542110517348730078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11" Type="http://schemas.openxmlformats.org/officeDocument/2006/relationships/image" Target="../media/image63.png"/><Relationship Id="rId5" Type="http://schemas.openxmlformats.org/officeDocument/2006/relationships/image" Target="../media/image1.png"/><Relationship Id="rId15" Type="http://schemas.openxmlformats.org/officeDocument/2006/relationships/image" Target="../media/image50.png"/><Relationship Id="rId10" Type="http://schemas.openxmlformats.org/officeDocument/2006/relationships/image" Target="../media/image6.svg"/><Relationship Id="rId19" Type="http://schemas.openxmlformats.org/officeDocument/2006/relationships/image" Target="../media/image67.jpeg"/><Relationship Id="rId4" Type="http://schemas.openxmlformats.org/officeDocument/2006/relationships/image" Target="../media/image55.svg"/><Relationship Id="rId9" Type="http://schemas.openxmlformats.org/officeDocument/2006/relationships/image" Target="../media/image5.png"/><Relationship Id="rId14" Type="http://schemas.openxmlformats.org/officeDocument/2006/relationships/image" Target="../media/image6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49.svg"/><Relationship Id="rId18" Type="http://schemas.openxmlformats.org/officeDocument/2006/relationships/image" Target="../media/image70.png"/><Relationship Id="rId3" Type="http://schemas.openxmlformats.org/officeDocument/2006/relationships/image" Target="../media/image69.svg"/><Relationship Id="rId7" Type="http://schemas.openxmlformats.org/officeDocument/2006/relationships/image" Target="../media/image47.svg"/><Relationship Id="rId12" Type="http://schemas.openxmlformats.org/officeDocument/2006/relationships/image" Target="../media/image48.png"/><Relationship Id="rId17" Type="http://schemas.openxmlformats.org/officeDocument/2006/relationships/image" Target="../media/image53.svg"/><Relationship Id="rId2" Type="http://schemas.openxmlformats.org/officeDocument/2006/relationships/image" Target="../media/image68.png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64.svg"/><Relationship Id="rId5" Type="http://schemas.openxmlformats.org/officeDocument/2006/relationships/image" Target="../media/image2.svg"/><Relationship Id="rId15" Type="http://schemas.openxmlformats.org/officeDocument/2006/relationships/image" Target="../media/image51.svg"/><Relationship Id="rId10" Type="http://schemas.openxmlformats.org/officeDocument/2006/relationships/image" Target="../media/image63.png"/><Relationship Id="rId19" Type="http://schemas.openxmlformats.org/officeDocument/2006/relationships/image" Target="../media/image71.png"/><Relationship Id="rId4" Type="http://schemas.openxmlformats.org/officeDocument/2006/relationships/image" Target="../media/image1.png"/><Relationship Id="rId9" Type="http://schemas.openxmlformats.org/officeDocument/2006/relationships/image" Target="../media/image6.svg"/><Relationship Id="rId1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49.svg"/><Relationship Id="rId18" Type="http://schemas.openxmlformats.org/officeDocument/2006/relationships/image" Target="../media/image72.png"/><Relationship Id="rId3" Type="http://schemas.openxmlformats.org/officeDocument/2006/relationships/image" Target="../media/image69.svg"/><Relationship Id="rId7" Type="http://schemas.openxmlformats.org/officeDocument/2006/relationships/image" Target="../media/image47.svg"/><Relationship Id="rId12" Type="http://schemas.openxmlformats.org/officeDocument/2006/relationships/image" Target="../media/image48.png"/><Relationship Id="rId17" Type="http://schemas.openxmlformats.org/officeDocument/2006/relationships/image" Target="../media/image53.svg"/><Relationship Id="rId2" Type="http://schemas.openxmlformats.org/officeDocument/2006/relationships/image" Target="../media/image68.png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64.svg"/><Relationship Id="rId5" Type="http://schemas.openxmlformats.org/officeDocument/2006/relationships/image" Target="../media/image2.svg"/><Relationship Id="rId15" Type="http://schemas.openxmlformats.org/officeDocument/2006/relationships/image" Target="../media/image51.svg"/><Relationship Id="rId10" Type="http://schemas.openxmlformats.org/officeDocument/2006/relationships/image" Target="../media/image63.png"/><Relationship Id="rId19" Type="http://schemas.openxmlformats.org/officeDocument/2006/relationships/image" Target="../media/image73.jpeg"/><Relationship Id="rId4" Type="http://schemas.openxmlformats.org/officeDocument/2006/relationships/image" Target="../media/image1.png"/><Relationship Id="rId9" Type="http://schemas.openxmlformats.org/officeDocument/2006/relationships/image" Target="../media/image6.svg"/><Relationship Id="rId1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13" Type="http://schemas.openxmlformats.org/officeDocument/2006/relationships/image" Target="../media/image48.png"/><Relationship Id="rId18" Type="http://schemas.openxmlformats.org/officeDocument/2006/relationships/image" Target="../media/image53.svg"/><Relationship Id="rId3" Type="http://schemas.openxmlformats.org/officeDocument/2006/relationships/image" Target="../media/image68.png"/><Relationship Id="rId21" Type="http://schemas.openxmlformats.org/officeDocument/2006/relationships/image" Target="../media/image76.png"/><Relationship Id="rId7" Type="http://schemas.openxmlformats.org/officeDocument/2006/relationships/image" Target="../media/image46.png"/><Relationship Id="rId12" Type="http://schemas.openxmlformats.org/officeDocument/2006/relationships/image" Target="../media/image64.svg"/><Relationship Id="rId17" Type="http://schemas.openxmlformats.org/officeDocument/2006/relationships/image" Target="../media/image52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1.svg"/><Relationship Id="rId20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11" Type="http://schemas.openxmlformats.org/officeDocument/2006/relationships/image" Target="../media/image63.png"/><Relationship Id="rId5" Type="http://schemas.openxmlformats.org/officeDocument/2006/relationships/image" Target="../media/image1.png"/><Relationship Id="rId15" Type="http://schemas.openxmlformats.org/officeDocument/2006/relationships/image" Target="../media/image50.png"/><Relationship Id="rId10" Type="http://schemas.openxmlformats.org/officeDocument/2006/relationships/image" Target="../media/image6.svg"/><Relationship Id="rId19" Type="http://schemas.openxmlformats.org/officeDocument/2006/relationships/image" Target="../media/image72.png"/><Relationship Id="rId4" Type="http://schemas.openxmlformats.org/officeDocument/2006/relationships/image" Target="../media/image69.svg"/><Relationship Id="rId9" Type="http://schemas.openxmlformats.org/officeDocument/2006/relationships/image" Target="../media/image5.png"/><Relationship Id="rId14" Type="http://schemas.openxmlformats.org/officeDocument/2006/relationships/image" Target="../media/image49.svg"/><Relationship Id="rId22" Type="http://schemas.openxmlformats.org/officeDocument/2006/relationships/image" Target="../media/image7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13" Type="http://schemas.openxmlformats.org/officeDocument/2006/relationships/image" Target="../media/image48.png"/><Relationship Id="rId18" Type="http://schemas.openxmlformats.org/officeDocument/2006/relationships/image" Target="../media/image53.svg"/><Relationship Id="rId3" Type="http://schemas.openxmlformats.org/officeDocument/2006/relationships/image" Target="../media/image68.png"/><Relationship Id="rId21" Type="http://schemas.openxmlformats.org/officeDocument/2006/relationships/image" Target="../media/image80.jpeg"/><Relationship Id="rId7" Type="http://schemas.openxmlformats.org/officeDocument/2006/relationships/image" Target="../media/image46.png"/><Relationship Id="rId12" Type="http://schemas.openxmlformats.org/officeDocument/2006/relationships/image" Target="../media/image64.svg"/><Relationship Id="rId17" Type="http://schemas.openxmlformats.org/officeDocument/2006/relationships/image" Target="../media/image52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51.svg"/><Relationship Id="rId20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11" Type="http://schemas.openxmlformats.org/officeDocument/2006/relationships/image" Target="../media/image63.png"/><Relationship Id="rId5" Type="http://schemas.openxmlformats.org/officeDocument/2006/relationships/image" Target="../media/image1.png"/><Relationship Id="rId15" Type="http://schemas.openxmlformats.org/officeDocument/2006/relationships/image" Target="../media/image50.png"/><Relationship Id="rId10" Type="http://schemas.openxmlformats.org/officeDocument/2006/relationships/image" Target="../media/image6.svg"/><Relationship Id="rId19" Type="http://schemas.openxmlformats.org/officeDocument/2006/relationships/image" Target="../media/image78.png"/><Relationship Id="rId4" Type="http://schemas.openxmlformats.org/officeDocument/2006/relationships/image" Target="../media/image69.svg"/><Relationship Id="rId9" Type="http://schemas.openxmlformats.org/officeDocument/2006/relationships/image" Target="../media/image5.png"/><Relationship Id="rId14" Type="http://schemas.openxmlformats.org/officeDocument/2006/relationships/image" Target="../media/image49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13" Type="http://schemas.openxmlformats.org/officeDocument/2006/relationships/image" Target="../media/image48.png"/><Relationship Id="rId18" Type="http://schemas.openxmlformats.org/officeDocument/2006/relationships/image" Target="../media/image53.svg"/><Relationship Id="rId3" Type="http://schemas.openxmlformats.org/officeDocument/2006/relationships/image" Target="../media/image68.png"/><Relationship Id="rId21" Type="http://schemas.openxmlformats.org/officeDocument/2006/relationships/image" Target="../media/image83.png"/><Relationship Id="rId7" Type="http://schemas.openxmlformats.org/officeDocument/2006/relationships/image" Target="../media/image46.png"/><Relationship Id="rId12" Type="http://schemas.openxmlformats.org/officeDocument/2006/relationships/image" Target="../media/image64.svg"/><Relationship Id="rId17" Type="http://schemas.openxmlformats.org/officeDocument/2006/relationships/image" Target="../media/image52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51.svg"/><Relationship Id="rId20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11" Type="http://schemas.openxmlformats.org/officeDocument/2006/relationships/image" Target="../media/image63.png"/><Relationship Id="rId24" Type="http://schemas.openxmlformats.org/officeDocument/2006/relationships/image" Target="../media/image86.png"/><Relationship Id="rId5" Type="http://schemas.openxmlformats.org/officeDocument/2006/relationships/image" Target="../media/image1.png"/><Relationship Id="rId15" Type="http://schemas.openxmlformats.org/officeDocument/2006/relationships/image" Target="../media/image50.png"/><Relationship Id="rId23" Type="http://schemas.openxmlformats.org/officeDocument/2006/relationships/image" Target="../media/image85.png"/><Relationship Id="rId10" Type="http://schemas.openxmlformats.org/officeDocument/2006/relationships/image" Target="../media/image6.svg"/><Relationship Id="rId19" Type="http://schemas.openxmlformats.org/officeDocument/2006/relationships/image" Target="../media/image81.png"/><Relationship Id="rId4" Type="http://schemas.openxmlformats.org/officeDocument/2006/relationships/image" Target="../media/image69.svg"/><Relationship Id="rId9" Type="http://schemas.openxmlformats.org/officeDocument/2006/relationships/image" Target="../media/image5.png"/><Relationship Id="rId14" Type="http://schemas.openxmlformats.org/officeDocument/2006/relationships/image" Target="../media/image49.svg"/><Relationship Id="rId22" Type="http://schemas.openxmlformats.org/officeDocument/2006/relationships/image" Target="../media/image8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13" Type="http://schemas.openxmlformats.org/officeDocument/2006/relationships/image" Target="../media/image65.png"/><Relationship Id="rId18" Type="http://schemas.openxmlformats.org/officeDocument/2006/relationships/image" Target="../media/image53.svg"/><Relationship Id="rId3" Type="http://schemas.openxmlformats.org/officeDocument/2006/relationships/image" Target="../media/image54.png"/><Relationship Id="rId7" Type="http://schemas.openxmlformats.org/officeDocument/2006/relationships/image" Target="../media/image46.png"/><Relationship Id="rId12" Type="http://schemas.openxmlformats.org/officeDocument/2006/relationships/image" Target="../media/image64.svg"/><Relationship Id="rId17" Type="http://schemas.openxmlformats.org/officeDocument/2006/relationships/image" Target="../media/image52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5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11" Type="http://schemas.openxmlformats.org/officeDocument/2006/relationships/image" Target="../media/image63.png"/><Relationship Id="rId5" Type="http://schemas.openxmlformats.org/officeDocument/2006/relationships/image" Target="../media/image1.png"/><Relationship Id="rId15" Type="http://schemas.openxmlformats.org/officeDocument/2006/relationships/image" Target="../media/image50.png"/><Relationship Id="rId10" Type="http://schemas.openxmlformats.org/officeDocument/2006/relationships/image" Target="../media/image6.svg"/><Relationship Id="rId19" Type="http://schemas.openxmlformats.org/officeDocument/2006/relationships/image" Target="../media/image87.png"/><Relationship Id="rId4" Type="http://schemas.openxmlformats.org/officeDocument/2006/relationships/image" Target="../media/image55.svg"/><Relationship Id="rId9" Type="http://schemas.openxmlformats.org/officeDocument/2006/relationships/image" Target="../media/image5.png"/><Relationship Id="rId14" Type="http://schemas.openxmlformats.org/officeDocument/2006/relationships/image" Target="../media/image66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13" Type="http://schemas.openxmlformats.org/officeDocument/2006/relationships/image" Target="../media/image48.png"/><Relationship Id="rId18" Type="http://schemas.openxmlformats.org/officeDocument/2006/relationships/image" Target="../media/image53.svg"/><Relationship Id="rId3" Type="http://schemas.openxmlformats.org/officeDocument/2006/relationships/image" Target="../media/image68.png"/><Relationship Id="rId7" Type="http://schemas.openxmlformats.org/officeDocument/2006/relationships/image" Target="../media/image46.png"/><Relationship Id="rId12" Type="http://schemas.openxmlformats.org/officeDocument/2006/relationships/image" Target="../media/image64.svg"/><Relationship Id="rId17" Type="http://schemas.openxmlformats.org/officeDocument/2006/relationships/image" Target="../media/image52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5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11" Type="http://schemas.openxmlformats.org/officeDocument/2006/relationships/image" Target="../media/image63.png"/><Relationship Id="rId5" Type="http://schemas.openxmlformats.org/officeDocument/2006/relationships/image" Target="../media/image1.png"/><Relationship Id="rId15" Type="http://schemas.openxmlformats.org/officeDocument/2006/relationships/image" Target="../media/image50.png"/><Relationship Id="rId10" Type="http://schemas.openxmlformats.org/officeDocument/2006/relationships/image" Target="../media/image6.svg"/><Relationship Id="rId19" Type="http://schemas.openxmlformats.org/officeDocument/2006/relationships/image" Target="../media/image86.png"/><Relationship Id="rId4" Type="http://schemas.openxmlformats.org/officeDocument/2006/relationships/image" Target="../media/image69.svg"/><Relationship Id="rId9" Type="http://schemas.openxmlformats.org/officeDocument/2006/relationships/image" Target="../media/image5.png"/><Relationship Id="rId14" Type="http://schemas.openxmlformats.org/officeDocument/2006/relationships/image" Target="../media/image49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13" Type="http://schemas.openxmlformats.org/officeDocument/2006/relationships/image" Target="../media/image65.png"/><Relationship Id="rId18" Type="http://schemas.openxmlformats.org/officeDocument/2006/relationships/image" Target="../media/image53.svg"/><Relationship Id="rId3" Type="http://schemas.openxmlformats.org/officeDocument/2006/relationships/image" Target="../media/image54.png"/><Relationship Id="rId7" Type="http://schemas.openxmlformats.org/officeDocument/2006/relationships/image" Target="../media/image46.png"/><Relationship Id="rId12" Type="http://schemas.openxmlformats.org/officeDocument/2006/relationships/image" Target="../media/image64.svg"/><Relationship Id="rId17" Type="http://schemas.openxmlformats.org/officeDocument/2006/relationships/image" Target="../media/image52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5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11" Type="http://schemas.openxmlformats.org/officeDocument/2006/relationships/image" Target="../media/image63.png"/><Relationship Id="rId5" Type="http://schemas.openxmlformats.org/officeDocument/2006/relationships/image" Target="../media/image1.png"/><Relationship Id="rId15" Type="http://schemas.openxmlformats.org/officeDocument/2006/relationships/image" Target="../media/image50.png"/><Relationship Id="rId10" Type="http://schemas.openxmlformats.org/officeDocument/2006/relationships/image" Target="../media/image6.svg"/><Relationship Id="rId19" Type="http://schemas.openxmlformats.org/officeDocument/2006/relationships/image" Target="../media/image87.png"/><Relationship Id="rId4" Type="http://schemas.openxmlformats.org/officeDocument/2006/relationships/image" Target="../media/image55.svg"/><Relationship Id="rId9" Type="http://schemas.openxmlformats.org/officeDocument/2006/relationships/image" Target="../media/image5.png"/><Relationship Id="rId14" Type="http://schemas.openxmlformats.org/officeDocument/2006/relationships/image" Target="../media/image66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13" Type="http://schemas.openxmlformats.org/officeDocument/2006/relationships/image" Target="../media/image48.png"/><Relationship Id="rId18" Type="http://schemas.openxmlformats.org/officeDocument/2006/relationships/image" Target="../media/image53.svg"/><Relationship Id="rId26" Type="http://schemas.openxmlformats.org/officeDocument/2006/relationships/image" Target="../media/image95.png"/><Relationship Id="rId3" Type="http://schemas.openxmlformats.org/officeDocument/2006/relationships/image" Target="../media/image68.png"/><Relationship Id="rId21" Type="http://schemas.openxmlformats.org/officeDocument/2006/relationships/image" Target="../media/image90.png"/><Relationship Id="rId7" Type="http://schemas.openxmlformats.org/officeDocument/2006/relationships/image" Target="../media/image46.png"/><Relationship Id="rId12" Type="http://schemas.openxmlformats.org/officeDocument/2006/relationships/image" Target="../media/image64.svg"/><Relationship Id="rId17" Type="http://schemas.openxmlformats.org/officeDocument/2006/relationships/image" Target="../media/image52.png"/><Relationship Id="rId25" Type="http://schemas.openxmlformats.org/officeDocument/2006/relationships/image" Target="../media/image94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51.svg"/><Relationship Id="rId20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11" Type="http://schemas.openxmlformats.org/officeDocument/2006/relationships/image" Target="../media/image63.png"/><Relationship Id="rId24" Type="http://schemas.openxmlformats.org/officeDocument/2006/relationships/image" Target="../media/image93.png"/><Relationship Id="rId5" Type="http://schemas.openxmlformats.org/officeDocument/2006/relationships/image" Target="../media/image1.png"/><Relationship Id="rId15" Type="http://schemas.openxmlformats.org/officeDocument/2006/relationships/image" Target="../media/image50.png"/><Relationship Id="rId23" Type="http://schemas.openxmlformats.org/officeDocument/2006/relationships/image" Target="../media/image92.png"/><Relationship Id="rId28" Type="http://schemas.openxmlformats.org/officeDocument/2006/relationships/image" Target="../media/image97.png"/><Relationship Id="rId10" Type="http://schemas.openxmlformats.org/officeDocument/2006/relationships/image" Target="../media/image6.svg"/><Relationship Id="rId19" Type="http://schemas.openxmlformats.org/officeDocument/2006/relationships/image" Target="../media/image88.png"/><Relationship Id="rId4" Type="http://schemas.openxmlformats.org/officeDocument/2006/relationships/image" Target="../media/image69.svg"/><Relationship Id="rId9" Type="http://schemas.openxmlformats.org/officeDocument/2006/relationships/image" Target="../media/image5.png"/><Relationship Id="rId14" Type="http://schemas.openxmlformats.org/officeDocument/2006/relationships/image" Target="../media/image49.svg"/><Relationship Id="rId22" Type="http://schemas.openxmlformats.org/officeDocument/2006/relationships/image" Target="../media/image91.png"/><Relationship Id="rId27" Type="http://schemas.openxmlformats.org/officeDocument/2006/relationships/image" Target="../media/image9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svg"/><Relationship Id="rId13" Type="http://schemas.openxmlformats.org/officeDocument/2006/relationships/image" Target="../media/image104.png"/><Relationship Id="rId18" Type="http://schemas.openxmlformats.org/officeDocument/2006/relationships/image" Target="../media/image109.png"/><Relationship Id="rId3" Type="http://schemas.openxmlformats.org/officeDocument/2006/relationships/image" Target="../media/image1.png"/><Relationship Id="rId7" Type="http://schemas.openxmlformats.org/officeDocument/2006/relationships/image" Target="../media/image98.png"/><Relationship Id="rId12" Type="http://schemas.openxmlformats.org/officeDocument/2006/relationships/image" Target="../media/image103.svg"/><Relationship Id="rId17" Type="http://schemas.openxmlformats.org/officeDocument/2006/relationships/image" Target="../media/image108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0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102.png"/><Relationship Id="rId5" Type="http://schemas.openxmlformats.org/officeDocument/2006/relationships/image" Target="../media/image3.png"/><Relationship Id="rId15" Type="http://schemas.openxmlformats.org/officeDocument/2006/relationships/image" Target="../media/image106.png"/><Relationship Id="rId10" Type="http://schemas.openxmlformats.org/officeDocument/2006/relationships/image" Target="../media/image101.svg"/><Relationship Id="rId19" Type="http://schemas.openxmlformats.org/officeDocument/2006/relationships/image" Target="../media/image86.png"/><Relationship Id="rId4" Type="http://schemas.openxmlformats.org/officeDocument/2006/relationships/image" Target="../media/image2.svg"/><Relationship Id="rId9" Type="http://schemas.openxmlformats.org/officeDocument/2006/relationships/image" Target="../media/image100.png"/><Relationship Id="rId14" Type="http://schemas.openxmlformats.org/officeDocument/2006/relationships/image" Target="../media/image105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svg"/><Relationship Id="rId13" Type="http://schemas.openxmlformats.org/officeDocument/2006/relationships/image" Target="../media/image104.png"/><Relationship Id="rId18" Type="http://schemas.openxmlformats.org/officeDocument/2006/relationships/image" Target="cid:245433812302590547213183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98.png"/><Relationship Id="rId12" Type="http://schemas.openxmlformats.org/officeDocument/2006/relationships/image" Target="../media/image113.svg"/><Relationship Id="rId17" Type="http://schemas.openxmlformats.org/officeDocument/2006/relationships/image" Target="../media/image114.jpe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0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112.png"/><Relationship Id="rId5" Type="http://schemas.openxmlformats.org/officeDocument/2006/relationships/image" Target="../media/image3.png"/><Relationship Id="rId15" Type="http://schemas.openxmlformats.org/officeDocument/2006/relationships/image" Target="../media/image106.png"/><Relationship Id="rId10" Type="http://schemas.openxmlformats.org/officeDocument/2006/relationships/image" Target="../media/image111.svg"/><Relationship Id="rId19" Type="http://schemas.openxmlformats.org/officeDocument/2006/relationships/image" Target="../media/image115.png"/><Relationship Id="rId4" Type="http://schemas.openxmlformats.org/officeDocument/2006/relationships/image" Target="../media/image2.svg"/><Relationship Id="rId9" Type="http://schemas.openxmlformats.org/officeDocument/2006/relationships/image" Target="../media/image110.png"/><Relationship Id="rId14" Type="http://schemas.openxmlformats.org/officeDocument/2006/relationships/image" Target="../media/image105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05.svg"/><Relationship Id="rId3" Type="http://schemas.openxmlformats.org/officeDocument/2006/relationships/image" Target="../media/image2.svg"/><Relationship Id="rId7" Type="http://schemas.openxmlformats.org/officeDocument/2006/relationships/image" Target="../media/image99.svg"/><Relationship Id="rId12" Type="http://schemas.openxmlformats.org/officeDocument/2006/relationships/image" Target="../media/image104.png"/><Relationship Id="rId2" Type="http://schemas.openxmlformats.org/officeDocument/2006/relationships/image" Target="../media/image1.png"/><Relationship Id="rId16" Type="http://schemas.openxmlformats.org/officeDocument/2006/relationships/image" Target="../media/image1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png"/><Relationship Id="rId11" Type="http://schemas.openxmlformats.org/officeDocument/2006/relationships/image" Target="../media/image113.svg"/><Relationship Id="rId5" Type="http://schemas.openxmlformats.org/officeDocument/2006/relationships/image" Target="../media/image4.svg"/><Relationship Id="rId15" Type="http://schemas.openxmlformats.org/officeDocument/2006/relationships/image" Target="../media/image107.svg"/><Relationship Id="rId10" Type="http://schemas.openxmlformats.org/officeDocument/2006/relationships/image" Target="../media/image112.png"/><Relationship Id="rId4" Type="http://schemas.openxmlformats.org/officeDocument/2006/relationships/image" Target="../media/image3.png"/><Relationship Id="rId9" Type="http://schemas.openxmlformats.org/officeDocument/2006/relationships/image" Target="../media/image111.svg"/><Relationship Id="rId14" Type="http://schemas.openxmlformats.org/officeDocument/2006/relationships/image" Target="../media/image10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05.svg"/><Relationship Id="rId3" Type="http://schemas.openxmlformats.org/officeDocument/2006/relationships/image" Target="../media/image2.svg"/><Relationship Id="rId7" Type="http://schemas.openxmlformats.org/officeDocument/2006/relationships/image" Target="../media/image99.svg"/><Relationship Id="rId12" Type="http://schemas.openxmlformats.org/officeDocument/2006/relationships/image" Target="../media/image10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png"/><Relationship Id="rId11" Type="http://schemas.openxmlformats.org/officeDocument/2006/relationships/image" Target="../media/image103.svg"/><Relationship Id="rId5" Type="http://schemas.openxmlformats.org/officeDocument/2006/relationships/image" Target="../media/image4.svg"/><Relationship Id="rId15" Type="http://schemas.openxmlformats.org/officeDocument/2006/relationships/image" Target="../media/image118.svg"/><Relationship Id="rId10" Type="http://schemas.openxmlformats.org/officeDocument/2006/relationships/image" Target="../media/image102.png"/><Relationship Id="rId4" Type="http://schemas.openxmlformats.org/officeDocument/2006/relationships/image" Target="../media/image3.png"/><Relationship Id="rId9" Type="http://schemas.openxmlformats.org/officeDocument/2006/relationships/image" Target="../media/image111.svg"/><Relationship Id="rId14" Type="http://schemas.openxmlformats.org/officeDocument/2006/relationships/image" Target="../media/image1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5.png"/><Relationship Id="rId18" Type="http://schemas.openxmlformats.org/officeDocument/2006/relationships/image" Target="../media/image4.svg"/><Relationship Id="rId3" Type="http://schemas.openxmlformats.org/officeDocument/2006/relationships/image" Target="../media/image15.png"/><Relationship Id="rId21" Type="http://schemas.openxmlformats.org/officeDocument/2006/relationships/image" Target="../media/image29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1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8.svg"/><Relationship Id="rId20" Type="http://schemas.openxmlformats.org/officeDocument/2006/relationships/image" Target="../media/image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svg"/><Relationship Id="rId19" Type="http://schemas.openxmlformats.org/officeDocument/2006/relationships/image" Target="../media/image5.png"/><Relationship Id="rId4" Type="http://schemas.openxmlformats.org/officeDocument/2006/relationships/image" Target="../media/image16.svg"/><Relationship Id="rId9" Type="http://schemas.openxmlformats.org/officeDocument/2006/relationships/image" Target="../media/image21.png"/><Relationship Id="rId14" Type="http://schemas.openxmlformats.org/officeDocument/2006/relationships/image" Target="../media/image2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5.png"/><Relationship Id="rId18" Type="http://schemas.openxmlformats.org/officeDocument/2006/relationships/image" Target="../media/image4.svg"/><Relationship Id="rId3" Type="http://schemas.openxmlformats.org/officeDocument/2006/relationships/image" Target="../media/image15.png"/><Relationship Id="rId21" Type="http://schemas.openxmlformats.org/officeDocument/2006/relationships/image" Target="../media/image30.jpe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1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8.svg"/><Relationship Id="rId20" Type="http://schemas.openxmlformats.org/officeDocument/2006/relationships/image" Target="../media/image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24" Type="http://schemas.openxmlformats.org/officeDocument/2006/relationships/image" Target="cid:885358681110501548447615" TargetMode="External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23" Type="http://schemas.openxmlformats.org/officeDocument/2006/relationships/image" Target="../media/image31.jpeg"/><Relationship Id="rId10" Type="http://schemas.openxmlformats.org/officeDocument/2006/relationships/image" Target="../media/image22.svg"/><Relationship Id="rId19" Type="http://schemas.openxmlformats.org/officeDocument/2006/relationships/image" Target="../media/image5.png"/><Relationship Id="rId4" Type="http://schemas.openxmlformats.org/officeDocument/2006/relationships/image" Target="../media/image16.svg"/><Relationship Id="rId9" Type="http://schemas.openxmlformats.org/officeDocument/2006/relationships/image" Target="../media/image21.png"/><Relationship Id="rId14" Type="http://schemas.openxmlformats.org/officeDocument/2006/relationships/image" Target="../media/image26.svg"/><Relationship Id="rId22" Type="http://schemas.openxmlformats.org/officeDocument/2006/relationships/image" Target="cid:28045412282513108619592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18" Type="http://schemas.openxmlformats.org/officeDocument/2006/relationships/image" Target="../media/image34.png"/><Relationship Id="rId3" Type="http://schemas.openxmlformats.org/officeDocument/2006/relationships/image" Target="../media/image4.svg"/><Relationship Id="rId7" Type="http://schemas.openxmlformats.org/officeDocument/2006/relationships/image" Target="../media/image28.svg"/><Relationship Id="rId12" Type="http://schemas.openxmlformats.org/officeDocument/2006/relationships/image" Target="../media/image19.png"/><Relationship Id="rId17" Type="http://schemas.openxmlformats.org/officeDocument/2006/relationships/image" Target="../media/image24.svg"/><Relationship Id="rId2" Type="http://schemas.openxmlformats.org/officeDocument/2006/relationships/image" Target="../media/image3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18.svg"/><Relationship Id="rId5" Type="http://schemas.openxmlformats.org/officeDocument/2006/relationships/image" Target="../media/image6.svg"/><Relationship Id="rId15" Type="http://schemas.openxmlformats.org/officeDocument/2006/relationships/image" Target="../media/image33.svg"/><Relationship Id="rId10" Type="http://schemas.openxmlformats.org/officeDocument/2006/relationships/image" Target="../media/image17.png"/><Relationship Id="rId19" Type="http://schemas.openxmlformats.org/officeDocument/2006/relationships/image" Target="../media/image35.svg"/><Relationship Id="rId4" Type="http://schemas.openxmlformats.org/officeDocument/2006/relationships/image" Target="../media/image5.png"/><Relationship Id="rId9" Type="http://schemas.openxmlformats.org/officeDocument/2006/relationships/image" Target="../media/image16.svg"/><Relationship Id="rId1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18" Type="http://schemas.openxmlformats.org/officeDocument/2006/relationships/image" Target="../media/image34.png"/><Relationship Id="rId3" Type="http://schemas.openxmlformats.org/officeDocument/2006/relationships/image" Target="../media/image4.svg"/><Relationship Id="rId21" Type="http://schemas.openxmlformats.org/officeDocument/2006/relationships/image" Target="../media/image74.png"/><Relationship Id="rId7" Type="http://schemas.openxmlformats.org/officeDocument/2006/relationships/image" Target="../media/image28.svg"/><Relationship Id="rId12" Type="http://schemas.openxmlformats.org/officeDocument/2006/relationships/image" Target="../media/image19.png"/><Relationship Id="rId17" Type="http://schemas.openxmlformats.org/officeDocument/2006/relationships/image" Target="../media/image37.svg"/><Relationship Id="rId2" Type="http://schemas.openxmlformats.org/officeDocument/2006/relationships/image" Target="../media/image3.png"/><Relationship Id="rId16" Type="http://schemas.openxmlformats.org/officeDocument/2006/relationships/image" Target="../media/image36.png"/><Relationship Id="rId20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18.svg"/><Relationship Id="rId5" Type="http://schemas.openxmlformats.org/officeDocument/2006/relationships/image" Target="../media/image6.svg"/><Relationship Id="rId15" Type="http://schemas.openxmlformats.org/officeDocument/2006/relationships/image" Target="../media/image22.svg"/><Relationship Id="rId10" Type="http://schemas.openxmlformats.org/officeDocument/2006/relationships/image" Target="../media/image17.png"/><Relationship Id="rId19" Type="http://schemas.openxmlformats.org/officeDocument/2006/relationships/image" Target="../media/image35.svg"/><Relationship Id="rId4" Type="http://schemas.openxmlformats.org/officeDocument/2006/relationships/image" Target="../media/image5.png"/><Relationship Id="rId9" Type="http://schemas.openxmlformats.org/officeDocument/2006/relationships/image" Target="../media/image16.svg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39.svg"/><Relationship Id="rId18" Type="http://schemas.openxmlformats.org/officeDocument/2006/relationships/image" Target="../media/image34.png"/><Relationship Id="rId3" Type="http://schemas.openxmlformats.org/officeDocument/2006/relationships/image" Target="../media/image4.svg"/><Relationship Id="rId7" Type="http://schemas.openxmlformats.org/officeDocument/2006/relationships/image" Target="../media/image28.svg"/><Relationship Id="rId12" Type="http://schemas.openxmlformats.org/officeDocument/2006/relationships/image" Target="../media/image38.png"/><Relationship Id="rId17" Type="http://schemas.openxmlformats.org/officeDocument/2006/relationships/image" Target="../media/image24.svg"/><Relationship Id="rId2" Type="http://schemas.openxmlformats.org/officeDocument/2006/relationships/image" Target="../media/image3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18.svg"/><Relationship Id="rId5" Type="http://schemas.openxmlformats.org/officeDocument/2006/relationships/image" Target="../media/image6.svg"/><Relationship Id="rId15" Type="http://schemas.openxmlformats.org/officeDocument/2006/relationships/image" Target="../media/image22.svg"/><Relationship Id="rId10" Type="http://schemas.openxmlformats.org/officeDocument/2006/relationships/image" Target="../media/image17.png"/><Relationship Id="rId19" Type="http://schemas.openxmlformats.org/officeDocument/2006/relationships/image" Target="../media/image35.svg"/><Relationship Id="rId4" Type="http://schemas.openxmlformats.org/officeDocument/2006/relationships/image" Target="../media/image5.png"/><Relationship Id="rId9" Type="http://schemas.openxmlformats.org/officeDocument/2006/relationships/image" Target="../media/image16.svg"/><Relationship Id="rId1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18" Type="http://schemas.openxmlformats.org/officeDocument/2006/relationships/image" Target="../media/image34.png"/><Relationship Id="rId3" Type="http://schemas.openxmlformats.org/officeDocument/2006/relationships/image" Target="../media/image4.svg"/><Relationship Id="rId7" Type="http://schemas.openxmlformats.org/officeDocument/2006/relationships/image" Target="../media/image28.svg"/><Relationship Id="rId12" Type="http://schemas.openxmlformats.org/officeDocument/2006/relationships/image" Target="../media/image19.png"/><Relationship Id="rId17" Type="http://schemas.openxmlformats.org/officeDocument/2006/relationships/image" Target="../media/image24.svg"/><Relationship Id="rId2" Type="http://schemas.openxmlformats.org/officeDocument/2006/relationships/image" Target="../media/image3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41.svg"/><Relationship Id="rId5" Type="http://schemas.openxmlformats.org/officeDocument/2006/relationships/image" Target="../media/image6.svg"/><Relationship Id="rId15" Type="http://schemas.openxmlformats.org/officeDocument/2006/relationships/image" Target="../media/image22.svg"/><Relationship Id="rId10" Type="http://schemas.openxmlformats.org/officeDocument/2006/relationships/image" Target="../media/image40.png"/><Relationship Id="rId19" Type="http://schemas.openxmlformats.org/officeDocument/2006/relationships/image" Target="../media/image35.svg"/><Relationship Id="rId4" Type="http://schemas.openxmlformats.org/officeDocument/2006/relationships/image" Target="../media/image5.png"/><Relationship Id="rId9" Type="http://schemas.openxmlformats.org/officeDocument/2006/relationships/image" Target="../media/image16.svg"/><Relationship Id="rId1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20.svg"/><Relationship Id="rId18" Type="http://schemas.openxmlformats.org/officeDocument/2006/relationships/image" Target="../media/image34.png"/><Relationship Id="rId3" Type="http://schemas.openxmlformats.org/officeDocument/2006/relationships/image" Target="../media/image4.svg"/><Relationship Id="rId7" Type="http://schemas.openxmlformats.org/officeDocument/2006/relationships/image" Target="../media/image28.svg"/><Relationship Id="rId12" Type="http://schemas.openxmlformats.org/officeDocument/2006/relationships/image" Target="../media/image19.png"/><Relationship Id="rId17" Type="http://schemas.openxmlformats.org/officeDocument/2006/relationships/image" Target="../media/image24.svg"/><Relationship Id="rId2" Type="http://schemas.openxmlformats.org/officeDocument/2006/relationships/image" Target="../media/image3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18.svg"/><Relationship Id="rId5" Type="http://schemas.openxmlformats.org/officeDocument/2006/relationships/image" Target="../media/image6.svg"/><Relationship Id="rId15" Type="http://schemas.openxmlformats.org/officeDocument/2006/relationships/image" Target="../media/image22.svg"/><Relationship Id="rId10" Type="http://schemas.openxmlformats.org/officeDocument/2006/relationships/image" Target="../media/image17.png"/><Relationship Id="rId19" Type="http://schemas.openxmlformats.org/officeDocument/2006/relationships/image" Target="../media/image35.svg"/><Relationship Id="rId4" Type="http://schemas.openxmlformats.org/officeDocument/2006/relationships/image" Target="../media/image5.png"/><Relationship Id="rId9" Type="http://schemas.openxmlformats.org/officeDocument/2006/relationships/image" Target="../media/image43.svg"/><Relationship Id="rId1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شكل حر: شكل 1">
            <a:extLst>
              <a:ext uri="{FF2B5EF4-FFF2-40B4-BE49-F238E27FC236}">
                <a16:creationId xmlns:a16="http://schemas.microsoft.com/office/drawing/2014/main" id="{6CFFF161-48A9-DB96-FF46-9E0541F4EAB0}"/>
              </a:ext>
            </a:extLst>
          </p:cNvPr>
          <p:cNvSpPr/>
          <p:nvPr/>
        </p:nvSpPr>
        <p:spPr>
          <a:xfrm>
            <a:off x="11616001" y="2"/>
            <a:ext cx="575999" cy="3429000"/>
          </a:xfrm>
          <a:custGeom>
            <a:avLst/>
            <a:gdLst>
              <a:gd name="connsiteX0" fmla="*/ 287999 w 575999"/>
              <a:gd name="connsiteY0" fmla="*/ 0 h 3429000"/>
              <a:gd name="connsiteX1" fmla="*/ 575999 w 575999"/>
              <a:gd name="connsiteY1" fmla="*/ 0 h 3429000"/>
              <a:gd name="connsiteX2" fmla="*/ 575999 w 575999"/>
              <a:gd name="connsiteY2" fmla="*/ 3429000 h 3429000"/>
              <a:gd name="connsiteX3" fmla="*/ 288472 w 575999"/>
              <a:gd name="connsiteY3" fmla="*/ 3429000 h 3429000"/>
              <a:gd name="connsiteX4" fmla="*/ 0 w 575999"/>
              <a:gd name="connsiteY4" fmla="*/ 3140529 h 3429000"/>
              <a:gd name="connsiteX5" fmla="*/ 0 w 575999"/>
              <a:gd name="connsiteY5" fmla="*/ 287990 h 3429000"/>
              <a:gd name="connsiteX6" fmla="*/ 5850 w 575999"/>
              <a:gd name="connsiteY6" fmla="*/ 229958 h 3429000"/>
              <a:gd name="connsiteX7" fmla="*/ 287999 w 575999"/>
              <a:gd name="connsiteY7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5999" h="3429000">
                <a:moveTo>
                  <a:pt x="287999" y="0"/>
                </a:moveTo>
                <a:lnTo>
                  <a:pt x="575999" y="0"/>
                </a:lnTo>
                <a:lnTo>
                  <a:pt x="575999" y="3429000"/>
                </a:lnTo>
                <a:lnTo>
                  <a:pt x="288472" y="3429000"/>
                </a:lnTo>
                <a:lnTo>
                  <a:pt x="0" y="3140529"/>
                </a:lnTo>
                <a:lnTo>
                  <a:pt x="0" y="287990"/>
                </a:lnTo>
                <a:lnTo>
                  <a:pt x="5850" y="229958"/>
                </a:lnTo>
                <a:cubicBezTo>
                  <a:pt x="32705" y="98721"/>
                  <a:pt x="148823" y="0"/>
                  <a:pt x="287999" y="0"/>
                </a:cubicBezTo>
                <a:close/>
              </a:path>
            </a:pathLst>
          </a:custGeom>
          <a:solidFill>
            <a:srgbClr val="E0E8F4"/>
          </a:solidFill>
          <a:ln>
            <a:solidFill>
              <a:srgbClr val="3353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3" name="شكل حر: شكل 2">
            <a:extLst>
              <a:ext uri="{FF2B5EF4-FFF2-40B4-BE49-F238E27FC236}">
                <a16:creationId xmlns:a16="http://schemas.microsoft.com/office/drawing/2014/main" id="{37A59FF8-6275-4133-E0AB-29261ADA89B2}"/>
              </a:ext>
            </a:extLst>
          </p:cNvPr>
          <p:cNvSpPr/>
          <p:nvPr/>
        </p:nvSpPr>
        <p:spPr>
          <a:xfrm>
            <a:off x="11615999" y="299280"/>
            <a:ext cx="576000" cy="6570008"/>
          </a:xfrm>
          <a:custGeom>
            <a:avLst/>
            <a:gdLst>
              <a:gd name="connsiteX0" fmla="*/ 1 w 576000"/>
              <a:gd name="connsiteY0" fmla="*/ 0 h 6613551"/>
              <a:gd name="connsiteX1" fmla="*/ 1 w 576000"/>
              <a:gd name="connsiteY1" fmla="*/ 2852539 h 6613551"/>
              <a:gd name="connsiteX2" fmla="*/ 288473 w 576000"/>
              <a:gd name="connsiteY2" fmla="*/ 3141010 h 6613551"/>
              <a:gd name="connsiteX3" fmla="*/ 576000 w 576000"/>
              <a:gd name="connsiteY3" fmla="*/ 3141010 h 6613551"/>
              <a:gd name="connsiteX4" fmla="*/ 576000 w 576000"/>
              <a:gd name="connsiteY4" fmla="*/ 6037551 h 6613551"/>
              <a:gd name="connsiteX5" fmla="*/ 576000 w 576000"/>
              <a:gd name="connsiteY5" fmla="*/ 6282010 h 6613551"/>
              <a:gd name="connsiteX6" fmla="*/ 576000 w 576000"/>
              <a:gd name="connsiteY6" fmla="*/ 6613551 h 6613551"/>
              <a:gd name="connsiteX7" fmla="*/ 0 w 576000"/>
              <a:gd name="connsiteY7" fmla="*/ 6613551 h 6613551"/>
              <a:gd name="connsiteX8" fmla="*/ 0 w 576000"/>
              <a:gd name="connsiteY8" fmla="*/ 6570010 h 6613551"/>
              <a:gd name="connsiteX9" fmla="*/ 0 w 576000"/>
              <a:gd name="connsiteY9" fmla="*/ 6037551 h 6613551"/>
              <a:gd name="connsiteX10" fmla="*/ 0 w 576000"/>
              <a:gd name="connsiteY10" fmla="*/ 10 h 661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6000" h="6613551">
                <a:moveTo>
                  <a:pt x="1" y="0"/>
                </a:moveTo>
                <a:lnTo>
                  <a:pt x="1" y="2852539"/>
                </a:lnTo>
                <a:lnTo>
                  <a:pt x="288473" y="3141010"/>
                </a:lnTo>
                <a:lnTo>
                  <a:pt x="576000" y="3141010"/>
                </a:lnTo>
                <a:lnTo>
                  <a:pt x="576000" y="6037551"/>
                </a:lnTo>
                <a:lnTo>
                  <a:pt x="576000" y="6282010"/>
                </a:lnTo>
                <a:lnTo>
                  <a:pt x="576000" y="6613551"/>
                </a:lnTo>
                <a:lnTo>
                  <a:pt x="0" y="6613551"/>
                </a:lnTo>
                <a:lnTo>
                  <a:pt x="0" y="6570010"/>
                </a:lnTo>
                <a:lnTo>
                  <a:pt x="0" y="6037551"/>
                </a:lnTo>
                <a:lnTo>
                  <a:pt x="0" y="10"/>
                </a:lnTo>
                <a:close/>
              </a:path>
            </a:pathLst>
          </a:custGeom>
          <a:solidFill>
            <a:srgbClr val="3353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E0A3223A-9A68-F703-FF47-F59E6C2DFC4C}"/>
              </a:ext>
            </a:extLst>
          </p:cNvPr>
          <p:cNvSpPr txBox="1"/>
          <p:nvPr/>
        </p:nvSpPr>
        <p:spPr>
          <a:xfrm rot="16200000">
            <a:off x="10918842" y="1570541"/>
            <a:ext cx="197031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كيمياء 1</a:t>
            </a:r>
          </a:p>
        </p:txBody>
      </p:sp>
      <p:pic>
        <p:nvPicPr>
          <p:cNvPr id="5" name="رسم 4" descr="تشغيل الأضواء مع تعبئة خالصة">
            <a:extLst>
              <a:ext uri="{FF2B5EF4-FFF2-40B4-BE49-F238E27FC236}">
                <a16:creationId xmlns:a16="http://schemas.microsoft.com/office/drawing/2014/main" id="{7ACD1005-F7E2-497F-C876-161F575AEE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22415" y="4104245"/>
            <a:ext cx="396000" cy="396000"/>
          </a:xfrm>
          <a:prstGeom prst="rect">
            <a:avLst/>
          </a:prstGeom>
        </p:spPr>
      </p:pic>
      <p:pic>
        <p:nvPicPr>
          <p:cNvPr id="6" name="رسم 5" descr="مُحاضِر مع تعبئة خالصة">
            <a:extLst>
              <a:ext uri="{FF2B5EF4-FFF2-40B4-BE49-F238E27FC236}">
                <a16:creationId xmlns:a16="http://schemas.microsoft.com/office/drawing/2014/main" id="{B2CA21AE-5051-45D5-A8E9-114C30408C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722415" y="5048744"/>
            <a:ext cx="396000" cy="396000"/>
          </a:xfrm>
          <a:prstGeom prst="rect">
            <a:avLst/>
          </a:prstGeom>
        </p:spPr>
      </p:pic>
      <p:pic>
        <p:nvPicPr>
          <p:cNvPr id="7" name="رسم 6" descr="شطب جزئي للمهام في الحافظة مع تعبئة خالصة">
            <a:extLst>
              <a:ext uri="{FF2B5EF4-FFF2-40B4-BE49-F238E27FC236}">
                <a16:creationId xmlns:a16="http://schemas.microsoft.com/office/drawing/2014/main" id="{A0F1922F-4263-2AA7-364C-3F85A80E2B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722415" y="5993244"/>
            <a:ext cx="396000" cy="396000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BC70A31A-8131-1844-F183-195A264D6AAF}"/>
              </a:ext>
            </a:extLst>
          </p:cNvPr>
          <p:cNvSpPr txBox="1"/>
          <p:nvPr/>
        </p:nvSpPr>
        <p:spPr>
          <a:xfrm>
            <a:off x="993422" y="1435410"/>
            <a:ext cx="897466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عروض مقرر كيمياء 1 </a:t>
            </a:r>
          </a:p>
          <a:p>
            <a:pPr algn="ctr"/>
            <a:r>
              <a:rPr lang="ar-SA" sz="2400" b="1" dirty="0"/>
              <a:t>وفق متطلبات حقيبة المعلم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3987972A-5374-E469-FB83-6AC37D087EAA}"/>
              </a:ext>
            </a:extLst>
          </p:cNvPr>
          <p:cNvSpPr txBox="1"/>
          <p:nvPr/>
        </p:nvSpPr>
        <p:spPr>
          <a:xfrm>
            <a:off x="993422" y="2371032"/>
            <a:ext cx="897466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إعداد وتصميم معلمات مكة المتألقات</a:t>
            </a:r>
          </a:p>
          <a:p>
            <a:pPr algn="ctr"/>
            <a:r>
              <a:rPr lang="ar-SA" sz="2400" b="1" dirty="0"/>
              <a:t> لعام 1444هـ</a:t>
            </a:r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37B7125-485B-0271-8ACB-A57B91A9A91A}"/>
              </a:ext>
            </a:extLst>
          </p:cNvPr>
          <p:cNvGrpSpPr/>
          <p:nvPr/>
        </p:nvGrpSpPr>
        <p:grpSpPr>
          <a:xfrm>
            <a:off x="9613333" y="4540288"/>
            <a:ext cx="900000" cy="900000"/>
            <a:chOff x="9613333" y="4540288"/>
            <a:chExt cx="900000" cy="900000"/>
          </a:xfrm>
        </p:grpSpPr>
        <p:pic>
          <p:nvPicPr>
            <p:cNvPr id="11" name="رسم 10" descr="صورة جانبية لأنثى مع تعبئة خالصة">
              <a:extLst>
                <a:ext uri="{FF2B5EF4-FFF2-40B4-BE49-F238E27FC236}">
                  <a16:creationId xmlns:a16="http://schemas.microsoft.com/office/drawing/2014/main" id="{7BC459DC-313F-15E4-EC8F-752AA410E3E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703333" y="4630288"/>
              <a:ext cx="720000" cy="720000"/>
            </a:xfrm>
            <a:prstGeom prst="rect">
              <a:avLst/>
            </a:prstGeom>
          </p:spPr>
        </p:pic>
        <p:sp>
          <p:nvSpPr>
            <p:cNvPr id="12" name="شكل بيضاوي 11">
              <a:extLst>
                <a:ext uri="{FF2B5EF4-FFF2-40B4-BE49-F238E27FC236}">
                  <a16:creationId xmlns:a16="http://schemas.microsoft.com/office/drawing/2014/main" id="{5ADB668F-7972-7B14-2D7A-51B8A8504124}"/>
                </a:ext>
              </a:extLst>
            </p:cNvPr>
            <p:cNvSpPr/>
            <p:nvPr/>
          </p:nvSpPr>
          <p:spPr>
            <a:xfrm>
              <a:off x="9613333" y="4540288"/>
              <a:ext cx="900000" cy="900000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EF44FC50-D193-6179-F2E2-CEA89CFC841D}"/>
              </a:ext>
            </a:extLst>
          </p:cNvPr>
          <p:cNvGrpSpPr/>
          <p:nvPr/>
        </p:nvGrpSpPr>
        <p:grpSpPr>
          <a:xfrm>
            <a:off x="6871926" y="4540288"/>
            <a:ext cx="900000" cy="900000"/>
            <a:chOff x="9613333" y="4540288"/>
            <a:chExt cx="900000" cy="900000"/>
          </a:xfrm>
        </p:grpSpPr>
        <p:pic>
          <p:nvPicPr>
            <p:cNvPr id="14" name="رسم 13" descr="صورة جانبية لأنثى مع تعبئة خالصة">
              <a:extLst>
                <a:ext uri="{FF2B5EF4-FFF2-40B4-BE49-F238E27FC236}">
                  <a16:creationId xmlns:a16="http://schemas.microsoft.com/office/drawing/2014/main" id="{BD0CBF80-18C0-5D4C-B53B-D618D249C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703333" y="4630288"/>
              <a:ext cx="720000" cy="720000"/>
            </a:xfrm>
            <a:prstGeom prst="rect">
              <a:avLst/>
            </a:prstGeom>
          </p:spPr>
        </p:pic>
        <p:sp>
          <p:nvSpPr>
            <p:cNvPr id="15" name="شكل بيضاوي 14">
              <a:extLst>
                <a:ext uri="{FF2B5EF4-FFF2-40B4-BE49-F238E27FC236}">
                  <a16:creationId xmlns:a16="http://schemas.microsoft.com/office/drawing/2014/main" id="{8CCBC826-5D82-900D-A394-95709262DA55}"/>
                </a:ext>
              </a:extLst>
            </p:cNvPr>
            <p:cNvSpPr/>
            <p:nvPr/>
          </p:nvSpPr>
          <p:spPr>
            <a:xfrm>
              <a:off x="9613333" y="4540288"/>
              <a:ext cx="900000" cy="900000"/>
            </a:xfrm>
            <a:prstGeom prst="ellipse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46E85DBD-5DA8-1083-1F3F-624233F8E89D}"/>
              </a:ext>
            </a:extLst>
          </p:cNvPr>
          <p:cNvGrpSpPr/>
          <p:nvPr/>
        </p:nvGrpSpPr>
        <p:grpSpPr>
          <a:xfrm>
            <a:off x="4130519" y="4540288"/>
            <a:ext cx="900000" cy="900000"/>
            <a:chOff x="9613333" y="4540288"/>
            <a:chExt cx="900000" cy="900000"/>
          </a:xfrm>
        </p:grpSpPr>
        <p:pic>
          <p:nvPicPr>
            <p:cNvPr id="17" name="رسم 16" descr="صورة جانبية لأنثى مع تعبئة خالصة">
              <a:extLst>
                <a:ext uri="{FF2B5EF4-FFF2-40B4-BE49-F238E27FC236}">
                  <a16:creationId xmlns:a16="http://schemas.microsoft.com/office/drawing/2014/main" id="{B58D12DC-A915-148B-4050-4E1795996F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9703333" y="4630288"/>
              <a:ext cx="720000" cy="720000"/>
            </a:xfrm>
            <a:prstGeom prst="rect">
              <a:avLst/>
            </a:prstGeom>
          </p:spPr>
        </p:pic>
        <p:sp>
          <p:nvSpPr>
            <p:cNvPr id="18" name="شكل بيضاوي 17">
              <a:extLst>
                <a:ext uri="{FF2B5EF4-FFF2-40B4-BE49-F238E27FC236}">
                  <a16:creationId xmlns:a16="http://schemas.microsoft.com/office/drawing/2014/main" id="{974DA7B2-0291-E9FB-CB7E-CCF4AA5B1DF9}"/>
                </a:ext>
              </a:extLst>
            </p:cNvPr>
            <p:cNvSpPr/>
            <p:nvPr/>
          </p:nvSpPr>
          <p:spPr>
            <a:xfrm>
              <a:off x="9613333" y="4540288"/>
              <a:ext cx="900000" cy="900000"/>
            </a:xfrm>
            <a:prstGeom prst="ellipse">
              <a:avLst/>
            </a:prstGeom>
            <a:noFill/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312060D8-FFEE-49ED-ACE7-0A79DDC3DDCA}"/>
              </a:ext>
            </a:extLst>
          </p:cNvPr>
          <p:cNvGrpSpPr/>
          <p:nvPr/>
        </p:nvGrpSpPr>
        <p:grpSpPr>
          <a:xfrm>
            <a:off x="1389112" y="4540288"/>
            <a:ext cx="900000" cy="900000"/>
            <a:chOff x="9613333" y="4540288"/>
            <a:chExt cx="900000" cy="900000"/>
          </a:xfrm>
        </p:grpSpPr>
        <p:pic>
          <p:nvPicPr>
            <p:cNvPr id="20" name="رسم 19" descr="صورة جانبية لأنثى مع تعبئة خالصة">
              <a:extLst>
                <a:ext uri="{FF2B5EF4-FFF2-40B4-BE49-F238E27FC236}">
                  <a16:creationId xmlns:a16="http://schemas.microsoft.com/office/drawing/2014/main" id="{06ED89BA-4B60-55AA-E4CA-B194984663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9703333" y="4630288"/>
              <a:ext cx="720000" cy="720000"/>
            </a:xfrm>
            <a:prstGeom prst="rect">
              <a:avLst/>
            </a:prstGeom>
          </p:spPr>
        </p:pic>
        <p:sp>
          <p:nvSpPr>
            <p:cNvPr id="21" name="شكل بيضاوي 20">
              <a:extLst>
                <a:ext uri="{FF2B5EF4-FFF2-40B4-BE49-F238E27FC236}">
                  <a16:creationId xmlns:a16="http://schemas.microsoft.com/office/drawing/2014/main" id="{EABF0CDF-4742-9A58-61DD-420977D1589E}"/>
                </a:ext>
              </a:extLst>
            </p:cNvPr>
            <p:cNvSpPr/>
            <p:nvPr/>
          </p:nvSpPr>
          <p:spPr>
            <a:xfrm>
              <a:off x="9613333" y="4540288"/>
              <a:ext cx="900000" cy="900000"/>
            </a:xfrm>
            <a:prstGeom prst="ellipse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6006A9F0-D6AF-1676-EF3E-88FCC098CE8F}"/>
              </a:ext>
            </a:extLst>
          </p:cNvPr>
          <p:cNvSpPr txBox="1"/>
          <p:nvPr/>
        </p:nvSpPr>
        <p:spPr>
          <a:xfrm>
            <a:off x="8670664" y="5635755"/>
            <a:ext cx="267523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/>
              <a:t>الاسم: بشائر بنت صنهات العتيبي </a:t>
            </a:r>
          </a:p>
          <a:p>
            <a:r>
              <a:rPr lang="ar-SA" sz="1400" b="1" dirty="0"/>
              <a:t>الايميل:</a:t>
            </a:r>
            <a:r>
              <a:rPr lang="en-US" sz="1400" b="1" dirty="0"/>
              <a:t>bashayer.sn@hotmail.com </a:t>
            </a:r>
            <a:endParaRPr lang="ar-SA" sz="1400" b="1" dirty="0"/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6A97C5F2-8EC9-6277-A763-6C1EC07A8770}"/>
              </a:ext>
            </a:extLst>
          </p:cNvPr>
          <p:cNvSpPr txBox="1"/>
          <p:nvPr/>
        </p:nvSpPr>
        <p:spPr>
          <a:xfrm>
            <a:off x="3121614" y="5635755"/>
            <a:ext cx="29557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algn="ctr">
              <a:defRPr sz="1400" b="1"/>
            </a:lvl1pPr>
          </a:lstStyle>
          <a:p>
            <a:pPr algn="r"/>
            <a:r>
              <a:rPr lang="ar-SA" dirty="0"/>
              <a:t>الاسم: عاتكة بنت موسى النهاري </a:t>
            </a:r>
          </a:p>
          <a:p>
            <a:pPr algn="r"/>
            <a:r>
              <a:rPr lang="ar-SA" dirty="0"/>
              <a:t>الايميل:</a:t>
            </a:r>
            <a:r>
              <a:rPr lang="en-US" dirty="0"/>
              <a:t>t9429972@mkhg.moe.gov.sa</a:t>
            </a:r>
            <a:endParaRPr lang="ar-SA" dirty="0"/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94D50BF7-8980-11F2-1876-D6998AC397C4}"/>
              </a:ext>
            </a:extLst>
          </p:cNvPr>
          <p:cNvSpPr txBox="1"/>
          <p:nvPr/>
        </p:nvSpPr>
        <p:spPr>
          <a:xfrm>
            <a:off x="6120561" y="5635755"/>
            <a:ext cx="256068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algn="ctr">
              <a:defRPr sz="1400" b="1"/>
            </a:lvl1pPr>
          </a:lstStyle>
          <a:p>
            <a:pPr algn="r"/>
            <a:r>
              <a:rPr lang="ar-SA" dirty="0"/>
              <a:t>الاسم: بيان بنت صالح السميري </a:t>
            </a:r>
          </a:p>
          <a:p>
            <a:r>
              <a:rPr lang="ar-SA" dirty="0"/>
              <a:t>الايميل:</a:t>
            </a:r>
            <a:r>
              <a:rPr lang="en-US" dirty="0"/>
              <a:t>T.Bayansaleh@gmail.com</a:t>
            </a:r>
            <a:endParaRPr lang="ar-SA" dirty="0"/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9F4752D2-F59A-1944-453D-46646D1E1290}"/>
              </a:ext>
            </a:extLst>
          </p:cNvPr>
          <p:cNvSpPr txBox="1"/>
          <p:nvPr/>
        </p:nvSpPr>
        <p:spPr>
          <a:xfrm>
            <a:off x="432041" y="5635755"/>
            <a:ext cx="27539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>
              <a:defRPr sz="1400" b="1"/>
            </a:lvl1pPr>
          </a:lstStyle>
          <a:p>
            <a:r>
              <a:rPr lang="ar-SA" dirty="0"/>
              <a:t>الاسم : منال بنت عبد العزيز العيسى</a:t>
            </a:r>
          </a:p>
          <a:p>
            <a:r>
              <a:rPr lang="ar-SA" dirty="0"/>
              <a:t>الايميل:</a:t>
            </a:r>
            <a:r>
              <a:rPr lang="en-US" dirty="0"/>
              <a:t>Alessa_manal@hotmail.com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111427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: شكل 6">
            <a:extLst>
              <a:ext uri="{FF2B5EF4-FFF2-40B4-BE49-F238E27FC236}">
                <a16:creationId xmlns:a16="http://schemas.microsoft.com/office/drawing/2014/main" id="{CDE1E5B3-6AD6-5E5C-C924-5576DD64FF82}"/>
              </a:ext>
            </a:extLst>
          </p:cNvPr>
          <p:cNvSpPr/>
          <p:nvPr/>
        </p:nvSpPr>
        <p:spPr>
          <a:xfrm>
            <a:off x="11616001" y="2"/>
            <a:ext cx="575999" cy="3429000"/>
          </a:xfrm>
          <a:custGeom>
            <a:avLst/>
            <a:gdLst>
              <a:gd name="connsiteX0" fmla="*/ 287999 w 575999"/>
              <a:gd name="connsiteY0" fmla="*/ 0 h 3429000"/>
              <a:gd name="connsiteX1" fmla="*/ 575999 w 575999"/>
              <a:gd name="connsiteY1" fmla="*/ 0 h 3429000"/>
              <a:gd name="connsiteX2" fmla="*/ 575999 w 575999"/>
              <a:gd name="connsiteY2" fmla="*/ 3429000 h 3429000"/>
              <a:gd name="connsiteX3" fmla="*/ 288472 w 575999"/>
              <a:gd name="connsiteY3" fmla="*/ 3429000 h 3429000"/>
              <a:gd name="connsiteX4" fmla="*/ 0 w 575999"/>
              <a:gd name="connsiteY4" fmla="*/ 3140529 h 3429000"/>
              <a:gd name="connsiteX5" fmla="*/ 0 w 575999"/>
              <a:gd name="connsiteY5" fmla="*/ 287990 h 3429000"/>
              <a:gd name="connsiteX6" fmla="*/ 5850 w 575999"/>
              <a:gd name="connsiteY6" fmla="*/ 229958 h 3429000"/>
              <a:gd name="connsiteX7" fmla="*/ 287999 w 575999"/>
              <a:gd name="connsiteY7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5999" h="3429000">
                <a:moveTo>
                  <a:pt x="287999" y="0"/>
                </a:moveTo>
                <a:lnTo>
                  <a:pt x="575999" y="0"/>
                </a:lnTo>
                <a:lnTo>
                  <a:pt x="575999" y="3429000"/>
                </a:lnTo>
                <a:lnTo>
                  <a:pt x="288472" y="3429000"/>
                </a:lnTo>
                <a:lnTo>
                  <a:pt x="0" y="3140529"/>
                </a:lnTo>
                <a:lnTo>
                  <a:pt x="0" y="287990"/>
                </a:lnTo>
                <a:lnTo>
                  <a:pt x="5850" y="229958"/>
                </a:lnTo>
                <a:cubicBezTo>
                  <a:pt x="32705" y="98721"/>
                  <a:pt x="148823" y="0"/>
                  <a:pt x="287999" y="0"/>
                </a:cubicBezTo>
                <a:close/>
              </a:path>
            </a:pathLst>
          </a:custGeom>
          <a:solidFill>
            <a:srgbClr val="E0E8F4"/>
          </a:solidFill>
          <a:ln>
            <a:solidFill>
              <a:srgbClr val="3353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12" name="شكل حر: شكل 11">
            <a:extLst>
              <a:ext uri="{FF2B5EF4-FFF2-40B4-BE49-F238E27FC236}">
                <a16:creationId xmlns:a16="http://schemas.microsoft.com/office/drawing/2014/main" id="{E54964E9-7A4E-DC35-C23C-5DC4ABD38D5F}"/>
              </a:ext>
            </a:extLst>
          </p:cNvPr>
          <p:cNvSpPr/>
          <p:nvPr/>
        </p:nvSpPr>
        <p:spPr>
          <a:xfrm>
            <a:off x="11615999" y="299280"/>
            <a:ext cx="576000" cy="6570008"/>
          </a:xfrm>
          <a:custGeom>
            <a:avLst/>
            <a:gdLst>
              <a:gd name="connsiteX0" fmla="*/ 1 w 576000"/>
              <a:gd name="connsiteY0" fmla="*/ 0 h 6613551"/>
              <a:gd name="connsiteX1" fmla="*/ 1 w 576000"/>
              <a:gd name="connsiteY1" fmla="*/ 2852539 h 6613551"/>
              <a:gd name="connsiteX2" fmla="*/ 288473 w 576000"/>
              <a:gd name="connsiteY2" fmla="*/ 3141010 h 6613551"/>
              <a:gd name="connsiteX3" fmla="*/ 576000 w 576000"/>
              <a:gd name="connsiteY3" fmla="*/ 3141010 h 6613551"/>
              <a:gd name="connsiteX4" fmla="*/ 576000 w 576000"/>
              <a:gd name="connsiteY4" fmla="*/ 6037551 h 6613551"/>
              <a:gd name="connsiteX5" fmla="*/ 576000 w 576000"/>
              <a:gd name="connsiteY5" fmla="*/ 6282010 h 6613551"/>
              <a:gd name="connsiteX6" fmla="*/ 576000 w 576000"/>
              <a:gd name="connsiteY6" fmla="*/ 6613551 h 6613551"/>
              <a:gd name="connsiteX7" fmla="*/ 0 w 576000"/>
              <a:gd name="connsiteY7" fmla="*/ 6613551 h 6613551"/>
              <a:gd name="connsiteX8" fmla="*/ 0 w 576000"/>
              <a:gd name="connsiteY8" fmla="*/ 6570010 h 6613551"/>
              <a:gd name="connsiteX9" fmla="*/ 0 w 576000"/>
              <a:gd name="connsiteY9" fmla="*/ 6037551 h 6613551"/>
              <a:gd name="connsiteX10" fmla="*/ 0 w 576000"/>
              <a:gd name="connsiteY10" fmla="*/ 10 h 661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6000" h="6613551">
                <a:moveTo>
                  <a:pt x="1" y="0"/>
                </a:moveTo>
                <a:lnTo>
                  <a:pt x="1" y="2852539"/>
                </a:lnTo>
                <a:lnTo>
                  <a:pt x="288473" y="3141010"/>
                </a:lnTo>
                <a:lnTo>
                  <a:pt x="576000" y="3141010"/>
                </a:lnTo>
                <a:lnTo>
                  <a:pt x="576000" y="6037551"/>
                </a:lnTo>
                <a:lnTo>
                  <a:pt x="576000" y="6282010"/>
                </a:lnTo>
                <a:lnTo>
                  <a:pt x="576000" y="6613551"/>
                </a:lnTo>
                <a:lnTo>
                  <a:pt x="0" y="6613551"/>
                </a:lnTo>
                <a:lnTo>
                  <a:pt x="0" y="6570010"/>
                </a:lnTo>
                <a:lnTo>
                  <a:pt x="0" y="6037551"/>
                </a:lnTo>
                <a:lnTo>
                  <a:pt x="0" y="10"/>
                </a:lnTo>
                <a:close/>
              </a:path>
            </a:pathLst>
          </a:custGeom>
          <a:solidFill>
            <a:srgbClr val="3353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478AD93D-294C-C41F-3037-03CBB74EC79B}"/>
              </a:ext>
            </a:extLst>
          </p:cNvPr>
          <p:cNvSpPr txBox="1"/>
          <p:nvPr/>
        </p:nvSpPr>
        <p:spPr>
          <a:xfrm rot="16200000">
            <a:off x="10918842" y="1570541"/>
            <a:ext cx="197031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التركيز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A62E7068-D393-871D-ABA5-D3B26470EC47}"/>
              </a:ext>
            </a:extLst>
          </p:cNvPr>
          <p:cNvSpPr/>
          <p:nvPr/>
        </p:nvSpPr>
        <p:spPr>
          <a:xfrm>
            <a:off x="-936171" y="435429"/>
            <a:ext cx="468085" cy="478971"/>
          </a:xfrm>
          <a:prstGeom prst="rect">
            <a:avLst/>
          </a:prstGeom>
          <a:solidFill>
            <a:srgbClr val="25A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2FAC0C6C-9A24-3762-BACD-482C14CFDEAE}"/>
              </a:ext>
            </a:extLst>
          </p:cNvPr>
          <p:cNvSpPr/>
          <p:nvPr/>
        </p:nvSpPr>
        <p:spPr>
          <a:xfrm>
            <a:off x="-936171" y="1001486"/>
            <a:ext cx="468085" cy="478971"/>
          </a:xfrm>
          <a:prstGeom prst="rect">
            <a:avLst/>
          </a:prstGeom>
          <a:solidFill>
            <a:srgbClr val="96C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B53169F9-EDFE-11CB-AC10-ACA0F856A50C}"/>
              </a:ext>
            </a:extLst>
          </p:cNvPr>
          <p:cNvSpPr/>
          <p:nvPr/>
        </p:nvSpPr>
        <p:spPr>
          <a:xfrm>
            <a:off x="-936179" y="1561887"/>
            <a:ext cx="468085" cy="478971"/>
          </a:xfrm>
          <a:prstGeom prst="rect">
            <a:avLst/>
          </a:prstGeom>
          <a:solidFill>
            <a:srgbClr val="FFEE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05F93B3F-E5A0-4BDF-7DC6-DF249FF14D56}"/>
              </a:ext>
            </a:extLst>
          </p:cNvPr>
          <p:cNvSpPr/>
          <p:nvPr/>
        </p:nvSpPr>
        <p:spPr>
          <a:xfrm>
            <a:off x="-936173" y="2122288"/>
            <a:ext cx="468085" cy="478971"/>
          </a:xfrm>
          <a:prstGeom prst="rect">
            <a:avLst/>
          </a:prstGeom>
          <a:solidFill>
            <a:srgbClr val="FAE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69DA2D77-7338-5144-1992-997178C7B23D}"/>
              </a:ext>
            </a:extLst>
          </p:cNvPr>
          <p:cNvSpPr/>
          <p:nvPr/>
        </p:nvSpPr>
        <p:spPr>
          <a:xfrm>
            <a:off x="-936179" y="2682688"/>
            <a:ext cx="468085" cy="478971"/>
          </a:xfrm>
          <a:prstGeom prst="rect">
            <a:avLst/>
          </a:prstGeom>
          <a:solidFill>
            <a:srgbClr val="D95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9BB68C7E-F10C-29E0-3261-8DD90379E13E}"/>
              </a:ext>
            </a:extLst>
          </p:cNvPr>
          <p:cNvSpPr/>
          <p:nvPr/>
        </p:nvSpPr>
        <p:spPr>
          <a:xfrm>
            <a:off x="-936175" y="3243090"/>
            <a:ext cx="468085" cy="478971"/>
          </a:xfrm>
          <a:prstGeom prst="rect">
            <a:avLst/>
          </a:prstGeom>
          <a:solidFill>
            <a:srgbClr val="3353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E67E58A8-0B80-D498-30ED-D5375E6C433F}"/>
              </a:ext>
            </a:extLst>
          </p:cNvPr>
          <p:cNvSpPr/>
          <p:nvPr/>
        </p:nvSpPr>
        <p:spPr>
          <a:xfrm>
            <a:off x="-936176" y="3803491"/>
            <a:ext cx="468085" cy="478971"/>
          </a:xfrm>
          <a:prstGeom prst="rect">
            <a:avLst/>
          </a:prstGeom>
          <a:solidFill>
            <a:srgbClr val="FFAD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9846E5C3-E063-D494-BBC3-3A507DFC2D20}"/>
              </a:ext>
            </a:extLst>
          </p:cNvPr>
          <p:cNvSpPr/>
          <p:nvPr/>
        </p:nvSpPr>
        <p:spPr>
          <a:xfrm>
            <a:off x="-936179" y="4363892"/>
            <a:ext cx="468085" cy="478971"/>
          </a:xfrm>
          <a:prstGeom prst="rect">
            <a:avLst/>
          </a:prstGeom>
          <a:solidFill>
            <a:srgbClr val="D96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A7BC923C-9090-739E-2F9A-83C785BB5BED}"/>
              </a:ext>
            </a:extLst>
          </p:cNvPr>
          <p:cNvSpPr/>
          <p:nvPr/>
        </p:nvSpPr>
        <p:spPr>
          <a:xfrm>
            <a:off x="-936179" y="4923013"/>
            <a:ext cx="468085" cy="478971"/>
          </a:xfrm>
          <a:prstGeom prst="rect">
            <a:avLst/>
          </a:prstGeom>
          <a:solidFill>
            <a:srgbClr val="F8F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93A68926-5B7B-634F-7F94-5A041CA6B0DF}"/>
              </a:ext>
            </a:extLst>
          </p:cNvPr>
          <p:cNvSpPr/>
          <p:nvPr/>
        </p:nvSpPr>
        <p:spPr>
          <a:xfrm>
            <a:off x="-936179" y="5438591"/>
            <a:ext cx="468085" cy="478971"/>
          </a:xfrm>
          <a:prstGeom prst="rect">
            <a:avLst/>
          </a:prstGeom>
          <a:solidFill>
            <a:srgbClr val="F8A4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2DDFE4FA-9F35-1309-3442-48DF31A1C2C1}"/>
              </a:ext>
            </a:extLst>
          </p:cNvPr>
          <p:cNvSpPr/>
          <p:nvPr/>
        </p:nvSpPr>
        <p:spPr>
          <a:xfrm>
            <a:off x="-936179" y="6084798"/>
            <a:ext cx="468085" cy="478971"/>
          </a:xfrm>
          <a:prstGeom prst="rect">
            <a:avLst/>
          </a:prstGeom>
          <a:solidFill>
            <a:srgbClr val="465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6" name="رسم 35" descr="مُحاضِر مع تعبئة خالصة">
            <a:extLst>
              <a:ext uri="{FF2B5EF4-FFF2-40B4-BE49-F238E27FC236}">
                <a16:creationId xmlns:a16="http://schemas.microsoft.com/office/drawing/2014/main" id="{F8A83CA5-DF6F-A030-F4DB-4436B5263A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22415" y="5048744"/>
            <a:ext cx="396000" cy="396000"/>
          </a:xfrm>
          <a:prstGeom prst="rect">
            <a:avLst/>
          </a:prstGeom>
        </p:spPr>
      </p:pic>
      <p:pic>
        <p:nvPicPr>
          <p:cNvPr id="37" name="رسم 36" descr="شطب جزئي للمهام في الحافظة مع تعبئة خالصة">
            <a:extLst>
              <a:ext uri="{FF2B5EF4-FFF2-40B4-BE49-F238E27FC236}">
                <a16:creationId xmlns:a16="http://schemas.microsoft.com/office/drawing/2014/main" id="{FEF847A5-7B5B-102B-D283-15EFA3B1BA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722415" y="5993244"/>
            <a:ext cx="396000" cy="396000"/>
          </a:xfrm>
          <a:prstGeom prst="rect">
            <a:avLst/>
          </a:prstGeom>
        </p:spPr>
      </p:pic>
      <p:pic>
        <p:nvPicPr>
          <p:cNvPr id="2" name="رسم 1" descr="تشغيل الأضواء مع تعبئة خالصة">
            <a:extLst>
              <a:ext uri="{FF2B5EF4-FFF2-40B4-BE49-F238E27FC236}">
                <a16:creationId xmlns:a16="http://schemas.microsoft.com/office/drawing/2014/main" id="{8257C537-7229-F889-3220-3C3E98739A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677259" y="4104245"/>
            <a:ext cx="432000" cy="432000"/>
          </a:xfrm>
          <a:prstGeom prst="rect">
            <a:avLst/>
          </a:prstGeom>
        </p:spPr>
      </p:pic>
      <p:pic>
        <p:nvPicPr>
          <p:cNvPr id="3" name="رسم 2" descr="حبل معقَد مع تعبئة خالصة">
            <a:extLst>
              <a:ext uri="{FF2B5EF4-FFF2-40B4-BE49-F238E27FC236}">
                <a16:creationId xmlns:a16="http://schemas.microsoft.com/office/drawing/2014/main" id="{A84687DC-A678-A33C-E58F-095DCB7985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306" y="3841306"/>
            <a:ext cx="360000" cy="360000"/>
          </a:xfrm>
          <a:prstGeom prst="rect">
            <a:avLst/>
          </a:prstGeom>
        </p:spPr>
      </p:pic>
      <p:pic>
        <p:nvPicPr>
          <p:cNvPr id="4" name="رسم 3" descr="خطاب مع تعبئة خالصة">
            <a:extLst>
              <a:ext uri="{FF2B5EF4-FFF2-40B4-BE49-F238E27FC236}">
                <a16:creationId xmlns:a16="http://schemas.microsoft.com/office/drawing/2014/main" id="{B5CAAE1B-8C51-2CE8-0BF7-A02B3C92B7C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5306" y="3158661"/>
            <a:ext cx="360000" cy="360000"/>
          </a:xfrm>
          <a:prstGeom prst="rect">
            <a:avLst/>
          </a:prstGeom>
        </p:spPr>
      </p:pic>
      <p:pic>
        <p:nvPicPr>
          <p:cNvPr id="5" name="رسم 4" descr="نقطة الهدف مع تعبئة خالصة">
            <a:extLst>
              <a:ext uri="{FF2B5EF4-FFF2-40B4-BE49-F238E27FC236}">
                <a16:creationId xmlns:a16="http://schemas.microsoft.com/office/drawing/2014/main" id="{B00791D6-5654-C5E3-4635-EE13E4E1756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5306" y="2476018"/>
            <a:ext cx="360000" cy="360000"/>
          </a:xfrm>
          <a:prstGeom prst="rect">
            <a:avLst/>
          </a:prstGeom>
        </p:spPr>
      </p:pic>
      <p:pic>
        <p:nvPicPr>
          <p:cNvPr id="6" name="رسم 5" descr="فكرة جيدة مع تعبئة خالصة">
            <a:extLst>
              <a:ext uri="{FF2B5EF4-FFF2-40B4-BE49-F238E27FC236}">
                <a16:creationId xmlns:a16="http://schemas.microsoft.com/office/drawing/2014/main" id="{CFEDB985-2139-75FD-A350-6387A895BCE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5306" y="1110732"/>
            <a:ext cx="360000" cy="360000"/>
          </a:xfrm>
          <a:prstGeom prst="rect">
            <a:avLst/>
          </a:prstGeom>
        </p:spPr>
      </p:pic>
      <p:pic>
        <p:nvPicPr>
          <p:cNvPr id="8" name="رسم 7" descr="فقاعة فكرة مع تعبئة خالصة">
            <a:extLst>
              <a:ext uri="{FF2B5EF4-FFF2-40B4-BE49-F238E27FC236}">
                <a16:creationId xmlns:a16="http://schemas.microsoft.com/office/drawing/2014/main" id="{5256986B-C2F4-4BAA-E25A-CE238DA6506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5306" y="1793375"/>
            <a:ext cx="360000" cy="360000"/>
          </a:xfrm>
          <a:prstGeom prst="rect">
            <a:avLst/>
          </a:prstGeom>
        </p:spPr>
      </p:pic>
      <p:pic>
        <p:nvPicPr>
          <p:cNvPr id="9" name="رسم 8" descr="شاشة جهاز العرض مع تعبئة خالصة">
            <a:extLst>
              <a:ext uri="{FF2B5EF4-FFF2-40B4-BE49-F238E27FC236}">
                <a16:creationId xmlns:a16="http://schemas.microsoft.com/office/drawing/2014/main" id="{53EE18F7-360F-3220-8A8A-8660FFC1E63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5306" y="428089"/>
            <a:ext cx="360000" cy="360000"/>
          </a:xfrm>
          <a:prstGeom prst="rect">
            <a:avLst/>
          </a:prstGeom>
        </p:spPr>
      </p:pic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3BA48593-DE1E-A585-95E0-739E38CD2C49}"/>
              </a:ext>
            </a:extLst>
          </p:cNvPr>
          <p:cNvSpPr/>
          <p:nvPr/>
        </p:nvSpPr>
        <p:spPr>
          <a:xfrm>
            <a:off x="39306" y="3785667"/>
            <a:ext cx="432000" cy="432000"/>
          </a:xfrm>
          <a:prstGeom prst="ellipse">
            <a:avLst/>
          </a:prstGeom>
          <a:noFill/>
          <a:ln w="57150">
            <a:solidFill>
              <a:srgbClr val="3353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6944B96C-BAC1-A92C-F993-CAAC948D3BF4}"/>
              </a:ext>
            </a:extLst>
          </p:cNvPr>
          <p:cNvSpPr txBox="1"/>
          <p:nvPr/>
        </p:nvSpPr>
        <p:spPr>
          <a:xfrm>
            <a:off x="7882757" y="593271"/>
            <a:ext cx="3025290" cy="584775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wrap="square">
            <a:spAutoFit/>
          </a:bodyPr>
          <a:lstStyle>
            <a:defPPr>
              <a:defRPr lang="ar-SA"/>
            </a:defPPr>
            <a:lvl1pPr algn="ctr">
              <a:defRPr sz="3200" b="1"/>
            </a:lvl1pPr>
          </a:lstStyle>
          <a:p>
            <a:r>
              <a:rPr lang="ar-BH" altLang="ar-SA" dirty="0">
                <a:solidFill>
                  <a:schemeClr val="accent1">
                    <a:lumMod val="50000"/>
                  </a:schemeClr>
                </a:solidFill>
              </a:rPr>
              <a:t>فكري منطقيا </a:t>
            </a:r>
            <a:endParaRPr lang="ar-EG" altLang="ar-SA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3" name="صورة 22" descr="صورة تحتوي على نص, بطاقة عمل, لقطة شاشة&#10;&#10;تم إنشاء الوصف تلقائياً">
            <a:extLst>
              <a:ext uri="{FF2B5EF4-FFF2-40B4-BE49-F238E27FC236}">
                <a16:creationId xmlns:a16="http://schemas.microsoft.com/office/drawing/2014/main" id="{9D280F5E-DE57-F622-54FC-EA753B06AB09}"/>
              </a:ext>
            </a:extLst>
          </p:cNvPr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02" y="3400336"/>
            <a:ext cx="8659009" cy="2905125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14143856-4E24-0A4D-2AB5-F79D2CEEDF61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02790" y="1538465"/>
            <a:ext cx="10845724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06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: شكل 6">
            <a:extLst>
              <a:ext uri="{FF2B5EF4-FFF2-40B4-BE49-F238E27FC236}">
                <a16:creationId xmlns:a16="http://schemas.microsoft.com/office/drawing/2014/main" id="{CDE1E5B3-6AD6-5E5C-C924-5576DD64FF82}"/>
              </a:ext>
            </a:extLst>
          </p:cNvPr>
          <p:cNvSpPr/>
          <p:nvPr/>
        </p:nvSpPr>
        <p:spPr>
          <a:xfrm>
            <a:off x="11616001" y="2"/>
            <a:ext cx="575999" cy="3429000"/>
          </a:xfrm>
          <a:custGeom>
            <a:avLst/>
            <a:gdLst>
              <a:gd name="connsiteX0" fmla="*/ 287999 w 575999"/>
              <a:gd name="connsiteY0" fmla="*/ 0 h 3429000"/>
              <a:gd name="connsiteX1" fmla="*/ 575999 w 575999"/>
              <a:gd name="connsiteY1" fmla="*/ 0 h 3429000"/>
              <a:gd name="connsiteX2" fmla="*/ 575999 w 575999"/>
              <a:gd name="connsiteY2" fmla="*/ 3429000 h 3429000"/>
              <a:gd name="connsiteX3" fmla="*/ 288472 w 575999"/>
              <a:gd name="connsiteY3" fmla="*/ 3429000 h 3429000"/>
              <a:gd name="connsiteX4" fmla="*/ 0 w 575999"/>
              <a:gd name="connsiteY4" fmla="*/ 3140529 h 3429000"/>
              <a:gd name="connsiteX5" fmla="*/ 0 w 575999"/>
              <a:gd name="connsiteY5" fmla="*/ 287990 h 3429000"/>
              <a:gd name="connsiteX6" fmla="*/ 5850 w 575999"/>
              <a:gd name="connsiteY6" fmla="*/ 229958 h 3429000"/>
              <a:gd name="connsiteX7" fmla="*/ 287999 w 575999"/>
              <a:gd name="connsiteY7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5999" h="3429000">
                <a:moveTo>
                  <a:pt x="287999" y="0"/>
                </a:moveTo>
                <a:lnTo>
                  <a:pt x="575999" y="0"/>
                </a:lnTo>
                <a:lnTo>
                  <a:pt x="575999" y="3429000"/>
                </a:lnTo>
                <a:lnTo>
                  <a:pt x="288472" y="3429000"/>
                </a:lnTo>
                <a:lnTo>
                  <a:pt x="0" y="3140529"/>
                </a:lnTo>
                <a:lnTo>
                  <a:pt x="0" y="287990"/>
                </a:lnTo>
                <a:lnTo>
                  <a:pt x="5850" y="229958"/>
                </a:lnTo>
                <a:cubicBezTo>
                  <a:pt x="32705" y="98721"/>
                  <a:pt x="148823" y="0"/>
                  <a:pt x="287999" y="0"/>
                </a:cubicBezTo>
                <a:close/>
              </a:path>
            </a:pathLst>
          </a:custGeom>
          <a:solidFill>
            <a:srgbClr val="D5EBE1"/>
          </a:solidFill>
          <a:ln>
            <a:solidFill>
              <a:srgbClr val="25A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12" name="شكل حر: شكل 11">
            <a:extLst>
              <a:ext uri="{FF2B5EF4-FFF2-40B4-BE49-F238E27FC236}">
                <a16:creationId xmlns:a16="http://schemas.microsoft.com/office/drawing/2014/main" id="{E54964E9-7A4E-DC35-C23C-5DC4ABD38D5F}"/>
              </a:ext>
            </a:extLst>
          </p:cNvPr>
          <p:cNvSpPr/>
          <p:nvPr/>
        </p:nvSpPr>
        <p:spPr>
          <a:xfrm>
            <a:off x="11615999" y="299280"/>
            <a:ext cx="576000" cy="6570008"/>
          </a:xfrm>
          <a:custGeom>
            <a:avLst/>
            <a:gdLst>
              <a:gd name="connsiteX0" fmla="*/ 1 w 576000"/>
              <a:gd name="connsiteY0" fmla="*/ 0 h 6613551"/>
              <a:gd name="connsiteX1" fmla="*/ 1 w 576000"/>
              <a:gd name="connsiteY1" fmla="*/ 2852539 h 6613551"/>
              <a:gd name="connsiteX2" fmla="*/ 288473 w 576000"/>
              <a:gd name="connsiteY2" fmla="*/ 3141010 h 6613551"/>
              <a:gd name="connsiteX3" fmla="*/ 576000 w 576000"/>
              <a:gd name="connsiteY3" fmla="*/ 3141010 h 6613551"/>
              <a:gd name="connsiteX4" fmla="*/ 576000 w 576000"/>
              <a:gd name="connsiteY4" fmla="*/ 6037551 h 6613551"/>
              <a:gd name="connsiteX5" fmla="*/ 576000 w 576000"/>
              <a:gd name="connsiteY5" fmla="*/ 6282010 h 6613551"/>
              <a:gd name="connsiteX6" fmla="*/ 576000 w 576000"/>
              <a:gd name="connsiteY6" fmla="*/ 6613551 h 6613551"/>
              <a:gd name="connsiteX7" fmla="*/ 0 w 576000"/>
              <a:gd name="connsiteY7" fmla="*/ 6613551 h 6613551"/>
              <a:gd name="connsiteX8" fmla="*/ 0 w 576000"/>
              <a:gd name="connsiteY8" fmla="*/ 6570010 h 6613551"/>
              <a:gd name="connsiteX9" fmla="*/ 0 w 576000"/>
              <a:gd name="connsiteY9" fmla="*/ 6037551 h 6613551"/>
              <a:gd name="connsiteX10" fmla="*/ 0 w 576000"/>
              <a:gd name="connsiteY10" fmla="*/ 10 h 661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6000" h="6613551">
                <a:moveTo>
                  <a:pt x="1" y="0"/>
                </a:moveTo>
                <a:lnTo>
                  <a:pt x="1" y="2852539"/>
                </a:lnTo>
                <a:lnTo>
                  <a:pt x="288473" y="3141010"/>
                </a:lnTo>
                <a:lnTo>
                  <a:pt x="576000" y="3141010"/>
                </a:lnTo>
                <a:lnTo>
                  <a:pt x="576000" y="6037551"/>
                </a:lnTo>
                <a:lnTo>
                  <a:pt x="576000" y="6282010"/>
                </a:lnTo>
                <a:lnTo>
                  <a:pt x="576000" y="6613551"/>
                </a:lnTo>
                <a:lnTo>
                  <a:pt x="0" y="6613551"/>
                </a:lnTo>
                <a:lnTo>
                  <a:pt x="0" y="6570010"/>
                </a:lnTo>
                <a:lnTo>
                  <a:pt x="0" y="6037551"/>
                </a:lnTo>
                <a:lnTo>
                  <a:pt x="0" y="10"/>
                </a:lnTo>
                <a:close/>
              </a:path>
            </a:pathLst>
          </a:custGeom>
          <a:solidFill>
            <a:srgbClr val="25A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478AD93D-294C-C41F-3037-03CBB74EC79B}"/>
              </a:ext>
            </a:extLst>
          </p:cNvPr>
          <p:cNvSpPr txBox="1"/>
          <p:nvPr/>
        </p:nvSpPr>
        <p:spPr>
          <a:xfrm rot="16200000">
            <a:off x="10918842" y="1570541"/>
            <a:ext cx="197031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التدريس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A62E7068-D393-871D-ABA5-D3B26470EC47}"/>
              </a:ext>
            </a:extLst>
          </p:cNvPr>
          <p:cNvSpPr/>
          <p:nvPr/>
        </p:nvSpPr>
        <p:spPr>
          <a:xfrm>
            <a:off x="-936171" y="435429"/>
            <a:ext cx="468085" cy="478971"/>
          </a:xfrm>
          <a:prstGeom prst="rect">
            <a:avLst/>
          </a:prstGeom>
          <a:solidFill>
            <a:srgbClr val="25A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2FAC0C6C-9A24-3762-BACD-482C14CFDEAE}"/>
              </a:ext>
            </a:extLst>
          </p:cNvPr>
          <p:cNvSpPr/>
          <p:nvPr/>
        </p:nvSpPr>
        <p:spPr>
          <a:xfrm>
            <a:off x="-936171" y="1001486"/>
            <a:ext cx="468085" cy="478971"/>
          </a:xfrm>
          <a:prstGeom prst="rect">
            <a:avLst/>
          </a:prstGeom>
          <a:solidFill>
            <a:srgbClr val="96C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B53169F9-EDFE-11CB-AC10-ACA0F856A50C}"/>
              </a:ext>
            </a:extLst>
          </p:cNvPr>
          <p:cNvSpPr/>
          <p:nvPr/>
        </p:nvSpPr>
        <p:spPr>
          <a:xfrm>
            <a:off x="-936179" y="1561887"/>
            <a:ext cx="468085" cy="478971"/>
          </a:xfrm>
          <a:prstGeom prst="rect">
            <a:avLst/>
          </a:prstGeom>
          <a:solidFill>
            <a:srgbClr val="FFEE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05F93B3F-E5A0-4BDF-7DC6-DF249FF14D56}"/>
              </a:ext>
            </a:extLst>
          </p:cNvPr>
          <p:cNvSpPr/>
          <p:nvPr/>
        </p:nvSpPr>
        <p:spPr>
          <a:xfrm>
            <a:off x="-936173" y="2122288"/>
            <a:ext cx="468085" cy="478971"/>
          </a:xfrm>
          <a:prstGeom prst="rect">
            <a:avLst/>
          </a:prstGeom>
          <a:solidFill>
            <a:srgbClr val="FAE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69DA2D77-7338-5144-1992-997178C7B23D}"/>
              </a:ext>
            </a:extLst>
          </p:cNvPr>
          <p:cNvSpPr/>
          <p:nvPr/>
        </p:nvSpPr>
        <p:spPr>
          <a:xfrm>
            <a:off x="-936179" y="2682688"/>
            <a:ext cx="468085" cy="478971"/>
          </a:xfrm>
          <a:prstGeom prst="rect">
            <a:avLst/>
          </a:prstGeom>
          <a:solidFill>
            <a:srgbClr val="D95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9BB68C7E-F10C-29E0-3261-8DD90379E13E}"/>
              </a:ext>
            </a:extLst>
          </p:cNvPr>
          <p:cNvSpPr/>
          <p:nvPr/>
        </p:nvSpPr>
        <p:spPr>
          <a:xfrm>
            <a:off x="-936175" y="3243090"/>
            <a:ext cx="468085" cy="478971"/>
          </a:xfrm>
          <a:prstGeom prst="rect">
            <a:avLst/>
          </a:prstGeom>
          <a:solidFill>
            <a:srgbClr val="3353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E67E58A8-0B80-D498-30ED-D5375E6C433F}"/>
              </a:ext>
            </a:extLst>
          </p:cNvPr>
          <p:cNvSpPr/>
          <p:nvPr/>
        </p:nvSpPr>
        <p:spPr>
          <a:xfrm>
            <a:off x="-936176" y="3803491"/>
            <a:ext cx="468085" cy="478971"/>
          </a:xfrm>
          <a:prstGeom prst="rect">
            <a:avLst/>
          </a:prstGeom>
          <a:solidFill>
            <a:srgbClr val="FFAD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9846E5C3-E063-D494-BBC3-3A507DFC2D20}"/>
              </a:ext>
            </a:extLst>
          </p:cNvPr>
          <p:cNvSpPr/>
          <p:nvPr/>
        </p:nvSpPr>
        <p:spPr>
          <a:xfrm>
            <a:off x="-936179" y="4363892"/>
            <a:ext cx="468085" cy="478971"/>
          </a:xfrm>
          <a:prstGeom prst="rect">
            <a:avLst/>
          </a:prstGeom>
          <a:solidFill>
            <a:srgbClr val="D96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A7BC923C-9090-739E-2F9A-83C785BB5BED}"/>
              </a:ext>
            </a:extLst>
          </p:cNvPr>
          <p:cNvSpPr/>
          <p:nvPr/>
        </p:nvSpPr>
        <p:spPr>
          <a:xfrm>
            <a:off x="-936179" y="4923013"/>
            <a:ext cx="468085" cy="478971"/>
          </a:xfrm>
          <a:prstGeom prst="rect">
            <a:avLst/>
          </a:prstGeom>
          <a:solidFill>
            <a:srgbClr val="F8F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93A68926-5B7B-634F-7F94-5A041CA6B0DF}"/>
              </a:ext>
            </a:extLst>
          </p:cNvPr>
          <p:cNvSpPr/>
          <p:nvPr/>
        </p:nvSpPr>
        <p:spPr>
          <a:xfrm>
            <a:off x="-936179" y="5438591"/>
            <a:ext cx="468085" cy="478971"/>
          </a:xfrm>
          <a:prstGeom prst="rect">
            <a:avLst/>
          </a:prstGeom>
          <a:solidFill>
            <a:srgbClr val="F8A4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2DDFE4FA-9F35-1309-3442-48DF31A1C2C1}"/>
              </a:ext>
            </a:extLst>
          </p:cNvPr>
          <p:cNvSpPr/>
          <p:nvPr/>
        </p:nvSpPr>
        <p:spPr>
          <a:xfrm>
            <a:off x="-936179" y="6084798"/>
            <a:ext cx="468085" cy="478971"/>
          </a:xfrm>
          <a:prstGeom prst="rect">
            <a:avLst/>
          </a:prstGeom>
          <a:solidFill>
            <a:srgbClr val="465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5" name="رسم 34" descr="تشغيل الأضواء مع تعبئة خالصة">
            <a:extLst>
              <a:ext uri="{FF2B5EF4-FFF2-40B4-BE49-F238E27FC236}">
                <a16:creationId xmlns:a16="http://schemas.microsoft.com/office/drawing/2014/main" id="{21B276BE-BB9E-623F-5828-650E0D4A63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722415" y="4104245"/>
            <a:ext cx="396000" cy="396000"/>
          </a:xfrm>
          <a:prstGeom prst="rect">
            <a:avLst/>
          </a:prstGeom>
        </p:spPr>
      </p:pic>
      <p:pic>
        <p:nvPicPr>
          <p:cNvPr id="36" name="رسم 35" descr="مُحاضِر مع تعبئة خالصة">
            <a:extLst>
              <a:ext uri="{FF2B5EF4-FFF2-40B4-BE49-F238E27FC236}">
                <a16:creationId xmlns:a16="http://schemas.microsoft.com/office/drawing/2014/main" id="{F8A83CA5-DF6F-A030-F4DB-4436B5263A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677259" y="5048744"/>
            <a:ext cx="432000" cy="432000"/>
          </a:xfrm>
          <a:prstGeom prst="rect">
            <a:avLst/>
          </a:prstGeom>
        </p:spPr>
      </p:pic>
      <p:pic>
        <p:nvPicPr>
          <p:cNvPr id="37" name="رسم 36" descr="شطب جزئي للمهام في الحافظة مع تعبئة خالصة">
            <a:extLst>
              <a:ext uri="{FF2B5EF4-FFF2-40B4-BE49-F238E27FC236}">
                <a16:creationId xmlns:a16="http://schemas.microsoft.com/office/drawing/2014/main" id="{FEF847A5-7B5B-102B-D283-15EFA3B1BA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722415" y="5993244"/>
            <a:ext cx="396000" cy="396000"/>
          </a:xfrm>
          <a:prstGeom prst="rect">
            <a:avLst/>
          </a:prstGeom>
        </p:spPr>
      </p:pic>
      <p:pic>
        <p:nvPicPr>
          <p:cNvPr id="2" name="رسم 1" descr="عصف ذهني مع تعبئة خالصة">
            <a:extLst>
              <a:ext uri="{FF2B5EF4-FFF2-40B4-BE49-F238E27FC236}">
                <a16:creationId xmlns:a16="http://schemas.microsoft.com/office/drawing/2014/main" id="{757F3320-E4AA-BD66-6AD0-634FE8CEB2A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5166" y="2109979"/>
            <a:ext cx="396000" cy="396000"/>
          </a:xfrm>
          <a:prstGeom prst="rect">
            <a:avLst/>
          </a:prstGeom>
        </p:spPr>
      </p:pic>
      <p:pic>
        <p:nvPicPr>
          <p:cNvPr id="3" name="رسم 2" descr="كاميرا فيديو مع تعبئة خالصة">
            <a:extLst>
              <a:ext uri="{FF2B5EF4-FFF2-40B4-BE49-F238E27FC236}">
                <a16:creationId xmlns:a16="http://schemas.microsoft.com/office/drawing/2014/main" id="{5529B158-4B14-7580-7497-F38395231D9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5166" y="2925967"/>
            <a:ext cx="396000" cy="396000"/>
          </a:xfrm>
          <a:prstGeom prst="rect">
            <a:avLst/>
          </a:prstGeom>
        </p:spPr>
      </p:pic>
      <p:pic>
        <p:nvPicPr>
          <p:cNvPr id="4" name="رسم 3" descr="لوحة الكلاكيت مع تعبئة خالصة">
            <a:extLst>
              <a:ext uri="{FF2B5EF4-FFF2-40B4-BE49-F238E27FC236}">
                <a16:creationId xmlns:a16="http://schemas.microsoft.com/office/drawing/2014/main" id="{1F66756A-13F3-534E-36F9-54D7861CC0A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5166" y="3646976"/>
            <a:ext cx="396000" cy="396000"/>
          </a:xfrm>
          <a:prstGeom prst="rect">
            <a:avLst/>
          </a:prstGeom>
        </p:spPr>
      </p:pic>
      <p:pic>
        <p:nvPicPr>
          <p:cNvPr id="5" name="رسم 4" descr="فصل دراسي مع تعبئة خالصة">
            <a:extLst>
              <a:ext uri="{FF2B5EF4-FFF2-40B4-BE49-F238E27FC236}">
                <a16:creationId xmlns:a16="http://schemas.microsoft.com/office/drawing/2014/main" id="{AB4F1912-E70C-E9DF-FDC9-A1954366EA7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5166" y="1287816"/>
            <a:ext cx="396000" cy="396000"/>
          </a:xfrm>
          <a:prstGeom prst="rect">
            <a:avLst/>
          </a:prstGeom>
        </p:spPr>
      </p:pic>
      <p:pic>
        <p:nvPicPr>
          <p:cNvPr id="11" name="رسم 10" descr="مراجعة العميل مع تعبئة خالصة">
            <a:extLst>
              <a:ext uri="{FF2B5EF4-FFF2-40B4-BE49-F238E27FC236}">
                <a16:creationId xmlns:a16="http://schemas.microsoft.com/office/drawing/2014/main" id="{A4F7BC7F-B268-A09B-1D6C-1A684EDBE86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5166" y="429909"/>
            <a:ext cx="396000" cy="39600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A713B6B3-5237-CE5F-114D-6D939B17930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957604" y="464834"/>
            <a:ext cx="4426080" cy="1225402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CBB021DE-AF53-C21B-4116-1051BC495BA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95823" y="2075427"/>
            <a:ext cx="10455546" cy="914479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2125AB9D-067D-9913-A479-61238DDE949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223" y="3243679"/>
            <a:ext cx="1973136" cy="1907365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1A09E962-319D-40D9-FA74-B5A2BFD8B90F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234442" y="3409785"/>
            <a:ext cx="1975275" cy="1908213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A306C4CE-52E0-9AF2-D20A-DC9EC3FB667E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458785" y="3508599"/>
            <a:ext cx="1975275" cy="1908213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B6EBAC64-3711-B6C9-DBED-475F2A0402A2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35276" y="3460761"/>
            <a:ext cx="1975275" cy="1908213"/>
          </a:xfrm>
          <a:prstGeom prst="rect">
            <a:avLst/>
          </a:prstGeom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B94EEE95-0465-7D7B-D8DB-DAE7B3A825E4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494406" y="2928534"/>
            <a:ext cx="1414395" cy="883997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E55D3DE3-66CF-BC67-54EB-2A9973346ECB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963960" y="3018762"/>
            <a:ext cx="1414395" cy="883997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7D03F751-07A9-B52C-8CAD-864F5709C9A1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746168" y="3066600"/>
            <a:ext cx="1414395" cy="883997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E1A106C1-067E-FBC3-E1E0-CBABAA402567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251980" y="3167968"/>
            <a:ext cx="1414395" cy="883997"/>
          </a:xfrm>
          <a:prstGeom prst="rect">
            <a:avLst/>
          </a:prstGeom>
        </p:spPr>
      </p:pic>
      <p:sp>
        <p:nvSpPr>
          <p:cNvPr id="33" name="مربع نص 32">
            <a:extLst>
              <a:ext uri="{FF2B5EF4-FFF2-40B4-BE49-F238E27FC236}">
                <a16:creationId xmlns:a16="http://schemas.microsoft.com/office/drawing/2014/main" id="{A9B146F6-BB90-4917-07B6-52D7DF2B44E7}"/>
              </a:ext>
            </a:extLst>
          </p:cNvPr>
          <p:cNvSpPr txBox="1"/>
          <p:nvPr/>
        </p:nvSpPr>
        <p:spPr>
          <a:xfrm>
            <a:off x="8125583" y="3812531"/>
            <a:ext cx="2350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/>
              <a:t>النحاس</a:t>
            </a:r>
            <a:endParaRPr lang="en-US" sz="4000" dirty="0"/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05F03E94-3890-6866-99A9-6DCE3ECC10FC}"/>
              </a:ext>
            </a:extLst>
          </p:cNvPr>
          <p:cNvSpPr txBox="1"/>
          <p:nvPr/>
        </p:nvSpPr>
        <p:spPr>
          <a:xfrm>
            <a:off x="5898690" y="3879973"/>
            <a:ext cx="2041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200" dirty="0"/>
              <a:t>ملح الطعام </a:t>
            </a:r>
            <a:endParaRPr lang="en-US" sz="3200" dirty="0"/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80D33C68-A3B0-67E6-63DA-BAB434727FC1}"/>
              </a:ext>
            </a:extLst>
          </p:cNvPr>
          <p:cNvSpPr txBox="1"/>
          <p:nvPr/>
        </p:nvSpPr>
        <p:spPr>
          <a:xfrm>
            <a:off x="3160563" y="3868095"/>
            <a:ext cx="1857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200" dirty="0"/>
              <a:t>ماء البحر</a:t>
            </a:r>
            <a:endParaRPr lang="en-US" sz="3200" dirty="0"/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F4B5EC57-ABD0-47D0-9EF7-B0A36E215ED1}"/>
              </a:ext>
            </a:extLst>
          </p:cNvPr>
          <p:cNvSpPr txBox="1"/>
          <p:nvPr/>
        </p:nvSpPr>
        <p:spPr>
          <a:xfrm>
            <a:off x="430589" y="4013454"/>
            <a:ext cx="2044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/>
              <a:t>الماء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3055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13">
            <a:extLst>
              <a:ext uri="{FF2B5EF4-FFF2-40B4-BE49-F238E27FC236}">
                <a16:creationId xmlns:a16="http://schemas.microsoft.com/office/drawing/2014/main" id="{A62E7068-D393-871D-ABA5-D3B26470EC47}"/>
              </a:ext>
            </a:extLst>
          </p:cNvPr>
          <p:cNvSpPr/>
          <p:nvPr/>
        </p:nvSpPr>
        <p:spPr>
          <a:xfrm>
            <a:off x="-936171" y="435429"/>
            <a:ext cx="468085" cy="478971"/>
          </a:xfrm>
          <a:prstGeom prst="rect">
            <a:avLst/>
          </a:prstGeom>
          <a:solidFill>
            <a:srgbClr val="25A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2FAC0C6C-9A24-3762-BACD-482C14CFDEAE}"/>
              </a:ext>
            </a:extLst>
          </p:cNvPr>
          <p:cNvSpPr/>
          <p:nvPr/>
        </p:nvSpPr>
        <p:spPr>
          <a:xfrm>
            <a:off x="-936171" y="1001486"/>
            <a:ext cx="468085" cy="478971"/>
          </a:xfrm>
          <a:prstGeom prst="rect">
            <a:avLst/>
          </a:prstGeom>
          <a:solidFill>
            <a:srgbClr val="96C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B53169F9-EDFE-11CB-AC10-ACA0F856A50C}"/>
              </a:ext>
            </a:extLst>
          </p:cNvPr>
          <p:cNvSpPr/>
          <p:nvPr/>
        </p:nvSpPr>
        <p:spPr>
          <a:xfrm>
            <a:off x="-936179" y="1561887"/>
            <a:ext cx="468085" cy="478971"/>
          </a:xfrm>
          <a:prstGeom prst="rect">
            <a:avLst/>
          </a:prstGeom>
          <a:solidFill>
            <a:srgbClr val="FFEE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05F93B3F-E5A0-4BDF-7DC6-DF249FF14D56}"/>
              </a:ext>
            </a:extLst>
          </p:cNvPr>
          <p:cNvSpPr/>
          <p:nvPr/>
        </p:nvSpPr>
        <p:spPr>
          <a:xfrm>
            <a:off x="-936173" y="2122288"/>
            <a:ext cx="468085" cy="478971"/>
          </a:xfrm>
          <a:prstGeom prst="rect">
            <a:avLst/>
          </a:prstGeom>
          <a:solidFill>
            <a:srgbClr val="FAE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69DA2D77-7338-5144-1992-997178C7B23D}"/>
              </a:ext>
            </a:extLst>
          </p:cNvPr>
          <p:cNvSpPr/>
          <p:nvPr/>
        </p:nvSpPr>
        <p:spPr>
          <a:xfrm>
            <a:off x="-936179" y="2682688"/>
            <a:ext cx="468085" cy="478971"/>
          </a:xfrm>
          <a:prstGeom prst="rect">
            <a:avLst/>
          </a:prstGeom>
          <a:solidFill>
            <a:srgbClr val="D95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9BB68C7E-F10C-29E0-3261-8DD90379E13E}"/>
              </a:ext>
            </a:extLst>
          </p:cNvPr>
          <p:cNvSpPr/>
          <p:nvPr/>
        </p:nvSpPr>
        <p:spPr>
          <a:xfrm>
            <a:off x="-936175" y="3243090"/>
            <a:ext cx="468085" cy="478971"/>
          </a:xfrm>
          <a:prstGeom prst="rect">
            <a:avLst/>
          </a:prstGeom>
          <a:solidFill>
            <a:srgbClr val="3353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E67E58A8-0B80-D498-30ED-D5375E6C433F}"/>
              </a:ext>
            </a:extLst>
          </p:cNvPr>
          <p:cNvSpPr/>
          <p:nvPr/>
        </p:nvSpPr>
        <p:spPr>
          <a:xfrm>
            <a:off x="-936176" y="3803491"/>
            <a:ext cx="468085" cy="478971"/>
          </a:xfrm>
          <a:prstGeom prst="rect">
            <a:avLst/>
          </a:prstGeom>
          <a:solidFill>
            <a:srgbClr val="FFAD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9846E5C3-E063-D494-BBC3-3A507DFC2D20}"/>
              </a:ext>
            </a:extLst>
          </p:cNvPr>
          <p:cNvSpPr/>
          <p:nvPr/>
        </p:nvSpPr>
        <p:spPr>
          <a:xfrm>
            <a:off x="-936179" y="4363892"/>
            <a:ext cx="468085" cy="478971"/>
          </a:xfrm>
          <a:prstGeom prst="rect">
            <a:avLst/>
          </a:prstGeom>
          <a:solidFill>
            <a:srgbClr val="D96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A7BC923C-9090-739E-2F9A-83C785BB5BED}"/>
              </a:ext>
            </a:extLst>
          </p:cNvPr>
          <p:cNvSpPr/>
          <p:nvPr/>
        </p:nvSpPr>
        <p:spPr>
          <a:xfrm>
            <a:off x="-936179" y="4923013"/>
            <a:ext cx="468085" cy="478971"/>
          </a:xfrm>
          <a:prstGeom prst="rect">
            <a:avLst/>
          </a:prstGeom>
          <a:solidFill>
            <a:srgbClr val="F8F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93A68926-5B7B-634F-7F94-5A041CA6B0DF}"/>
              </a:ext>
            </a:extLst>
          </p:cNvPr>
          <p:cNvSpPr/>
          <p:nvPr/>
        </p:nvSpPr>
        <p:spPr>
          <a:xfrm>
            <a:off x="-936179" y="5438591"/>
            <a:ext cx="468085" cy="478971"/>
          </a:xfrm>
          <a:prstGeom prst="rect">
            <a:avLst/>
          </a:prstGeom>
          <a:solidFill>
            <a:srgbClr val="F8A4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2DDFE4FA-9F35-1309-3442-48DF31A1C2C1}"/>
              </a:ext>
            </a:extLst>
          </p:cNvPr>
          <p:cNvSpPr/>
          <p:nvPr/>
        </p:nvSpPr>
        <p:spPr>
          <a:xfrm>
            <a:off x="-936179" y="6084798"/>
            <a:ext cx="468085" cy="478971"/>
          </a:xfrm>
          <a:prstGeom prst="rect">
            <a:avLst/>
          </a:prstGeom>
          <a:solidFill>
            <a:srgbClr val="465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رسم 4" descr="فصل دراسي مع تعبئة خالصة">
            <a:extLst>
              <a:ext uri="{FF2B5EF4-FFF2-40B4-BE49-F238E27FC236}">
                <a16:creationId xmlns:a16="http://schemas.microsoft.com/office/drawing/2014/main" id="{AB4F1912-E70C-E9DF-FDC9-A1954366EA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926" y="1287816"/>
            <a:ext cx="396000" cy="396000"/>
          </a:xfrm>
          <a:prstGeom prst="rect">
            <a:avLst/>
          </a:prstGeom>
        </p:spPr>
      </p:pic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F17DE21A-E3A1-213B-9EE0-956240E6B301}"/>
              </a:ext>
            </a:extLst>
          </p:cNvPr>
          <p:cNvSpPr/>
          <p:nvPr/>
        </p:nvSpPr>
        <p:spPr>
          <a:xfrm>
            <a:off x="29167" y="2067973"/>
            <a:ext cx="432000" cy="432000"/>
          </a:xfrm>
          <a:prstGeom prst="ellipse">
            <a:avLst/>
          </a:prstGeom>
          <a:noFill/>
          <a:ln w="57150">
            <a:solidFill>
              <a:srgbClr val="25A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شكل حر: شكل 10">
            <a:extLst>
              <a:ext uri="{FF2B5EF4-FFF2-40B4-BE49-F238E27FC236}">
                <a16:creationId xmlns:a16="http://schemas.microsoft.com/office/drawing/2014/main" id="{7255FB49-68FE-F30D-C7B7-581D07C42D51}"/>
              </a:ext>
            </a:extLst>
          </p:cNvPr>
          <p:cNvSpPr/>
          <p:nvPr/>
        </p:nvSpPr>
        <p:spPr>
          <a:xfrm>
            <a:off x="11616001" y="2"/>
            <a:ext cx="575999" cy="3429000"/>
          </a:xfrm>
          <a:custGeom>
            <a:avLst/>
            <a:gdLst>
              <a:gd name="connsiteX0" fmla="*/ 287999 w 575999"/>
              <a:gd name="connsiteY0" fmla="*/ 0 h 3429000"/>
              <a:gd name="connsiteX1" fmla="*/ 575999 w 575999"/>
              <a:gd name="connsiteY1" fmla="*/ 0 h 3429000"/>
              <a:gd name="connsiteX2" fmla="*/ 575999 w 575999"/>
              <a:gd name="connsiteY2" fmla="*/ 3429000 h 3429000"/>
              <a:gd name="connsiteX3" fmla="*/ 288472 w 575999"/>
              <a:gd name="connsiteY3" fmla="*/ 3429000 h 3429000"/>
              <a:gd name="connsiteX4" fmla="*/ 0 w 575999"/>
              <a:gd name="connsiteY4" fmla="*/ 3140529 h 3429000"/>
              <a:gd name="connsiteX5" fmla="*/ 0 w 575999"/>
              <a:gd name="connsiteY5" fmla="*/ 287990 h 3429000"/>
              <a:gd name="connsiteX6" fmla="*/ 5850 w 575999"/>
              <a:gd name="connsiteY6" fmla="*/ 229958 h 3429000"/>
              <a:gd name="connsiteX7" fmla="*/ 287999 w 575999"/>
              <a:gd name="connsiteY7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5999" h="3429000">
                <a:moveTo>
                  <a:pt x="287999" y="0"/>
                </a:moveTo>
                <a:lnTo>
                  <a:pt x="575999" y="0"/>
                </a:lnTo>
                <a:lnTo>
                  <a:pt x="575999" y="3429000"/>
                </a:lnTo>
                <a:lnTo>
                  <a:pt x="288472" y="3429000"/>
                </a:lnTo>
                <a:lnTo>
                  <a:pt x="0" y="3140529"/>
                </a:lnTo>
                <a:lnTo>
                  <a:pt x="0" y="287990"/>
                </a:lnTo>
                <a:lnTo>
                  <a:pt x="5850" y="229958"/>
                </a:lnTo>
                <a:cubicBezTo>
                  <a:pt x="32705" y="98721"/>
                  <a:pt x="148823" y="0"/>
                  <a:pt x="287999" y="0"/>
                </a:cubicBezTo>
                <a:close/>
              </a:path>
            </a:pathLst>
          </a:custGeom>
          <a:solidFill>
            <a:srgbClr val="D5EBE1"/>
          </a:solidFill>
          <a:ln>
            <a:solidFill>
              <a:srgbClr val="25A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22" name="شكل حر: شكل 21">
            <a:extLst>
              <a:ext uri="{FF2B5EF4-FFF2-40B4-BE49-F238E27FC236}">
                <a16:creationId xmlns:a16="http://schemas.microsoft.com/office/drawing/2014/main" id="{CF70552E-40FF-75FB-2146-879C04636122}"/>
              </a:ext>
            </a:extLst>
          </p:cNvPr>
          <p:cNvSpPr/>
          <p:nvPr/>
        </p:nvSpPr>
        <p:spPr>
          <a:xfrm>
            <a:off x="11615999" y="299280"/>
            <a:ext cx="576000" cy="6570008"/>
          </a:xfrm>
          <a:custGeom>
            <a:avLst/>
            <a:gdLst>
              <a:gd name="connsiteX0" fmla="*/ 1 w 576000"/>
              <a:gd name="connsiteY0" fmla="*/ 0 h 6613551"/>
              <a:gd name="connsiteX1" fmla="*/ 1 w 576000"/>
              <a:gd name="connsiteY1" fmla="*/ 2852539 h 6613551"/>
              <a:gd name="connsiteX2" fmla="*/ 288473 w 576000"/>
              <a:gd name="connsiteY2" fmla="*/ 3141010 h 6613551"/>
              <a:gd name="connsiteX3" fmla="*/ 576000 w 576000"/>
              <a:gd name="connsiteY3" fmla="*/ 3141010 h 6613551"/>
              <a:gd name="connsiteX4" fmla="*/ 576000 w 576000"/>
              <a:gd name="connsiteY4" fmla="*/ 6037551 h 6613551"/>
              <a:gd name="connsiteX5" fmla="*/ 576000 w 576000"/>
              <a:gd name="connsiteY5" fmla="*/ 6282010 h 6613551"/>
              <a:gd name="connsiteX6" fmla="*/ 576000 w 576000"/>
              <a:gd name="connsiteY6" fmla="*/ 6613551 h 6613551"/>
              <a:gd name="connsiteX7" fmla="*/ 0 w 576000"/>
              <a:gd name="connsiteY7" fmla="*/ 6613551 h 6613551"/>
              <a:gd name="connsiteX8" fmla="*/ 0 w 576000"/>
              <a:gd name="connsiteY8" fmla="*/ 6570010 h 6613551"/>
              <a:gd name="connsiteX9" fmla="*/ 0 w 576000"/>
              <a:gd name="connsiteY9" fmla="*/ 6037551 h 6613551"/>
              <a:gd name="connsiteX10" fmla="*/ 0 w 576000"/>
              <a:gd name="connsiteY10" fmla="*/ 10 h 661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6000" h="6613551">
                <a:moveTo>
                  <a:pt x="1" y="0"/>
                </a:moveTo>
                <a:lnTo>
                  <a:pt x="1" y="2852539"/>
                </a:lnTo>
                <a:lnTo>
                  <a:pt x="288473" y="3141010"/>
                </a:lnTo>
                <a:lnTo>
                  <a:pt x="576000" y="3141010"/>
                </a:lnTo>
                <a:lnTo>
                  <a:pt x="576000" y="6037551"/>
                </a:lnTo>
                <a:lnTo>
                  <a:pt x="576000" y="6282010"/>
                </a:lnTo>
                <a:lnTo>
                  <a:pt x="576000" y="6613551"/>
                </a:lnTo>
                <a:lnTo>
                  <a:pt x="0" y="6613551"/>
                </a:lnTo>
                <a:lnTo>
                  <a:pt x="0" y="6570010"/>
                </a:lnTo>
                <a:lnTo>
                  <a:pt x="0" y="6037551"/>
                </a:lnTo>
                <a:lnTo>
                  <a:pt x="0" y="10"/>
                </a:lnTo>
                <a:close/>
              </a:path>
            </a:pathLst>
          </a:custGeom>
          <a:solidFill>
            <a:srgbClr val="25A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55949E74-B82B-5512-2CA7-A20DC4482FE6}"/>
              </a:ext>
            </a:extLst>
          </p:cNvPr>
          <p:cNvSpPr txBox="1"/>
          <p:nvPr/>
        </p:nvSpPr>
        <p:spPr>
          <a:xfrm rot="16200000">
            <a:off x="10918842" y="1570541"/>
            <a:ext cx="197031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التدريس</a:t>
            </a:r>
          </a:p>
        </p:txBody>
      </p:sp>
      <p:pic>
        <p:nvPicPr>
          <p:cNvPr id="24" name="رسم 23" descr="تشغيل الأضواء مع تعبئة خالصة">
            <a:extLst>
              <a:ext uri="{FF2B5EF4-FFF2-40B4-BE49-F238E27FC236}">
                <a16:creationId xmlns:a16="http://schemas.microsoft.com/office/drawing/2014/main" id="{64F81916-7FF2-F781-2DA4-F54E0D5F41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722415" y="4104245"/>
            <a:ext cx="396000" cy="396000"/>
          </a:xfrm>
          <a:prstGeom prst="rect">
            <a:avLst/>
          </a:prstGeom>
        </p:spPr>
      </p:pic>
      <p:pic>
        <p:nvPicPr>
          <p:cNvPr id="25" name="رسم 24" descr="مُحاضِر مع تعبئة خالصة">
            <a:extLst>
              <a:ext uri="{FF2B5EF4-FFF2-40B4-BE49-F238E27FC236}">
                <a16:creationId xmlns:a16="http://schemas.microsoft.com/office/drawing/2014/main" id="{AD6AF899-6541-AF3C-AA2C-50829A417E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677259" y="5048744"/>
            <a:ext cx="432000" cy="432000"/>
          </a:xfrm>
          <a:prstGeom prst="rect">
            <a:avLst/>
          </a:prstGeom>
        </p:spPr>
      </p:pic>
      <p:pic>
        <p:nvPicPr>
          <p:cNvPr id="29" name="رسم 28" descr="شطب جزئي للمهام في الحافظة مع تعبئة خالصة">
            <a:extLst>
              <a:ext uri="{FF2B5EF4-FFF2-40B4-BE49-F238E27FC236}">
                <a16:creationId xmlns:a16="http://schemas.microsoft.com/office/drawing/2014/main" id="{AD5DA065-4BAA-902C-A684-8CB6D8BA837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722415" y="5993244"/>
            <a:ext cx="396000" cy="396000"/>
          </a:xfrm>
          <a:prstGeom prst="rect">
            <a:avLst/>
          </a:prstGeom>
        </p:spPr>
      </p:pic>
      <p:pic>
        <p:nvPicPr>
          <p:cNvPr id="30" name="رسم 29" descr="مراجعة العميل مع تعبئة خالصة">
            <a:extLst>
              <a:ext uri="{FF2B5EF4-FFF2-40B4-BE49-F238E27FC236}">
                <a16:creationId xmlns:a16="http://schemas.microsoft.com/office/drawing/2014/main" id="{00A1C3AE-A657-67C3-C127-C976EEFB2F3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2406" y="429909"/>
            <a:ext cx="396000" cy="396000"/>
          </a:xfrm>
          <a:prstGeom prst="rect">
            <a:avLst/>
          </a:prstGeom>
        </p:spPr>
      </p:pic>
      <p:pic>
        <p:nvPicPr>
          <p:cNvPr id="7" name="رسم 6" descr="عصف ذهني مع تعبئة خالصة">
            <a:extLst>
              <a:ext uri="{FF2B5EF4-FFF2-40B4-BE49-F238E27FC236}">
                <a16:creationId xmlns:a16="http://schemas.microsoft.com/office/drawing/2014/main" id="{1F398137-0842-C927-901B-192EB7C542F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5166" y="2109979"/>
            <a:ext cx="396000" cy="396000"/>
          </a:xfrm>
          <a:prstGeom prst="rect">
            <a:avLst/>
          </a:prstGeom>
        </p:spPr>
      </p:pic>
      <p:pic>
        <p:nvPicPr>
          <p:cNvPr id="8" name="رسم 7" descr="كاميرا فيديو مع تعبئة خالصة">
            <a:extLst>
              <a:ext uri="{FF2B5EF4-FFF2-40B4-BE49-F238E27FC236}">
                <a16:creationId xmlns:a16="http://schemas.microsoft.com/office/drawing/2014/main" id="{F4C317ED-A0A0-1B34-32DD-DB63A4A666E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5166" y="2925967"/>
            <a:ext cx="396000" cy="396000"/>
          </a:xfrm>
          <a:prstGeom prst="rect">
            <a:avLst/>
          </a:prstGeom>
        </p:spPr>
      </p:pic>
      <p:pic>
        <p:nvPicPr>
          <p:cNvPr id="9" name="رسم 8" descr="لوحة الكلاكيت مع تعبئة خالصة">
            <a:extLst>
              <a:ext uri="{FF2B5EF4-FFF2-40B4-BE49-F238E27FC236}">
                <a16:creationId xmlns:a16="http://schemas.microsoft.com/office/drawing/2014/main" id="{CE925281-4A03-2F53-8B11-51160433145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5166" y="3646976"/>
            <a:ext cx="396000" cy="396000"/>
          </a:xfrm>
          <a:prstGeom prst="rect">
            <a:avLst/>
          </a:prstGeom>
        </p:spPr>
      </p:pic>
      <p:sp>
        <p:nvSpPr>
          <p:cNvPr id="4" name="قوس متوسط مزدوج 3">
            <a:extLst>
              <a:ext uri="{FF2B5EF4-FFF2-40B4-BE49-F238E27FC236}">
                <a16:creationId xmlns:a16="http://schemas.microsoft.com/office/drawing/2014/main" id="{420756CD-A9BF-013A-FC69-7AAD4DA4C652}"/>
              </a:ext>
            </a:extLst>
          </p:cNvPr>
          <p:cNvSpPr/>
          <p:nvPr/>
        </p:nvSpPr>
        <p:spPr>
          <a:xfrm>
            <a:off x="696071" y="354284"/>
            <a:ext cx="1979396" cy="478971"/>
          </a:xfrm>
          <a:prstGeom prst="bracketPair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r>
              <a:rPr lang="ar-BH" sz="2400" b="1" dirty="0"/>
              <a:t>عصف ذهني</a:t>
            </a:r>
            <a:endParaRPr lang="ar-SA" sz="2400" b="1" dirty="0"/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2CDB69A9-5EE5-8578-AF4C-38D9A45B8E00}"/>
              </a:ext>
            </a:extLst>
          </p:cNvPr>
          <p:cNvSpPr txBox="1"/>
          <p:nvPr/>
        </p:nvSpPr>
        <p:spPr>
          <a:xfrm>
            <a:off x="696071" y="1793548"/>
            <a:ext cx="96840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/>
              <a:t>طالبتي العزيزة : </a:t>
            </a:r>
            <a:r>
              <a:rPr lang="ar-BH" sz="3200" b="1" dirty="0"/>
              <a:t>فسري</a:t>
            </a:r>
            <a:r>
              <a:rPr lang="ar-SA" sz="3200" b="1" dirty="0"/>
              <a:t> منطقيا</a:t>
            </a:r>
            <a:r>
              <a:rPr lang="ar-BH" sz="3200" b="1" dirty="0"/>
              <a:t> هل تحتوي الكأسان مواد نقية ام لا </a:t>
            </a:r>
            <a:r>
              <a:rPr lang="ar-SA" sz="3200" b="1" dirty="0"/>
              <a:t>؟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BD09DC53-7D7D-989E-12AE-B7F562A889A9}"/>
              </a:ext>
            </a:extLst>
          </p:cNvPr>
          <p:cNvPicPr/>
          <p:nvPr/>
        </p:nvPicPr>
        <p:blipFill rotWithShape="1">
          <a:blip r:embed="rId19" r:link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8568" b="12838"/>
          <a:stretch>
            <a:fillRect/>
          </a:stretch>
        </p:blipFill>
        <p:spPr bwMode="auto">
          <a:xfrm>
            <a:off x="12429664" y="0"/>
            <a:ext cx="4131136" cy="60847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309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13">
            <a:extLst>
              <a:ext uri="{FF2B5EF4-FFF2-40B4-BE49-F238E27FC236}">
                <a16:creationId xmlns:a16="http://schemas.microsoft.com/office/drawing/2014/main" id="{A62E7068-D393-871D-ABA5-D3B26470EC47}"/>
              </a:ext>
            </a:extLst>
          </p:cNvPr>
          <p:cNvSpPr/>
          <p:nvPr/>
        </p:nvSpPr>
        <p:spPr>
          <a:xfrm>
            <a:off x="-936171" y="435429"/>
            <a:ext cx="468085" cy="478971"/>
          </a:xfrm>
          <a:prstGeom prst="rect">
            <a:avLst/>
          </a:prstGeom>
          <a:solidFill>
            <a:srgbClr val="25A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2FAC0C6C-9A24-3762-BACD-482C14CFDEAE}"/>
              </a:ext>
            </a:extLst>
          </p:cNvPr>
          <p:cNvSpPr/>
          <p:nvPr/>
        </p:nvSpPr>
        <p:spPr>
          <a:xfrm>
            <a:off x="-936171" y="1001486"/>
            <a:ext cx="468085" cy="478971"/>
          </a:xfrm>
          <a:prstGeom prst="rect">
            <a:avLst/>
          </a:prstGeom>
          <a:solidFill>
            <a:srgbClr val="96C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B53169F9-EDFE-11CB-AC10-ACA0F856A50C}"/>
              </a:ext>
            </a:extLst>
          </p:cNvPr>
          <p:cNvSpPr/>
          <p:nvPr/>
        </p:nvSpPr>
        <p:spPr>
          <a:xfrm>
            <a:off x="-936179" y="1561887"/>
            <a:ext cx="468085" cy="478971"/>
          </a:xfrm>
          <a:prstGeom prst="rect">
            <a:avLst/>
          </a:prstGeom>
          <a:solidFill>
            <a:srgbClr val="FFEE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05F93B3F-E5A0-4BDF-7DC6-DF249FF14D56}"/>
              </a:ext>
            </a:extLst>
          </p:cNvPr>
          <p:cNvSpPr/>
          <p:nvPr/>
        </p:nvSpPr>
        <p:spPr>
          <a:xfrm>
            <a:off x="-936173" y="2122288"/>
            <a:ext cx="468085" cy="478971"/>
          </a:xfrm>
          <a:prstGeom prst="rect">
            <a:avLst/>
          </a:prstGeom>
          <a:solidFill>
            <a:srgbClr val="FAE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69DA2D77-7338-5144-1992-997178C7B23D}"/>
              </a:ext>
            </a:extLst>
          </p:cNvPr>
          <p:cNvSpPr/>
          <p:nvPr/>
        </p:nvSpPr>
        <p:spPr>
          <a:xfrm>
            <a:off x="-936179" y="2682688"/>
            <a:ext cx="468085" cy="478971"/>
          </a:xfrm>
          <a:prstGeom prst="rect">
            <a:avLst/>
          </a:prstGeom>
          <a:solidFill>
            <a:srgbClr val="D95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9BB68C7E-F10C-29E0-3261-8DD90379E13E}"/>
              </a:ext>
            </a:extLst>
          </p:cNvPr>
          <p:cNvSpPr/>
          <p:nvPr/>
        </p:nvSpPr>
        <p:spPr>
          <a:xfrm>
            <a:off x="-936175" y="3243090"/>
            <a:ext cx="468085" cy="478971"/>
          </a:xfrm>
          <a:prstGeom prst="rect">
            <a:avLst/>
          </a:prstGeom>
          <a:solidFill>
            <a:srgbClr val="3353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E67E58A8-0B80-D498-30ED-D5375E6C433F}"/>
              </a:ext>
            </a:extLst>
          </p:cNvPr>
          <p:cNvSpPr/>
          <p:nvPr/>
        </p:nvSpPr>
        <p:spPr>
          <a:xfrm>
            <a:off x="-936176" y="3803491"/>
            <a:ext cx="468085" cy="478971"/>
          </a:xfrm>
          <a:prstGeom prst="rect">
            <a:avLst/>
          </a:prstGeom>
          <a:solidFill>
            <a:srgbClr val="FFAD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9846E5C3-E063-D494-BBC3-3A507DFC2D20}"/>
              </a:ext>
            </a:extLst>
          </p:cNvPr>
          <p:cNvSpPr/>
          <p:nvPr/>
        </p:nvSpPr>
        <p:spPr>
          <a:xfrm>
            <a:off x="-936179" y="4363892"/>
            <a:ext cx="468085" cy="478971"/>
          </a:xfrm>
          <a:prstGeom prst="rect">
            <a:avLst/>
          </a:prstGeom>
          <a:solidFill>
            <a:srgbClr val="D96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A7BC923C-9090-739E-2F9A-83C785BB5BED}"/>
              </a:ext>
            </a:extLst>
          </p:cNvPr>
          <p:cNvSpPr/>
          <p:nvPr/>
        </p:nvSpPr>
        <p:spPr>
          <a:xfrm>
            <a:off x="-936179" y="4923013"/>
            <a:ext cx="468085" cy="478971"/>
          </a:xfrm>
          <a:prstGeom prst="rect">
            <a:avLst/>
          </a:prstGeom>
          <a:solidFill>
            <a:srgbClr val="F8F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93A68926-5B7B-634F-7F94-5A041CA6B0DF}"/>
              </a:ext>
            </a:extLst>
          </p:cNvPr>
          <p:cNvSpPr/>
          <p:nvPr/>
        </p:nvSpPr>
        <p:spPr>
          <a:xfrm>
            <a:off x="-936179" y="5438591"/>
            <a:ext cx="468085" cy="478971"/>
          </a:xfrm>
          <a:prstGeom prst="rect">
            <a:avLst/>
          </a:prstGeom>
          <a:solidFill>
            <a:srgbClr val="F8A4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2DDFE4FA-9F35-1309-3442-48DF31A1C2C1}"/>
              </a:ext>
            </a:extLst>
          </p:cNvPr>
          <p:cNvSpPr/>
          <p:nvPr/>
        </p:nvSpPr>
        <p:spPr>
          <a:xfrm>
            <a:off x="-936179" y="6084798"/>
            <a:ext cx="468085" cy="478971"/>
          </a:xfrm>
          <a:prstGeom prst="rect">
            <a:avLst/>
          </a:prstGeom>
          <a:solidFill>
            <a:srgbClr val="465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رسم 4" descr="فصل دراسي مع تعبئة خالصة">
            <a:extLst>
              <a:ext uri="{FF2B5EF4-FFF2-40B4-BE49-F238E27FC236}">
                <a16:creationId xmlns:a16="http://schemas.microsoft.com/office/drawing/2014/main" id="{AB4F1912-E70C-E9DF-FDC9-A1954366EA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926" y="1287816"/>
            <a:ext cx="396000" cy="396000"/>
          </a:xfrm>
          <a:prstGeom prst="rect">
            <a:avLst/>
          </a:prstGeom>
        </p:spPr>
      </p:pic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445FC937-4A72-BC90-541D-BB7594717632}"/>
              </a:ext>
            </a:extLst>
          </p:cNvPr>
          <p:cNvSpPr/>
          <p:nvPr/>
        </p:nvSpPr>
        <p:spPr>
          <a:xfrm>
            <a:off x="49926" y="1260042"/>
            <a:ext cx="432000" cy="432000"/>
          </a:xfrm>
          <a:prstGeom prst="ellipse">
            <a:avLst/>
          </a:prstGeom>
          <a:noFill/>
          <a:ln w="57150">
            <a:solidFill>
              <a:srgbClr val="25A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شكل حر: شكل 21">
            <a:extLst>
              <a:ext uri="{FF2B5EF4-FFF2-40B4-BE49-F238E27FC236}">
                <a16:creationId xmlns:a16="http://schemas.microsoft.com/office/drawing/2014/main" id="{5C72984D-75EF-E81A-0BF4-1AEAB25334AD}"/>
              </a:ext>
            </a:extLst>
          </p:cNvPr>
          <p:cNvSpPr/>
          <p:nvPr/>
        </p:nvSpPr>
        <p:spPr>
          <a:xfrm>
            <a:off x="11616001" y="2"/>
            <a:ext cx="575999" cy="3429000"/>
          </a:xfrm>
          <a:custGeom>
            <a:avLst/>
            <a:gdLst>
              <a:gd name="connsiteX0" fmla="*/ 287999 w 575999"/>
              <a:gd name="connsiteY0" fmla="*/ 0 h 3429000"/>
              <a:gd name="connsiteX1" fmla="*/ 575999 w 575999"/>
              <a:gd name="connsiteY1" fmla="*/ 0 h 3429000"/>
              <a:gd name="connsiteX2" fmla="*/ 575999 w 575999"/>
              <a:gd name="connsiteY2" fmla="*/ 3429000 h 3429000"/>
              <a:gd name="connsiteX3" fmla="*/ 288472 w 575999"/>
              <a:gd name="connsiteY3" fmla="*/ 3429000 h 3429000"/>
              <a:gd name="connsiteX4" fmla="*/ 0 w 575999"/>
              <a:gd name="connsiteY4" fmla="*/ 3140529 h 3429000"/>
              <a:gd name="connsiteX5" fmla="*/ 0 w 575999"/>
              <a:gd name="connsiteY5" fmla="*/ 287990 h 3429000"/>
              <a:gd name="connsiteX6" fmla="*/ 5850 w 575999"/>
              <a:gd name="connsiteY6" fmla="*/ 229958 h 3429000"/>
              <a:gd name="connsiteX7" fmla="*/ 287999 w 575999"/>
              <a:gd name="connsiteY7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5999" h="3429000">
                <a:moveTo>
                  <a:pt x="287999" y="0"/>
                </a:moveTo>
                <a:lnTo>
                  <a:pt x="575999" y="0"/>
                </a:lnTo>
                <a:lnTo>
                  <a:pt x="575999" y="3429000"/>
                </a:lnTo>
                <a:lnTo>
                  <a:pt x="288472" y="3429000"/>
                </a:lnTo>
                <a:lnTo>
                  <a:pt x="0" y="3140529"/>
                </a:lnTo>
                <a:lnTo>
                  <a:pt x="0" y="287990"/>
                </a:lnTo>
                <a:lnTo>
                  <a:pt x="5850" y="229958"/>
                </a:lnTo>
                <a:cubicBezTo>
                  <a:pt x="32705" y="98721"/>
                  <a:pt x="148823" y="0"/>
                  <a:pt x="287999" y="0"/>
                </a:cubicBezTo>
                <a:close/>
              </a:path>
            </a:pathLst>
          </a:custGeom>
          <a:solidFill>
            <a:srgbClr val="D5EBE1"/>
          </a:solidFill>
          <a:ln>
            <a:solidFill>
              <a:srgbClr val="25A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23" name="شكل حر: شكل 22">
            <a:extLst>
              <a:ext uri="{FF2B5EF4-FFF2-40B4-BE49-F238E27FC236}">
                <a16:creationId xmlns:a16="http://schemas.microsoft.com/office/drawing/2014/main" id="{6DE570D9-8E4C-4C6B-9FD4-56BED881A150}"/>
              </a:ext>
            </a:extLst>
          </p:cNvPr>
          <p:cNvSpPr/>
          <p:nvPr/>
        </p:nvSpPr>
        <p:spPr>
          <a:xfrm>
            <a:off x="11615999" y="299280"/>
            <a:ext cx="576000" cy="6570008"/>
          </a:xfrm>
          <a:custGeom>
            <a:avLst/>
            <a:gdLst>
              <a:gd name="connsiteX0" fmla="*/ 1 w 576000"/>
              <a:gd name="connsiteY0" fmla="*/ 0 h 6613551"/>
              <a:gd name="connsiteX1" fmla="*/ 1 w 576000"/>
              <a:gd name="connsiteY1" fmla="*/ 2852539 h 6613551"/>
              <a:gd name="connsiteX2" fmla="*/ 288473 w 576000"/>
              <a:gd name="connsiteY2" fmla="*/ 3141010 h 6613551"/>
              <a:gd name="connsiteX3" fmla="*/ 576000 w 576000"/>
              <a:gd name="connsiteY3" fmla="*/ 3141010 h 6613551"/>
              <a:gd name="connsiteX4" fmla="*/ 576000 w 576000"/>
              <a:gd name="connsiteY4" fmla="*/ 6037551 h 6613551"/>
              <a:gd name="connsiteX5" fmla="*/ 576000 w 576000"/>
              <a:gd name="connsiteY5" fmla="*/ 6282010 h 6613551"/>
              <a:gd name="connsiteX6" fmla="*/ 576000 w 576000"/>
              <a:gd name="connsiteY6" fmla="*/ 6613551 h 6613551"/>
              <a:gd name="connsiteX7" fmla="*/ 0 w 576000"/>
              <a:gd name="connsiteY7" fmla="*/ 6613551 h 6613551"/>
              <a:gd name="connsiteX8" fmla="*/ 0 w 576000"/>
              <a:gd name="connsiteY8" fmla="*/ 6570010 h 6613551"/>
              <a:gd name="connsiteX9" fmla="*/ 0 w 576000"/>
              <a:gd name="connsiteY9" fmla="*/ 6037551 h 6613551"/>
              <a:gd name="connsiteX10" fmla="*/ 0 w 576000"/>
              <a:gd name="connsiteY10" fmla="*/ 10 h 661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6000" h="6613551">
                <a:moveTo>
                  <a:pt x="1" y="0"/>
                </a:moveTo>
                <a:lnTo>
                  <a:pt x="1" y="2852539"/>
                </a:lnTo>
                <a:lnTo>
                  <a:pt x="288473" y="3141010"/>
                </a:lnTo>
                <a:lnTo>
                  <a:pt x="576000" y="3141010"/>
                </a:lnTo>
                <a:lnTo>
                  <a:pt x="576000" y="6037551"/>
                </a:lnTo>
                <a:lnTo>
                  <a:pt x="576000" y="6282010"/>
                </a:lnTo>
                <a:lnTo>
                  <a:pt x="576000" y="6613551"/>
                </a:lnTo>
                <a:lnTo>
                  <a:pt x="0" y="6613551"/>
                </a:lnTo>
                <a:lnTo>
                  <a:pt x="0" y="6570010"/>
                </a:lnTo>
                <a:lnTo>
                  <a:pt x="0" y="6037551"/>
                </a:lnTo>
                <a:lnTo>
                  <a:pt x="0" y="10"/>
                </a:lnTo>
                <a:close/>
              </a:path>
            </a:pathLst>
          </a:custGeom>
          <a:solidFill>
            <a:srgbClr val="25A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1FEB09CF-A2BB-EEA8-DB0E-C517C9CC486C}"/>
              </a:ext>
            </a:extLst>
          </p:cNvPr>
          <p:cNvSpPr txBox="1"/>
          <p:nvPr/>
        </p:nvSpPr>
        <p:spPr>
          <a:xfrm rot="16200000">
            <a:off x="10918842" y="1570541"/>
            <a:ext cx="197031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التدريس</a:t>
            </a:r>
          </a:p>
        </p:txBody>
      </p:sp>
      <p:pic>
        <p:nvPicPr>
          <p:cNvPr id="25" name="رسم 24" descr="تشغيل الأضواء مع تعبئة خالصة">
            <a:extLst>
              <a:ext uri="{FF2B5EF4-FFF2-40B4-BE49-F238E27FC236}">
                <a16:creationId xmlns:a16="http://schemas.microsoft.com/office/drawing/2014/main" id="{6AB73135-5A46-371D-688D-E5E8864D2A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722415" y="4104245"/>
            <a:ext cx="396000" cy="396000"/>
          </a:xfrm>
          <a:prstGeom prst="rect">
            <a:avLst/>
          </a:prstGeom>
        </p:spPr>
      </p:pic>
      <p:pic>
        <p:nvPicPr>
          <p:cNvPr id="29" name="رسم 28" descr="مُحاضِر مع تعبئة خالصة">
            <a:extLst>
              <a:ext uri="{FF2B5EF4-FFF2-40B4-BE49-F238E27FC236}">
                <a16:creationId xmlns:a16="http://schemas.microsoft.com/office/drawing/2014/main" id="{42E82311-9451-6F4F-EA9E-CF2561C101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677259" y="5048744"/>
            <a:ext cx="432000" cy="432000"/>
          </a:xfrm>
          <a:prstGeom prst="rect">
            <a:avLst/>
          </a:prstGeom>
        </p:spPr>
      </p:pic>
      <p:pic>
        <p:nvPicPr>
          <p:cNvPr id="30" name="رسم 29" descr="شطب جزئي للمهام في الحافظة مع تعبئة خالصة">
            <a:extLst>
              <a:ext uri="{FF2B5EF4-FFF2-40B4-BE49-F238E27FC236}">
                <a16:creationId xmlns:a16="http://schemas.microsoft.com/office/drawing/2014/main" id="{6FA87731-5993-7AE0-90D7-69D7C57F38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722415" y="5993244"/>
            <a:ext cx="396000" cy="396000"/>
          </a:xfrm>
          <a:prstGeom prst="rect">
            <a:avLst/>
          </a:prstGeom>
        </p:spPr>
      </p:pic>
      <p:pic>
        <p:nvPicPr>
          <p:cNvPr id="31" name="رسم 30" descr="مراجعة العميل مع تعبئة خالصة">
            <a:extLst>
              <a:ext uri="{FF2B5EF4-FFF2-40B4-BE49-F238E27FC236}">
                <a16:creationId xmlns:a16="http://schemas.microsoft.com/office/drawing/2014/main" id="{69B2BA1C-7133-3344-E518-9C002983676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2406" y="429909"/>
            <a:ext cx="396000" cy="396000"/>
          </a:xfrm>
          <a:prstGeom prst="rect">
            <a:avLst/>
          </a:prstGeom>
        </p:spPr>
      </p:pic>
      <p:pic>
        <p:nvPicPr>
          <p:cNvPr id="7" name="رسم 6" descr="عصف ذهني مع تعبئة خالصة">
            <a:extLst>
              <a:ext uri="{FF2B5EF4-FFF2-40B4-BE49-F238E27FC236}">
                <a16:creationId xmlns:a16="http://schemas.microsoft.com/office/drawing/2014/main" id="{82645B69-5EFB-AA36-A804-D23E22F3DB9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5166" y="2109979"/>
            <a:ext cx="396000" cy="396000"/>
          </a:xfrm>
          <a:prstGeom prst="rect">
            <a:avLst/>
          </a:prstGeom>
        </p:spPr>
      </p:pic>
      <p:pic>
        <p:nvPicPr>
          <p:cNvPr id="8" name="رسم 7" descr="كاميرا فيديو مع تعبئة خالصة">
            <a:extLst>
              <a:ext uri="{FF2B5EF4-FFF2-40B4-BE49-F238E27FC236}">
                <a16:creationId xmlns:a16="http://schemas.microsoft.com/office/drawing/2014/main" id="{BD234B25-6018-D0E7-CEC2-903C2EE88B5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5166" y="2925967"/>
            <a:ext cx="396000" cy="396000"/>
          </a:xfrm>
          <a:prstGeom prst="rect">
            <a:avLst/>
          </a:prstGeom>
        </p:spPr>
      </p:pic>
      <p:pic>
        <p:nvPicPr>
          <p:cNvPr id="9" name="رسم 8" descr="لوحة الكلاكيت مع تعبئة خالصة">
            <a:extLst>
              <a:ext uri="{FF2B5EF4-FFF2-40B4-BE49-F238E27FC236}">
                <a16:creationId xmlns:a16="http://schemas.microsoft.com/office/drawing/2014/main" id="{BC1B4E3F-5D29-8942-B082-08962D07E34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5166" y="3646976"/>
            <a:ext cx="396000" cy="396000"/>
          </a:xfrm>
          <a:prstGeom prst="rect">
            <a:avLst/>
          </a:prstGeo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3A55A3C7-3B2E-D129-F61C-B16CA1140519}"/>
              </a:ext>
            </a:extLst>
          </p:cNvPr>
          <p:cNvSpPr txBox="1">
            <a:spLocks/>
          </p:cNvSpPr>
          <p:nvPr/>
        </p:nvSpPr>
        <p:spPr>
          <a:xfrm>
            <a:off x="777239" y="2015140"/>
            <a:ext cx="10364895" cy="693266"/>
          </a:xfrm>
          <a:prstGeom prst="rect">
            <a:avLst/>
          </a:prstGeom>
        </p:spPr>
        <p:txBody>
          <a:bodyPr lIns="109728" tIns="109728" rIns="109728" bIns="91440" anchor="b"/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3200" b="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طالبتي العزيزة</a:t>
            </a:r>
            <a:r>
              <a:rPr lang="ar-SA" sz="3200" b="0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تأملي الصورة التالية ثم لخصي </a:t>
            </a:r>
            <a:r>
              <a:rPr lang="ar-BH" sz="3200" b="0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 مجموعتك </a:t>
            </a:r>
            <a:r>
              <a:rPr lang="ar-SA" sz="3200" b="0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حالات المادة لتكوين معرفة علمية حول خصائص حالات المادة؟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BFDDD8E3-8D6D-1764-3C05-47B4A87FA0AF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31"/>
          <a:stretch/>
        </p:blipFill>
        <p:spPr>
          <a:xfrm>
            <a:off x="564557" y="2428014"/>
            <a:ext cx="10850204" cy="3675396"/>
          </a:xfrm>
          <a:prstGeom prst="rect">
            <a:avLst/>
          </a:prstGeom>
        </p:spPr>
      </p:pic>
      <p:sp>
        <p:nvSpPr>
          <p:cNvPr id="10" name="عنوان 1">
            <a:extLst>
              <a:ext uri="{FF2B5EF4-FFF2-40B4-BE49-F238E27FC236}">
                <a16:creationId xmlns:a16="http://schemas.microsoft.com/office/drawing/2014/main" id="{10FC942C-D19A-A0CC-EBED-C3B1A128CF14}"/>
              </a:ext>
            </a:extLst>
          </p:cNvPr>
          <p:cNvSpPr txBox="1">
            <a:spLocks/>
          </p:cNvSpPr>
          <p:nvPr/>
        </p:nvSpPr>
        <p:spPr>
          <a:xfrm>
            <a:off x="4427220" y="343809"/>
            <a:ext cx="3337560" cy="693266"/>
          </a:xfrm>
          <a:prstGeom prst="rect">
            <a:avLst/>
          </a:prstGeom>
          <a:ln>
            <a:solidFill>
              <a:srgbClr val="203922">
                <a:lumMod val="75000"/>
                <a:lumOff val="25000"/>
              </a:srgbClr>
            </a:solidFill>
            <a:prstDash val="dashDot"/>
          </a:ln>
        </p:spPr>
        <p:txBody>
          <a:bodyPr/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solidFill>
                  <a:srgbClr val="81AC8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حالات المادة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6BF3E16B-2B5A-E1C6-58E6-7F526C672546}"/>
              </a:ext>
            </a:extLst>
          </p:cNvPr>
          <p:cNvSpPr txBox="1"/>
          <p:nvPr/>
        </p:nvSpPr>
        <p:spPr>
          <a:xfrm>
            <a:off x="521091" y="1086983"/>
            <a:ext cx="148336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BH" dirty="0"/>
              <a:t>"</a:t>
            </a:r>
            <a:r>
              <a:rPr lang="ar-SA" dirty="0"/>
              <a:t>تعلم تعاوني</a:t>
            </a:r>
            <a:r>
              <a:rPr lang="ar-BH" dirty="0"/>
              <a:t> "          5 د</a:t>
            </a:r>
            <a:endParaRPr lang="en-US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49DA5E47-81D8-7DFD-7371-C3D6BF3DB2D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53949" y="6346"/>
            <a:ext cx="1676400" cy="115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47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13">
            <a:extLst>
              <a:ext uri="{FF2B5EF4-FFF2-40B4-BE49-F238E27FC236}">
                <a16:creationId xmlns:a16="http://schemas.microsoft.com/office/drawing/2014/main" id="{A62E7068-D393-871D-ABA5-D3B26470EC47}"/>
              </a:ext>
            </a:extLst>
          </p:cNvPr>
          <p:cNvSpPr/>
          <p:nvPr/>
        </p:nvSpPr>
        <p:spPr>
          <a:xfrm>
            <a:off x="-936171" y="435429"/>
            <a:ext cx="468085" cy="478971"/>
          </a:xfrm>
          <a:prstGeom prst="rect">
            <a:avLst/>
          </a:prstGeom>
          <a:solidFill>
            <a:srgbClr val="25A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2FAC0C6C-9A24-3762-BACD-482C14CFDEAE}"/>
              </a:ext>
            </a:extLst>
          </p:cNvPr>
          <p:cNvSpPr/>
          <p:nvPr/>
        </p:nvSpPr>
        <p:spPr>
          <a:xfrm>
            <a:off x="-936171" y="1001486"/>
            <a:ext cx="468085" cy="478971"/>
          </a:xfrm>
          <a:prstGeom prst="rect">
            <a:avLst/>
          </a:prstGeom>
          <a:solidFill>
            <a:srgbClr val="96C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B53169F9-EDFE-11CB-AC10-ACA0F856A50C}"/>
              </a:ext>
            </a:extLst>
          </p:cNvPr>
          <p:cNvSpPr/>
          <p:nvPr/>
        </p:nvSpPr>
        <p:spPr>
          <a:xfrm>
            <a:off x="-936179" y="1561887"/>
            <a:ext cx="468085" cy="478971"/>
          </a:xfrm>
          <a:prstGeom prst="rect">
            <a:avLst/>
          </a:prstGeom>
          <a:solidFill>
            <a:srgbClr val="FFEE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05F93B3F-E5A0-4BDF-7DC6-DF249FF14D56}"/>
              </a:ext>
            </a:extLst>
          </p:cNvPr>
          <p:cNvSpPr/>
          <p:nvPr/>
        </p:nvSpPr>
        <p:spPr>
          <a:xfrm>
            <a:off x="-936173" y="2122288"/>
            <a:ext cx="468085" cy="478971"/>
          </a:xfrm>
          <a:prstGeom prst="rect">
            <a:avLst/>
          </a:prstGeom>
          <a:solidFill>
            <a:srgbClr val="FAE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69DA2D77-7338-5144-1992-997178C7B23D}"/>
              </a:ext>
            </a:extLst>
          </p:cNvPr>
          <p:cNvSpPr/>
          <p:nvPr/>
        </p:nvSpPr>
        <p:spPr>
          <a:xfrm>
            <a:off x="-936179" y="2682688"/>
            <a:ext cx="468085" cy="478971"/>
          </a:xfrm>
          <a:prstGeom prst="rect">
            <a:avLst/>
          </a:prstGeom>
          <a:solidFill>
            <a:srgbClr val="D95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9BB68C7E-F10C-29E0-3261-8DD90379E13E}"/>
              </a:ext>
            </a:extLst>
          </p:cNvPr>
          <p:cNvSpPr/>
          <p:nvPr/>
        </p:nvSpPr>
        <p:spPr>
          <a:xfrm>
            <a:off x="-936175" y="3243090"/>
            <a:ext cx="468085" cy="478971"/>
          </a:xfrm>
          <a:prstGeom prst="rect">
            <a:avLst/>
          </a:prstGeom>
          <a:solidFill>
            <a:srgbClr val="3353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E67E58A8-0B80-D498-30ED-D5375E6C433F}"/>
              </a:ext>
            </a:extLst>
          </p:cNvPr>
          <p:cNvSpPr/>
          <p:nvPr/>
        </p:nvSpPr>
        <p:spPr>
          <a:xfrm>
            <a:off x="-936176" y="3803491"/>
            <a:ext cx="468085" cy="478971"/>
          </a:xfrm>
          <a:prstGeom prst="rect">
            <a:avLst/>
          </a:prstGeom>
          <a:solidFill>
            <a:srgbClr val="FFAD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9846E5C3-E063-D494-BBC3-3A507DFC2D20}"/>
              </a:ext>
            </a:extLst>
          </p:cNvPr>
          <p:cNvSpPr/>
          <p:nvPr/>
        </p:nvSpPr>
        <p:spPr>
          <a:xfrm>
            <a:off x="-936179" y="4363892"/>
            <a:ext cx="468085" cy="478971"/>
          </a:xfrm>
          <a:prstGeom prst="rect">
            <a:avLst/>
          </a:prstGeom>
          <a:solidFill>
            <a:srgbClr val="D96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A7BC923C-9090-739E-2F9A-83C785BB5BED}"/>
              </a:ext>
            </a:extLst>
          </p:cNvPr>
          <p:cNvSpPr/>
          <p:nvPr/>
        </p:nvSpPr>
        <p:spPr>
          <a:xfrm>
            <a:off x="-936179" y="4923013"/>
            <a:ext cx="468085" cy="478971"/>
          </a:xfrm>
          <a:prstGeom prst="rect">
            <a:avLst/>
          </a:prstGeom>
          <a:solidFill>
            <a:srgbClr val="F8F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93A68926-5B7B-634F-7F94-5A041CA6B0DF}"/>
              </a:ext>
            </a:extLst>
          </p:cNvPr>
          <p:cNvSpPr/>
          <p:nvPr/>
        </p:nvSpPr>
        <p:spPr>
          <a:xfrm>
            <a:off x="-936179" y="5438591"/>
            <a:ext cx="468085" cy="478971"/>
          </a:xfrm>
          <a:prstGeom prst="rect">
            <a:avLst/>
          </a:prstGeom>
          <a:solidFill>
            <a:srgbClr val="F8A4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2DDFE4FA-9F35-1309-3442-48DF31A1C2C1}"/>
              </a:ext>
            </a:extLst>
          </p:cNvPr>
          <p:cNvSpPr/>
          <p:nvPr/>
        </p:nvSpPr>
        <p:spPr>
          <a:xfrm>
            <a:off x="-936179" y="6084798"/>
            <a:ext cx="468085" cy="478971"/>
          </a:xfrm>
          <a:prstGeom prst="rect">
            <a:avLst/>
          </a:prstGeom>
          <a:solidFill>
            <a:srgbClr val="465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رسم 4" descr="فصل دراسي مع تعبئة خالصة">
            <a:extLst>
              <a:ext uri="{FF2B5EF4-FFF2-40B4-BE49-F238E27FC236}">
                <a16:creationId xmlns:a16="http://schemas.microsoft.com/office/drawing/2014/main" id="{AB4F1912-E70C-E9DF-FDC9-A1954366EA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926" y="1287816"/>
            <a:ext cx="396000" cy="396000"/>
          </a:xfrm>
          <a:prstGeom prst="rect">
            <a:avLst/>
          </a:prstGeom>
        </p:spPr>
      </p:pic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445FC937-4A72-BC90-541D-BB7594717632}"/>
              </a:ext>
            </a:extLst>
          </p:cNvPr>
          <p:cNvSpPr/>
          <p:nvPr/>
        </p:nvSpPr>
        <p:spPr>
          <a:xfrm>
            <a:off x="49926" y="1260042"/>
            <a:ext cx="432000" cy="432000"/>
          </a:xfrm>
          <a:prstGeom prst="ellipse">
            <a:avLst/>
          </a:prstGeom>
          <a:noFill/>
          <a:ln w="57150">
            <a:solidFill>
              <a:srgbClr val="25A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شكل حر: شكل 21">
            <a:extLst>
              <a:ext uri="{FF2B5EF4-FFF2-40B4-BE49-F238E27FC236}">
                <a16:creationId xmlns:a16="http://schemas.microsoft.com/office/drawing/2014/main" id="{5C72984D-75EF-E81A-0BF4-1AEAB25334AD}"/>
              </a:ext>
            </a:extLst>
          </p:cNvPr>
          <p:cNvSpPr/>
          <p:nvPr/>
        </p:nvSpPr>
        <p:spPr>
          <a:xfrm>
            <a:off x="11616001" y="2"/>
            <a:ext cx="575999" cy="3429000"/>
          </a:xfrm>
          <a:custGeom>
            <a:avLst/>
            <a:gdLst>
              <a:gd name="connsiteX0" fmla="*/ 287999 w 575999"/>
              <a:gd name="connsiteY0" fmla="*/ 0 h 3429000"/>
              <a:gd name="connsiteX1" fmla="*/ 575999 w 575999"/>
              <a:gd name="connsiteY1" fmla="*/ 0 h 3429000"/>
              <a:gd name="connsiteX2" fmla="*/ 575999 w 575999"/>
              <a:gd name="connsiteY2" fmla="*/ 3429000 h 3429000"/>
              <a:gd name="connsiteX3" fmla="*/ 288472 w 575999"/>
              <a:gd name="connsiteY3" fmla="*/ 3429000 h 3429000"/>
              <a:gd name="connsiteX4" fmla="*/ 0 w 575999"/>
              <a:gd name="connsiteY4" fmla="*/ 3140529 h 3429000"/>
              <a:gd name="connsiteX5" fmla="*/ 0 w 575999"/>
              <a:gd name="connsiteY5" fmla="*/ 287990 h 3429000"/>
              <a:gd name="connsiteX6" fmla="*/ 5850 w 575999"/>
              <a:gd name="connsiteY6" fmla="*/ 229958 h 3429000"/>
              <a:gd name="connsiteX7" fmla="*/ 287999 w 575999"/>
              <a:gd name="connsiteY7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5999" h="3429000">
                <a:moveTo>
                  <a:pt x="287999" y="0"/>
                </a:moveTo>
                <a:lnTo>
                  <a:pt x="575999" y="0"/>
                </a:lnTo>
                <a:lnTo>
                  <a:pt x="575999" y="3429000"/>
                </a:lnTo>
                <a:lnTo>
                  <a:pt x="288472" y="3429000"/>
                </a:lnTo>
                <a:lnTo>
                  <a:pt x="0" y="3140529"/>
                </a:lnTo>
                <a:lnTo>
                  <a:pt x="0" y="287990"/>
                </a:lnTo>
                <a:lnTo>
                  <a:pt x="5850" y="229958"/>
                </a:lnTo>
                <a:cubicBezTo>
                  <a:pt x="32705" y="98721"/>
                  <a:pt x="148823" y="0"/>
                  <a:pt x="287999" y="0"/>
                </a:cubicBezTo>
                <a:close/>
              </a:path>
            </a:pathLst>
          </a:custGeom>
          <a:solidFill>
            <a:srgbClr val="D5EBE1"/>
          </a:solidFill>
          <a:ln>
            <a:solidFill>
              <a:srgbClr val="25A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23" name="شكل حر: شكل 22">
            <a:extLst>
              <a:ext uri="{FF2B5EF4-FFF2-40B4-BE49-F238E27FC236}">
                <a16:creationId xmlns:a16="http://schemas.microsoft.com/office/drawing/2014/main" id="{6DE570D9-8E4C-4C6B-9FD4-56BED881A150}"/>
              </a:ext>
            </a:extLst>
          </p:cNvPr>
          <p:cNvSpPr/>
          <p:nvPr/>
        </p:nvSpPr>
        <p:spPr>
          <a:xfrm>
            <a:off x="11615999" y="299280"/>
            <a:ext cx="576000" cy="6570008"/>
          </a:xfrm>
          <a:custGeom>
            <a:avLst/>
            <a:gdLst>
              <a:gd name="connsiteX0" fmla="*/ 1 w 576000"/>
              <a:gd name="connsiteY0" fmla="*/ 0 h 6613551"/>
              <a:gd name="connsiteX1" fmla="*/ 1 w 576000"/>
              <a:gd name="connsiteY1" fmla="*/ 2852539 h 6613551"/>
              <a:gd name="connsiteX2" fmla="*/ 288473 w 576000"/>
              <a:gd name="connsiteY2" fmla="*/ 3141010 h 6613551"/>
              <a:gd name="connsiteX3" fmla="*/ 576000 w 576000"/>
              <a:gd name="connsiteY3" fmla="*/ 3141010 h 6613551"/>
              <a:gd name="connsiteX4" fmla="*/ 576000 w 576000"/>
              <a:gd name="connsiteY4" fmla="*/ 6037551 h 6613551"/>
              <a:gd name="connsiteX5" fmla="*/ 576000 w 576000"/>
              <a:gd name="connsiteY5" fmla="*/ 6282010 h 6613551"/>
              <a:gd name="connsiteX6" fmla="*/ 576000 w 576000"/>
              <a:gd name="connsiteY6" fmla="*/ 6613551 h 6613551"/>
              <a:gd name="connsiteX7" fmla="*/ 0 w 576000"/>
              <a:gd name="connsiteY7" fmla="*/ 6613551 h 6613551"/>
              <a:gd name="connsiteX8" fmla="*/ 0 w 576000"/>
              <a:gd name="connsiteY8" fmla="*/ 6570010 h 6613551"/>
              <a:gd name="connsiteX9" fmla="*/ 0 w 576000"/>
              <a:gd name="connsiteY9" fmla="*/ 6037551 h 6613551"/>
              <a:gd name="connsiteX10" fmla="*/ 0 w 576000"/>
              <a:gd name="connsiteY10" fmla="*/ 10 h 661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6000" h="6613551">
                <a:moveTo>
                  <a:pt x="1" y="0"/>
                </a:moveTo>
                <a:lnTo>
                  <a:pt x="1" y="2852539"/>
                </a:lnTo>
                <a:lnTo>
                  <a:pt x="288473" y="3141010"/>
                </a:lnTo>
                <a:lnTo>
                  <a:pt x="576000" y="3141010"/>
                </a:lnTo>
                <a:lnTo>
                  <a:pt x="576000" y="6037551"/>
                </a:lnTo>
                <a:lnTo>
                  <a:pt x="576000" y="6282010"/>
                </a:lnTo>
                <a:lnTo>
                  <a:pt x="576000" y="6613551"/>
                </a:lnTo>
                <a:lnTo>
                  <a:pt x="0" y="6613551"/>
                </a:lnTo>
                <a:lnTo>
                  <a:pt x="0" y="6570010"/>
                </a:lnTo>
                <a:lnTo>
                  <a:pt x="0" y="6037551"/>
                </a:lnTo>
                <a:lnTo>
                  <a:pt x="0" y="10"/>
                </a:lnTo>
                <a:close/>
              </a:path>
            </a:pathLst>
          </a:custGeom>
          <a:solidFill>
            <a:srgbClr val="25A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1FEB09CF-A2BB-EEA8-DB0E-C517C9CC486C}"/>
              </a:ext>
            </a:extLst>
          </p:cNvPr>
          <p:cNvSpPr txBox="1"/>
          <p:nvPr/>
        </p:nvSpPr>
        <p:spPr>
          <a:xfrm rot="16200000">
            <a:off x="10918842" y="1570541"/>
            <a:ext cx="197031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التدريس</a:t>
            </a:r>
          </a:p>
        </p:txBody>
      </p:sp>
      <p:pic>
        <p:nvPicPr>
          <p:cNvPr id="25" name="رسم 24" descr="تشغيل الأضواء مع تعبئة خالصة">
            <a:extLst>
              <a:ext uri="{FF2B5EF4-FFF2-40B4-BE49-F238E27FC236}">
                <a16:creationId xmlns:a16="http://schemas.microsoft.com/office/drawing/2014/main" id="{6AB73135-5A46-371D-688D-E5E8864D2A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722415" y="4104245"/>
            <a:ext cx="396000" cy="396000"/>
          </a:xfrm>
          <a:prstGeom prst="rect">
            <a:avLst/>
          </a:prstGeom>
        </p:spPr>
      </p:pic>
      <p:pic>
        <p:nvPicPr>
          <p:cNvPr id="29" name="رسم 28" descr="مُحاضِر مع تعبئة خالصة">
            <a:extLst>
              <a:ext uri="{FF2B5EF4-FFF2-40B4-BE49-F238E27FC236}">
                <a16:creationId xmlns:a16="http://schemas.microsoft.com/office/drawing/2014/main" id="{42E82311-9451-6F4F-EA9E-CF2561C101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677259" y="5048744"/>
            <a:ext cx="432000" cy="432000"/>
          </a:xfrm>
          <a:prstGeom prst="rect">
            <a:avLst/>
          </a:prstGeom>
        </p:spPr>
      </p:pic>
      <p:pic>
        <p:nvPicPr>
          <p:cNvPr id="30" name="رسم 29" descr="شطب جزئي للمهام في الحافظة مع تعبئة خالصة">
            <a:extLst>
              <a:ext uri="{FF2B5EF4-FFF2-40B4-BE49-F238E27FC236}">
                <a16:creationId xmlns:a16="http://schemas.microsoft.com/office/drawing/2014/main" id="{6FA87731-5993-7AE0-90D7-69D7C57F38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722415" y="5993244"/>
            <a:ext cx="396000" cy="396000"/>
          </a:xfrm>
          <a:prstGeom prst="rect">
            <a:avLst/>
          </a:prstGeom>
        </p:spPr>
      </p:pic>
      <p:pic>
        <p:nvPicPr>
          <p:cNvPr id="31" name="رسم 30" descr="مراجعة العميل مع تعبئة خالصة">
            <a:extLst>
              <a:ext uri="{FF2B5EF4-FFF2-40B4-BE49-F238E27FC236}">
                <a16:creationId xmlns:a16="http://schemas.microsoft.com/office/drawing/2014/main" id="{69B2BA1C-7133-3344-E518-9C002983676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2406" y="429909"/>
            <a:ext cx="396000" cy="396000"/>
          </a:xfrm>
          <a:prstGeom prst="rect">
            <a:avLst/>
          </a:prstGeom>
        </p:spPr>
      </p:pic>
      <p:pic>
        <p:nvPicPr>
          <p:cNvPr id="7" name="رسم 6" descr="عصف ذهني مع تعبئة خالصة">
            <a:extLst>
              <a:ext uri="{FF2B5EF4-FFF2-40B4-BE49-F238E27FC236}">
                <a16:creationId xmlns:a16="http://schemas.microsoft.com/office/drawing/2014/main" id="{82645B69-5EFB-AA36-A804-D23E22F3DB9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5166" y="2109979"/>
            <a:ext cx="396000" cy="396000"/>
          </a:xfrm>
          <a:prstGeom prst="rect">
            <a:avLst/>
          </a:prstGeom>
        </p:spPr>
      </p:pic>
      <p:pic>
        <p:nvPicPr>
          <p:cNvPr id="8" name="رسم 7" descr="كاميرا فيديو مع تعبئة خالصة">
            <a:extLst>
              <a:ext uri="{FF2B5EF4-FFF2-40B4-BE49-F238E27FC236}">
                <a16:creationId xmlns:a16="http://schemas.microsoft.com/office/drawing/2014/main" id="{BD234B25-6018-D0E7-CEC2-903C2EE88B5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5166" y="2925967"/>
            <a:ext cx="396000" cy="396000"/>
          </a:xfrm>
          <a:prstGeom prst="rect">
            <a:avLst/>
          </a:prstGeom>
        </p:spPr>
      </p:pic>
      <p:pic>
        <p:nvPicPr>
          <p:cNvPr id="9" name="رسم 8" descr="لوحة الكلاكيت مع تعبئة خالصة">
            <a:extLst>
              <a:ext uri="{FF2B5EF4-FFF2-40B4-BE49-F238E27FC236}">
                <a16:creationId xmlns:a16="http://schemas.microsoft.com/office/drawing/2014/main" id="{BC1B4E3F-5D29-8942-B082-08962D07E34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5166" y="3646976"/>
            <a:ext cx="396000" cy="396000"/>
          </a:xfrm>
          <a:prstGeom prst="rect">
            <a:avLst/>
          </a:prstGeom>
        </p:spPr>
      </p:pic>
      <p:graphicFrame>
        <p:nvGraphicFramePr>
          <p:cNvPr id="13" name="جدول 31">
            <a:extLst>
              <a:ext uri="{FF2B5EF4-FFF2-40B4-BE49-F238E27FC236}">
                <a16:creationId xmlns:a16="http://schemas.microsoft.com/office/drawing/2014/main" id="{1F04A9B7-07C1-6691-CA39-A50A93F9F3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193919"/>
              </p:ext>
            </p:extLst>
          </p:nvPr>
        </p:nvGraphicFramePr>
        <p:xfrm>
          <a:off x="1494684" y="2423905"/>
          <a:ext cx="8128000" cy="36169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79816158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64777550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78511736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37933045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105986333"/>
                    </a:ext>
                  </a:extLst>
                </a:gridCol>
              </a:tblGrid>
              <a:tr h="890699">
                <a:tc>
                  <a:txBody>
                    <a:bodyPr/>
                    <a:lstStyle/>
                    <a:p>
                      <a:r>
                        <a:rPr lang="ar-BH" sz="2800" b="1" dirty="0"/>
                        <a:t>قابلية الانضغاط</a:t>
                      </a:r>
                      <a:endParaRPr lang="en-US" sz="2800" b="1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BH" sz="2800" b="1" dirty="0"/>
                        <a:t>ترابط الجسيمات </a:t>
                      </a:r>
                      <a:endParaRPr lang="en-US" sz="2800" b="1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BH" sz="2800" b="1" dirty="0"/>
                        <a:t>الحجم </a:t>
                      </a:r>
                      <a:endParaRPr lang="en-US" sz="2800" b="1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BH" sz="2800" b="1" dirty="0"/>
                        <a:t>الشكل </a:t>
                      </a:r>
                      <a:endParaRPr lang="en-US" sz="2800" b="1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BH" sz="2800" b="1" dirty="0"/>
                        <a:t>الحالة </a:t>
                      </a:r>
                      <a:endParaRPr lang="en-US" sz="2800" b="1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7918349"/>
                  </a:ext>
                </a:extLst>
              </a:tr>
              <a:tr h="890699">
                <a:tc>
                  <a:txBody>
                    <a:bodyPr/>
                    <a:lstStyle/>
                    <a:p>
                      <a:endParaRPr lang="en-US" sz="28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BH" sz="2800" b="1" dirty="0"/>
                        <a:t>الصلبة </a:t>
                      </a:r>
                      <a:endParaRPr lang="en-US" sz="28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4216706"/>
                  </a:ext>
                </a:extLst>
              </a:tr>
              <a:tr h="890699">
                <a:tc>
                  <a:txBody>
                    <a:bodyPr/>
                    <a:lstStyle/>
                    <a:p>
                      <a:endParaRPr lang="en-US" sz="28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BH" sz="2800" b="1" dirty="0"/>
                        <a:t>السائلة </a:t>
                      </a:r>
                      <a:endParaRPr lang="en-US" sz="28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968680"/>
                  </a:ext>
                </a:extLst>
              </a:tr>
              <a:tr h="890699">
                <a:tc>
                  <a:txBody>
                    <a:bodyPr/>
                    <a:lstStyle/>
                    <a:p>
                      <a:endParaRPr lang="en-US" sz="28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BH" sz="2800" b="1" dirty="0"/>
                        <a:t>الغازية</a:t>
                      </a:r>
                      <a:endParaRPr lang="en-US" sz="28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8546"/>
                  </a:ext>
                </a:extLst>
              </a:tr>
            </a:tbl>
          </a:graphicData>
        </a:graphic>
      </p:graphicFrame>
      <p:sp>
        <p:nvSpPr>
          <p:cNvPr id="32" name="مربع نص 31">
            <a:extLst>
              <a:ext uri="{FF2B5EF4-FFF2-40B4-BE49-F238E27FC236}">
                <a16:creationId xmlns:a16="http://schemas.microsoft.com/office/drawing/2014/main" id="{C2937D39-BDE8-97E0-D616-0B9B5C6A48D5}"/>
              </a:ext>
            </a:extLst>
          </p:cNvPr>
          <p:cNvSpPr txBox="1"/>
          <p:nvPr/>
        </p:nvSpPr>
        <p:spPr>
          <a:xfrm>
            <a:off x="6593794" y="3541501"/>
            <a:ext cx="1185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dirty="0"/>
              <a:t>محدد </a:t>
            </a:r>
          </a:p>
          <a:p>
            <a:r>
              <a:rPr lang="ar-BH" dirty="0"/>
              <a:t>ثابت </a:t>
            </a:r>
            <a:endParaRPr lang="en-US" dirty="0"/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2BB040E5-349C-0636-8CC0-7257EB54E368}"/>
              </a:ext>
            </a:extLst>
          </p:cNvPr>
          <p:cNvSpPr txBox="1"/>
          <p:nvPr/>
        </p:nvSpPr>
        <p:spPr>
          <a:xfrm>
            <a:off x="4707443" y="3470225"/>
            <a:ext cx="1331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dirty="0"/>
              <a:t>محدد  </a:t>
            </a:r>
          </a:p>
          <a:p>
            <a:r>
              <a:rPr lang="ar-BH" dirty="0"/>
              <a:t>ثابت</a:t>
            </a:r>
            <a:endParaRPr lang="en-US" dirty="0"/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5DF77CEA-153E-7E86-49D9-21FF2970B71E}"/>
              </a:ext>
            </a:extLst>
          </p:cNvPr>
          <p:cNvSpPr txBox="1"/>
          <p:nvPr/>
        </p:nvSpPr>
        <p:spPr>
          <a:xfrm>
            <a:off x="3259422" y="3541669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dirty="0"/>
              <a:t>متراصة جدا </a:t>
            </a:r>
            <a:endParaRPr lang="en-US" dirty="0"/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C92C2B85-D512-BEF4-BFC1-B1047ECFAF6B}"/>
              </a:ext>
            </a:extLst>
          </p:cNvPr>
          <p:cNvSpPr txBox="1"/>
          <p:nvPr/>
        </p:nvSpPr>
        <p:spPr>
          <a:xfrm>
            <a:off x="1543473" y="3368133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dirty="0"/>
              <a:t>غير قابلة للانضغاط</a:t>
            </a:r>
            <a:endParaRPr lang="en-US" dirty="0"/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F222F099-5ABF-2FB1-7BF6-F5DB7B792C3A}"/>
              </a:ext>
            </a:extLst>
          </p:cNvPr>
          <p:cNvSpPr txBox="1"/>
          <p:nvPr/>
        </p:nvSpPr>
        <p:spPr>
          <a:xfrm>
            <a:off x="6682073" y="4363892"/>
            <a:ext cx="1185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dirty="0"/>
              <a:t>غير محدد </a:t>
            </a:r>
          </a:p>
          <a:p>
            <a:r>
              <a:rPr lang="ar-BH" dirty="0"/>
              <a:t>غير ثابت</a:t>
            </a:r>
            <a:endParaRPr lang="en-US" dirty="0"/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13D3AABB-7FD7-AFB9-68EC-0F2FD2DD6D34}"/>
              </a:ext>
            </a:extLst>
          </p:cNvPr>
          <p:cNvSpPr txBox="1"/>
          <p:nvPr/>
        </p:nvSpPr>
        <p:spPr>
          <a:xfrm>
            <a:off x="6255922" y="5264744"/>
            <a:ext cx="1611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dirty="0"/>
              <a:t>غير محدد </a:t>
            </a:r>
          </a:p>
          <a:p>
            <a:r>
              <a:rPr lang="ar-BH" dirty="0"/>
              <a:t>غير ثابت</a:t>
            </a:r>
            <a:endParaRPr lang="en-US" dirty="0"/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7786FC51-CD6B-0862-E16B-AE609BBE0392}"/>
              </a:ext>
            </a:extLst>
          </p:cNvPr>
          <p:cNvSpPr txBox="1"/>
          <p:nvPr/>
        </p:nvSpPr>
        <p:spPr>
          <a:xfrm>
            <a:off x="4911522" y="4363892"/>
            <a:ext cx="1321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dirty="0"/>
              <a:t>محدد </a:t>
            </a:r>
          </a:p>
          <a:p>
            <a:r>
              <a:rPr lang="ar-BH" dirty="0"/>
              <a:t>ثابت</a:t>
            </a:r>
            <a:endParaRPr lang="en-US" dirty="0"/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39DA761C-8972-E37F-2BD3-ECA3F6852E91}"/>
              </a:ext>
            </a:extLst>
          </p:cNvPr>
          <p:cNvSpPr txBox="1"/>
          <p:nvPr/>
        </p:nvSpPr>
        <p:spPr>
          <a:xfrm>
            <a:off x="4985473" y="5248427"/>
            <a:ext cx="1321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dirty="0"/>
              <a:t>غير محدد </a:t>
            </a:r>
          </a:p>
          <a:p>
            <a:r>
              <a:rPr lang="ar-BH" dirty="0"/>
              <a:t>غير ثابت</a:t>
            </a:r>
            <a:endParaRPr lang="en-US" dirty="0"/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2EA3BB53-D874-80E9-7F29-DF36561056E2}"/>
              </a:ext>
            </a:extLst>
          </p:cNvPr>
          <p:cNvSpPr txBox="1"/>
          <p:nvPr/>
        </p:nvSpPr>
        <p:spPr>
          <a:xfrm>
            <a:off x="3505200" y="4313173"/>
            <a:ext cx="1185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dirty="0"/>
              <a:t>اقل تراصا</a:t>
            </a:r>
            <a:endParaRPr lang="en-US" dirty="0"/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82D5E0F1-D2E7-69DD-5202-CEE4F28397EF}"/>
              </a:ext>
            </a:extLst>
          </p:cNvPr>
          <p:cNvSpPr txBox="1"/>
          <p:nvPr/>
        </p:nvSpPr>
        <p:spPr>
          <a:xfrm>
            <a:off x="3147648" y="5191400"/>
            <a:ext cx="1542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dirty="0"/>
              <a:t>غير متراصة</a:t>
            </a:r>
            <a:endParaRPr lang="en-US" dirty="0"/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6F444326-A3C6-255B-C6FA-D6A0E8E479F7}"/>
              </a:ext>
            </a:extLst>
          </p:cNvPr>
          <p:cNvSpPr txBox="1"/>
          <p:nvPr/>
        </p:nvSpPr>
        <p:spPr>
          <a:xfrm>
            <a:off x="1734649" y="4363892"/>
            <a:ext cx="1272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dirty="0"/>
              <a:t>غير قابلة للانضغاط</a:t>
            </a:r>
            <a:endParaRPr lang="en-US" dirty="0"/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52780162-E3B0-9DA7-A11A-9E5E22631727}"/>
              </a:ext>
            </a:extLst>
          </p:cNvPr>
          <p:cNvSpPr txBox="1"/>
          <p:nvPr/>
        </p:nvSpPr>
        <p:spPr>
          <a:xfrm>
            <a:off x="1734649" y="5248427"/>
            <a:ext cx="1321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dirty="0"/>
              <a:t>قابلة للانضغاط</a:t>
            </a:r>
            <a:endParaRPr lang="en-US" dirty="0"/>
          </a:p>
        </p:txBody>
      </p:sp>
      <p:pic>
        <p:nvPicPr>
          <p:cNvPr id="44" name="صورة 43">
            <a:extLst>
              <a:ext uri="{FF2B5EF4-FFF2-40B4-BE49-F238E27FC236}">
                <a16:creationId xmlns:a16="http://schemas.microsoft.com/office/drawing/2014/main" id="{34198078-12CD-D2FE-4FD9-53E5FD46EE1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360657" y="161653"/>
            <a:ext cx="3353091" cy="1225402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20591425-BD71-1C49-C750-E78C41A0604D}"/>
              </a:ext>
            </a:extLst>
          </p:cNvPr>
          <p:cNvSpPr txBox="1"/>
          <p:nvPr/>
        </p:nvSpPr>
        <p:spPr>
          <a:xfrm>
            <a:off x="456385" y="1203646"/>
            <a:ext cx="11019741" cy="95410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ar-SA" sz="2800" b="1" dirty="0">
                <a:solidFill>
                  <a:schemeClr val="accent1">
                    <a:lumMod val="75000"/>
                  </a:schemeClr>
                </a:solidFill>
              </a:rPr>
              <a:t>طالبتي العزيزة : بالتعاون مع مجموعتك قارني بين حالات المادة ( الصلبة , السائلة , الغازية ) في الجدول التالي لتكوين معرفة علمية :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نتيجة الصورة لـ نشاط جماعي">
            <a:extLst>
              <a:ext uri="{FF2B5EF4-FFF2-40B4-BE49-F238E27FC236}">
                <a16:creationId xmlns:a16="http://schemas.microsoft.com/office/drawing/2014/main" id="{8488FE13-AFAB-DE00-4894-4DBC189D4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97" y="2"/>
            <a:ext cx="1166452" cy="119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78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13">
            <a:extLst>
              <a:ext uri="{FF2B5EF4-FFF2-40B4-BE49-F238E27FC236}">
                <a16:creationId xmlns:a16="http://schemas.microsoft.com/office/drawing/2014/main" id="{A62E7068-D393-871D-ABA5-D3B26470EC47}"/>
              </a:ext>
            </a:extLst>
          </p:cNvPr>
          <p:cNvSpPr/>
          <p:nvPr/>
        </p:nvSpPr>
        <p:spPr>
          <a:xfrm>
            <a:off x="-936171" y="435429"/>
            <a:ext cx="468085" cy="478971"/>
          </a:xfrm>
          <a:prstGeom prst="rect">
            <a:avLst/>
          </a:prstGeom>
          <a:solidFill>
            <a:srgbClr val="25A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2FAC0C6C-9A24-3762-BACD-482C14CFDEAE}"/>
              </a:ext>
            </a:extLst>
          </p:cNvPr>
          <p:cNvSpPr/>
          <p:nvPr/>
        </p:nvSpPr>
        <p:spPr>
          <a:xfrm>
            <a:off x="-936171" y="1001486"/>
            <a:ext cx="468085" cy="478971"/>
          </a:xfrm>
          <a:prstGeom prst="rect">
            <a:avLst/>
          </a:prstGeom>
          <a:solidFill>
            <a:srgbClr val="96C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B53169F9-EDFE-11CB-AC10-ACA0F856A50C}"/>
              </a:ext>
            </a:extLst>
          </p:cNvPr>
          <p:cNvSpPr/>
          <p:nvPr/>
        </p:nvSpPr>
        <p:spPr>
          <a:xfrm>
            <a:off x="-936179" y="1561887"/>
            <a:ext cx="468085" cy="478971"/>
          </a:xfrm>
          <a:prstGeom prst="rect">
            <a:avLst/>
          </a:prstGeom>
          <a:solidFill>
            <a:srgbClr val="FFEE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05F93B3F-E5A0-4BDF-7DC6-DF249FF14D56}"/>
              </a:ext>
            </a:extLst>
          </p:cNvPr>
          <p:cNvSpPr/>
          <p:nvPr/>
        </p:nvSpPr>
        <p:spPr>
          <a:xfrm>
            <a:off x="-936173" y="2122288"/>
            <a:ext cx="468085" cy="478971"/>
          </a:xfrm>
          <a:prstGeom prst="rect">
            <a:avLst/>
          </a:prstGeom>
          <a:solidFill>
            <a:srgbClr val="FAE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69DA2D77-7338-5144-1992-997178C7B23D}"/>
              </a:ext>
            </a:extLst>
          </p:cNvPr>
          <p:cNvSpPr/>
          <p:nvPr/>
        </p:nvSpPr>
        <p:spPr>
          <a:xfrm>
            <a:off x="-936179" y="2682688"/>
            <a:ext cx="468085" cy="478971"/>
          </a:xfrm>
          <a:prstGeom prst="rect">
            <a:avLst/>
          </a:prstGeom>
          <a:solidFill>
            <a:srgbClr val="D95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9BB68C7E-F10C-29E0-3261-8DD90379E13E}"/>
              </a:ext>
            </a:extLst>
          </p:cNvPr>
          <p:cNvSpPr/>
          <p:nvPr/>
        </p:nvSpPr>
        <p:spPr>
          <a:xfrm>
            <a:off x="-936175" y="3243090"/>
            <a:ext cx="468085" cy="478971"/>
          </a:xfrm>
          <a:prstGeom prst="rect">
            <a:avLst/>
          </a:prstGeom>
          <a:solidFill>
            <a:srgbClr val="3353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E67E58A8-0B80-D498-30ED-D5375E6C433F}"/>
              </a:ext>
            </a:extLst>
          </p:cNvPr>
          <p:cNvSpPr/>
          <p:nvPr/>
        </p:nvSpPr>
        <p:spPr>
          <a:xfrm>
            <a:off x="-936176" y="3803491"/>
            <a:ext cx="468085" cy="478971"/>
          </a:xfrm>
          <a:prstGeom prst="rect">
            <a:avLst/>
          </a:prstGeom>
          <a:solidFill>
            <a:srgbClr val="FFAD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9846E5C3-E063-D494-BBC3-3A507DFC2D20}"/>
              </a:ext>
            </a:extLst>
          </p:cNvPr>
          <p:cNvSpPr/>
          <p:nvPr/>
        </p:nvSpPr>
        <p:spPr>
          <a:xfrm>
            <a:off x="-936179" y="4363892"/>
            <a:ext cx="468085" cy="478971"/>
          </a:xfrm>
          <a:prstGeom prst="rect">
            <a:avLst/>
          </a:prstGeom>
          <a:solidFill>
            <a:srgbClr val="D96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A7BC923C-9090-739E-2F9A-83C785BB5BED}"/>
              </a:ext>
            </a:extLst>
          </p:cNvPr>
          <p:cNvSpPr/>
          <p:nvPr/>
        </p:nvSpPr>
        <p:spPr>
          <a:xfrm>
            <a:off x="-936179" y="4923013"/>
            <a:ext cx="468085" cy="478971"/>
          </a:xfrm>
          <a:prstGeom prst="rect">
            <a:avLst/>
          </a:prstGeom>
          <a:solidFill>
            <a:srgbClr val="F8F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93A68926-5B7B-634F-7F94-5A041CA6B0DF}"/>
              </a:ext>
            </a:extLst>
          </p:cNvPr>
          <p:cNvSpPr/>
          <p:nvPr/>
        </p:nvSpPr>
        <p:spPr>
          <a:xfrm>
            <a:off x="-936179" y="5438591"/>
            <a:ext cx="468085" cy="478971"/>
          </a:xfrm>
          <a:prstGeom prst="rect">
            <a:avLst/>
          </a:prstGeom>
          <a:solidFill>
            <a:srgbClr val="F8A4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2DDFE4FA-9F35-1309-3442-48DF31A1C2C1}"/>
              </a:ext>
            </a:extLst>
          </p:cNvPr>
          <p:cNvSpPr/>
          <p:nvPr/>
        </p:nvSpPr>
        <p:spPr>
          <a:xfrm>
            <a:off x="-936179" y="6084798"/>
            <a:ext cx="468085" cy="478971"/>
          </a:xfrm>
          <a:prstGeom prst="rect">
            <a:avLst/>
          </a:prstGeom>
          <a:solidFill>
            <a:srgbClr val="465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رسم 4" descr="فصل دراسي مع تعبئة خالصة">
            <a:extLst>
              <a:ext uri="{FF2B5EF4-FFF2-40B4-BE49-F238E27FC236}">
                <a16:creationId xmlns:a16="http://schemas.microsoft.com/office/drawing/2014/main" id="{AB4F1912-E70C-E9DF-FDC9-A1954366EA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926" y="1287816"/>
            <a:ext cx="396000" cy="396000"/>
          </a:xfrm>
          <a:prstGeom prst="rect">
            <a:avLst/>
          </a:prstGeom>
        </p:spPr>
      </p:pic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445FC937-4A72-BC90-541D-BB7594717632}"/>
              </a:ext>
            </a:extLst>
          </p:cNvPr>
          <p:cNvSpPr/>
          <p:nvPr/>
        </p:nvSpPr>
        <p:spPr>
          <a:xfrm>
            <a:off x="49926" y="1260042"/>
            <a:ext cx="432000" cy="432000"/>
          </a:xfrm>
          <a:prstGeom prst="ellipse">
            <a:avLst/>
          </a:prstGeom>
          <a:noFill/>
          <a:ln w="57150">
            <a:solidFill>
              <a:srgbClr val="25A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شكل حر: شكل 21">
            <a:extLst>
              <a:ext uri="{FF2B5EF4-FFF2-40B4-BE49-F238E27FC236}">
                <a16:creationId xmlns:a16="http://schemas.microsoft.com/office/drawing/2014/main" id="{5C72984D-75EF-E81A-0BF4-1AEAB25334AD}"/>
              </a:ext>
            </a:extLst>
          </p:cNvPr>
          <p:cNvSpPr/>
          <p:nvPr/>
        </p:nvSpPr>
        <p:spPr>
          <a:xfrm>
            <a:off x="11616001" y="2"/>
            <a:ext cx="575999" cy="3429000"/>
          </a:xfrm>
          <a:custGeom>
            <a:avLst/>
            <a:gdLst>
              <a:gd name="connsiteX0" fmla="*/ 287999 w 575999"/>
              <a:gd name="connsiteY0" fmla="*/ 0 h 3429000"/>
              <a:gd name="connsiteX1" fmla="*/ 575999 w 575999"/>
              <a:gd name="connsiteY1" fmla="*/ 0 h 3429000"/>
              <a:gd name="connsiteX2" fmla="*/ 575999 w 575999"/>
              <a:gd name="connsiteY2" fmla="*/ 3429000 h 3429000"/>
              <a:gd name="connsiteX3" fmla="*/ 288472 w 575999"/>
              <a:gd name="connsiteY3" fmla="*/ 3429000 h 3429000"/>
              <a:gd name="connsiteX4" fmla="*/ 0 w 575999"/>
              <a:gd name="connsiteY4" fmla="*/ 3140529 h 3429000"/>
              <a:gd name="connsiteX5" fmla="*/ 0 w 575999"/>
              <a:gd name="connsiteY5" fmla="*/ 287990 h 3429000"/>
              <a:gd name="connsiteX6" fmla="*/ 5850 w 575999"/>
              <a:gd name="connsiteY6" fmla="*/ 229958 h 3429000"/>
              <a:gd name="connsiteX7" fmla="*/ 287999 w 575999"/>
              <a:gd name="connsiteY7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5999" h="3429000">
                <a:moveTo>
                  <a:pt x="287999" y="0"/>
                </a:moveTo>
                <a:lnTo>
                  <a:pt x="575999" y="0"/>
                </a:lnTo>
                <a:lnTo>
                  <a:pt x="575999" y="3429000"/>
                </a:lnTo>
                <a:lnTo>
                  <a:pt x="288472" y="3429000"/>
                </a:lnTo>
                <a:lnTo>
                  <a:pt x="0" y="3140529"/>
                </a:lnTo>
                <a:lnTo>
                  <a:pt x="0" y="287990"/>
                </a:lnTo>
                <a:lnTo>
                  <a:pt x="5850" y="229958"/>
                </a:lnTo>
                <a:cubicBezTo>
                  <a:pt x="32705" y="98721"/>
                  <a:pt x="148823" y="0"/>
                  <a:pt x="287999" y="0"/>
                </a:cubicBezTo>
                <a:close/>
              </a:path>
            </a:pathLst>
          </a:custGeom>
          <a:solidFill>
            <a:srgbClr val="D5EBE1"/>
          </a:solidFill>
          <a:ln>
            <a:solidFill>
              <a:srgbClr val="25A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 dirty="0"/>
          </a:p>
        </p:txBody>
      </p:sp>
      <p:sp>
        <p:nvSpPr>
          <p:cNvPr id="23" name="شكل حر: شكل 22">
            <a:extLst>
              <a:ext uri="{FF2B5EF4-FFF2-40B4-BE49-F238E27FC236}">
                <a16:creationId xmlns:a16="http://schemas.microsoft.com/office/drawing/2014/main" id="{6DE570D9-8E4C-4C6B-9FD4-56BED881A150}"/>
              </a:ext>
            </a:extLst>
          </p:cNvPr>
          <p:cNvSpPr/>
          <p:nvPr/>
        </p:nvSpPr>
        <p:spPr>
          <a:xfrm>
            <a:off x="11615999" y="299280"/>
            <a:ext cx="576000" cy="6570008"/>
          </a:xfrm>
          <a:custGeom>
            <a:avLst/>
            <a:gdLst>
              <a:gd name="connsiteX0" fmla="*/ 1 w 576000"/>
              <a:gd name="connsiteY0" fmla="*/ 0 h 6613551"/>
              <a:gd name="connsiteX1" fmla="*/ 1 w 576000"/>
              <a:gd name="connsiteY1" fmla="*/ 2852539 h 6613551"/>
              <a:gd name="connsiteX2" fmla="*/ 288473 w 576000"/>
              <a:gd name="connsiteY2" fmla="*/ 3141010 h 6613551"/>
              <a:gd name="connsiteX3" fmla="*/ 576000 w 576000"/>
              <a:gd name="connsiteY3" fmla="*/ 3141010 h 6613551"/>
              <a:gd name="connsiteX4" fmla="*/ 576000 w 576000"/>
              <a:gd name="connsiteY4" fmla="*/ 6037551 h 6613551"/>
              <a:gd name="connsiteX5" fmla="*/ 576000 w 576000"/>
              <a:gd name="connsiteY5" fmla="*/ 6282010 h 6613551"/>
              <a:gd name="connsiteX6" fmla="*/ 576000 w 576000"/>
              <a:gd name="connsiteY6" fmla="*/ 6613551 h 6613551"/>
              <a:gd name="connsiteX7" fmla="*/ 0 w 576000"/>
              <a:gd name="connsiteY7" fmla="*/ 6613551 h 6613551"/>
              <a:gd name="connsiteX8" fmla="*/ 0 w 576000"/>
              <a:gd name="connsiteY8" fmla="*/ 6570010 h 6613551"/>
              <a:gd name="connsiteX9" fmla="*/ 0 w 576000"/>
              <a:gd name="connsiteY9" fmla="*/ 6037551 h 6613551"/>
              <a:gd name="connsiteX10" fmla="*/ 0 w 576000"/>
              <a:gd name="connsiteY10" fmla="*/ 10 h 661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6000" h="6613551">
                <a:moveTo>
                  <a:pt x="1" y="0"/>
                </a:moveTo>
                <a:lnTo>
                  <a:pt x="1" y="2852539"/>
                </a:lnTo>
                <a:lnTo>
                  <a:pt x="288473" y="3141010"/>
                </a:lnTo>
                <a:lnTo>
                  <a:pt x="576000" y="3141010"/>
                </a:lnTo>
                <a:lnTo>
                  <a:pt x="576000" y="6037551"/>
                </a:lnTo>
                <a:lnTo>
                  <a:pt x="576000" y="6282010"/>
                </a:lnTo>
                <a:lnTo>
                  <a:pt x="576000" y="6613551"/>
                </a:lnTo>
                <a:lnTo>
                  <a:pt x="0" y="6613551"/>
                </a:lnTo>
                <a:lnTo>
                  <a:pt x="0" y="6570010"/>
                </a:lnTo>
                <a:lnTo>
                  <a:pt x="0" y="6037551"/>
                </a:lnTo>
                <a:lnTo>
                  <a:pt x="0" y="10"/>
                </a:lnTo>
                <a:close/>
              </a:path>
            </a:pathLst>
          </a:custGeom>
          <a:solidFill>
            <a:srgbClr val="25A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1FEB09CF-A2BB-EEA8-DB0E-C517C9CC486C}"/>
              </a:ext>
            </a:extLst>
          </p:cNvPr>
          <p:cNvSpPr txBox="1"/>
          <p:nvPr/>
        </p:nvSpPr>
        <p:spPr>
          <a:xfrm rot="16200000">
            <a:off x="10918842" y="1570541"/>
            <a:ext cx="197031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التدريس</a:t>
            </a:r>
          </a:p>
        </p:txBody>
      </p:sp>
      <p:pic>
        <p:nvPicPr>
          <p:cNvPr id="25" name="رسم 24" descr="تشغيل الأضواء مع تعبئة خالصة">
            <a:extLst>
              <a:ext uri="{FF2B5EF4-FFF2-40B4-BE49-F238E27FC236}">
                <a16:creationId xmlns:a16="http://schemas.microsoft.com/office/drawing/2014/main" id="{6AB73135-5A46-371D-688D-E5E8864D2A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722415" y="4104245"/>
            <a:ext cx="396000" cy="396000"/>
          </a:xfrm>
          <a:prstGeom prst="rect">
            <a:avLst/>
          </a:prstGeom>
        </p:spPr>
      </p:pic>
      <p:pic>
        <p:nvPicPr>
          <p:cNvPr id="29" name="رسم 28" descr="مُحاضِر مع تعبئة خالصة">
            <a:extLst>
              <a:ext uri="{FF2B5EF4-FFF2-40B4-BE49-F238E27FC236}">
                <a16:creationId xmlns:a16="http://schemas.microsoft.com/office/drawing/2014/main" id="{42E82311-9451-6F4F-EA9E-CF2561C101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677259" y="5048744"/>
            <a:ext cx="432000" cy="432000"/>
          </a:xfrm>
          <a:prstGeom prst="rect">
            <a:avLst/>
          </a:prstGeom>
        </p:spPr>
      </p:pic>
      <p:pic>
        <p:nvPicPr>
          <p:cNvPr id="30" name="رسم 29" descr="شطب جزئي للمهام في الحافظة مع تعبئة خالصة">
            <a:extLst>
              <a:ext uri="{FF2B5EF4-FFF2-40B4-BE49-F238E27FC236}">
                <a16:creationId xmlns:a16="http://schemas.microsoft.com/office/drawing/2014/main" id="{6FA87731-5993-7AE0-90D7-69D7C57F38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722415" y="5993244"/>
            <a:ext cx="396000" cy="396000"/>
          </a:xfrm>
          <a:prstGeom prst="rect">
            <a:avLst/>
          </a:prstGeom>
        </p:spPr>
      </p:pic>
      <p:pic>
        <p:nvPicPr>
          <p:cNvPr id="31" name="رسم 30" descr="مراجعة العميل مع تعبئة خالصة">
            <a:extLst>
              <a:ext uri="{FF2B5EF4-FFF2-40B4-BE49-F238E27FC236}">
                <a16:creationId xmlns:a16="http://schemas.microsoft.com/office/drawing/2014/main" id="{69B2BA1C-7133-3344-E518-9C002983676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2406" y="429909"/>
            <a:ext cx="396000" cy="396000"/>
          </a:xfrm>
          <a:prstGeom prst="rect">
            <a:avLst/>
          </a:prstGeom>
        </p:spPr>
      </p:pic>
      <p:pic>
        <p:nvPicPr>
          <p:cNvPr id="7" name="رسم 6" descr="عصف ذهني مع تعبئة خالصة">
            <a:extLst>
              <a:ext uri="{FF2B5EF4-FFF2-40B4-BE49-F238E27FC236}">
                <a16:creationId xmlns:a16="http://schemas.microsoft.com/office/drawing/2014/main" id="{82645B69-5EFB-AA36-A804-D23E22F3DB9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5166" y="2109979"/>
            <a:ext cx="396000" cy="396000"/>
          </a:xfrm>
          <a:prstGeom prst="rect">
            <a:avLst/>
          </a:prstGeom>
        </p:spPr>
      </p:pic>
      <p:pic>
        <p:nvPicPr>
          <p:cNvPr id="8" name="رسم 7" descr="كاميرا فيديو مع تعبئة خالصة">
            <a:extLst>
              <a:ext uri="{FF2B5EF4-FFF2-40B4-BE49-F238E27FC236}">
                <a16:creationId xmlns:a16="http://schemas.microsoft.com/office/drawing/2014/main" id="{BD234B25-6018-D0E7-CEC2-903C2EE88B5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5166" y="2925967"/>
            <a:ext cx="396000" cy="396000"/>
          </a:xfrm>
          <a:prstGeom prst="rect">
            <a:avLst/>
          </a:prstGeom>
        </p:spPr>
      </p:pic>
      <p:pic>
        <p:nvPicPr>
          <p:cNvPr id="9" name="رسم 8" descr="لوحة الكلاكيت مع تعبئة خالصة">
            <a:extLst>
              <a:ext uri="{FF2B5EF4-FFF2-40B4-BE49-F238E27FC236}">
                <a16:creationId xmlns:a16="http://schemas.microsoft.com/office/drawing/2014/main" id="{BC1B4E3F-5D29-8942-B082-08962D07E34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5166" y="3646976"/>
            <a:ext cx="396000" cy="396000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9A85597C-2948-94CA-8D82-BA0D8C5774B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419454" y="213208"/>
            <a:ext cx="3353091" cy="1225402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0CC846-ACE4-57BD-FD3B-4852DB354A2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60380" y="2040858"/>
            <a:ext cx="10912786" cy="987638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056867A2-3420-BE28-D40E-347BE58F5A6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58406" y="3210666"/>
            <a:ext cx="3298222" cy="3292125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824CA91F-B5CC-846D-3C02-FA7871F41A0A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44008" y="19139"/>
            <a:ext cx="1320259" cy="1397921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A0654C6B-00D2-C53A-9133-6186B8F270DE}"/>
              </a:ext>
            </a:extLst>
          </p:cNvPr>
          <p:cNvSpPr txBox="1"/>
          <p:nvPr/>
        </p:nvSpPr>
        <p:spPr>
          <a:xfrm rot="10800000" flipV="1">
            <a:off x="454707" y="1558003"/>
            <a:ext cx="1408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عصف ذهني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383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13">
            <a:extLst>
              <a:ext uri="{FF2B5EF4-FFF2-40B4-BE49-F238E27FC236}">
                <a16:creationId xmlns:a16="http://schemas.microsoft.com/office/drawing/2014/main" id="{A62E7068-D393-871D-ABA5-D3B26470EC47}"/>
              </a:ext>
            </a:extLst>
          </p:cNvPr>
          <p:cNvSpPr/>
          <p:nvPr/>
        </p:nvSpPr>
        <p:spPr>
          <a:xfrm>
            <a:off x="-936171" y="435429"/>
            <a:ext cx="468085" cy="478971"/>
          </a:xfrm>
          <a:prstGeom prst="rect">
            <a:avLst/>
          </a:prstGeom>
          <a:solidFill>
            <a:srgbClr val="25A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2FAC0C6C-9A24-3762-BACD-482C14CFDEAE}"/>
              </a:ext>
            </a:extLst>
          </p:cNvPr>
          <p:cNvSpPr/>
          <p:nvPr/>
        </p:nvSpPr>
        <p:spPr>
          <a:xfrm>
            <a:off x="-936171" y="1001486"/>
            <a:ext cx="468085" cy="478971"/>
          </a:xfrm>
          <a:prstGeom prst="rect">
            <a:avLst/>
          </a:prstGeom>
          <a:solidFill>
            <a:srgbClr val="96C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B53169F9-EDFE-11CB-AC10-ACA0F856A50C}"/>
              </a:ext>
            </a:extLst>
          </p:cNvPr>
          <p:cNvSpPr/>
          <p:nvPr/>
        </p:nvSpPr>
        <p:spPr>
          <a:xfrm>
            <a:off x="-936179" y="1561887"/>
            <a:ext cx="468085" cy="478971"/>
          </a:xfrm>
          <a:prstGeom prst="rect">
            <a:avLst/>
          </a:prstGeom>
          <a:solidFill>
            <a:srgbClr val="FFEE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05F93B3F-E5A0-4BDF-7DC6-DF249FF14D56}"/>
              </a:ext>
            </a:extLst>
          </p:cNvPr>
          <p:cNvSpPr/>
          <p:nvPr/>
        </p:nvSpPr>
        <p:spPr>
          <a:xfrm>
            <a:off x="-936173" y="2122288"/>
            <a:ext cx="468085" cy="478971"/>
          </a:xfrm>
          <a:prstGeom prst="rect">
            <a:avLst/>
          </a:prstGeom>
          <a:solidFill>
            <a:srgbClr val="FAE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69DA2D77-7338-5144-1992-997178C7B23D}"/>
              </a:ext>
            </a:extLst>
          </p:cNvPr>
          <p:cNvSpPr/>
          <p:nvPr/>
        </p:nvSpPr>
        <p:spPr>
          <a:xfrm>
            <a:off x="-936179" y="2682688"/>
            <a:ext cx="468085" cy="478971"/>
          </a:xfrm>
          <a:prstGeom prst="rect">
            <a:avLst/>
          </a:prstGeom>
          <a:solidFill>
            <a:srgbClr val="D95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9BB68C7E-F10C-29E0-3261-8DD90379E13E}"/>
              </a:ext>
            </a:extLst>
          </p:cNvPr>
          <p:cNvSpPr/>
          <p:nvPr/>
        </p:nvSpPr>
        <p:spPr>
          <a:xfrm>
            <a:off x="-936175" y="3243090"/>
            <a:ext cx="468085" cy="478971"/>
          </a:xfrm>
          <a:prstGeom prst="rect">
            <a:avLst/>
          </a:prstGeom>
          <a:solidFill>
            <a:srgbClr val="3353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E67E58A8-0B80-D498-30ED-D5375E6C433F}"/>
              </a:ext>
            </a:extLst>
          </p:cNvPr>
          <p:cNvSpPr/>
          <p:nvPr/>
        </p:nvSpPr>
        <p:spPr>
          <a:xfrm>
            <a:off x="-936176" y="3803491"/>
            <a:ext cx="468085" cy="478971"/>
          </a:xfrm>
          <a:prstGeom prst="rect">
            <a:avLst/>
          </a:prstGeom>
          <a:solidFill>
            <a:srgbClr val="FFAD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9846E5C3-E063-D494-BBC3-3A507DFC2D20}"/>
              </a:ext>
            </a:extLst>
          </p:cNvPr>
          <p:cNvSpPr/>
          <p:nvPr/>
        </p:nvSpPr>
        <p:spPr>
          <a:xfrm>
            <a:off x="-936179" y="4363892"/>
            <a:ext cx="468085" cy="478971"/>
          </a:xfrm>
          <a:prstGeom prst="rect">
            <a:avLst/>
          </a:prstGeom>
          <a:solidFill>
            <a:srgbClr val="D96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A7BC923C-9090-739E-2F9A-83C785BB5BED}"/>
              </a:ext>
            </a:extLst>
          </p:cNvPr>
          <p:cNvSpPr/>
          <p:nvPr/>
        </p:nvSpPr>
        <p:spPr>
          <a:xfrm>
            <a:off x="-936179" y="4923013"/>
            <a:ext cx="468085" cy="478971"/>
          </a:xfrm>
          <a:prstGeom prst="rect">
            <a:avLst/>
          </a:prstGeom>
          <a:solidFill>
            <a:srgbClr val="F8F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93A68926-5B7B-634F-7F94-5A041CA6B0DF}"/>
              </a:ext>
            </a:extLst>
          </p:cNvPr>
          <p:cNvSpPr/>
          <p:nvPr/>
        </p:nvSpPr>
        <p:spPr>
          <a:xfrm>
            <a:off x="-936179" y="5438591"/>
            <a:ext cx="468085" cy="478971"/>
          </a:xfrm>
          <a:prstGeom prst="rect">
            <a:avLst/>
          </a:prstGeom>
          <a:solidFill>
            <a:srgbClr val="F8A4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2DDFE4FA-9F35-1309-3442-48DF31A1C2C1}"/>
              </a:ext>
            </a:extLst>
          </p:cNvPr>
          <p:cNvSpPr/>
          <p:nvPr/>
        </p:nvSpPr>
        <p:spPr>
          <a:xfrm>
            <a:off x="-936179" y="6084798"/>
            <a:ext cx="468085" cy="478971"/>
          </a:xfrm>
          <a:prstGeom prst="rect">
            <a:avLst/>
          </a:prstGeom>
          <a:solidFill>
            <a:srgbClr val="465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رسم 4" descr="فصل دراسي مع تعبئة خالصة">
            <a:extLst>
              <a:ext uri="{FF2B5EF4-FFF2-40B4-BE49-F238E27FC236}">
                <a16:creationId xmlns:a16="http://schemas.microsoft.com/office/drawing/2014/main" id="{AB4F1912-E70C-E9DF-FDC9-A1954366EA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926" y="1287816"/>
            <a:ext cx="396000" cy="396000"/>
          </a:xfrm>
          <a:prstGeom prst="rect">
            <a:avLst/>
          </a:prstGeom>
        </p:spPr>
      </p:pic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445FC937-4A72-BC90-541D-BB7594717632}"/>
              </a:ext>
            </a:extLst>
          </p:cNvPr>
          <p:cNvSpPr/>
          <p:nvPr/>
        </p:nvSpPr>
        <p:spPr>
          <a:xfrm>
            <a:off x="49926" y="1260042"/>
            <a:ext cx="432000" cy="432000"/>
          </a:xfrm>
          <a:prstGeom prst="ellipse">
            <a:avLst/>
          </a:prstGeom>
          <a:noFill/>
          <a:ln w="57150">
            <a:solidFill>
              <a:srgbClr val="25A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شكل حر: شكل 21">
            <a:extLst>
              <a:ext uri="{FF2B5EF4-FFF2-40B4-BE49-F238E27FC236}">
                <a16:creationId xmlns:a16="http://schemas.microsoft.com/office/drawing/2014/main" id="{5C72984D-75EF-E81A-0BF4-1AEAB25334AD}"/>
              </a:ext>
            </a:extLst>
          </p:cNvPr>
          <p:cNvSpPr/>
          <p:nvPr/>
        </p:nvSpPr>
        <p:spPr>
          <a:xfrm>
            <a:off x="11616001" y="2"/>
            <a:ext cx="575999" cy="3429000"/>
          </a:xfrm>
          <a:custGeom>
            <a:avLst/>
            <a:gdLst>
              <a:gd name="connsiteX0" fmla="*/ 287999 w 575999"/>
              <a:gd name="connsiteY0" fmla="*/ 0 h 3429000"/>
              <a:gd name="connsiteX1" fmla="*/ 575999 w 575999"/>
              <a:gd name="connsiteY1" fmla="*/ 0 h 3429000"/>
              <a:gd name="connsiteX2" fmla="*/ 575999 w 575999"/>
              <a:gd name="connsiteY2" fmla="*/ 3429000 h 3429000"/>
              <a:gd name="connsiteX3" fmla="*/ 288472 w 575999"/>
              <a:gd name="connsiteY3" fmla="*/ 3429000 h 3429000"/>
              <a:gd name="connsiteX4" fmla="*/ 0 w 575999"/>
              <a:gd name="connsiteY4" fmla="*/ 3140529 h 3429000"/>
              <a:gd name="connsiteX5" fmla="*/ 0 w 575999"/>
              <a:gd name="connsiteY5" fmla="*/ 287990 h 3429000"/>
              <a:gd name="connsiteX6" fmla="*/ 5850 w 575999"/>
              <a:gd name="connsiteY6" fmla="*/ 229958 h 3429000"/>
              <a:gd name="connsiteX7" fmla="*/ 287999 w 575999"/>
              <a:gd name="connsiteY7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5999" h="3429000">
                <a:moveTo>
                  <a:pt x="287999" y="0"/>
                </a:moveTo>
                <a:lnTo>
                  <a:pt x="575999" y="0"/>
                </a:lnTo>
                <a:lnTo>
                  <a:pt x="575999" y="3429000"/>
                </a:lnTo>
                <a:lnTo>
                  <a:pt x="288472" y="3429000"/>
                </a:lnTo>
                <a:lnTo>
                  <a:pt x="0" y="3140529"/>
                </a:lnTo>
                <a:lnTo>
                  <a:pt x="0" y="287990"/>
                </a:lnTo>
                <a:lnTo>
                  <a:pt x="5850" y="229958"/>
                </a:lnTo>
                <a:cubicBezTo>
                  <a:pt x="32705" y="98721"/>
                  <a:pt x="148823" y="0"/>
                  <a:pt x="287999" y="0"/>
                </a:cubicBezTo>
                <a:close/>
              </a:path>
            </a:pathLst>
          </a:custGeom>
          <a:solidFill>
            <a:srgbClr val="D5EBE1"/>
          </a:solidFill>
          <a:ln>
            <a:solidFill>
              <a:srgbClr val="25A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23" name="شكل حر: شكل 22">
            <a:extLst>
              <a:ext uri="{FF2B5EF4-FFF2-40B4-BE49-F238E27FC236}">
                <a16:creationId xmlns:a16="http://schemas.microsoft.com/office/drawing/2014/main" id="{6DE570D9-8E4C-4C6B-9FD4-56BED881A150}"/>
              </a:ext>
            </a:extLst>
          </p:cNvPr>
          <p:cNvSpPr/>
          <p:nvPr/>
        </p:nvSpPr>
        <p:spPr>
          <a:xfrm>
            <a:off x="11615999" y="299280"/>
            <a:ext cx="576000" cy="6570008"/>
          </a:xfrm>
          <a:custGeom>
            <a:avLst/>
            <a:gdLst>
              <a:gd name="connsiteX0" fmla="*/ 1 w 576000"/>
              <a:gd name="connsiteY0" fmla="*/ 0 h 6613551"/>
              <a:gd name="connsiteX1" fmla="*/ 1 w 576000"/>
              <a:gd name="connsiteY1" fmla="*/ 2852539 h 6613551"/>
              <a:gd name="connsiteX2" fmla="*/ 288473 w 576000"/>
              <a:gd name="connsiteY2" fmla="*/ 3141010 h 6613551"/>
              <a:gd name="connsiteX3" fmla="*/ 576000 w 576000"/>
              <a:gd name="connsiteY3" fmla="*/ 3141010 h 6613551"/>
              <a:gd name="connsiteX4" fmla="*/ 576000 w 576000"/>
              <a:gd name="connsiteY4" fmla="*/ 6037551 h 6613551"/>
              <a:gd name="connsiteX5" fmla="*/ 576000 w 576000"/>
              <a:gd name="connsiteY5" fmla="*/ 6282010 h 6613551"/>
              <a:gd name="connsiteX6" fmla="*/ 576000 w 576000"/>
              <a:gd name="connsiteY6" fmla="*/ 6613551 h 6613551"/>
              <a:gd name="connsiteX7" fmla="*/ 0 w 576000"/>
              <a:gd name="connsiteY7" fmla="*/ 6613551 h 6613551"/>
              <a:gd name="connsiteX8" fmla="*/ 0 w 576000"/>
              <a:gd name="connsiteY8" fmla="*/ 6570010 h 6613551"/>
              <a:gd name="connsiteX9" fmla="*/ 0 w 576000"/>
              <a:gd name="connsiteY9" fmla="*/ 6037551 h 6613551"/>
              <a:gd name="connsiteX10" fmla="*/ 0 w 576000"/>
              <a:gd name="connsiteY10" fmla="*/ 10 h 661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6000" h="6613551">
                <a:moveTo>
                  <a:pt x="1" y="0"/>
                </a:moveTo>
                <a:lnTo>
                  <a:pt x="1" y="2852539"/>
                </a:lnTo>
                <a:lnTo>
                  <a:pt x="288473" y="3141010"/>
                </a:lnTo>
                <a:lnTo>
                  <a:pt x="576000" y="3141010"/>
                </a:lnTo>
                <a:lnTo>
                  <a:pt x="576000" y="6037551"/>
                </a:lnTo>
                <a:lnTo>
                  <a:pt x="576000" y="6282010"/>
                </a:lnTo>
                <a:lnTo>
                  <a:pt x="576000" y="6613551"/>
                </a:lnTo>
                <a:lnTo>
                  <a:pt x="0" y="6613551"/>
                </a:lnTo>
                <a:lnTo>
                  <a:pt x="0" y="6570010"/>
                </a:lnTo>
                <a:lnTo>
                  <a:pt x="0" y="6037551"/>
                </a:lnTo>
                <a:lnTo>
                  <a:pt x="0" y="10"/>
                </a:lnTo>
                <a:close/>
              </a:path>
            </a:pathLst>
          </a:custGeom>
          <a:solidFill>
            <a:srgbClr val="25A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1FEB09CF-A2BB-EEA8-DB0E-C517C9CC486C}"/>
              </a:ext>
            </a:extLst>
          </p:cNvPr>
          <p:cNvSpPr txBox="1"/>
          <p:nvPr/>
        </p:nvSpPr>
        <p:spPr>
          <a:xfrm rot="16200000">
            <a:off x="10918842" y="1570541"/>
            <a:ext cx="197031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التدريس</a:t>
            </a:r>
          </a:p>
        </p:txBody>
      </p:sp>
      <p:pic>
        <p:nvPicPr>
          <p:cNvPr id="25" name="رسم 24" descr="تشغيل الأضواء مع تعبئة خالصة">
            <a:extLst>
              <a:ext uri="{FF2B5EF4-FFF2-40B4-BE49-F238E27FC236}">
                <a16:creationId xmlns:a16="http://schemas.microsoft.com/office/drawing/2014/main" id="{6AB73135-5A46-371D-688D-E5E8864D2A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722415" y="4104245"/>
            <a:ext cx="396000" cy="396000"/>
          </a:xfrm>
          <a:prstGeom prst="rect">
            <a:avLst/>
          </a:prstGeom>
        </p:spPr>
      </p:pic>
      <p:pic>
        <p:nvPicPr>
          <p:cNvPr id="29" name="رسم 28" descr="مُحاضِر مع تعبئة خالصة">
            <a:extLst>
              <a:ext uri="{FF2B5EF4-FFF2-40B4-BE49-F238E27FC236}">
                <a16:creationId xmlns:a16="http://schemas.microsoft.com/office/drawing/2014/main" id="{42E82311-9451-6F4F-EA9E-CF2561C101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677259" y="5048744"/>
            <a:ext cx="432000" cy="432000"/>
          </a:xfrm>
          <a:prstGeom prst="rect">
            <a:avLst/>
          </a:prstGeom>
        </p:spPr>
      </p:pic>
      <p:pic>
        <p:nvPicPr>
          <p:cNvPr id="30" name="رسم 29" descr="شطب جزئي للمهام في الحافظة مع تعبئة خالصة">
            <a:extLst>
              <a:ext uri="{FF2B5EF4-FFF2-40B4-BE49-F238E27FC236}">
                <a16:creationId xmlns:a16="http://schemas.microsoft.com/office/drawing/2014/main" id="{6FA87731-5993-7AE0-90D7-69D7C57F38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722415" y="5993244"/>
            <a:ext cx="396000" cy="396000"/>
          </a:xfrm>
          <a:prstGeom prst="rect">
            <a:avLst/>
          </a:prstGeom>
        </p:spPr>
      </p:pic>
      <p:pic>
        <p:nvPicPr>
          <p:cNvPr id="31" name="رسم 30" descr="مراجعة العميل مع تعبئة خالصة">
            <a:extLst>
              <a:ext uri="{FF2B5EF4-FFF2-40B4-BE49-F238E27FC236}">
                <a16:creationId xmlns:a16="http://schemas.microsoft.com/office/drawing/2014/main" id="{69B2BA1C-7133-3344-E518-9C002983676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2406" y="429909"/>
            <a:ext cx="396000" cy="396000"/>
          </a:xfrm>
          <a:prstGeom prst="rect">
            <a:avLst/>
          </a:prstGeom>
        </p:spPr>
      </p:pic>
      <p:pic>
        <p:nvPicPr>
          <p:cNvPr id="7" name="رسم 6" descr="عصف ذهني مع تعبئة خالصة">
            <a:extLst>
              <a:ext uri="{FF2B5EF4-FFF2-40B4-BE49-F238E27FC236}">
                <a16:creationId xmlns:a16="http://schemas.microsoft.com/office/drawing/2014/main" id="{82645B69-5EFB-AA36-A804-D23E22F3DB9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5166" y="2109979"/>
            <a:ext cx="396000" cy="396000"/>
          </a:xfrm>
          <a:prstGeom prst="rect">
            <a:avLst/>
          </a:prstGeom>
        </p:spPr>
      </p:pic>
      <p:pic>
        <p:nvPicPr>
          <p:cNvPr id="8" name="رسم 7" descr="كاميرا فيديو مع تعبئة خالصة">
            <a:extLst>
              <a:ext uri="{FF2B5EF4-FFF2-40B4-BE49-F238E27FC236}">
                <a16:creationId xmlns:a16="http://schemas.microsoft.com/office/drawing/2014/main" id="{BD234B25-6018-D0E7-CEC2-903C2EE88B5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5166" y="2925967"/>
            <a:ext cx="396000" cy="396000"/>
          </a:xfrm>
          <a:prstGeom prst="rect">
            <a:avLst/>
          </a:prstGeom>
        </p:spPr>
      </p:pic>
      <p:pic>
        <p:nvPicPr>
          <p:cNvPr id="9" name="رسم 8" descr="لوحة الكلاكيت مع تعبئة خالصة">
            <a:extLst>
              <a:ext uri="{FF2B5EF4-FFF2-40B4-BE49-F238E27FC236}">
                <a16:creationId xmlns:a16="http://schemas.microsoft.com/office/drawing/2014/main" id="{BC1B4E3F-5D29-8942-B082-08962D07E34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5166" y="3646976"/>
            <a:ext cx="396000" cy="39600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22F26B69-7063-D67F-32AE-B50205A4925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514409" y="312300"/>
            <a:ext cx="3779848" cy="908383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FD7C4430-35F5-A46B-C069-19ECDF9904A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58239" y="1424235"/>
            <a:ext cx="10900593" cy="1396105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4FAF80CA-FAC2-BC7C-E491-8EEBE3EE5225}"/>
              </a:ext>
            </a:extLst>
          </p:cNvPr>
          <p:cNvSpPr txBox="1"/>
          <p:nvPr/>
        </p:nvSpPr>
        <p:spPr>
          <a:xfrm>
            <a:off x="458406" y="1001486"/>
            <a:ext cx="1658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عصف ذهني</a:t>
            </a:r>
            <a:endParaRPr lang="en-US" dirty="0"/>
          </a:p>
        </p:txBody>
      </p:sp>
      <p:pic>
        <p:nvPicPr>
          <p:cNvPr id="2050" name="Picture 2" descr="نتيجة الصورة لـ عصف ذهني">
            <a:extLst>
              <a:ext uri="{FF2B5EF4-FFF2-40B4-BE49-F238E27FC236}">
                <a16:creationId xmlns:a16="http://schemas.microsoft.com/office/drawing/2014/main" id="{7FB51BA2-B6CF-F1CC-E765-6DAA6BAC2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99" y="1378"/>
            <a:ext cx="1619250" cy="94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05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13">
            <a:extLst>
              <a:ext uri="{FF2B5EF4-FFF2-40B4-BE49-F238E27FC236}">
                <a16:creationId xmlns:a16="http://schemas.microsoft.com/office/drawing/2014/main" id="{A62E7068-D393-871D-ABA5-D3B26470EC47}"/>
              </a:ext>
            </a:extLst>
          </p:cNvPr>
          <p:cNvSpPr/>
          <p:nvPr/>
        </p:nvSpPr>
        <p:spPr>
          <a:xfrm>
            <a:off x="-936171" y="435429"/>
            <a:ext cx="468085" cy="478971"/>
          </a:xfrm>
          <a:prstGeom prst="rect">
            <a:avLst/>
          </a:prstGeom>
          <a:solidFill>
            <a:srgbClr val="25A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2FAC0C6C-9A24-3762-BACD-482C14CFDEAE}"/>
              </a:ext>
            </a:extLst>
          </p:cNvPr>
          <p:cNvSpPr/>
          <p:nvPr/>
        </p:nvSpPr>
        <p:spPr>
          <a:xfrm>
            <a:off x="-936171" y="1001486"/>
            <a:ext cx="468085" cy="478971"/>
          </a:xfrm>
          <a:prstGeom prst="rect">
            <a:avLst/>
          </a:prstGeom>
          <a:solidFill>
            <a:srgbClr val="96C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B53169F9-EDFE-11CB-AC10-ACA0F856A50C}"/>
              </a:ext>
            </a:extLst>
          </p:cNvPr>
          <p:cNvSpPr/>
          <p:nvPr/>
        </p:nvSpPr>
        <p:spPr>
          <a:xfrm>
            <a:off x="-936179" y="1561887"/>
            <a:ext cx="468085" cy="478971"/>
          </a:xfrm>
          <a:prstGeom prst="rect">
            <a:avLst/>
          </a:prstGeom>
          <a:solidFill>
            <a:srgbClr val="FFEE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05F93B3F-E5A0-4BDF-7DC6-DF249FF14D56}"/>
              </a:ext>
            </a:extLst>
          </p:cNvPr>
          <p:cNvSpPr/>
          <p:nvPr/>
        </p:nvSpPr>
        <p:spPr>
          <a:xfrm>
            <a:off x="-936173" y="2122288"/>
            <a:ext cx="468085" cy="478971"/>
          </a:xfrm>
          <a:prstGeom prst="rect">
            <a:avLst/>
          </a:prstGeom>
          <a:solidFill>
            <a:srgbClr val="FAE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69DA2D77-7338-5144-1992-997178C7B23D}"/>
              </a:ext>
            </a:extLst>
          </p:cNvPr>
          <p:cNvSpPr/>
          <p:nvPr/>
        </p:nvSpPr>
        <p:spPr>
          <a:xfrm>
            <a:off x="-936179" y="2682688"/>
            <a:ext cx="468085" cy="478971"/>
          </a:xfrm>
          <a:prstGeom prst="rect">
            <a:avLst/>
          </a:prstGeom>
          <a:solidFill>
            <a:srgbClr val="D95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9BB68C7E-F10C-29E0-3261-8DD90379E13E}"/>
              </a:ext>
            </a:extLst>
          </p:cNvPr>
          <p:cNvSpPr/>
          <p:nvPr/>
        </p:nvSpPr>
        <p:spPr>
          <a:xfrm>
            <a:off x="-936175" y="3243090"/>
            <a:ext cx="468085" cy="478971"/>
          </a:xfrm>
          <a:prstGeom prst="rect">
            <a:avLst/>
          </a:prstGeom>
          <a:solidFill>
            <a:srgbClr val="3353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E67E58A8-0B80-D498-30ED-D5375E6C433F}"/>
              </a:ext>
            </a:extLst>
          </p:cNvPr>
          <p:cNvSpPr/>
          <p:nvPr/>
        </p:nvSpPr>
        <p:spPr>
          <a:xfrm>
            <a:off x="-936176" y="3803491"/>
            <a:ext cx="468085" cy="478971"/>
          </a:xfrm>
          <a:prstGeom prst="rect">
            <a:avLst/>
          </a:prstGeom>
          <a:solidFill>
            <a:srgbClr val="FFAD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9846E5C3-E063-D494-BBC3-3A507DFC2D20}"/>
              </a:ext>
            </a:extLst>
          </p:cNvPr>
          <p:cNvSpPr/>
          <p:nvPr/>
        </p:nvSpPr>
        <p:spPr>
          <a:xfrm>
            <a:off x="-936179" y="4363892"/>
            <a:ext cx="468085" cy="478971"/>
          </a:xfrm>
          <a:prstGeom prst="rect">
            <a:avLst/>
          </a:prstGeom>
          <a:solidFill>
            <a:srgbClr val="D96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A7BC923C-9090-739E-2F9A-83C785BB5BED}"/>
              </a:ext>
            </a:extLst>
          </p:cNvPr>
          <p:cNvSpPr/>
          <p:nvPr/>
        </p:nvSpPr>
        <p:spPr>
          <a:xfrm>
            <a:off x="-936179" y="4923013"/>
            <a:ext cx="468085" cy="478971"/>
          </a:xfrm>
          <a:prstGeom prst="rect">
            <a:avLst/>
          </a:prstGeom>
          <a:solidFill>
            <a:srgbClr val="F8F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93A68926-5B7B-634F-7F94-5A041CA6B0DF}"/>
              </a:ext>
            </a:extLst>
          </p:cNvPr>
          <p:cNvSpPr/>
          <p:nvPr/>
        </p:nvSpPr>
        <p:spPr>
          <a:xfrm>
            <a:off x="-936179" y="5438591"/>
            <a:ext cx="468085" cy="478971"/>
          </a:xfrm>
          <a:prstGeom prst="rect">
            <a:avLst/>
          </a:prstGeom>
          <a:solidFill>
            <a:srgbClr val="F8A4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2DDFE4FA-9F35-1309-3442-48DF31A1C2C1}"/>
              </a:ext>
            </a:extLst>
          </p:cNvPr>
          <p:cNvSpPr/>
          <p:nvPr/>
        </p:nvSpPr>
        <p:spPr>
          <a:xfrm>
            <a:off x="-936179" y="6084798"/>
            <a:ext cx="468085" cy="478971"/>
          </a:xfrm>
          <a:prstGeom prst="rect">
            <a:avLst/>
          </a:prstGeom>
          <a:solidFill>
            <a:srgbClr val="465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رسم 4" descr="فصل دراسي مع تعبئة خالصة">
            <a:extLst>
              <a:ext uri="{FF2B5EF4-FFF2-40B4-BE49-F238E27FC236}">
                <a16:creationId xmlns:a16="http://schemas.microsoft.com/office/drawing/2014/main" id="{AB4F1912-E70C-E9DF-FDC9-A1954366EA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926" y="1287816"/>
            <a:ext cx="396000" cy="396000"/>
          </a:xfrm>
          <a:prstGeom prst="rect">
            <a:avLst/>
          </a:prstGeom>
        </p:spPr>
      </p:pic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445FC937-4A72-BC90-541D-BB7594717632}"/>
              </a:ext>
            </a:extLst>
          </p:cNvPr>
          <p:cNvSpPr/>
          <p:nvPr/>
        </p:nvSpPr>
        <p:spPr>
          <a:xfrm>
            <a:off x="49926" y="1260042"/>
            <a:ext cx="432000" cy="432000"/>
          </a:xfrm>
          <a:prstGeom prst="ellipse">
            <a:avLst/>
          </a:prstGeom>
          <a:noFill/>
          <a:ln w="57150">
            <a:solidFill>
              <a:srgbClr val="25A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شكل حر: شكل 21">
            <a:extLst>
              <a:ext uri="{FF2B5EF4-FFF2-40B4-BE49-F238E27FC236}">
                <a16:creationId xmlns:a16="http://schemas.microsoft.com/office/drawing/2014/main" id="{5C72984D-75EF-E81A-0BF4-1AEAB25334AD}"/>
              </a:ext>
            </a:extLst>
          </p:cNvPr>
          <p:cNvSpPr/>
          <p:nvPr/>
        </p:nvSpPr>
        <p:spPr>
          <a:xfrm>
            <a:off x="11616001" y="2"/>
            <a:ext cx="575999" cy="3429000"/>
          </a:xfrm>
          <a:custGeom>
            <a:avLst/>
            <a:gdLst>
              <a:gd name="connsiteX0" fmla="*/ 287999 w 575999"/>
              <a:gd name="connsiteY0" fmla="*/ 0 h 3429000"/>
              <a:gd name="connsiteX1" fmla="*/ 575999 w 575999"/>
              <a:gd name="connsiteY1" fmla="*/ 0 h 3429000"/>
              <a:gd name="connsiteX2" fmla="*/ 575999 w 575999"/>
              <a:gd name="connsiteY2" fmla="*/ 3429000 h 3429000"/>
              <a:gd name="connsiteX3" fmla="*/ 288472 w 575999"/>
              <a:gd name="connsiteY3" fmla="*/ 3429000 h 3429000"/>
              <a:gd name="connsiteX4" fmla="*/ 0 w 575999"/>
              <a:gd name="connsiteY4" fmla="*/ 3140529 h 3429000"/>
              <a:gd name="connsiteX5" fmla="*/ 0 w 575999"/>
              <a:gd name="connsiteY5" fmla="*/ 287990 h 3429000"/>
              <a:gd name="connsiteX6" fmla="*/ 5850 w 575999"/>
              <a:gd name="connsiteY6" fmla="*/ 229958 h 3429000"/>
              <a:gd name="connsiteX7" fmla="*/ 287999 w 575999"/>
              <a:gd name="connsiteY7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5999" h="3429000">
                <a:moveTo>
                  <a:pt x="287999" y="0"/>
                </a:moveTo>
                <a:lnTo>
                  <a:pt x="575999" y="0"/>
                </a:lnTo>
                <a:lnTo>
                  <a:pt x="575999" y="3429000"/>
                </a:lnTo>
                <a:lnTo>
                  <a:pt x="288472" y="3429000"/>
                </a:lnTo>
                <a:lnTo>
                  <a:pt x="0" y="3140529"/>
                </a:lnTo>
                <a:lnTo>
                  <a:pt x="0" y="287990"/>
                </a:lnTo>
                <a:lnTo>
                  <a:pt x="5850" y="229958"/>
                </a:lnTo>
                <a:cubicBezTo>
                  <a:pt x="32705" y="98721"/>
                  <a:pt x="148823" y="0"/>
                  <a:pt x="287999" y="0"/>
                </a:cubicBezTo>
                <a:close/>
              </a:path>
            </a:pathLst>
          </a:custGeom>
          <a:solidFill>
            <a:srgbClr val="D5EBE1"/>
          </a:solidFill>
          <a:ln>
            <a:solidFill>
              <a:srgbClr val="25A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23" name="شكل حر: شكل 22">
            <a:extLst>
              <a:ext uri="{FF2B5EF4-FFF2-40B4-BE49-F238E27FC236}">
                <a16:creationId xmlns:a16="http://schemas.microsoft.com/office/drawing/2014/main" id="{6DE570D9-8E4C-4C6B-9FD4-56BED881A150}"/>
              </a:ext>
            </a:extLst>
          </p:cNvPr>
          <p:cNvSpPr/>
          <p:nvPr/>
        </p:nvSpPr>
        <p:spPr>
          <a:xfrm>
            <a:off x="11615999" y="299280"/>
            <a:ext cx="576000" cy="6570008"/>
          </a:xfrm>
          <a:custGeom>
            <a:avLst/>
            <a:gdLst>
              <a:gd name="connsiteX0" fmla="*/ 1 w 576000"/>
              <a:gd name="connsiteY0" fmla="*/ 0 h 6613551"/>
              <a:gd name="connsiteX1" fmla="*/ 1 w 576000"/>
              <a:gd name="connsiteY1" fmla="*/ 2852539 h 6613551"/>
              <a:gd name="connsiteX2" fmla="*/ 288473 w 576000"/>
              <a:gd name="connsiteY2" fmla="*/ 3141010 h 6613551"/>
              <a:gd name="connsiteX3" fmla="*/ 576000 w 576000"/>
              <a:gd name="connsiteY3" fmla="*/ 3141010 h 6613551"/>
              <a:gd name="connsiteX4" fmla="*/ 576000 w 576000"/>
              <a:gd name="connsiteY4" fmla="*/ 6037551 h 6613551"/>
              <a:gd name="connsiteX5" fmla="*/ 576000 w 576000"/>
              <a:gd name="connsiteY5" fmla="*/ 6282010 h 6613551"/>
              <a:gd name="connsiteX6" fmla="*/ 576000 w 576000"/>
              <a:gd name="connsiteY6" fmla="*/ 6613551 h 6613551"/>
              <a:gd name="connsiteX7" fmla="*/ 0 w 576000"/>
              <a:gd name="connsiteY7" fmla="*/ 6613551 h 6613551"/>
              <a:gd name="connsiteX8" fmla="*/ 0 w 576000"/>
              <a:gd name="connsiteY8" fmla="*/ 6570010 h 6613551"/>
              <a:gd name="connsiteX9" fmla="*/ 0 w 576000"/>
              <a:gd name="connsiteY9" fmla="*/ 6037551 h 6613551"/>
              <a:gd name="connsiteX10" fmla="*/ 0 w 576000"/>
              <a:gd name="connsiteY10" fmla="*/ 10 h 661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6000" h="6613551">
                <a:moveTo>
                  <a:pt x="1" y="0"/>
                </a:moveTo>
                <a:lnTo>
                  <a:pt x="1" y="2852539"/>
                </a:lnTo>
                <a:lnTo>
                  <a:pt x="288473" y="3141010"/>
                </a:lnTo>
                <a:lnTo>
                  <a:pt x="576000" y="3141010"/>
                </a:lnTo>
                <a:lnTo>
                  <a:pt x="576000" y="6037551"/>
                </a:lnTo>
                <a:lnTo>
                  <a:pt x="576000" y="6282010"/>
                </a:lnTo>
                <a:lnTo>
                  <a:pt x="576000" y="6613551"/>
                </a:lnTo>
                <a:lnTo>
                  <a:pt x="0" y="6613551"/>
                </a:lnTo>
                <a:lnTo>
                  <a:pt x="0" y="6570010"/>
                </a:lnTo>
                <a:lnTo>
                  <a:pt x="0" y="6037551"/>
                </a:lnTo>
                <a:lnTo>
                  <a:pt x="0" y="10"/>
                </a:lnTo>
                <a:close/>
              </a:path>
            </a:pathLst>
          </a:custGeom>
          <a:solidFill>
            <a:srgbClr val="25A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1FEB09CF-A2BB-EEA8-DB0E-C517C9CC486C}"/>
              </a:ext>
            </a:extLst>
          </p:cNvPr>
          <p:cNvSpPr txBox="1"/>
          <p:nvPr/>
        </p:nvSpPr>
        <p:spPr>
          <a:xfrm rot="16200000">
            <a:off x="10918842" y="1570541"/>
            <a:ext cx="197031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التدريس</a:t>
            </a:r>
          </a:p>
        </p:txBody>
      </p:sp>
      <p:pic>
        <p:nvPicPr>
          <p:cNvPr id="25" name="رسم 24" descr="تشغيل الأضواء مع تعبئة خالصة">
            <a:extLst>
              <a:ext uri="{FF2B5EF4-FFF2-40B4-BE49-F238E27FC236}">
                <a16:creationId xmlns:a16="http://schemas.microsoft.com/office/drawing/2014/main" id="{6AB73135-5A46-371D-688D-E5E8864D2A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722415" y="4104245"/>
            <a:ext cx="396000" cy="396000"/>
          </a:xfrm>
          <a:prstGeom prst="rect">
            <a:avLst/>
          </a:prstGeom>
        </p:spPr>
      </p:pic>
      <p:pic>
        <p:nvPicPr>
          <p:cNvPr id="29" name="رسم 28" descr="مُحاضِر مع تعبئة خالصة">
            <a:extLst>
              <a:ext uri="{FF2B5EF4-FFF2-40B4-BE49-F238E27FC236}">
                <a16:creationId xmlns:a16="http://schemas.microsoft.com/office/drawing/2014/main" id="{42E82311-9451-6F4F-EA9E-CF2561C101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677259" y="5048744"/>
            <a:ext cx="432000" cy="432000"/>
          </a:xfrm>
          <a:prstGeom prst="rect">
            <a:avLst/>
          </a:prstGeom>
        </p:spPr>
      </p:pic>
      <p:pic>
        <p:nvPicPr>
          <p:cNvPr id="30" name="رسم 29" descr="شطب جزئي للمهام في الحافظة مع تعبئة خالصة">
            <a:extLst>
              <a:ext uri="{FF2B5EF4-FFF2-40B4-BE49-F238E27FC236}">
                <a16:creationId xmlns:a16="http://schemas.microsoft.com/office/drawing/2014/main" id="{6FA87731-5993-7AE0-90D7-69D7C57F38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722415" y="5993244"/>
            <a:ext cx="396000" cy="396000"/>
          </a:xfrm>
          <a:prstGeom prst="rect">
            <a:avLst/>
          </a:prstGeom>
        </p:spPr>
      </p:pic>
      <p:pic>
        <p:nvPicPr>
          <p:cNvPr id="31" name="رسم 30" descr="مراجعة العميل مع تعبئة خالصة">
            <a:extLst>
              <a:ext uri="{FF2B5EF4-FFF2-40B4-BE49-F238E27FC236}">
                <a16:creationId xmlns:a16="http://schemas.microsoft.com/office/drawing/2014/main" id="{69B2BA1C-7133-3344-E518-9C002983676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2406" y="429909"/>
            <a:ext cx="396000" cy="396000"/>
          </a:xfrm>
          <a:prstGeom prst="rect">
            <a:avLst/>
          </a:prstGeom>
        </p:spPr>
      </p:pic>
      <p:pic>
        <p:nvPicPr>
          <p:cNvPr id="7" name="رسم 6" descr="عصف ذهني مع تعبئة خالصة">
            <a:extLst>
              <a:ext uri="{FF2B5EF4-FFF2-40B4-BE49-F238E27FC236}">
                <a16:creationId xmlns:a16="http://schemas.microsoft.com/office/drawing/2014/main" id="{82645B69-5EFB-AA36-A804-D23E22F3DB9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5166" y="2109979"/>
            <a:ext cx="396000" cy="396000"/>
          </a:xfrm>
          <a:prstGeom prst="rect">
            <a:avLst/>
          </a:prstGeom>
        </p:spPr>
      </p:pic>
      <p:pic>
        <p:nvPicPr>
          <p:cNvPr id="8" name="رسم 7" descr="كاميرا فيديو مع تعبئة خالصة">
            <a:extLst>
              <a:ext uri="{FF2B5EF4-FFF2-40B4-BE49-F238E27FC236}">
                <a16:creationId xmlns:a16="http://schemas.microsoft.com/office/drawing/2014/main" id="{BD234B25-6018-D0E7-CEC2-903C2EE88B5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5166" y="2925967"/>
            <a:ext cx="396000" cy="396000"/>
          </a:xfrm>
          <a:prstGeom prst="rect">
            <a:avLst/>
          </a:prstGeom>
        </p:spPr>
      </p:pic>
      <p:pic>
        <p:nvPicPr>
          <p:cNvPr id="9" name="رسم 8" descr="لوحة الكلاكيت مع تعبئة خالصة">
            <a:extLst>
              <a:ext uri="{FF2B5EF4-FFF2-40B4-BE49-F238E27FC236}">
                <a16:creationId xmlns:a16="http://schemas.microsoft.com/office/drawing/2014/main" id="{BC1B4E3F-5D29-8942-B082-08962D07E34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5166" y="3646976"/>
            <a:ext cx="396000" cy="396000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D38F7AB4-6FC7-975C-FA33-5E4244BB134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41816" y="82059"/>
            <a:ext cx="10300113" cy="1332845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AC374EE8-456A-06FC-4ABA-02D06EE4FD7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355214" y="1480457"/>
            <a:ext cx="3292125" cy="573074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3F3825F6-3533-B03E-6C04-B396275DE46C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349958" y="2320016"/>
            <a:ext cx="3292125" cy="1963082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D4283CF1-6DAE-B292-C2EA-99227C313E53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955081" y="4674898"/>
            <a:ext cx="3292125" cy="204233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3B47E0AE-3360-A954-5B54-4FC589ECF21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478559" y="4656907"/>
            <a:ext cx="3292125" cy="2042337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5B82C19C-7011-F480-8C52-60E52C2E0BDE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2922" y="2169142"/>
            <a:ext cx="3298222" cy="4389500"/>
          </a:xfrm>
          <a:prstGeom prst="rect">
            <a:avLst/>
          </a:prstGeom>
        </p:spPr>
      </p:pic>
      <p:cxnSp>
        <p:nvCxnSpPr>
          <p:cNvPr id="34" name="رابط كسهم مستقيم 33">
            <a:extLst>
              <a:ext uri="{FF2B5EF4-FFF2-40B4-BE49-F238E27FC236}">
                <a16:creationId xmlns:a16="http://schemas.microsoft.com/office/drawing/2014/main" id="{A0FDDF29-B042-56E0-24AD-98D78A764894}"/>
              </a:ext>
            </a:extLst>
          </p:cNvPr>
          <p:cNvCxnSpPr>
            <a:stCxn id="4" idx="3"/>
          </p:cNvCxnSpPr>
          <p:nvPr/>
        </p:nvCxnSpPr>
        <p:spPr>
          <a:xfrm>
            <a:off x="7647339" y="1766994"/>
            <a:ext cx="1008708" cy="472228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رابط كسهم مستقيم 35">
            <a:extLst>
              <a:ext uri="{FF2B5EF4-FFF2-40B4-BE49-F238E27FC236}">
                <a16:creationId xmlns:a16="http://schemas.microsoft.com/office/drawing/2014/main" id="{DCC53136-A6A5-75B1-48DF-256405E2E745}"/>
              </a:ext>
            </a:extLst>
          </p:cNvPr>
          <p:cNvCxnSpPr>
            <a:stCxn id="4" idx="1"/>
          </p:cNvCxnSpPr>
          <p:nvPr/>
        </p:nvCxnSpPr>
        <p:spPr>
          <a:xfrm flipH="1">
            <a:off x="3776133" y="1766994"/>
            <a:ext cx="579081" cy="316257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رابط كسهم مستقيم 37">
            <a:extLst>
              <a:ext uri="{FF2B5EF4-FFF2-40B4-BE49-F238E27FC236}">
                <a16:creationId xmlns:a16="http://schemas.microsoft.com/office/drawing/2014/main" id="{35DFFCD4-A4DB-22E4-C18D-0DA7D0B7AD71}"/>
              </a:ext>
            </a:extLst>
          </p:cNvPr>
          <p:cNvCxnSpPr>
            <a:cxnSpLocks/>
          </p:cNvCxnSpPr>
          <p:nvPr/>
        </p:nvCxnSpPr>
        <p:spPr>
          <a:xfrm>
            <a:off x="8122548" y="4344373"/>
            <a:ext cx="310252" cy="312534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رابط كسهم مستقيم 39">
            <a:extLst>
              <a:ext uri="{FF2B5EF4-FFF2-40B4-BE49-F238E27FC236}">
                <a16:creationId xmlns:a16="http://schemas.microsoft.com/office/drawing/2014/main" id="{AC06054F-BDFC-EEA5-AF03-5C0BD6440BAE}"/>
              </a:ext>
            </a:extLst>
          </p:cNvPr>
          <p:cNvCxnSpPr>
            <a:cxnSpLocks/>
          </p:cNvCxnSpPr>
          <p:nvPr/>
        </p:nvCxnSpPr>
        <p:spPr>
          <a:xfrm flipH="1">
            <a:off x="7484533" y="4334933"/>
            <a:ext cx="254000" cy="339965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4353E817-DA16-A63B-9A7C-E39406549B20}"/>
              </a:ext>
            </a:extLst>
          </p:cNvPr>
          <p:cNvSpPr txBox="1"/>
          <p:nvPr/>
        </p:nvSpPr>
        <p:spPr>
          <a:xfrm>
            <a:off x="6519333" y="2664697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dirty="0"/>
              <a:t>خاصية يمكن ملاحظتها او قياسها دون التغيير في تركيب العينة </a:t>
            </a:r>
          </a:p>
          <a:p>
            <a:endParaRPr lang="en-US" dirty="0"/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A036E6A1-2D2E-A0CE-3F96-EFD9B82E6771}"/>
              </a:ext>
            </a:extLst>
          </p:cNvPr>
          <p:cNvSpPr txBox="1"/>
          <p:nvPr/>
        </p:nvSpPr>
        <p:spPr>
          <a:xfrm>
            <a:off x="8656047" y="4674898"/>
            <a:ext cx="1808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dirty="0"/>
              <a:t>خواص مميزة </a:t>
            </a:r>
            <a:endParaRPr lang="en-US" dirty="0"/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59CB363C-E6B3-A97E-0960-8C0664070D55}"/>
              </a:ext>
            </a:extLst>
          </p:cNvPr>
          <p:cNvSpPr txBox="1"/>
          <p:nvPr/>
        </p:nvSpPr>
        <p:spPr>
          <a:xfrm>
            <a:off x="4730574" y="4730939"/>
            <a:ext cx="2287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dirty="0"/>
              <a:t>خواص غير مميزة </a:t>
            </a:r>
            <a:endParaRPr lang="en-US" dirty="0"/>
          </a:p>
        </p:txBody>
      </p:sp>
      <p:sp>
        <p:nvSpPr>
          <p:cNvPr id="50" name="مربع نص 49">
            <a:extLst>
              <a:ext uri="{FF2B5EF4-FFF2-40B4-BE49-F238E27FC236}">
                <a16:creationId xmlns:a16="http://schemas.microsoft.com/office/drawing/2014/main" id="{E2DD6CC9-2014-BA18-3C30-86A78982BEB7}"/>
              </a:ext>
            </a:extLst>
          </p:cNvPr>
          <p:cNvSpPr txBox="1"/>
          <p:nvPr/>
        </p:nvSpPr>
        <p:spPr>
          <a:xfrm>
            <a:off x="8585200" y="5401984"/>
            <a:ext cx="25230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dirty="0"/>
              <a:t>التي </a:t>
            </a:r>
            <a:r>
              <a:rPr lang="ar-BH" dirty="0" err="1"/>
              <a:t>لاتعتمد</a:t>
            </a:r>
            <a:r>
              <a:rPr lang="ar-BH" dirty="0"/>
              <a:t> على كمية المادة الموجودة , ومنها الكثافة ودرجة الانصهار ودرج الغليان </a:t>
            </a:r>
            <a:endParaRPr lang="en-US" dirty="0"/>
          </a:p>
        </p:txBody>
      </p:sp>
      <p:sp>
        <p:nvSpPr>
          <p:cNvPr id="51" name="مربع نص 50">
            <a:extLst>
              <a:ext uri="{FF2B5EF4-FFF2-40B4-BE49-F238E27FC236}">
                <a16:creationId xmlns:a16="http://schemas.microsoft.com/office/drawing/2014/main" id="{7911B1ED-36EE-371A-3E1C-3E8535D63511}"/>
              </a:ext>
            </a:extLst>
          </p:cNvPr>
          <p:cNvSpPr txBox="1"/>
          <p:nvPr/>
        </p:nvSpPr>
        <p:spPr>
          <a:xfrm>
            <a:off x="4593413" y="5438591"/>
            <a:ext cx="2923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dirty="0"/>
              <a:t>التي تعتمد على كمية المادة الموجودة ومنها الكتلة والطول والحجم </a:t>
            </a:r>
            <a:endParaRPr lang="en-US" dirty="0"/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405F060F-F824-D138-6203-F6C10891C9A5}"/>
              </a:ext>
            </a:extLst>
          </p:cNvPr>
          <p:cNvSpPr txBox="1"/>
          <p:nvPr/>
        </p:nvSpPr>
        <p:spPr>
          <a:xfrm>
            <a:off x="944794" y="3032053"/>
            <a:ext cx="2555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dirty="0"/>
              <a:t>قدرة مادة ما على الاتحاد مع غيرها او التحول الى مادة أخرى </a:t>
            </a:r>
            <a:endParaRPr lang="en-US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94760FBE-9021-C217-CBE4-47B2BEDB3502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39091" y="28848"/>
            <a:ext cx="1238250" cy="1231194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A93C5C5D-26E0-448C-836D-348F7D843FD8}"/>
              </a:ext>
            </a:extLst>
          </p:cNvPr>
          <p:cNvSpPr txBox="1"/>
          <p:nvPr/>
        </p:nvSpPr>
        <p:spPr>
          <a:xfrm>
            <a:off x="422690" y="1192555"/>
            <a:ext cx="123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نشاط فردي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23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13">
            <a:extLst>
              <a:ext uri="{FF2B5EF4-FFF2-40B4-BE49-F238E27FC236}">
                <a16:creationId xmlns:a16="http://schemas.microsoft.com/office/drawing/2014/main" id="{A62E7068-D393-871D-ABA5-D3B26470EC47}"/>
              </a:ext>
            </a:extLst>
          </p:cNvPr>
          <p:cNvSpPr/>
          <p:nvPr/>
        </p:nvSpPr>
        <p:spPr>
          <a:xfrm>
            <a:off x="-936171" y="435429"/>
            <a:ext cx="468085" cy="478971"/>
          </a:xfrm>
          <a:prstGeom prst="rect">
            <a:avLst/>
          </a:prstGeom>
          <a:solidFill>
            <a:srgbClr val="25A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2FAC0C6C-9A24-3762-BACD-482C14CFDEAE}"/>
              </a:ext>
            </a:extLst>
          </p:cNvPr>
          <p:cNvSpPr/>
          <p:nvPr/>
        </p:nvSpPr>
        <p:spPr>
          <a:xfrm>
            <a:off x="-936171" y="1001486"/>
            <a:ext cx="468085" cy="478971"/>
          </a:xfrm>
          <a:prstGeom prst="rect">
            <a:avLst/>
          </a:prstGeom>
          <a:solidFill>
            <a:srgbClr val="96C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B53169F9-EDFE-11CB-AC10-ACA0F856A50C}"/>
              </a:ext>
            </a:extLst>
          </p:cNvPr>
          <p:cNvSpPr/>
          <p:nvPr/>
        </p:nvSpPr>
        <p:spPr>
          <a:xfrm>
            <a:off x="-936179" y="1561887"/>
            <a:ext cx="468085" cy="478971"/>
          </a:xfrm>
          <a:prstGeom prst="rect">
            <a:avLst/>
          </a:prstGeom>
          <a:solidFill>
            <a:srgbClr val="FFEE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05F93B3F-E5A0-4BDF-7DC6-DF249FF14D56}"/>
              </a:ext>
            </a:extLst>
          </p:cNvPr>
          <p:cNvSpPr/>
          <p:nvPr/>
        </p:nvSpPr>
        <p:spPr>
          <a:xfrm>
            <a:off x="-936173" y="2122288"/>
            <a:ext cx="468085" cy="478971"/>
          </a:xfrm>
          <a:prstGeom prst="rect">
            <a:avLst/>
          </a:prstGeom>
          <a:solidFill>
            <a:srgbClr val="FAE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69DA2D77-7338-5144-1992-997178C7B23D}"/>
              </a:ext>
            </a:extLst>
          </p:cNvPr>
          <p:cNvSpPr/>
          <p:nvPr/>
        </p:nvSpPr>
        <p:spPr>
          <a:xfrm>
            <a:off x="-936179" y="2682688"/>
            <a:ext cx="468085" cy="478971"/>
          </a:xfrm>
          <a:prstGeom prst="rect">
            <a:avLst/>
          </a:prstGeom>
          <a:solidFill>
            <a:srgbClr val="D95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9BB68C7E-F10C-29E0-3261-8DD90379E13E}"/>
              </a:ext>
            </a:extLst>
          </p:cNvPr>
          <p:cNvSpPr/>
          <p:nvPr/>
        </p:nvSpPr>
        <p:spPr>
          <a:xfrm>
            <a:off x="-936175" y="3243090"/>
            <a:ext cx="468085" cy="478971"/>
          </a:xfrm>
          <a:prstGeom prst="rect">
            <a:avLst/>
          </a:prstGeom>
          <a:solidFill>
            <a:srgbClr val="3353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E67E58A8-0B80-D498-30ED-D5375E6C433F}"/>
              </a:ext>
            </a:extLst>
          </p:cNvPr>
          <p:cNvSpPr/>
          <p:nvPr/>
        </p:nvSpPr>
        <p:spPr>
          <a:xfrm>
            <a:off x="-936176" y="3803491"/>
            <a:ext cx="468085" cy="478971"/>
          </a:xfrm>
          <a:prstGeom prst="rect">
            <a:avLst/>
          </a:prstGeom>
          <a:solidFill>
            <a:srgbClr val="FFAD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9846E5C3-E063-D494-BBC3-3A507DFC2D20}"/>
              </a:ext>
            </a:extLst>
          </p:cNvPr>
          <p:cNvSpPr/>
          <p:nvPr/>
        </p:nvSpPr>
        <p:spPr>
          <a:xfrm>
            <a:off x="-936179" y="4363892"/>
            <a:ext cx="468085" cy="478971"/>
          </a:xfrm>
          <a:prstGeom prst="rect">
            <a:avLst/>
          </a:prstGeom>
          <a:solidFill>
            <a:srgbClr val="D96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A7BC923C-9090-739E-2F9A-83C785BB5BED}"/>
              </a:ext>
            </a:extLst>
          </p:cNvPr>
          <p:cNvSpPr/>
          <p:nvPr/>
        </p:nvSpPr>
        <p:spPr>
          <a:xfrm>
            <a:off x="-936179" y="4923013"/>
            <a:ext cx="468085" cy="478971"/>
          </a:xfrm>
          <a:prstGeom prst="rect">
            <a:avLst/>
          </a:prstGeom>
          <a:solidFill>
            <a:srgbClr val="F8F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93A68926-5B7B-634F-7F94-5A041CA6B0DF}"/>
              </a:ext>
            </a:extLst>
          </p:cNvPr>
          <p:cNvSpPr/>
          <p:nvPr/>
        </p:nvSpPr>
        <p:spPr>
          <a:xfrm>
            <a:off x="-936179" y="5438591"/>
            <a:ext cx="468085" cy="478971"/>
          </a:xfrm>
          <a:prstGeom prst="rect">
            <a:avLst/>
          </a:prstGeom>
          <a:solidFill>
            <a:srgbClr val="F8A4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2DDFE4FA-9F35-1309-3442-48DF31A1C2C1}"/>
              </a:ext>
            </a:extLst>
          </p:cNvPr>
          <p:cNvSpPr/>
          <p:nvPr/>
        </p:nvSpPr>
        <p:spPr>
          <a:xfrm>
            <a:off x="-936179" y="6084798"/>
            <a:ext cx="468085" cy="478971"/>
          </a:xfrm>
          <a:prstGeom prst="rect">
            <a:avLst/>
          </a:prstGeom>
          <a:solidFill>
            <a:srgbClr val="465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رسم 4" descr="فصل دراسي مع تعبئة خالصة">
            <a:extLst>
              <a:ext uri="{FF2B5EF4-FFF2-40B4-BE49-F238E27FC236}">
                <a16:creationId xmlns:a16="http://schemas.microsoft.com/office/drawing/2014/main" id="{AB4F1912-E70C-E9DF-FDC9-A1954366EA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926" y="1287816"/>
            <a:ext cx="396000" cy="396000"/>
          </a:xfrm>
          <a:prstGeom prst="rect">
            <a:avLst/>
          </a:prstGeom>
        </p:spPr>
      </p:pic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F17DE21A-E3A1-213B-9EE0-956240E6B301}"/>
              </a:ext>
            </a:extLst>
          </p:cNvPr>
          <p:cNvSpPr/>
          <p:nvPr/>
        </p:nvSpPr>
        <p:spPr>
          <a:xfrm>
            <a:off x="29167" y="2067973"/>
            <a:ext cx="432000" cy="432000"/>
          </a:xfrm>
          <a:prstGeom prst="ellipse">
            <a:avLst/>
          </a:prstGeom>
          <a:noFill/>
          <a:ln w="57150">
            <a:solidFill>
              <a:srgbClr val="25A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شكل حر: شكل 10">
            <a:extLst>
              <a:ext uri="{FF2B5EF4-FFF2-40B4-BE49-F238E27FC236}">
                <a16:creationId xmlns:a16="http://schemas.microsoft.com/office/drawing/2014/main" id="{7255FB49-68FE-F30D-C7B7-581D07C42D51}"/>
              </a:ext>
            </a:extLst>
          </p:cNvPr>
          <p:cNvSpPr/>
          <p:nvPr/>
        </p:nvSpPr>
        <p:spPr>
          <a:xfrm>
            <a:off x="11616001" y="2"/>
            <a:ext cx="575999" cy="3429000"/>
          </a:xfrm>
          <a:custGeom>
            <a:avLst/>
            <a:gdLst>
              <a:gd name="connsiteX0" fmla="*/ 287999 w 575999"/>
              <a:gd name="connsiteY0" fmla="*/ 0 h 3429000"/>
              <a:gd name="connsiteX1" fmla="*/ 575999 w 575999"/>
              <a:gd name="connsiteY1" fmla="*/ 0 h 3429000"/>
              <a:gd name="connsiteX2" fmla="*/ 575999 w 575999"/>
              <a:gd name="connsiteY2" fmla="*/ 3429000 h 3429000"/>
              <a:gd name="connsiteX3" fmla="*/ 288472 w 575999"/>
              <a:gd name="connsiteY3" fmla="*/ 3429000 h 3429000"/>
              <a:gd name="connsiteX4" fmla="*/ 0 w 575999"/>
              <a:gd name="connsiteY4" fmla="*/ 3140529 h 3429000"/>
              <a:gd name="connsiteX5" fmla="*/ 0 w 575999"/>
              <a:gd name="connsiteY5" fmla="*/ 287990 h 3429000"/>
              <a:gd name="connsiteX6" fmla="*/ 5850 w 575999"/>
              <a:gd name="connsiteY6" fmla="*/ 229958 h 3429000"/>
              <a:gd name="connsiteX7" fmla="*/ 287999 w 575999"/>
              <a:gd name="connsiteY7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5999" h="3429000">
                <a:moveTo>
                  <a:pt x="287999" y="0"/>
                </a:moveTo>
                <a:lnTo>
                  <a:pt x="575999" y="0"/>
                </a:lnTo>
                <a:lnTo>
                  <a:pt x="575999" y="3429000"/>
                </a:lnTo>
                <a:lnTo>
                  <a:pt x="288472" y="3429000"/>
                </a:lnTo>
                <a:lnTo>
                  <a:pt x="0" y="3140529"/>
                </a:lnTo>
                <a:lnTo>
                  <a:pt x="0" y="287990"/>
                </a:lnTo>
                <a:lnTo>
                  <a:pt x="5850" y="229958"/>
                </a:lnTo>
                <a:cubicBezTo>
                  <a:pt x="32705" y="98721"/>
                  <a:pt x="148823" y="0"/>
                  <a:pt x="287999" y="0"/>
                </a:cubicBezTo>
                <a:close/>
              </a:path>
            </a:pathLst>
          </a:custGeom>
          <a:solidFill>
            <a:srgbClr val="D5EBE1"/>
          </a:solidFill>
          <a:ln>
            <a:solidFill>
              <a:srgbClr val="25A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22" name="شكل حر: شكل 21">
            <a:extLst>
              <a:ext uri="{FF2B5EF4-FFF2-40B4-BE49-F238E27FC236}">
                <a16:creationId xmlns:a16="http://schemas.microsoft.com/office/drawing/2014/main" id="{CF70552E-40FF-75FB-2146-879C04636122}"/>
              </a:ext>
            </a:extLst>
          </p:cNvPr>
          <p:cNvSpPr/>
          <p:nvPr/>
        </p:nvSpPr>
        <p:spPr>
          <a:xfrm>
            <a:off x="11615999" y="299280"/>
            <a:ext cx="576000" cy="6570008"/>
          </a:xfrm>
          <a:custGeom>
            <a:avLst/>
            <a:gdLst>
              <a:gd name="connsiteX0" fmla="*/ 1 w 576000"/>
              <a:gd name="connsiteY0" fmla="*/ 0 h 6613551"/>
              <a:gd name="connsiteX1" fmla="*/ 1 w 576000"/>
              <a:gd name="connsiteY1" fmla="*/ 2852539 h 6613551"/>
              <a:gd name="connsiteX2" fmla="*/ 288473 w 576000"/>
              <a:gd name="connsiteY2" fmla="*/ 3141010 h 6613551"/>
              <a:gd name="connsiteX3" fmla="*/ 576000 w 576000"/>
              <a:gd name="connsiteY3" fmla="*/ 3141010 h 6613551"/>
              <a:gd name="connsiteX4" fmla="*/ 576000 w 576000"/>
              <a:gd name="connsiteY4" fmla="*/ 6037551 h 6613551"/>
              <a:gd name="connsiteX5" fmla="*/ 576000 w 576000"/>
              <a:gd name="connsiteY5" fmla="*/ 6282010 h 6613551"/>
              <a:gd name="connsiteX6" fmla="*/ 576000 w 576000"/>
              <a:gd name="connsiteY6" fmla="*/ 6613551 h 6613551"/>
              <a:gd name="connsiteX7" fmla="*/ 0 w 576000"/>
              <a:gd name="connsiteY7" fmla="*/ 6613551 h 6613551"/>
              <a:gd name="connsiteX8" fmla="*/ 0 w 576000"/>
              <a:gd name="connsiteY8" fmla="*/ 6570010 h 6613551"/>
              <a:gd name="connsiteX9" fmla="*/ 0 w 576000"/>
              <a:gd name="connsiteY9" fmla="*/ 6037551 h 6613551"/>
              <a:gd name="connsiteX10" fmla="*/ 0 w 576000"/>
              <a:gd name="connsiteY10" fmla="*/ 10 h 661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6000" h="6613551">
                <a:moveTo>
                  <a:pt x="1" y="0"/>
                </a:moveTo>
                <a:lnTo>
                  <a:pt x="1" y="2852539"/>
                </a:lnTo>
                <a:lnTo>
                  <a:pt x="288473" y="3141010"/>
                </a:lnTo>
                <a:lnTo>
                  <a:pt x="576000" y="3141010"/>
                </a:lnTo>
                <a:lnTo>
                  <a:pt x="576000" y="6037551"/>
                </a:lnTo>
                <a:lnTo>
                  <a:pt x="576000" y="6282010"/>
                </a:lnTo>
                <a:lnTo>
                  <a:pt x="576000" y="6613551"/>
                </a:lnTo>
                <a:lnTo>
                  <a:pt x="0" y="6613551"/>
                </a:lnTo>
                <a:lnTo>
                  <a:pt x="0" y="6570010"/>
                </a:lnTo>
                <a:lnTo>
                  <a:pt x="0" y="6037551"/>
                </a:lnTo>
                <a:lnTo>
                  <a:pt x="0" y="10"/>
                </a:lnTo>
                <a:close/>
              </a:path>
            </a:pathLst>
          </a:custGeom>
          <a:solidFill>
            <a:srgbClr val="25A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55949E74-B82B-5512-2CA7-A20DC4482FE6}"/>
              </a:ext>
            </a:extLst>
          </p:cNvPr>
          <p:cNvSpPr txBox="1"/>
          <p:nvPr/>
        </p:nvSpPr>
        <p:spPr>
          <a:xfrm rot="16200000">
            <a:off x="10918842" y="1570541"/>
            <a:ext cx="197031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التدريس</a:t>
            </a:r>
          </a:p>
        </p:txBody>
      </p:sp>
      <p:pic>
        <p:nvPicPr>
          <p:cNvPr id="24" name="رسم 23" descr="تشغيل الأضواء مع تعبئة خالصة">
            <a:extLst>
              <a:ext uri="{FF2B5EF4-FFF2-40B4-BE49-F238E27FC236}">
                <a16:creationId xmlns:a16="http://schemas.microsoft.com/office/drawing/2014/main" id="{64F81916-7FF2-F781-2DA4-F54E0D5F41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722415" y="4104245"/>
            <a:ext cx="396000" cy="396000"/>
          </a:xfrm>
          <a:prstGeom prst="rect">
            <a:avLst/>
          </a:prstGeom>
        </p:spPr>
      </p:pic>
      <p:pic>
        <p:nvPicPr>
          <p:cNvPr id="25" name="رسم 24" descr="مُحاضِر مع تعبئة خالصة">
            <a:extLst>
              <a:ext uri="{FF2B5EF4-FFF2-40B4-BE49-F238E27FC236}">
                <a16:creationId xmlns:a16="http://schemas.microsoft.com/office/drawing/2014/main" id="{AD6AF899-6541-AF3C-AA2C-50829A417E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677259" y="5048744"/>
            <a:ext cx="432000" cy="432000"/>
          </a:xfrm>
          <a:prstGeom prst="rect">
            <a:avLst/>
          </a:prstGeom>
        </p:spPr>
      </p:pic>
      <p:pic>
        <p:nvPicPr>
          <p:cNvPr id="29" name="رسم 28" descr="شطب جزئي للمهام في الحافظة مع تعبئة خالصة">
            <a:extLst>
              <a:ext uri="{FF2B5EF4-FFF2-40B4-BE49-F238E27FC236}">
                <a16:creationId xmlns:a16="http://schemas.microsoft.com/office/drawing/2014/main" id="{AD5DA065-4BAA-902C-A684-8CB6D8BA837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722415" y="5993244"/>
            <a:ext cx="396000" cy="396000"/>
          </a:xfrm>
          <a:prstGeom prst="rect">
            <a:avLst/>
          </a:prstGeom>
        </p:spPr>
      </p:pic>
      <p:pic>
        <p:nvPicPr>
          <p:cNvPr id="30" name="رسم 29" descr="مراجعة العميل مع تعبئة خالصة">
            <a:extLst>
              <a:ext uri="{FF2B5EF4-FFF2-40B4-BE49-F238E27FC236}">
                <a16:creationId xmlns:a16="http://schemas.microsoft.com/office/drawing/2014/main" id="{00A1C3AE-A657-67C3-C127-C976EEFB2F3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2406" y="429909"/>
            <a:ext cx="396000" cy="396000"/>
          </a:xfrm>
          <a:prstGeom prst="rect">
            <a:avLst/>
          </a:prstGeom>
        </p:spPr>
      </p:pic>
      <p:pic>
        <p:nvPicPr>
          <p:cNvPr id="7" name="رسم 6" descr="عصف ذهني مع تعبئة خالصة">
            <a:extLst>
              <a:ext uri="{FF2B5EF4-FFF2-40B4-BE49-F238E27FC236}">
                <a16:creationId xmlns:a16="http://schemas.microsoft.com/office/drawing/2014/main" id="{1F398137-0842-C927-901B-192EB7C542F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5166" y="2109979"/>
            <a:ext cx="396000" cy="396000"/>
          </a:xfrm>
          <a:prstGeom prst="rect">
            <a:avLst/>
          </a:prstGeom>
        </p:spPr>
      </p:pic>
      <p:pic>
        <p:nvPicPr>
          <p:cNvPr id="8" name="رسم 7" descr="كاميرا فيديو مع تعبئة خالصة">
            <a:extLst>
              <a:ext uri="{FF2B5EF4-FFF2-40B4-BE49-F238E27FC236}">
                <a16:creationId xmlns:a16="http://schemas.microsoft.com/office/drawing/2014/main" id="{F4C317ED-A0A0-1B34-32DD-DB63A4A666E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5166" y="2925967"/>
            <a:ext cx="396000" cy="396000"/>
          </a:xfrm>
          <a:prstGeom prst="rect">
            <a:avLst/>
          </a:prstGeom>
        </p:spPr>
      </p:pic>
      <p:pic>
        <p:nvPicPr>
          <p:cNvPr id="9" name="رسم 8" descr="لوحة الكلاكيت مع تعبئة خالصة">
            <a:extLst>
              <a:ext uri="{FF2B5EF4-FFF2-40B4-BE49-F238E27FC236}">
                <a16:creationId xmlns:a16="http://schemas.microsoft.com/office/drawing/2014/main" id="{CE925281-4A03-2F53-8B11-51160433145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5166" y="3646976"/>
            <a:ext cx="396000" cy="396000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2CDB69A9-5EE5-8578-AF4C-38D9A45B8E00}"/>
              </a:ext>
            </a:extLst>
          </p:cNvPr>
          <p:cNvSpPr txBox="1"/>
          <p:nvPr/>
        </p:nvSpPr>
        <p:spPr>
          <a:xfrm>
            <a:off x="999917" y="1673321"/>
            <a:ext cx="96840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/>
              <a:t>طالبتي العزيزة : فسري الخواص الفيزيائية تصف المواد النقية ؟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67D44B3C-AF67-B60A-6D62-464049A93234}"/>
              </a:ext>
            </a:extLst>
          </p:cNvPr>
          <p:cNvSpPr txBox="1"/>
          <p:nvPr/>
        </p:nvSpPr>
        <p:spPr>
          <a:xfrm>
            <a:off x="2302933" y="2682688"/>
            <a:ext cx="7179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dirty="0" err="1">
                <a:solidFill>
                  <a:srgbClr val="FF0000"/>
                </a:solidFill>
              </a:rPr>
              <a:t>لانها</a:t>
            </a:r>
            <a:r>
              <a:rPr lang="ar-SA" sz="2400" dirty="0">
                <a:solidFill>
                  <a:srgbClr val="FF0000"/>
                </a:solidFill>
              </a:rPr>
              <a:t> ذات تركيب منتظم وثابت وخواصها ثابته 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09807935-5A89-933F-339B-44450064ED6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15571" y="42019"/>
            <a:ext cx="1316850" cy="1396105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0203B26A-665F-13CC-4CE7-41AB86D46E8E}"/>
              </a:ext>
            </a:extLst>
          </p:cNvPr>
          <p:cNvSpPr txBox="1"/>
          <p:nvPr/>
        </p:nvSpPr>
        <p:spPr>
          <a:xfrm>
            <a:off x="458404" y="1308474"/>
            <a:ext cx="1253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عصف ذهني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9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13">
            <a:extLst>
              <a:ext uri="{FF2B5EF4-FFF2-40B4-BE49-F238E27FC236}">
                <a16:creationId xmlns:a16="http://schemas.microsoft.com/office/drawing/2014/main" id="{A62E7068-D393-871D-ABA5-D3B26470EC47}"/>
              </a:ext>
            </a:extLst>
          </p:cNvPr>
          <p:cNvSpPr/>
          <p:nvPr/>
        </p:nvSpPr>
        <p:spPr>
          <a:xfrm>
            <a:off x="-936171" y="435429"/>
            <a:ext cx="468085" cy="478971"/>
          </a:xfrm>
          <a:prstGeom prst="rect">
            <a:avLst/>
          </a:prstGeom>
          <a:solidFill>
            <a:srgbClr val="25A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2FAC0C6C-9A24-3762-BACD-482C14CFDEAE}"/>
              </a:ext>
            </a:extLst>
          </p:cNvPr>
          <p:cNvSpPr/>
          <p:nvPr/>
        </p:nvSpPr>
        <p:spPr>
          <a:xfrm>
            <a:off x="-936171" y="1001486"/>
            <a:ext cx="468085" cy="478971"/>
          </a:xfrm>
          <a:prstGeom prst="rect">
            <a:avLst/>
          </a:prstGeom>
          <a:solidFill>
            <a:srgbClr val="96C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B53169F9-EDFE-11CB-AC10-ACA0F856A50C}"/>
              </a:ext>
            </a:extLst>
          </p:cNvPr>
          <p:cNvSpPr/>
          <p:nvPr/>
        </p:nvSpPr>
        <p:spPr>
          <a:xfrm>
            <a:off x="-936179" y="1561887"/>
            <a:ext cx="468085" cy="478971"/>
          </a:xfrm>
          <a:prstGeom prst="rect">
            <a:avLst/>
          </a:prstGeom>
          <a:solidFill>
            <a:srgbClr val="FFEE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05F93B3F-E5A0-4BDF-7DC6-DF249FF14D56}"/>
              </a:ext>
            </a:extLst>
          </p:cNvPr>
          <p:cNvSpPr/>
          <p:nvPr/>
        </p:nvSpPr>
        <p:spPr>
          <a:xfrm>
            <a:off x="-936173" y="2122288"/>
            <a:ext cx="468085" cy="478971"/>
          </a:xfrm>
          <a:prstGeom prst="rect">
            <a:avLst/>
          </a:prstGeom>
          <a:solidFill>
            <a:srgbClr val="FAE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69DA2D77-7338-5144-1992-997178C7B23D}"/>
              </a:ext>
            </a:extLst>
          </p:cNvPr>
          <p:cNvSpPr/>
          <p:nvPr/>
        </p:nvSpPr>
        <p:spPr>
          <a:xfrm>
            <a:off x="-936179" y="2682688"/>
            <a:ext cx="468085" cy="478971"/>
          </a:xfrm>
          <a:prstGeom prst="rect">
            <a:avLst/>
          </a:prstGeom>
          <a:solidFill>
            <a:srgbClr val="D95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9BB68C7E-F10C-29E0-3261-8DD90379E13E}"/>
              </a:ext>
            </a:extLst>
          </p:cNvPr>
          <p:cNvSpPr/>
          <p:nvPr/>
        </p:nvSpPr>
        <p:spPr>
          <a:xfrm>
            <a:off x="-936175" y="3243090"/>
            <a:ext cx="468085" cy="478971"/>
          </a:xfrm>
          <a:prstGeom prst="rect">
            <a:avLst/>
          </a:prstGeom>
          <a:solidFill>
            <a:srgbClr val="3353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E67E58A8-0B80-D498-30ED-D5375E6C433F}"/>
              </a:ext>
            </a:extLst>
          </p:cNvPr>
          <p:cNvSpPr/>
          <p:nvPr/>
        </p:nvSpPr>
        <p:spPr>
          <a:xfrm>
            <a:off x="-936176" y="3803491"/>
            <a:ext cx="468085" cy="478971"/>
          </a:xfrm>
          <a:prstGeom prst="rect">
            <a:avLst/>
          </a:prstGeom>
          <a:solidFill>
            <a:srgbClr val="FFAD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9846E5C3-E063-D494-BBC3-3A507DFC2D20}"/>
              </a:ext>
            </a:extLst>
          </p:cNvPr>
          <p:cNvSpPr/>
          <p:nvPr/>
        </p:nvSpPr>
        <p:spPr>
          <a:xfrm>
            <a:off x="-936179" y="4363892"/>
            <a:ext cx="468085" cy="478971"/>
          </a:xfrm>
          <a:prstGeom prst="rect">
            <a:avLst/>
          </a:prstGeom>
          <a:solidFill>
            <a:srgbClr val="D96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A7BC923C-9090-739E-2F9A-83C785BB5BED}"/>
              </a:ext>
            </a:extLst>
          </p:cNvPr>
          <p:cNvSpPr/>
          <p:nvPr/>
        </p:nvSpPr>
        <p:spPr>
          <a:xfrm>
            <a:off x="-936179" y="4923013"/>
            <a:ext cx="468085" cy="478971"/>
          </a:xfrm>
          <a:prstGeom prst="rect">
            <a:avLst/>
          </a:prstGeom>
          <a:solidFill>
            <a:srgbClr val="F8F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93A68926-5B7B-634F-7F94-5A041CA6B0DF}"/>
              </a:ext>
            </a:extLst>
          </p:cNvPr>
          <p:cNvSpPr/>
          <p:nvPr/>
        </p:nvSpPr>
        <p:spPr>
          <a:xfrm>
            <a:off x="-936179" y="5438591"/>
            <a:ext cx="468085" cy="478971"/>
          </a:xfrm>
          <a:prstGeom prst="rect">
            <a:avLst/>
          </a:prstGeom>
          <a:solidFill>
            <a:srgbClr val="F8A4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2DDFE4FA-9F35-1309-3442-48DF31A1C2C1}"/>
              </a:ext>
            </a:extLst>
          </p:cNvPr>
          <p:cNvSpPr/>
          <p:nvPr/>
        </p:nvSpPr>
        <p:spPr>
          <a:xfrm>
            <a:off x="-936179" y="6084798"/>
            <a:ext cx="468085" cy="478971"/>
          </a:xfrm>
          <a:prstGeom prst="rect">
            <a:avLst/>
          </a:prstGeom>
          <a:solidFill>
            <a:srgbClr val="465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رسم 4" descr="فصل دراسي مع تعبئة خالصة">
            <a:extLst>
              <a:ext uri="{FF2B5EF4-FFF2-40B4-BE49-F238E27FC236}">
                <a16:creationId xmlns:a16="http://schemas.microsoft.com/office/drawing/2014/main" id="{AB4F1912-E70C-E9DF-FDC9-A1954366EA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926" y="1287816"/>
            <a:ext cx="396000" cy="396000"/>
          </a:xfrm>
          <a:prstGeom prst="rect">
            <a:avLst/>
          </a:prstGeom>
        </p:spPr>
      </p:pic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445FC937-4A72-BC90-541D-BB7594717632}"/>
              </a:ext>
            </a:extLst>
          </p:cNvPr>
          <p:cNvSpPr/>
          <p:nvPr/>
        </p:nvSpPr>
        <p:spPr>
          <a:xfrm>
            <a:off x="49926" y="1260042"/>
            <a:ext cx="432000" cy="432000"/>
          </a:xfrm>
          <a:prstGeom prst="ellipse">
            <a:avLst/>
          </a:prstGeom>
          <a:noFill/>
          <a:ln w="57150">
            <a:solidFill>
              <a:srgbClr val="25A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شكل حر: شكل 21">
            <a:extLst>
              <a:ext uri="{FF2B5EF4-FFF2-40B4-BE49-F238E27FC236}">
                <a16:creationId xmlns:a16="http://schemas.microsoft.com/office/drawing/2014/main" id="{5C72984D-75EF-E81A-0BF4-1AEAB25334AD}"/>
              </a:ext>
            </a:extLst>
          </p:cNvPr>
          <p:cNvSpPr/>
          <p:nvPr/>
        </p:nvSpPr>
        <p:spPr>
          <a:xfrm>
            <a:off x="11616001" y="2"/>
            <a:ext cx="575999" cy="3429000"/>
          </a:xfrm>
          <a:custGeom>
            <a:avLst/>
            <a:gdLst>
              <a:gd name="connsiteX0" fmla="*/ 287999 w 575999"/>
              <a:gd name="connsiteY0" fmla="*/ 0 h 3429000"/>
              <a:gd name="connsiteX1" fmla="*/ 575999 w 575999"/>
              <a:gd name="connsiteY1" fmla="*/ 0 h 3429000"/>
              <a:gd name="connsiteX2" fmla="*/ 575999 w 575999"/>
              <a:gd name="connsiteY2" fmla="*/ 3429000 h 3429000"/>
              <a:gd name="connsiteX3" fmla="*/ 288472 w 575999"/>
              <a:gd name="connsiteY3" fmla="*/ 3429000 h 3429000"/>
              <a:gd name="connsiteX4" fmla="*/ 0 w 575999"/>
              <a:gd name="connsiteY4" fmla="*/ 3140529 h 3429000"/>
              <a:gd name="connsiteX5" fmla="*/ 0 w 575999"/>
              <a:gd name="connsiteY5" fmla="*/ 287990 h 3429000"/>
              <a:gd name="connsiteX6" fmla="*/ 5850 w 575999"/>
              <a:gd name="connsiteY6" fmla="*/ 229958 h 3429000"/>
              <a:gd name="connsiteX7" fmla="*/ 287999 w 575999"/>
              <a:gd name="connsiteY7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5999" h="3429000">
                <a:moveTo>
                  <a:pt x="287999" y="0"/>
                </a:moveTo>
                <a:lnTo>
                  <a:pt x="575999" y="0"/>
                </a:lnTo>
                <a:lnTo>
                  <a:pt x="575999" y="3429000"/>
                </a:lnTo>
                <a:lnTo>
                  <a:pt x="288472" y="3429000"/>
                </a:lnTo>
                <a:lnTo>
                  <a:pt x="0" y="3140529"/>
                </a:lnTo>
                <a:lnTo>
                  <a:pt x="0" y="287990"/>
                </a:lnTo>
                <a:lnTo>
                  <a:pt x="5850" y="229958"/>
                </a:lnTo>
                <a:cubicBezTo>
                  <a:pt x="32705" y="98721"/>
                  <a:pt x="148823" y="0"/>
                  <a:pt x="287999" y="0"/>
                </a:cubicBezTo>
                <a:close/>
              </a:path>
            </a:pathLst>
          </a:custGeom>
          <a:solidFill>
            <a:srgbClr val="D5EBE1"/>
          </a:solidFill>
          <a:ln>
            <a:solidFill>
              <a:srgbClr val="25A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 dirty="0"/>
          </a:p>
        </p:txBody>
      </p:sp>
      <p:sp>
        <p:nvSpPr>
          <p:cNvPr id="23" name="شكل حر: شكل 22">
            <a:extLst>
              <a:ext uri="{FF2B5EF4-FFF2-40B4-BE49-F238E27FC236}">
                <a16:creationId xmlns:a16="http://schemas.microsoft.com/office/drawing/2014/main" id="{6DE570D9-8E4C-4C6B-9FD4-56BED881A150}"/>
              </a:ext>
            </a:extLst>
          </p:cNvPr>
          <p:cNvSpPr/>
          <p:nvPr/>
        </p:nvSpPr>
        <p:spPr>
          <a:xfrm>
            <a:off x="11615999" y="299280"/>
            <a:ext cx="576000" cy="6570008"/>
          </a:xfrm>
          <a:custGeom>
            <a:avLst/>
            <a:gdLst>
              <a:gd name="connsiteX0" fmla="*/ 1 w 576000"/>
              <a:gd name="connsiteY0" fmla="*/ 0 h 6613551"/>
              <a:gd name="connsiteX1" fmla="*/ 1 w 576000"/>
              <a:gd name="connsiteY1" fmla="*/ 2852539 h 6613551"/>
              <a:gd name="connsiteX2" fmla="*/ 288473 w 576000"/>
              <a:gd name="connsiteY2" fmla="*/ 3141010 h 6613551"/>
              <a:gd name="connsiteX3" fmla="*/ 576000 w 576000"/>
              <a:gd name="connsiteY3" fmla="*/ 3141010 h 6613551"/>
              <a:gd name="connsiteX4" fmla="*/ 576000 w 576000"/>
              <a:gd name="connsiteY4" fmla="*/ 6037551 h 6613551"/>
              <a:gd name="connsiteX5" fmla="*/ 576000 w 576000"/>
              <a:gd name="connsiteY5" fmla="*/ 6282010 h 6613551"/>
              <a:gd name="connsiteX6" fmla="*/ 576000 w 576000"/>
              <a:gd name="connsiteY6" fmla="*/ 6613551 h 6613551"/>
              <a:gd name="connsiteX7" fmla="*/ 0 w 576000"/>
              <a:gd name="connsiteY7" fmla="*/ 6613551 h 6613551"/>
              <a:gd name="connsiteX8" fmla="*/ 0 w 576000"/>
              <a:gd name="connsiteY8" fmla="*/ 6570010 h 6613551"/>
              <a:gd name="connsiteX9" fmla="*/ 0 w 576000"/>
              <a:gd name="connsiteY9" fmla="*/ 6037551 h 6613551"/>
              <a:gd name="connsiteX10" fmla="*/ 0 w 576000"/>
              <a:gd name="connsiteY10" fmla="*/ 10 h 661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6000" h="6613551">
                <a:moveTo>
                  <a:pt x="1" y="0"/>
                </a:moveTo>
                <a:lnTo>
                  <a:pt x="1" y="2852539"/>
                </a:lnTo>
                <a:lnTo>
                  <a:pt x="288473" y="3141010"/>
                </a:lnTo>
                <a:lnTo>
                  <a:pt x="576000" y="3141010"/>
                </a:lnTo>
                <a:lnTo>
                  <a:pt x="576000" y="6037551"/>
                </a:lnTo>
                <a:lnTo>
                  <a:pt x="576000" y="6282010"/>
                </a:lnTo>
                <a:lnTo>
                  <a:pt x="576000" y="6613551"/>
                </a:lnTo>
                <a:lnTo>
                  <a:pt x="0" y="6613551"/>
                </a:lnTo>
                <a:lnTo>
                  <a:pt x="0" y="6570010"/>
                </a:lnTo>
                <a:lnTo>
                  <a:pt x="0" y="6037551"/>
                </a:lnTo>
                <a:lnTo>
                  <a:pt x="0" y="10"/>
                </a:lnTo>
                <a:close/>
              </a:path>
            </a:pathLst>
          </a:custGeom>
          <a:solidFill>
            <a:srgbClr val="25A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1FEB09CF-A2BB-EEA8-DB0E-C517C9CC486C}"/>
              </a:ext>
            </a:extLst>
          </p:cNvPr>
          <p:cNvSpPr txBox="1"/>
          <p:nvPr/>
        </p:nvSpPr>
        <p:spPr>
          <a:xfrm rot="16200000">
            <a:off x="10918842" y="1570541"/>
            <a:ext cx="197031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التدريس</a:t>
            </a:r>
          </a:p>
        </p:txBody>
      </p:sp>
      <p:pic>
        <p:nvPicPr>
          <p:cNvPr id="25" name="رسم 24" descr="تشغيل الأضواء مع تعبئة خالصة">
            <a:extLst>
              <a:ext uri="{FF2B5EF4-FFF2-40B4-BE49-F238E27FC236}">
                <a16:creationId xmlns:a16="http://schemas.microsoft.com/office/drawing/2014/main" id="{6AB73135-5A46-371D-688D-E5E8864D2A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722415" y="4104245"/>
            <a:ext cx="396000" cy="396000"/>
          </a:xfrm>
          <a:prstGeom prst="rect">
            <a:avLst/>
          </a:prstGeom>
        </p:spPr>
      </p:pic>
      <p:pic>
        <p:nvPicPr>
          <p:cNvPr id="29" name="رسم 28" descr="مُحاضِر مع تعبئة خالصة">
            <a:extLst>
              <a:ext uri="{FF2B5EF4-FFF2-40B4-BE49-F238E27FC236}">
                <a16:creationId xmlns:a16="http://schemas.microsoft.com/office/drawing/2014/main" id="{42E82311-9451-6F4F-EA9E-CF2561C101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677259" y="5048744"/>
            <a:ext cx="432000" cy="432000"/>
          </a:xfrm>
          <a:prstGeom prst="rect">
            <a:avLst/>
          </a:prstGeom>
        </p:spPr>
      </p:pic>
      <p:pic>
        <p:nvPicPr>
          <p:cNvPr id="30" name="رسم 29" descr="شطب جزئي للمهام في الحافظة مع تعبئة خالصة">
            <a:extLst>
              <a:ext uri="{FF2B5EF4-FFF2-40B4-BE49-F238E27FC236}">
                <a16:creationId xmlns:a16="http://schemas.microsoft.com/office/drawing/2014/main" id="{6FA87731-5993-7AE0-90D7-69D7C57F38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722415" y="5993244"/>
            <a:ext cx="396000" cy="396000"/>
          </a:xfrm>
          <a:prstGeom prst="rect">
            <a:avLst/>
          </a:prstGeom>
        </p:spPr>
      </p:pic>
      <p:pic>
        <p:nvPicPr>
          <p:cNvPr id="31" name="رسم 30" descr="مراجعة العميل مع تعبئة خالصة">
            <a:extLst>
              <a:ext uri="{FF2B5EF4-FFF2-40B4-BE49-F238E27FC236}">
                <a16:creationId xmlns:a16="http://schemas.microsoft.com/office/drawing/2014/main" id="{69B2BA1C-7133-3344-E518-9C002983676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2406" y="429909"/>
            <a:ext cx="396000" cy="396000"/>
          </a:xfrm>
          <a:prstGeom prst="rect">
            <a:avLst/>
          </a:prstGeom>
        </p:spPr>
      </p:pic>
      <p:pic>
        <p:nvPicPr>
          <p:cNvPr id="7" name="رسم 6" descr="عصف ذهني مع تعبئة خالصة">
            <a:extLst>
              <a:ext uri="{FF2B5EF4-FFF2-40B4-BE49-F238E27FC236}">
                <a16:creationId xmlns:a16="http://schemas.microsoft.com/office/drawing/2014/main" id="{82645B69-5EFB-AA36-A804-D23E22F3DB9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5166" y="2109979"/>
            <a:ext cx="396000" cy="396000"/>
          </a:xfrm>
          <a:prstGeom prst="rect">
            <a:avLst/>
          </a:prstGeom>
        </p:spPr>
      </p:pic>
      <p:pic>
        <p:nvPicPr>
          <p:cNvPr id="8" name="رسم 7" descr="كاميرا فيديو مع تعبئة خالصة">
            <a:extLst>
              <a:ext uri="{FF2B5EF4-FFF2-40B4-BE49-F238E27FC236}">
                <a16:creationId xmlns:a16="http://schemas.microsoft.com/office/drawing/2014/main" id="{BD234B25-6018-D0E7-CEC2-903C2EE88B5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5166" y="2925967"/>
            <a:ext cx="396000" cy="396000"/>
          </a:xfrm>
          <a:prstGeom prst="rect">
            <a:avLst/>
          </a:prstGeom>
        </p:spPr>
      </p:pic>
      <p:pic>
        <p:nvPicPr>
          <p:cNvPr id="9" name="رسم 8" descr="لوحة الكلاكيت مع تعبئة خالصة">
            <a:extLst>
              <a:ext uri="{FF2B5EF4-FFF2-40B4-BE49-F238E27FC236}">
                <a16:creationId xmlns:a16="http://schemas.microsoft.com/office/drawing/2014/main" id="{BC1B4E3F-5D29-8942-B082-08962D07E34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5166" y="3646976"/>
            <a:ext cx="396000" cy="396000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1B3A59E2-97CC-B98A-6808-AFB939BB2A8F}"/>
              </a:ext>
            </a:extLst>
          </p:cNvPr>
          <p:cNvSpPr txBox="1"/>
          <p:nvPr/>
        </p:nvSpPr>
        <p:spPr>
          <a:xfrm>
            <a:off x="4707466" y="934749"/>
            <a:ext cx="2777067" cy="46166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A" sz="2400" dirty="0">
                <a:solidFill>
                  <a:schemeClr val="accent3">
                    <a:lumMod val="75000"/>
                  </a:schemeClr>
                </a:solidFill>
              </a:rPr>
              <a:t>ملاحظة خواص المادة 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0AA6E74E-1358-1AD4-3D38-1FC810ABC279}"/>
              </a:ext>
            </a:extLst>
          </p:cNvPr>
          <p:cNvSpPr txBox="1"/>
          <p:nvPr/>
        </p:nvSpPr>
        <p:spPr>
          <a:xfrm>
            <a:off x="738449" y="2122288"/>
            <a:ext cx="10600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dirty="0">
                <a:solidFill>
                  <a:schemeClr val="accent1">
                    <a:lumMod val="75000"/>
                  </a:schemeClr>
                </a:solidFill>
              </a:rPr>
              <a:t>طالبتي العزيزة : "عن طريق القراءة النشطة " استنتجي خواص النحاس وقارني بين خواصه الكيميائية </a:t>
            </a:r>
            <a:r>
              <a:rPr lang="ar-SA" sz="2400" dirty="0" err="1">
                <a:solidFill>
                  <a:schemeClr val="accent1">
                    <a:lumMod val="75000"/>
                  </a:schemeClr>
                </a:solidFill>
              </a:rPr>
              <a:t>وخواصة</a:t>
            </a:r>
            <a:r>
              <a:rPr lang="ar-SA" sz="2400" dirty="0">
                <a:solidFill>
                  <a:schemeClr val="accent1">
                    <a:lumMod val="75000"/>
                  </a:schemeClr>
                </a:solidFill>
              </a:rPr>
              <a:t> الفيزيائية :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1FF81F6E-1E80-080E-AE19-F8B2540CCD5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76406" y="86206"/>
            <a:ext cx="1238250" cy="1511798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CEC18410-4C98-1F4C-3A85-0456D64747FF}"/>
              </a:ext>
            </a:extLst>
          </p:cNvPr>
          <p:cNvSpPr txBox="1"/>
          <p:nvPr/>
        </p:nvSpPr>
        <p:spPr>
          <a:xfrm>
            <a:off x="260406" y="1673858"/>
            <a:ext cx="123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نشاط فردي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101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شكل حر: شكل 1">
            <a:extLst>
              <a:ext uri="{FF2B5EF4-FFF2-40B4-BE49-F238E27FC236}">
                <a16:creationId xmlns:a16="http://schemas.microsoft.com/office/drawing/2014/main" id="{054CDB50-0DA6-2C65-37E8-A4F5543181AF}"/>
              </a:ext>
            </a:extLst>
          </p:cNvPr>
          <p:cNvSpPr/>
          <p:nvPr/>
        </p:nvSpPr>
        <p:spPr>
          <a:xfrm>
            <a:off x="11616001" y="2"/>
            <a:ext cx="575999" cy="3429000"/>
          </a:xfrm>
          <a:custGeom>
            <a:avLst/>
            <a:gdLst>
              <a:gd name="connsiteX0" fmla="*/ 287999 w 575999"/>
              <a:gd name="connsiteY0" fmla="*/ 0 h 3429000"/>
              <a:gd name="connsiteX1" fmla="*/ 575999 w 575999"/>
              <a:gd name="connsiteY1" fmla="*/ 0 h 3429000"/>
              <a:gd name="connsiteX2" fmla="*/ 575999 w 575999"/>
              <a:gd name="connsiteY2" fmla="*/ 3429000 h 3429000"/>
              <a:gd name="connsiteX3" fmla="*/ 288472 w 575999"/>
              <a:gd name="connsiteY3" fmla="*/ 3429000 h 3429000"/>
              <a:gd name="connsiteX4" fmla="*/ 0 w 575999"/>
              <a:gd name="connsiteY4" fmla="*/ 3140529 h 3429000"/>
              <a:gd name="connsiteX5" fmla="*/ 0 w 575999"/>
              <a:gd name="connsiteY5" fmla="*/ 287990 h 3429000"/>
              <a:gd name="connsiteX6" fmla="*/ 5850 w 575999"/>
              <a:gd name="connsiteY6" fmla="*/ 229958 h 3429000"/>
              <a:gd name="connsiteX7" fmla="*/ 287999 w 575999"/>
              <a:gd name="connsiteY7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5999" h="3429000">
                <a:moveTo>
                  <a:pt x="287999" y="0"/>
                </a:moveTo>
                <a:lnTo>
                  <a:pt x="575999" y="0"/>
                </a:lnTo>
                <a:lnTo>
                  <a:pt x="575999" y="3429000"/>
                </a:lnTo>
                <a:lnTo>
                  <a:pt x="288472" y="3429000"/>
                </a:lnTo>
                <a:lnTo>
                  <a:pt x="0" y="3140529"/>
                </a:lnTo>
                <a:lnTo>
                  <a:pt x="0" y="287990"/>
                </a:lnTo>
                <a:lnTo>
                  <a:pt x="5850" y="229958"/>
                </a:lnTo>
                <a:cubicBezTo>
                  <a:pt x="32705" y="98721"/>
                  <a:pt x="148823" y="0"/>
                  <a:pt x="287999" y="0"/>
                </a:cubicBezTo>
                <a:close/>
              </a:path>
            </a:pathLst>
          </a:custGeom>
          <a:solidFill>
            <a:srgbClr val="E0E8F4"/>
          </a:solidFill>
          <a:ln>
            <a:solidFill>
              <a:srgbClr val="3353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3" name="شكل حر: شكل 2">
            <a:extLst>
              <a:ext uri="{FF2B5EF4-FFF2-40B4-BE49-F238E27FC236}">
                <a16:creationId xmlns:a16="http://schemas.microsoft.com/office/drawing/2014/main" id="{B7132DCC-499C-CBA7-9136-DEA16639F3AA}"/>
              </a:ext>
            </a:extLst>
          </p:cNvPr>
          <p:cNvSpPr/>
          <p:nvPr/>
        </p:nvSpPr>
        <p:spPr>
          <a:xfrm>
            <a:off x="11615999" y="299280"/>
            <a:ext cx="576000" cy="6570008"/>
          </a:xfrm>
          <a:custGeom>
            <a:avLst/>
            <a:gdLst>
              <a:gd name="connsiteX0" fmla="*/ 1 w 576000"/>
              <a:gd name="connsiteY0" fmla="*/ 0 h 6613551"/>
              <a:gd name="connsiteX1" fmla="*/ 1 w 576000"/>
              <a:gd name="connsiteY1" fmla="*/ 2852539 h 6613551"/>
              <a:gd name="connsiteX2" fmla="*/ 288473 w 576000"/>
              <a:gd name="connsiteY2" fmla="*/ 3141010 h 6613551"/>
              <a:gd name="connsiteX3" fmla="*/ 576000 w 576000"/>
              <a:gd name="connsiteY3" fmla="*/ 3141010 h 6613551"/>
              <a:gd name="connsiteX4" fmla="*/ 576000 w 576000"/>
              <a:gd name="connsiteY4" fmla="*/ 6037551 h 6613551"/>
              <a:gd name="connsiteX5" fmla="*/ 576000 w 576000"/>
              <a:gd name="connsiteY5" fmla="*/ 6282010 h 6613551"/>
              <a:gd name="connsiteX6" fmla="*/ 576000 w 576000"/>
              <a:gd name="connsiteY6" fmla="*/ 6613551 h 6613551"/>
              <a:gd name="connsiteX7" fmla="*/ 0 w 576000"/>
              <a:gd name="connsiteY7" fmla="*/ 6613551 h 6613551"/>
              <a:gd name="connsiteX8" fmla="*/ 0 w 576000"/>
              <a:gd name="connsiteY8" fmla="*/ 6570010 h 6613551"/>
              <a:gd name="connsiteX9" fmla="*/ 0 w 576000"/>
              <a:gd name="connsiteY9" fmla="*/ 6037551 h 6613551"/>
              <a:gd name="connsiteX10" fmla="*/ 0 w 576000"/>
              <a:gd name="connsiteY10" fmla="*/ 10 h 661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6000" h="6613551">
                <a:moveTo>
                  <a:pt x="1" y="0"/>
                </a:moveTo>
                <a:lnTo>
                  <a:pt x="1" y="2852539"/>
                </a:lnTo>
                <a:lnTo>
                  <a:pt x="288473" y="3141010"/>
                </a:lnTo>
                <a:lnTo>
                  <a:pt x="576000" y="3141010"/>
                </a:lnTo>
                <a:lnTo>
                  <a:pt x="576000" y="6037551"/>
                </a:lnTo>
                <a:lnTo>
                  <a:pt x="576000" y="6282010"/>
                </a:lnTo>
                <a:lnTo>
                  <a:pt x="576000" y="6613551"/>
                </a:lnTo>
                <a:lnTo>
                  <a:pt x="0" y="6613551"/>
                </a:lnTo>
                <a:lnTo>
                  <a:pt x="0" y="6570010"/>
                </a:lnTo>
                <a:lnTo>
                  <a:pt x="0" y="6037551"/>
                </a:lnTo>
                <a:lnTo>
                  <a:pt x="0" y="10"/>
                </a:lnTo>
                <a:close/>
              </a:path>
            </a:pathLst>
          </a:custGeom>
          <a:solidFill>
            <a:srgbClr val="3353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1291244A-EDCA-CB9E-61BD-67FBB2899D72}"/>
              </a:ext>
            </a:extLst>
          </p:cNvPr>
          <p:cNvSpPr txBox="1"/>
          <p:nvPr/>
        </p:nvSpPr>
        <p:spPr>
          <a:xfrm rot="16200000">
            <a:off x="10918842" y="1570541"/>
            <a:ext cx="197031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كيمياء 1</a:t>
            </a:r>
          </a:p>
        </p:txBody>
      </p:sp>
      <p:pic>
        <p:nvPicPr>
          <p:cNvPr id="5" name="رسم 4" descr="تشغيل الأضواء مع تعبئة خالصة">
            <a:extLst>
              <a:ext uri="{FF2B5EF4-FFF2-40B4-BE49-F238E27FC236}">
                <a16:creationId xmlns:a16="http://schemas.microsoft.com/office/drawing/2014/main" id="{9E542BA2-1FF9-5AC0-DC34-F295F266C2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722415" y="4104245"/>
            <a:ext cx="396000" cy="396000"/>
          </a:xfrm>
          <a:prstGeom prst="rect">
            <a:avLst/>
          </a:prstGeom>
        </p:spPr>
      </p:pic>
      <p:pic>
        <p:nvPicPr>
          <p:cNvPr id="6" name="رسم 5" descr="مُحاضِر مع تعبئة خالصة">
            <a:extLst>
              <a:ext uri="{FF2B5EF4-FFF2-40B4-BE49-F238E27FC236}">
                <a16:creationId xmlns:a16="http://schemas.microsoft.com/office/drawing/2014/main" id="{106053D9-1F4D-346B-0871-D5EEA37CE2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722415" y="5048744"/>
            <a:ext cx="396000" cy="396000"/>
          </a:xfrm>
          <a:prstGeom prst="rect">
            <a:avLst/>
          </a:prstGeom>
        </p:spPr>
      </p:pic>
      <p:pic>
        <p:nvPicPr>
          <p:cNvPr id="7" name="رسم 6" descr="شطب جزئي للمهام في الحافظة مع تعبئة خالصة">
            <a:extLst>
              <a:ext uri="{FF2B5EF4-FFF2-40B4-BE49-F238E27FC236}">
                <a16:creationId xmlns:a16="http://schemas.microsoft.com/office/drawing/2014/main" id="{2A214720-E93A-252A-2AF0-1D5629A6B1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722415" y="5993244"/>
            <a:ext cx="396000" cy="396000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4134078F-5C38-6639-E016-A2E5288E0586}"/>
              </a:ext>
            </a:extLst>
          </p:cNvPr>
          <p:cNvSpPr txBox="1"/>
          <p:nvPr/>
        </p:nvSpPr>
        <p:spPr>
          <a:xfrm>
            <a:off x="692727" y="1114337"/>
            <a:ext cx="10353964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الفصل: الثاني                                    الدرس: الأول</a:t>
            </a:r>
          </a:p>
          <a:p>
            <a:pPr algn="ctr" rtl="1" eaLnBrk="1" hangingPunct="1"/>
            <a:r>
              <a:rPr lang="ar-SA" sz="2400" b="1" dirty="0"/>
              <a:t>عنوان الدرس: خواص المادة</a:t>
            </a:r>
            <a:endParaRPr lang="en-US" altLang="ar-SA" sz="24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algn="ctr" rtl="1" eaLnBrk="1" hangingPunct="1"/>
            <a:endParaRPr lang="en-US" altLang="ar-SA" sz="24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algn="ctr"/>
            <a:endParaRPr lang="ar-SA" sz="2400" b="1" dirty="0"/>
          </a:p>
          <a:p>
            <a:pPr algn="ctr"/>
            <a:endParaRPr lang="ar-SA" sz="2400" b="1" dirty="0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8DFEF639-0B7B-35EC-4B14-7C8330C0668E}"/>
              </a:ext>
            </a:extLst>
          </p:cNvPr>
          <p:cNvSpPr txBox="1"/>
          <p:nvPr/>
        </p:nvSpPr>
        <p:spPr>
          <a:xfrm>
            <a:off x="6302829" y="5444744"/>
            <a:ext cx="448921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إعداد المعلمة :اميال بنت الحميدي المطيري                                 </a:t>
            </a:r>
          </a:p>
          <a:p>
            <a:r>
              <a:rPr lang="ar-SA" sz="2400" b="1" dirty="0"/>
              <a:t>مكتب: 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75619462-A2FF-2501-5CA2-D6D2A2DF610E}"/>
              </a:ext>
            </a:extLst>
          </p:cNvPr>
          <p:cNvSpPr txBox="1"/>
          <p:nvPr/>
        </p:nvSpPr>
        <p:spPr>
          <a:xfrm>
            <a:off x="1592136" y="5444744"/>
            <a:ext cx="319475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مراجعة المعلمة :                                </a:t>
            </a:r>
          </a:p>
          <a:p>
            <a:r>
              <a:rPr lang="ar-SA" sz="2400" b="1" dirty="0"/>
              <a:t>مكتب:</a:t>
            </a:r>
          </a:p>
        </p:txBody>
      </p:sp>
    </p:spTree>
    <p:extLst>
      <p:ext uri="{BB962C8B-B14F-4D97-AF65-F5344CB8AC3E}">
        <p14:creationId xmlns:p14="http://schemas.microsoft.com/office/powerpoint/2010/main" val="2039898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13">
            <a:extLst>
              <a:ext uri="{FF2B5EF4-FFF2-40B4-BE49-F238E27FC236}">
                <a16:creationId xmlns:a16="http://schemas.microsoft.com/office/drawing/2014/main" id="{A62E7068-D393-871D-ABA5-D3B26470EC47}"/>
              </a:ext>
            </a:extLst>
          </p:cNvPr>
          <p:cNvSpPr/>
          <p:nvPr/>
        </p:nvSpPr>
        <p:spPr>
          <a:xfrm>
            <a:off x="-936171" y="435429"/>
            <a:ext cx="468085" cy="478971"/>
          </a:xfrm>
          <a:prstGeom prst="rect">
            <a:avLst/>
          </a:prstGeom>
          <a:solidFill>
            <a:srgbClr val="25A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2FAC0C6C-9A24-3762-BACD-482C14CFDEAE}"/>
              </a:ext>
            </a:extLst>
          </p:cNvPr>
          <p:cNvSpPr/>
          <p:nvPr/>
        </p:nvSpPr>
        <p:spPr>
          <a:xfrm>
            <a:off x="-936171" y="1001486"/>
            <a:ext cx="468085" cy="478971"/>
          </a:xfrm>
          <a:prstGeom prst="rect">
            <a:avLst/>
          </a:prstGeom>
          <a:solidFill>
            <a:srgbClr val="96C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B53169F9-EDFE-11CB-AC10-ACA0F856A50C}"/>
              </a:ext>
            </a:extLst>
          </p:cNvPr>
          <p:cNvSpPr/>
          <p:nvPr/>
        </p:nvSpPr>
        <p:spPr>
          <a:xfrm>
            <a:off x="-936179" y="1561887"/>
            <a:ext cx="468085" cy="478971"/>
          </a:xfrm>
          <a:prstGeom prst="rect">
            <a:avLst/>
          </a:prstGeom>
          <a:solidFill>
            <a:srgbClr val="FFEE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05F93B3F-E5A0-4BDF-7DC6-DF249FF14D56}"/>
              </a:ext>
            </a:extLst>
          </p:cNvPr>
          <p:cNvSpPr/>
          <p:nvPr/>
        </p:nvSpPr>
        <p:spPr>
          <a:xfrm>
            <a:off x="-936173" y="2122288"/>
            <a:ext cx="468085" cy="478971"/>
          </a:xfrm>
          <a:prstGeom prst="rect">
            <a:avLst/>
          </a:prstGeom>
          <a:solidFill>
            <a:srgbClr val="FAE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69DA2D77-7338-5144-1992-997178C7B23D}"/>
              </a:ext>
            </a:extLst>
          </p:cNvPr>
          <p:cNvSpPr/>
          <p:nvPr/>
        </p:nvSpPr>
        <p:spPr>
          <a:xfrm>
            <a:off x="-936179" y="2682688"/>
            <a:ext cx="468085" cy="478971"/>
          </a:xfrm>
          <a:prstGeom prst="rect">
            <a:avLst/>
          </a:prstGeom>
          <a:solidFill>
            <a:srgbClr val="D95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9BB68C7E-F10C-29E0-3261-8DD90379E13E}"/>
              </a:ext>
            </a:extLst>
          </p:cNvPr>
          <p:cNvSpPr/>
          <p:nvPr/>
        </p:nvSpPr>
        <p:spPr>
          <a:xfrm>
            <a:off x="-936175" y="3243090"/>
            <a:ext cx="468085" cy="478971"/>
          </a:xfrm>
          <a:prstGeom prst="rect">
            <a:avLst/>
          </a:prstGeom>
          <a:solidFill>
            <a:srgbClr val="3353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E67E58A8-0B80-D498-30ED-D5375E6C433F}"/>
              </a:ext>
            </a:extLst>
          </p:cNvPr>
          <p:cNvSpPr/>
          <p:nvPr/>
        </p:nvSpPr>
        <p:spPr>
          <a:xfrm>
            <a:off x="-936176" y="3803491"/>
            <a:ext cx="468085" cy="478971"/>
          </a:xfrm>
          <a:prstGeom prst="rect">
            <a:avLst/>
          </a:prstGeom>
          <a:solidFill>
            <a:srgbClr val="FFAD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9846E5C3-E063-D494-BBC3-3A507DFC2D20}"/>
              </a:ext>
            </a:extLst>
          </p:cNvPr>
          <p:cNvSpPr/>
          <p:nvPr/>
        </p:nvSpPr>
        <p:spPr>
          <a:xfrm>
            <a:off x="-936179" y="4363892"/>
            <a:ext cx="468085" cy="478971"/>
          </a:xfrm>
          <a:prstGeom prst="rect">
            <a:avLst/>
          </a:prstGeom>
          <a:solidFill>
            <a:srgbClr val="D96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A7BC923C-9090-739E-2F9A-83C785BB5BED}"/>
              </a:ext>
            </a:extLst>
          </p:cNvPr>
          <p:cNvSpPr/>
          <p:nvPr/>
        </p:nvSpPr>
        <p:spPr>
          <a:xfrm>
            <a:off x="-936179" y="4923013"/>
            <a:ext cx="468085" cy="478971"/>
          </a:xfrm>
          <a:prstGeom prst="rect">
            <a:avLst/>
          </a:prstGeom>
          <a:solidFill>
            <a:srgbClr val="F8F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93A68926-5B7B-634F-7F94-5A041CA6B0DF}"/>
              </a:ext>
            </a:extLst>
          </p:cNvPr>
          <p:cNvSpPr/>
          <p:nvPr/>
        </p:nvSpPr>
        <p:spPr>
          <a:xfrm>
            <a:off x="-936179" y="5438591"/>
            <a:ext cx="468085" cy="478971"/>
          </a:xfrm>
          <a:prstGeom prst="rect">
            <a:avLst/>
          </a:prstGeom>
          <a:solidFill>
            <a:srgbClr val="F8A4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2DDFE4FA-9F35-1309-3442-48DF31A1C2C1}"/>
              </a:ext>
            </a:extLst>
          </p:cNvPr>
          <p:cNvSpPr/>
          <p:nvPr/>
        </p:nvSpPr>
        <p:spPr>
          <a:xfrm>
            <a:off x="-936179" y="6084798"/>
            <a:ext cx="468085" cy="478971"/>
          </a:xfrm>
          <a:prstGeom prst="rect">
            <a:avLst/>
          </a:prstGeom>
          <a:solidFill>
            <a:srgbClr val="465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رسم 4" descr="فصل دراسي مع تعبئة خالصة">
            <a:extLst>
              <a:ext uri="{FF2B5EF4-FFF2-40B4-BE49-F238E27FC236}">
                <a16:creationId xmlns:a16="http://schemas.microsoft.com/office/drawing/2014/main" id="{AB4F1912-E70C-E9DF-FDC9-A1954366EA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926" y="1287816"/>
            <a:ext cx="396000" cy="396000"/>
          </a:xfrm>
          <a:prstGeom prst="rect">
            <a:avLst/>
          </a:prstGeom>
        </p:spPr>
      </p:pic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F17DE21A-E3A1-213B-9EE0-956240E6B301}"/>
              </a:ext>
            </a:extLst>
          </p:cNvPr>
          <p:cNvSpPr/>
          <p:nvPr/>
        </p:nvSpPr>
        <p:spPr>
          <a:xfrm>
            <a:off x="29167" y="2067973"/>
            <a:ext cx="432000" cy="432000"/>
          </a:xfrm>
          <a:prstGeom prst="ellipse">
            <a:avLst/>
          </a:prstGeom>
          <a:noFill/>
          <a:ln w="57150">
            <a:solidFill>
              <a:srgbClr val="25A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شكل حر: شكل 10">
            <a:extLst>
              <a:ext uri="{FF2B5EF4-FFF2-40B4-BE49-F238E27FC236}">
                <a16:creationId xmlns:a16="http://schemas.microsoft.com/office/drawing/2014/main" id="{7255FB49-68FE-F30D-C7B7-581D07C42D51}"/>
              </a:ext>
            </a:extLst>
          </p:cNvPr>
          <p:cNvSpPr/>
          <p:nvPr/>
        </p:nvSpPr>
        <p:spPr>
          <a:xfrm>
            <a:off x="11616001" y="2"/>
            <a:ext cx="575999" cy="3429000"/>
          </a:xfrm>
          <a:custGeom>
            <a:avLst/>
            <a:gdLst>
              <a:gd name="connsiteX0" fmla="*/ 287999 w 575999"/>
              <a:gd name="connsiteY0" fmla="*/ 0 h 3429000"/>
              <a:gd name="connsiteX1" fmla="*/ 575999 w 575999"/>
              <a:gd name="connsiteY1" fmla="*/ 0 h 3429000"/>
              <a:gd name="connsiteX2" fmla="*/ 575999 w 575999"/>
              <a:gd name="connsiteY2" fmla="*/ 3429000 h 3429000"/>
              <a:gd name="connsiteX3" fmla="*/ 288472 w 575999"/>
              <a:gd name="connsiteY3" fmla="*/ 3429000 h 3429000"/>
              <a:gd name="connsiteX4" fmla="*/ 0 w 575999"/>
              <a:gd name="connsiteY4" fmla="*/ 3140529 h 3429000"/>
              <a:gd name="connsiteX5" fmla="*/ 0 w 575999"/>
              <a:gd name="connsiteY5" fmla="*/ 287990 h 3429000"/>
              <a:gd name="connsiteX6" fmla="*/ 5850 w 575999"/>
              <a:gd name="connsiteY6" fmla="*/ 229958 h 3429000"/>
              <a:gd name="connsiteX7" fmla="*/ 287999 w 575999"/>
              <a:gd name="connsiteY7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5999" h="3429000">
                <a:moveTo>
                  <a:pt x="287999" y="0"/>
                </a:moveTo>
                <a:lnTo>
                  <a:pt x="575999" y="0"/>
                </a:lnTo>
                <a:lnTo>
                  <a:pt x="575999" y="3429000"/>
                </a:lnTo>
                <a:lnTo>
                  <a:pt x="288472" y="3429000"/>
                </a:lnTo>
                <a:lnTo>
                  <a:pt x="0" y="3140529"/>
                </a:lnTo>
                <a:lnTo>
                  <a:pt x="0" y="287990"/>
                </a:lnTo>
                <a:lnTo>
                  <a:pt x="5850" y="229958"/>
                </a:lnTo>
                <a:cubicBezTo>
                  <a:pt x="32705" y="98721"/>
                  <a:pt x="148823" y="0"/>
                  <a:pt x="287999" y="0"/>
                </a:cubicBezTo>
                <a:close/>
              </a:path>
            </a:pathLst>
          </a:custGeom>
          <a:solidFill>
            <a:srgbClr val="D5EBE1"/>
          </a:solidFill>
          <a:ln>
            <a:solidFill>
              <a:srgbClr val="25A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22" name="شكل حر: شكل 21">
            <a:extLst>
              <a:ext uri="{FF2B5EF4-FFF2-40B4-BE49-F238E27FC236}">
                <a16:creationId xmlns:a16="http://schemas.microsoft.com/office/drawing/2014/main" id="{CF70552E-40FF-75FB-2146-879C04636122}"/>
              </a:ext>
            </a:extLst>
          </p:cNvPr>
          <p:cNvSpPr/>
          <p:nvPr/>
        </p:nvSpPr>
        <p:spPr>
          <a:xfrm>
            <a:off x="11615999" y="299280"/>
            <a:ext cx="576000" cy="6570008"/>
          </a:xfrm>
          <a:custGeom>
            <a:avLst/>
            <a:gdLst>
              <a:gd name="connsiteX0" fmla="*/ 1 w 576000"/>
              <a:gd name="connsiteY0" fmla="*/ 0 h 6613551"/>
              <a:gd name="connsiteX1" fmla="*/ 1 w 576000"/>
              <a:gd name="connsiteY1" fmla="*/ 2852539 h 6613551"/>
              <a:gd name="connsiteX2" fmla="*/ 288473 w 576000"/>
              <a:gd name="connsiteY2" fmla="*/ 3141010 h 6613551"/>
              <a:gd name="connsiteX3" fmla="*/ 576000 w 576000"/>
              <a:gd name="connsiteY3" fmla="*/ 3141010 h 6613551"/>
              <a:gd name="connsiteX4" fmla="*/ 576000 w 576000"/>
              <a:gd name="connsiteY4" fmla="*/ 6037551 h 6613551"/>
              <a:gd name="connsiteX5" fmla="*/ 576000 w 576000"/>
              <a:gd name="connsiteY5" fmla="*/ 6282010 h 6613551"/>
              <a:gd name="connsiteX6" fmla="*/ 576000 w 576000"/>
              <a:gd name="connsiteY6" fmla="*/ 6613551 h 6613551"/>
              <a:gd name="connsiteX7" fmla="*/ 0 w 576000"/>
              <a:gd name="connsiteY7" fmla="*/ 6613551 h 6613551"/>
              <a:gd name="connsiteX8" fmla="*/ 0 w 576000"/>
              <a:gd name="connsiteY8" fmla="*/ 6570010 h 6613551"/>
              <a:gd name="connsiteX9" fmla="*/ 0 w 576000"/>
              <a:gd name="connsiteY9" fmla="*/ 6037551 h 6613551"/>
              <a:gd name="connsiteX10" fmla="*/ 0 w 576000"/>
              <a:gd name="connsiteY10" fmla="*/ 10 h 661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6000" h="6613551">
                <a:moveTo>
                  <a:pt x="1" y="0"/>
                </a:moveTo>
                <a:lnTo>
                  <a:pt x="1" y="2852539"/>
                </a:lnTo>
                <a:lnTo>
                  <a:pt x="288473" y="3141010"/>
                </a:lnTo>
                <a:lnTo>
                  <a:pt x="576000" y="3141010"/>
                </a:lnTo>
                <a:lnTo>
                  <a:pt x="576000" y="6037551"/>
                </a:lnTo>
                <a:lnTo>
                  <a:pt x="576000" y="6282010"/>
                </a:lnTo>
                <a:lnTo>
                  <a:pt x="576000" y="6613551"/>
                </a:lnTo>
                <a:lnTo>
                  <a:pt x="0" y="6613551"/>
                </a:lnTo>
                <a:lnTo>
                  <a:pt x="0" y="6570010"/>
                </a:lnTo>
                <a:lnTo>
                  <a:pt x="0" y="6037551"/>
                </a:lnTo>
                <a:lnTo>
                  <a:pt x="0" y="10"/>
                </a:lnTo>
                <a:close/>
              </a:path>
            </a:pathLst>
          </a:custGeom>
          <a:solidFill>
            <a:srgbClr val="25A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55949E74-B82B-5512-2CA7-A20DC4482FE6}"/>
              </a:ext>
            </a:extLst>
          </p:cNvPr>
          <p:cNvSpPr txBox="1"/>
          <p:nvPr/>
        </p:nvSpPr>
        <p:spPr>
          <a:xfrm rot="16200000">
            <a:off x="10918842" y="1570541"/>
            <a:ext cx="197031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التدريس</a:t>
            </a:r>
          </a:p>
        </p:txBody>
      </p:sp>
      <p:pic>
        <p:nvPicPr>
          <p:cNvPr id="24" name="رسم 23" descr="تشغيل الأضواء مع تعبئة خالصة">
            <a:extLst>
              <a:ext uri="{FF2B5EF4-FFF2-40B4-BE49-F238E27FC236}">
                <a16:creationId xmlns:a16="http://schemas.microsoft.com/office/drawing/2014/main" id="{64F81916-7FF2-F781-2DA4-F54E0D5F41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722415" y="4104245"/>
            <a:ext cx="396000" cy="396000"/>
          </a:xfrm>
          <a:prstGeom prst="rect">
            <a:avLst/>
          </a:prstGeom>
        </p:spPr>
      </p:pic>
      <p:pic>
        <p:nvPicPr>
          <p:cNvPr id="25" name="رسم 24" descr="مُحاضِر مع تعبئة خالصة">
            <a:extLst>
              <a:ext uri="{FF2B5EF4-FFF2-40B4-BE49-F238E27FC236}">
                <a16:creationId xmlns:a16="http://schemas.microsoft.com/office/drawing/2014/main" id="{AD6AF899-6541-AF3C-AA2C-50829A417E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677259" y="5048744"/>
            <a:ext cx="432000" cy="432000"/>
          </a:xfrm>
          <a:prstGeom prst="rect">
            <a:avLst/>
          </a:prstGeom>
        </p:spPr>
      </p:pic>
      <p:pic>
        <p:nvPicPr>
          <p:cNvPr id="29" name="رسم 28" descr="شطب جزئي للمهام في الحافظة مع تعبئة خالصة">
            <a:extLst>
              <a:ext uri="{FF2B5EF4-FFF2-40B4-BE49-F238E27FC236}">
                <a16:creationId xmlns:a16="http://schemas.microsoft.com/office/drawing/2014/main" id="{AD5DA065-4BAA-902C-A684-8CB6D8BA837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722415" y="5993244"/>
            <a:ext cx="396000" cy="396000"/>
          </a:xfrm>
          <a:prstGeom prst="rect">
            <a:avLst/>
          </a:prstGeom>
        </p:spPr>
      </p:pic>
      <p:pic>
        <p:nvPicPr>
          <p:cNvPr id="30" name="رسم 29" descr="مراجعة العميل مع تعبئة خالصة">
            <a:extLst>
              <a:ext uri="{FF2B5EF4-FFF2-40B4-BE49-F238E27FC236}">
                <a16:creationId xmlns:a16="http://schemas.microsoft.com/office/drawing/2014/main" id="{00A1C3AE-A657-67C3-C127-C976EEFB2F3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2406" y="429909"/>
            <a:ext cx="396000" cy="396000"/>
          </a:xfrm>
          <a:prstGeom prst="rect">
            <a:avLst/>
          </a:prstGeom>
        </p:spPr>
      </p:pic>
      <p:pic>
        <p:nvPicPr>
          <p:cNvPr id="7" name="رسم 6" descr="عصف ذهني مع تعبئة خالصة">
            <a:extLst>
              <a:ext uri="{FF2B5EF4-FFF2-40B4-BE49-F238E27FC236}">
                <a16:creationId xmlns:a16="http://schemas.microsoft.com/office/drawing/2014/main" id="{1F398137-0842-C927-901B-192EB7C542F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5166" y="2109979"/>
            <a:ext cx="396000" cy="396000"/>
          </a:xfrm>
          <a:prstGeom prst="rect">
            <a:avLst/>
          </a:prstGeom>
        </p:spPr>
      </p:pic>
      <p:pic>
        <p:nvPicPr>
          <p:cNvPr id="8" name="رسم 7" descr="كاميرا فيديو مع تعبئة خالصة">
            <a:extLst>
              <a:ext uri="{FF2B5EF4-FFF2-40B4-BE49-F238E27FC236}">
                <a16:creationId xmlns:a16="http://schemas.microsoft.com/office/drawing/2014/main" id="{F4C317ED-A0A0-1B34-32DD-DB63A4A666E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5166" y="2925967"/>
            <a:ext cx="396000" cy="396000"/>
          </a:xfrm>
          <a:prstGeom prst="rect">
            <a:avLst/>
          </a:prstGeom>
        </p:spPr>
      </p:pic>
      <p:pic>
        <p:nvPicPr>
          <p:cNvPr id="9" name="رسم 8" descr="لوحة الكلاكيت مع تعبئة خالصة">
            <a:extLst>
              <a:ext uri="{FF2B5EF4-FFF2-40B4-BE49-F238E27FC236}">
                <a16:creationId xmlns:a16="http://schemas.microsoft.com/office/drawing/2014/main" id="{CE925281-4A03-2F53-8B11-51160433145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5166" y="3646976"/>
            <a:ext cx="396000" cy="396000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2CDB69A9-5EE5-8578-AF4C-38D9A45B8E00}"/>
              </a:ext>
            </a:extLst>
          </p:cNvPr>
          <p:cNvSpPr txBox="1"/>
          <p:nvPr/>
        </p:nvSpPr>
        <p:spPr>
          <a:xfrm>
            <a:off x="999917" y="1673321"/>
            <a:ext cx="968406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/>
              <a:t>طالبتي العزيزة : فسري هل خواص النحاس الكيميائية والفيزيائية ثابتة؟ ام تتغير؟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67D44B3C-AF67-B60A-6D62-464049A93234}"/>
              </a:ext>
            </a:extLst>
          </p:cNvPr>
          <p:cNvSpPr txBox="1"/>
          <p:nvPr/>
        </p:nvSpPr>
        <p:spPr>
          <a:xfrm>
            <a:off x="2302933" y="2682688"/>
            <a:ext cx="7179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dirty="0">
                <a:solidFill>
                  <a:srgbClr val="FF0000"/>
                </a:solidFill>
              </a:rPr>
              <a:t>نعم تتغير , ولكن بتغير الظروف المحيطة بالنحاس 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191BB7C0-AA51-8EFA-7147-12D90EE76DE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15571" y="84352"/>
            <a:ext cx="1316850" cy="1195155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757E94F2-9566-3151-788A-5C20D216232C}"/>
              </a:ext>
            </a:extLst>
          </p:cNvPr>
          <p:cNvSpPr txBox="1"/>
          <p:nvPr/>
        </p:nvSpPr>
        <p:spPr>
          <a:xfrm>
            <a:off x="271291" y="1314187"/>
            <a:ext cx="1388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عصف ذهني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32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13">
            <a:extLst>
              <a:ext uri="{FF2B5EF4-FFF2-40B4-BE49-F238E27FC236}">
                <a16:creationId xmlns:a16="http://schemas.microsoft.com/office/drawing/2014/main" id="{A62E7068-D393-871D-ABA5-D3B26470EC47}"/>
              </a:ext>
            </a:extLst>
          </p:cNvPr>
          <p:cNvSpPr/>
          <p:nvPr/>
        </p:nvSpPr>
        <p:spPr>
          <a:xfrm>
            <a:off x="-936171" y="435429"/>
            <a:ext cx="468085" cy="478971"/>
          </a:xfrm>
          <a:prstGeom prst="rect">
            <a:avLst/>
          </a:prstGeom>
          <a:solidFill>
            <a:srgbClr val="25A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2FAC0C6C-9A24-3762-BACD-482C14CFDEAE}"/>
              </a:ext>
            </a:extLst>
          </p:cNvPr>
          <p:cNvSpPr/>
          <p:nvPr/>
        </p:nvSpPr>
        <p:spPr>
          <a:xfrm>
            <a:off x="-936171" y="1001486"/>
            <a:ext cx="468085" cy="478971"/>
          </a:xfrm>
          <a:prstGeom prst="rect">
            <a:avLst/>
          </a:prstGeom>
          <a:solidFill>
            <a:srgbClr val="96C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B53169F9-EDFE-11CB-AC10-ACA0F856A50C}"/>
              </a:ext>
            </a:extLst>
          </p:cNvPr>
          <p:cNvSpPr/>
          <p:nvPr/>
        </p:nvSpPr>
        <p:spPr>
          <a:xfrm>
            <a:off x="-936179" y="1561887"/>
            <a:ext cx="468085" cy="478971"/>
          </a:xfrm>
          <a:prstGeom prst="rect">
            <a:avLst/>
          </a:prstGeom>
          <a:solidFill>
            <a:srgbClr val="FFEE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05F93B3F-E5A0-4BDF-7DC6-DF249FF14D56}"/>
              </a:ext>
            </a:extLst>
          </p:cNvPr>
          <p:cNvSpPr/>
          <p:nvPr/>
        </p:nvSpPr>
        <p:spPr>
          <a:xfrm>
            <a:off x="-936173" y="2122288"/>
            <a:ext cx="468085" cy="478971"/>
          </a:xfrm>
          <a:prstGeom prst="rect">
            <a:avLst/>
          </a:prstGeom>
          <a:solidFill>
            <a:srgbClr val="FAE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69DA2D77-7338-5144-1992-997178C7B23D}"/>
              </a:ext>
            </a:extLst>
          </p:cNvPr>
          <p:cNvSpPr/>
          <p:nvPr/>
        </p:nvSpPr>
        <p:spPr>
          <a:xfrm>
            <a:off x="-936179" y="2682688"/>
            <a:ext cx="468085" cy="478971"/>
          </a:xfrm>
          <a:prstGeom prst="rect">
            <a:avLst/>
          </a:prstGeom>
          <a:solidFill>
            <a:srgbClr val="D95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9BB68C7E-F10C-29E0-3261-8DD90379E13E}"/>
              </a:ext>
            </a:extLst>
          </p:cNvPr>
          <p:cNvSpPr/>
          <p:nvPr/>
        </p:nvSpPr>
        <p:spPr>
          <a:xfrm>
            <a:off x="-936175" y="3243090"/>
            <a:ext cx="468085" cy="478971"/>
          </a:xfrm>
          <a:prstGeom prst="rect">
            <a:avLst/>
          </a:prstGeom>
          <a:solidFill>
            <a:srgbClr val="3353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E67E58A8-0B80-D498-30ED-D5375E6C433F}"/>
              </a:ext>
            </a:extLst>
          </p:cNvPr>
          <p:cNvSpPr/>
          <p:nvPr/>
        </p:nvSpPr>
        <p:spPr>
          <a:xfrm>
            <a:off x="-936176" y="3803491"/>
            <a:ext cx="468085" cy="478971"/>
          </a:xfrm>
          <a:prstGeom prst="rect">
            <a:avLst/>
          </a:prstGeom>
          <a:solidFill>
            <a:srgbClr val="FFAD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9846E5C3-E063-D494-BBC3-3A507DFC2D20}"/>
              </a:ext>
            </a:extLst>
          </p:cNvPr>
          <p:cNvSpPr/>
          <p:nvPr/>
        </p:nvSpPr>
        <p:spPr>
          <a:xfrm>
            <a:off x="-936179" y="4363892"/>
            <a:ext cx="468085" cy="478971"/>
          </a:xfrm>
          <a:prstGeom prst="rect">
            <a:avLst/>
          </a:prstGeom>
          <a:solidFill>
            <a:srgbClr val="D96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A7BC923C-9090-739E-2F9A-83C785BB5BED}"/>
              </a:ext>
            </a:extLst>
          </p:cNvPr>
          <p:cNvSpPr/>
          <p:nvPr/>
        </p:nvSpPr>
        <p:spPr>
          <a:xfrm>
            <a:off x="-936179" y="4923013"/>
            <a:ext cx="468085" cy="478971"/>
          </a:xfrm>
          <a:prstGeom prst="rect">
            <a:avLst/>
          </a:prstGeom>
          <a:solidFill>
            <a:srgbClr val="F8F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93A68926-5B7B-634F-7F94-5A041CA6B0DF}"/>
              </a:ext>
            </a:extLst>
          </p:cNvPr>
          <p:cNvSpPr/>
          <p:nvPr/>
        </p:nvSpPr>
        <p:spPr>
          <a:xfrm>
            <a:off x="-936179" y="5438591"/>
            <a:ext cx="468085" cy="478971"/>
          </a:xfrm>
          <a:prstGeom prst="rect">
            <a:avLst/>
          </a:prstGeom>
          <a:solidFill>
            <a:srgbClr val="F8A4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2DDFE4FA-9F35-1309-3442-48DF31A1C2C1}"/>
              </a:ext>
            </a:extLst>
          </p:cNvPr>
          <p:cNvSpPr/>
          <p:nvPr/>
        </p:nvSpPr>
        <p:spPr>
          <a:xfrm>
            <a:off x="-936179" y="6084798"/>
            <a:ext cx="468085" cy="478971"/>
          </a:xfrm>
          <a:prstGeom prst="rect">
            <a:avLst/>
          </a:prstGeom>
          <a:solidFill>
            <a:srgbClr val="465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رسم 4" descr="فصل دراسي مع تعبئة خالصة">
            <a:extLst>
              <a:ext uri="{FF2B5EF4-FFF2-40B4-BE49-F238E27FC236}">
                <a16:creationId xmlns:a16="http://schemas.microsoft.com/office/drawing/2014/main" id="{AB4F1912-E70C-E9DF-FDC9-A1954366EA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926" y="1287816"/>
            <a:ext cx="396000" cy="396000"/>
          </a:xfrm>
          <a:prstGeom prst="rect">
            <a:avLst/>
          </a:prstGeom>
        </p:spPr>
      </p:pic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445FC937-4A72-BC90-541D-BB7594717632}"/>
              </a:ext>
            </a:extLst>
          </p:cNvPr>
          <p:cNvSpPr/>
          <p:nvPr/>
        </p:nvSpPr>
        <p:spPr>
          <a:xfrm>
            <a:off x="49926" y="1260042"/>
            <a:ext cx="432000" cy="432000"/>
          </a:xfrm>
          <a:prstGeom prst="ellipse">
            <a:avLst/>
          </a:prstGeom>
          <a:noFill/>
          <a:ln w="57150">
            <a:solidFill>
              <a:srgbClr val="25A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شكل حر: شكل 21">
            <a:extLst>
              <a:ext uri="{FF2B5EF4-FFF2-40B4-BE49-F238E27FC236}">
                <a16:creationId xmlns:a16="http://schemas.microsoft.com/office/drawing/2014/main" id="{5C72984D-75EF-E81A-0BF4-1AEAB25334AD}"/>
              </a:ext>
            </a:extLst>
          </p:cNvPr>
          <p:cNvSpPr/>
          <p:nvPr/>
        </p:nvSpPr>
        <p:spPr>
          <a:xfrm>
            <a:off x="11616001" y="2"/>
            <a:ext cx="575999" cy="3429000"/>
          </a:xfrm>
          <a:custGeom>
            <a:avLst/>
            <a:gdLst>
              <a:gd name="connsiteX0" fmla="*/ 287999 w 575999"/>
              <a:gd name="connsiteY0" fmla="*/ 0 h 3429000"/>
              <a:gd name="connsiteX1" fmla="*/ 575999 w 575999"/>
              <a:gd name="connsiteY1" fmla="*/ 0 h 3429000"/>
              <a:gd name="connsiteX2" fmla="*/ 575999 w 575999"/>
              <a:gd name="connsiteY2" fmla="*/ 3429000 h 3429000"/>
              <a:gd name="connsiteX3" fmla="*/ 288472 w 575999"/>
              <a:gd name="connsiteY3" fmla="*/ 3429000 h 3429000"/>
              <a:gd name="connsiteX4" fmla="*/ 0 w 575999"/>
              <a:gd name="connsiteY4" fmla="*/ 3140529 h 3429000"/>
              <a:gd name="connsiteX5" fmla="*/ 0 w 575999"/>
              <a:gd name="connsiteY5" fmla="*/ 287990 h 3429000"/>
              <a:gd name="connsiteX6" fmla="*/ 5850 w 575999"/>
              <a:gd name="connsiteY6" fmla="*/ 229958 h 3429000"/>
              <a:gd name="connsiteX7" fmla="*/ 287999 w 575999"/>
              <a:gd name="connsiteY7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5999" h="3429000">
                <a:moveTo>
                  <a:pt x="287999" y="0"/>
                </a:moveTo>
                <a:lnTo>
                  <a:pt x="575999" y="0"/>
                </a:lnTo>
                <a:lnTo>
                  <a:pt x="575999" y="3429000"/>
                </a:lnTo>
                <a:lnTo>
                  <a:pt x="288472" y="3429000"/>
                </a:lnTo>
                <a:lnTo>
                  <a:pt x="0" y="3140529"/>
                </a:lnTo>
                <a:lnTo>
                  <a:pt x="0" y="287990"/>
                </a:lnTo>
                <a:lnTo>
                  <a:pt x="5850" y="229958"/>
                </a:lnTo>
                <a:cubicBezTo>
                  <a:pt x="32705" y="98721"/>
                  <a:pt x="148823" y="0"/>
                  <a:pt x="287999" y="0"/>
                </a:cubicBezTo>
                <a:close/>
              </a:path>
            </a:pathLst>
          </a:custGeom>
          <a:solidFill>
            <a:srgbClr val="D5EBE1"/>
          </a:solidFill>
          <a:ln>
            <a:solidFill>
              <a:srgbClr val="25A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23" name="شكل حر: شكل 22">
            <a:extLst>
              <a:ext uri="{FF2B5EF4-FFF2-40B4-BE49-F238E27FC236}">
                <a16:creationId xmlns:a16="http://schemas.microsoft.com/office/drawing/2014/main" id="{6DE570D9-8E4C-4C6B-9FD4-56BED881A150}"/>
              </a:ext>
            </a:extLst>
          </p:cNvPr>
          <p:cNvSpPr/>
          <p:nvPr/>
        </p:nvSpPr>
        <p:spPr>
          <a:xfrm>
            <a:off x="11615999" y="299280"/>
            <a:ext cx="576000" cy="6570008"/>
          </a:xfrm>
          <a:custGeom>
            <a:avLst/>
            <a:gdLst>
              <a:gd name="connsiteX0" fmla="*/ 1 w 576000"/>
              <a:gd name="connsiteY0" fmla="*/ 0 h 6613551"/>
              <a:gd name="connsiteX1" fmla="*/ 1 w 576000"/>
              <a:gd name="connsiteY1" fmla="*/ 2852539 h 6613551"/>
              <a:gd name="connsiteX2" fmla="*/ 288473 w 576000"/>
              <a:gd name="connsiteY2" fmla="*/ 3141010 h 6613551"/>
              <a:gd name="connsiteX3" fmla="*/ 576000 w 576000"/>
              <a:gd name="connsiteY3" fmla="*/ 3141010 h 6613551"/>
              <a:gd name="connsiteX4" fmla="*/ 576000 w 576000"/>
              <a:gd name="connsiteY4" fmla="*/ 6037551 h 6613551"/>
              <a:gd name="connsiteX5" fmla="*/ 576000 w 576000"/>
              <a:gd name="connsiteY5" fmla="*/ 6282010 h 6613551"/>
              <a:gd name="connsiteX6" fmla="*/ 576000 w 576000"/>
              <a:gd name="connsiteY6" fmla="*/ 6613551 h 6613551"/>
              <a:gd name="connsiteX7" fmla="*/ 0 w 576000"/>
              <a:gd name="connsiteY7" fmla="*/ 6613551 h 6613551"/>
              <a:gd name="connsiteX8" fmla="*/ 0 w 576000"/>
              <a:gd name="connsiteY8" fmla="*/ 6570010 h 6613551"/>
              <a:gd name="connsiteX9" fmla="*/ 0 w 576000"/>
              <a:gd name="connsiteY9" fmla="*/ 6037551 h 6613551"/>
              <a:gd name="connsiteX10" fmla="*/ 0 w 576000"/>
              <a:gd name="connsiteY10" fmla="*/ 10 h 661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6000" h="6613551">
                <a:moveTo>
                  <a:pt x="1" y="0"/>
                </a:moveTo>
                <a:lnTo>
                  <a:pt x="1" y="2852539"/>
                </a:lnTo>
                <a:lnTo>
                  <a:pt x="288473" y="3141010"/>
                </a:lnTo>
                <a:lnTo>
                  <a:pt x="576000" y="3141010"/>
                </a:lnTo>
                <a:lnTo>
                  <a:pt x="576000" y="6037551"/>
                </a:lnTo>
                <a:lnTo>
                  <a:pt x="576000" y="6282010"/>
                </a:lnTo>
                <a:lnTo>
                  <a:pt x="576000" y="6613551"/>
                </a:lnTo>
                <a:lnTo>
                  <a:pt x="0" y="6613551"/>
                </a:lnTo>
                <a:lnTo>
                  <a:pt x="0" y="6570010"/>
                </a:lnTo>
                <a:lnTo>
                  <a:pt x="0" y="6037551"/>
                </a:lnTo>
                <a:lnTo>
                  <a:pt x="0" y="10"/>
                </a:lnTo>
                <a:close/>
              </a:path>
            </a:pathLst>
          </a:custGeom>
          <a:solidFill>
            <a:srgbClr val="25A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1FEB09CF-A2BB-EEA8-DB0E-C517C9CC486C}"/>
              </a:ext>
            </a:extLst>
          </p:cNvPr>
          <p:cNvSpPr txBox="1"/>
          <p:nvPr/>
        </p:nvSpPr>
        <p:spPr>
          <a:xfrm rot="16200000">
            <a:off x="10918842" y="1570541"/>
            <a:ext cx="197031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التدريس</a:t>
            </a:r>
          </a:p>
        </p:txBody>
      </p:sp>
      <p:pic>
        <p:nvPicPr>
          <p:cNvPr id="25" name="رسم 24" descr="تشغيل الأضواء مع تعبئة خالصة">
            <a:extLst>
              <a:ext uri="{FF2B5EF4-FFF2-40B4-BE49-F238E27FC236}">
                <a16:creationId xmlns:a16="http://schemas.microsoft.com/office/drawing/2014/main" id="{6AB73135-5A46-371D-688D-E5E8864D2A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722415" y="4104245"/>
            <a:ext cx="396000" cy="396000"/>
          </a:xfrm>
          <a:prstGeom prst="rect">
            <a:avLst/>
          </a:prstGeom>
        </p:spPr>
      </p:pic>
      <p:pic>
        <p:nvPicPr>
          <p:cNvPr id="29" name="رسم 28" descr="مُحاضِر مع تعبئة خالصة">
            <a:extLst>
              <a:ext uri="{FF2B5EF4-FFF2-40B4-BE49-F238E27FC236}">
                <a16:creationId xmlns:a16="http://schemas.microsoft.com/office/drawing/2014/main" id="{42E82311-9451-6F4F-EA9E-CF2561C101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677259" y="5048744"/>
            <a:ext cx="432000" cy="432000"/>
          </a:xfrm>
          <a:prstGeom prst="rect">
            <a:avLst/>
          </a:prstGeom>
        </p:spPr>
      </p:pic>
      <p:pic>
        <p:nvPicPr>
          <p:cNvPr id="30" name="رسم 29" descr="شطب جزئي للمهام في الحافظة مع تعبئة خالصة">
            <a:extLst>
              <a:ext uri="{FF2B5EF4-FFF2-40B4-BE49-F238E27FC236}">
                <a16:creationId xmlns:a16="http://schemas.microsoft.com/office/drawing/2014/main" id="{6FA87731-5993-7AE0-90D7-69D7C57F38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722415" y="5993244"/>
            <a:ext cx="396000" cy="396000"/>
          </a:xfrm>
          <a:prstGeom prst="rect">
            <a:avLst/>
          </a:prstGeom>
        </p:spPr>
      </p:pic>
      <p:pic>
        <p:nvPicPr>
          <p:cNvPr id="31" name="رسم 30" descr="مراجعة العميل مع تعبئة خالصة">
            <a:extLst>
              <a:ext uri="{FF2B5EF4-FFF2-40B4-BE49-F238E27FC236}">
                <a16:creationId xmlns:a16="http://schemas.microsoft.com/office/drawing/2014/main" id="{69B2BA1C-7133-3344-E518-9C002983676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2406" y="429909"/>
            <a:ext cx="396000" cy="396000"/>
          </a:xfrm>
          <a:prstGeom prst="rect">
            <a:avLst/>
          </a:prstGeom>
        </p:spPr>
      </p:pic>
      <p:pic>
        <p:nvPicPr>
          <p:cNvPr id="7" name="رسم 6" descr="عصف ذهني مع تعبئة خالصة">
            <a:extLst>
              <a:ext uri="{FF2B5EF4-FFF2-40B4-BE49-F238E27FC236}">
                <a16:creationId xmlns:a16="http://schemas.microsoft.com/office/drawing/2014/main" id="{82645B69-5EFB-AA36-A804-D23E22F3DB9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5166" y="2109979"/>
            <a:ext cx="396000" cy="396000"/>
          </a:xfrm>
          <a:prstGeom prst="rect">
            <a:avLst/>
          </a:prstGeom>
        </p:spPr>
      </p:pic>
      <p:pic>
        <p:nvPicPr>
          <p:cNvPr id="8" name="رسم 7" descr="كاميرا فيديو مع تعبئة خالصة">
            <a:extLst>
              <a:ext uri="{FF2B5EF4-FFF2-40B4-BE49-F238E27FC236}">
                <a16:creationId xmlns:a16="http://schemas.microsoft.com/office/drawing/2014/main" id="{BD234B25-6018-D0E7-CEC2-903C2EE88B5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5166" y="2925967"/>
            <a:ext cx="396000" cy="396000"/>
          </a:xfrm>
          <a:prstGeom prst="rect">
            <a:avLst/>
          </a:prstGeom>
        </p:spPr>
      </p:pic>
      <p:pic>
        <p:nvPicPr>
          <p:cNvPr id="9" name="رسم 8" descr="لوحة الكلاكيت مع تعبئة خالصة">
            <a:extLst>
              <a:ext uri="{FF2B5EF4-FFF2-40B4-BE49-F238E27FC236}">
                <a16:creationId xmlns:a16="http://schemas.microsoft.com/office/drawing/2014/main" id="{BC1B4E3F-5D29-8942-B082-08962D07E34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5166" y="3646976"/>
            <a:ext cx="396000" cy="396000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4BB8D158-78C0-2D4D-2BEE-2D66F6A7731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659570" y="351798"/>
            <a:ext cx="3346994" cy="646232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77859224-1966-BE44-1E08-519AD576F12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276694" y="1279706"/>
            <a:ext cx="9638611" cy="688908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F9890CF2-4C36-2A62-1675-726307CAEA7D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16269" y="2477735"/>
            <a:ext cx="1341236" cy="646232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F5E83D73-E55A-B8FF-B6F5-64203F3F283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683164" y="2463415"/>
            <a:ext cx="1353429" cy="64623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CF334D0B-1C01-2647-1E8D-1E6FCFAB7760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443298" y="2463415"/>
            <a:ext cx="1347333" cy="646232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8254F287-87D0-4F12-8C6E-3110AAAE8577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823641" y="3260301"/>
            <a:ext cx="1975275" cy="646232"/>
          </a:xfrm>
          <a:prstGeom prst="rect">
            <a:avLst/>
          </a:prstGeom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1CF68DDB-C047-3F47-E7E0-E1CD2D946578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823641" y="4177129"/>
            <a:ext cx="1975275" cy="646232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A7F08CC0-E2D2-536A-F8AC-67DB56550039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823641" y="5078868"/>
            <a:ext cx="1975275" cy="646232"/>
          </a:xfrm>
          <a:prstGeom prst="rect">
            <a:avLst/>
          </a:prstGeom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id="{D9F41F4D-C92B-181B-CFF3-DA7B7BBDF24D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823642" y="6066128"/>
            <a:ext cx="1975275" cy="646232"/>
          </a:xfrm>
          <a:prstGeom prst="rect">
            <a:avLst/>
          </a:prstGeom>
        </p:spPr>
      </p:pic>
      <p:cxnSp>
        <p:nvCxnSpPr>
          <p:cNvPr id="37" name="رابط كسهم مستقيم 36">
            <a:extLst>
              <a:ext uri="{FF2B5EF4-FFF2-40B4-BE49-F238E27FC236}">
                <a16:creationId xmlns:a16="http://schemas.microsoft.com/office/drawing/2014/main" id="{F997BA47-D7C1-476D-3F73-29975B56CB33}"/>
              </a:ext>
            </a:extLst>
          </p:cNvPr>
          <p:cNvCxnSpPr>
            <a:cxnSpLocks/>
          </p:cNvCxnSpPr>
          <p:nvPr/>
        </p:nvCxnSpPr>
        <p:spPr>
          <a:xfrm>
            <a:off x="2201333" y="2682688"/>
            <a:ext cx="1371600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رابط كسهم مستقيم 38">
            <a:extLst>
              <a:ext uri="{FF2B5EF4-FFF2-40B4-BE49-F238E27FC236}">
                <a16:creationId xmlns:a16="http://schemas.microsoft.com/office/drawing/2014/main" id="{283289A1-FAF7-CC0F-E3FB-6614652FC0E5}"/>
              </a:ext>
            </a:extLst>
          </p:cNvPr>
          <p:cNvCxnSpPr>
            <a:cxnSpLocks/>
          </p:cNvCxnSpPr>
          <p:nvPr/>
        </p:nvCxnSpPr>
        <p:spPr>
          <a:xfrm>
            <a:off x="5036593" y="2682688"/>
            <a:ext cx="1296474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5E215715-F0E3-5FD2-64F2-978845B86C9F}"/>
              </a:ext>
            </a:extLst>
          </p:cNvPr>
          <p:cNvSpPr txBox="1"/>
          <p:nvPr/>
        </p:nvSpPr>
        <p:spPr>
          <a:xfrm>
            <a:off x="2483865" y="2307979"/>
            <a:ext cx="802345" cy="374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dirty="0"/>
              <a:t>حرارة</a:t>
            </a:r>
            <a:endParaRPr lang="en-US" dirty="0"/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2585B6E4-A273-64C8-FEB3-762D62DE8087}"/>
              </a:ext>
            </a:extLst>
          </p:cNvPr>
          <p:cNvSpPr txBox="1"/>
          <p:nvPr/>
        </p:nvSpPr>
        <p:spPr>
          <a:xfrm>
            <a:off x="5291617" y="2307979"/>
            <a:ext cx="922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dirty="0"/>
              <a:t>حرارة</a:t>
            </a:r>
            <a:endParaRPr lang="en-US" dirty="0"/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7A156A21-7E1F-5B94-E256-CF9BD526E1DE}"/>
              </a:ext>
            </a:extLst>
          </p:cNvPr>
          <p:cNvSpPr txBox="1"/>
          <p:nvPr/>
        </p:nvSpPr>
        <p:spPr>
          <a:xfrm>
            <a:off x="732657" y="3243090"/>
            <a:ext cx="1224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dirty="0"/>
              <a:t>صلب </a:t>
            </a:r>
            <a:endParaRPr lang="en-US" dirty="0"/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4A1A1E17-EF26-E4FF-4325-2B9CA2A09653}"/>
              </a:ext>
            </a:extLst>
          </p:cNvPr>
          <p:cNvSpPr txBox="1"/>
          <p:nvPr/>
        </p:nvSpPr>
        <p:spPr>
          <a:xfrm>
            <a:off x="3341929" y="3345363"/>
            <a:ext cx="1488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dirty="0"/>
              <a:t>سائل</a:t>
            </a:r>
            <a:endParaRPr lang="en-US" dirty="0"/>
          </a:p>
        </p:txBody>
      </p: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4BEEFABC-E9D2-85F9-3A69-794CD6D7A006}"/>
              </a:ext>
            </a:extLst>
          </p:cNvPr>
          <p:cNvSpPr txBox="1"/>
          <p:nvPr/>
        </p:nvSpPr>
        <p:spPr>
          <a:xfrm>
            <a:off x="6095999" y="3379022"/>
            <a:ext cx="1561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dirty="0"/>
              <a:t>غاز</a:t>
            </a:r>
            <a:endParaRPr lang="en-US" dirty="0"/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6E66A882-1C01-069B-6158-20FDCF9BD07B}"/>
              </a:ext>
            </a:extLst>
          </p:cNvPr>
          <p:cNvSpPr txBox="1"/>
          <p:nvPr/>
        </p:nvSpPr>
        <p:spPr>
          <a:xfrm>
            <a:off x="5661450" y="4234045"/>
            <a:ext cx="2499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dirty="0"/>
              <a:t>اعلى من </a:t>
            </a:r>
            <a:r>
              <a:rPr lang="en-US" dirty="0"/>
              <a:t>100</a:t>
            </a:r>
            <a:r>
              <a:rPr lang="ar-BH" dirty="0"/>
              <a:t> درجة مئوية</a:t>
            </a:r>
            <a:endParaRPr lang="en-US" dirty="0"/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470B4A3A-B9AD-87EF-C97F-29606686A313}"/>
              </a:ext>
            </a:extLst>
          </p:cNvPr>
          <p:cNvSpPr txBox="1"/>
          <p:nvPr/>
        </p:nvSpPr>
        <p:spPr>
          <a:xfrm>
            <a:off x="3141341" y="4175312"/>
            <a:ext cx="2315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dirty="0"/>
              <a:t>بين اعلى من الصفر – اقل من </a:t>
            </a:r>
            <a:r>
              <a:rPr lang="en-US" dirty="0"/>
              <a:t>100 </a:t>
            </a:r>
            <a:r>
              <a:rPr lang="ar-BH" dirty="0"/>
              <a:t> درجة مئوية </a:t>
            </a:r>
            <a:endParaRPr lang="en-US" dirty="0"/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88668789-B451-6859-0ECB-E442904E4F6D}"/>
              </a:ext>
            </a:extLst>
          </p:cNvPr>
          <p:cNvSpPr txBox="1"/>
          <p:nvPr/>
        </p:nvSpPr>
        <p:spPr>
          <a:xfrm>
            <a:off x="195083" y="4104245"/>
            <a:ext cx="2260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dirty="0"/>
              <a:t>اقل من </a:t>
            </a:r>
            <a:r>
              <a:rPr lang="en-US" dirty="0" err="1"/>
              <a:t>wtv</a:t>
            </a:r>
            <a:r>
              <a:rPr lang="ar-BH" dirty="0"/>
              <a:t> درجة مئوية</a:t>
            </a:r>
            <a:endParaRPr lang="en-US" dirty="0"/>
          </a:p>
        </p:txBody>
      </p:sp>
      <p:sp>
        <p:nvSpPr>
          <p:cNvPr id="51" name="مربع نص 50">
            <a:extLst>
              <a:ext uri="{FF2B5EF4-FFF2-40B4-BE49-F238E27FC236}">
                <a16:creationId xmlns:a16="http://schemas.microsoft.com/office/drawing/2014/main" id="{5E8BC530-DA77-9D2C-FFEE-C51AF53AA35B}"/>
              </a:ext>
            </a:extLst>
          </p:cNvPr>
          <p:cNvSpPr txBox="1"/>
          <p:nvPr/>
        </p:nvSpPr>
        <p:spPr>
          <a:xfrm>
            <a:off x="6443298" y="5048744"/>
            <a:ext cx="1563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0.0006 g\cm3</a:t>
            </a: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0243A93D-9118-DEA2-20A7-A02CB63E5F3D}"/>
              </a:ext>
            </a:extLst>
          </p:cNvPr>
          <p:cNvSpPr txBox="1"/>
          <p:nvPr/>
        </p:nvSpPr>
        <p:spPr>
          <a:xfrm>
            <a:off x="3683164" y="4923013"/>
            <a:ext cx="1773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1.00 g\cm3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22BA424E-9D0D-6DCC-9612-B07C56DA9FB6}"/>
              </a:ext>
            </a:extLst>
          </p:cNvPr>
          <p:cNvSpPr txBox="1"/>
          <p:nvPr/>
        </p:nvSpPr>
        <p:spPr>
          <a:xfrm>
            <a:off x="569581" y="4954988"/>
            <a:ext cx="1722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0.92 g\cm3</a:t>
            </a: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BF1C464F-AEB1-1064-2694-2F0E0D3648CC}"/>
              </a:ext>
            </a:extLst>
          </p:cNvPr>
          <p:cNvSpPr txBox="1"/>
          <p:nvPr/>
        </p:nvSpPr>
        <p:spPr>
          <a:xfrm>
            <a:off x="6541749" y="6084798"/>
            <a:ext cx="1464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dirty="0"/>
              <a:t>يتفاعل بسرعة مع عدة مواد</a:t>
            </a:r>
            <a:endParaRPr lang="en-US" dirty="0"/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633EDF79-7DBA-E97B-A8C4-1CA6FA253F60}"/>
              </a:ext>
            </a:extLst>
          </p:cNvPr>
          <p:cNvSpPr txBox="1"/>
          <p:nvPr/>
        </p:nvSpPr>
        <p:spPr>
          <a:xfrm>
            <a:off x="3311491" y="6045794"/>
            <a:ext cx="1975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dirty="0"/>
              <a:t>ليس نشطا</a:t>
            </a:r>
            <a:endParaRPr lang="en-US" dirty="0"/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D599103E-A85A-8A56-48AD-C9B9CDDEA747}"/>
              </a:ext>
            </a:extLst>
          </p:cNvPr>
          <p:cNvSpPr txBox="1"/>
          <p:nvPr/>
        </p:nvSpPr>
        <p:spPr>
          <a:xfrm>
            <a:off x="597145" y="5977262"/>
            <a:ext cx="1537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dirty="0"/>
              <a:t>لا يتفاعل </a:t>
            </a:r>
            <a:endParaRPr lang="en-US" dirty="0"/>
          </a:p>
        </p:txBody>
      </p:sp>
      <p:cxnSp>
        <p:nvCxnSpPr>
          <p:cNvPr id="59" name="رابط مستقيم 58">
            <a:extLst>
              <a:ext uri="{FF2B5EF4-FFF2-40B4-BE49-F238E27FC236}">
                <a16:creationId xmlns:a16="http://schemas.microsoft.com/office/drawing/2014/main" id="{30ECFCB5-D8C1-76FC-CDFD-82AA4D491371}"/>
              </a:ext>
            </a:extLst>
          </p:cNvPr>
          <p:cNvCxnSpPr/>
          <p:nvPr/>
        </p:nvCxnSpPr>
        <p:spPr>
          <a:xfrm flipH="1">
            <a:off x="2885037" y="3161659"/>
            <a:ext cx="47273" cy="32275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رابط مستقيم 60">
            <a:extLst>
              <a:ext uri="{FF2B5EF4-FFF2-40B4-BE49-F238E27FC236}">
                <a16:creationId xmlns:a16="http://schemas.microsoft.com/office/drawing/2014/main" id="{488C03A7-582D-2F15-FF1F-31FE2A2CB209}"/>
              </a:ext>
            </a:extLst>
          </p:cNvPr>
          <p:cNvCxnSpPr/>
          <p:nvPr/>
        </p:nvCxnSpPr>
        <p:spPr>
          <a:xfrm flipH="1">
            <a:off x="5782873" y="3260301"/>
            <a:ext cx="46260" cy="3154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رابط مستقيم 62">
            <a:extLst>
              <a:ext uri="{FF2B5EF4-FFF2-40B4-BE49-F238E27FC236}">
                <a16:creationId xmlns:a16="http://schemas.microsoft.com/office/drawing/2014/main" id="{1F2ED6F6-F8EC-00EB-DB86-E523976ECF9F}"/>
              </a:ext>
            </a:extLst>
          </p:cNvPr>
          <p:cNvCxnSpPr/>
          <p:nvPr/>
        </p:nvCxnSpPr>
        <p:spPr>
          <a:xfrm flipH="1">
            <a:off x="8722938" y="3188332"/>
            <a:ext cx="13791" cy="34021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صورة 2">
            <a:extLst>
              <a:ext uri="{FF2B5EF4-FFF2-40B4-BE49-F238E27FC236}">
                <a16:creationId xmlns:a16="http://schemas.microsoft.com/office/drawing/2014/main" id="{0C91E3E4-DA81-A520-5864-B320AF8AA298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45194" y="26753"/>
            <a:ext cx="780014" cy="120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73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6" grpId="0"/>
      <p:bldP spid="47" grpId="0"/>
      <p:bldP spid="48" grpId="0"/>
      <p:bldP spid="51" grpId="0"/>
      <p:bldP spid="53" grpId="0"/>
      <p:bldP spid="54" grpId="0"/>
      <p:bldP spid="55" grpId="0"/>
      <p:bldP spid="56" grpId="0"/>
      <p:bldP spid="5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13">
            <a:extLst>
              <a:ext uri="{FF2B5EF4-FFF2-40B4-BE49-F238E27FC236}">
                <a16:creationId xmlns:a16="http://schemas.microsoft.com/office/drawing/2014/main" id="{A62E7068-D393-871D-ABA5-D3B26470EC47}"/>
              </a:ext>
            </a:extLst>
          </p:cNvPr>
          <p:cNvSpPr/>
          <p:nvPr/>
        </p:nvSpPr>
        <p:spPr>
          <a:xfrm>
            <a:off x="-936171" y="435429"/>
            <a:ext cx="468085" cy="478971"/>
          </a:xfrm>
          <a:prstGeom prst="rect">
            <a:avLst/>
          </a:prstGeom>
          <a:solidFill>
            <a:srgbClr val="25A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2FAC0C6C-9A24-3762-BACD-482C14CFDEAE}"/>
              </a:ext>
            </a:extLst>
          </p:cNvPr>
          <p:cNvSpPr/>
          <p:nvPr/>
        </p:nvSpPr>
        <p:spPr>
          <a:xfrm>
            <a:off x="-936171" y="1001486"/>
            <a:ext cx="468085" cy="478971"/>
          </a:xfrm>
          <a:prstGeom prst="rect">
            <a:avLst/>
          </a:prstGeom>
          <a:solidFill>
            <a:srgbClr val="96C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B53169F9-EDFE-11CB-AC10-ACA0F856A50C}"/>
              </a:ext>
            </a:extLst>
          </p:cNvPr>
          <p:cNvSpPr/>
          <p:nvPr/>
        </p:nvSpPr>
        <p:spPr>
          <a:xfrm>
            <a:off x="-936179" y="1561887"/>
            <a:ext cx="468085" cy="478971"/>
          </a:xfrm>
          <a:prstGeom prst="rect">
            <a:avLst/>
          </a:prstGeom>
          <a:solidFill>
            <a:srgbClr val="FFEE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05F93B3F-E5A0-4BDF-7DC6-DF249FF14D56}"/>
              </a:ext>
            </a:extLst>
          </p:cNvPr>
          <p:cNvSpPr/>
          <p:nvPr/>
        </p:nvSpPr>
        <p:spPr>
          <a:xfrm>
            <a:off x="-936173" y="2122288"/>
            <a:ext cx="468085" cy="478971"/>
          </a:xfrm>
          <a:prstGeom prst="rect">
            <a:avLst/>
          </a:prstGeom>
          <a:solidFill>
            <a:srgbClr val="FAE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69DA2D77-7338-5144-1992-997178C7B23D}"/>
              </a:ext>
            </a:extLst>
          </p:cNvPr>
          <p:cNvSpPr/>
          <p:nvPr/>
        </p:nvSpPr>
        <p:spPr>
          <a:xfrm>
            <a:off x="-936179" y="2682688"/>
            <a:ext cx="468085" cy="478971"/>
          </a:xfrm>
          <a:prstGeom prst="rect">
            <a:avLst/>
          </a:prstGeom>
          <a:solidFill>
            <a:srgbClr val="D95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9BB68C7E-F10C-29E0-3261-8DD90379E13E}"/>
              </a:ext>
            </a:extLst>
          </p:cNvPr>
          <p:cNvSpPr/>
          <p:nvPr/>
        </p:nvSpPr>
        <p:spPr>
          <a:xfrm>
            <a:off x="-936175" y="3243090"/>
            <a:ext cx="468085" cy="478971"/>
          </a:xfrm>
          <a:prstGeom prst="rect">
            <a:avLst/>
          </a:prstGeom>
          <a:solidFill>
            <a:srgbClr val="3353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E67E58A8-0B80-D498-30ED-D5375E6C433F}"/>
              </a:ext>
            </a:extLst>
          </p:cNvPr>
          <p:cNvSpPr/>
          <p:nvPr/>
        </p:nvSpPr>
        <p:spPr>
          <a:xfrm>
            <a:off x="-936176" y="3803491"/>
            <a:ext cx="468085" cy="478971"/>
          </a:xfrm>
          <a:prstGeom prst="rect">
            <a:avLst/>
          </a:prstGeom>
          <a:solidFill>
            <a:srgbClr val="FFAD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9846E5C3-E063-D494-BBC3-3A507DFC2D20}"/>
              </a:ext>
            </a:extLst>
          </p:cNvPr>
          <p:cNvSpPr/>
          <p:nvPr/>
        </p:nvSpPr>
        <p:spPr>
          <a:xfrm>
            <a:off x="-936179" y="4363892"/>
            <a:ext cx="468085" cy="478971"/>
          </a:xfrm>
          <a:prstGeom prst="rect">
            <a:avLst/>
          </a:prstGeom>
          <a:solidFill>
            <a:srgbClr val="D96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A7BC923C-9090-739E-2F9A-83C785BB5BED}"/>
              </a:ext>
            </a:extLst>
          </p:cNvPr>
          <p:cNvSpPr/>
          <p:nvPr/>
        </p:nvSpPr>
        <p:spPr>
          <a:xfrm>
            <a:off x="-936179" y="4923013"/>
            <a:ext cx="468085" cy="478971"/>
          </a:xfrm>
          <a:prstGeom prst="rect">
            <a:avLst/>
          </a:prstGeom>
          <a:solidFill>
            <a:srgbClr val="F8F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93A68926-5B7B-634F-7F94-5A041CA6B0DF}"/>
              </a:ext>
            </a:extLst>
          </p:cNvPr>
          <p:cNvSpPr/>
          <p:nvPr/>
        </p:nvSpPr>
        <p:spPr>
          <a:xfrm>
            <a:off x="-936179" y="5438591"/>
            <a:ext cx="468085" cy="478971"/>
          </a:xfrm>
          <a:prstGeom prst="rect">
            <a:avLst/>
          </a:prstGeom>
          <a:solidFill>
            <a:srgbClr val="F8A4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2DDFE4FA-9F35-1309-3442-48DF31A1C2C1}"/>
              </a:ext>
            </a:extLst>
          </p:cNvPr>
          <p:cNvSpPr/>
          <p:nvPr/>
        </p:nvSpPr>
        <p:spPr>
          <a:xfrm>
            <a:off x="-936179" y="6084798"/>
            <a:ext cx="468085" cy="478971"/>
          </a:xfrm>
          <a:prstGeom prst="rect">
            <a:avLst/>
          </a:prstGeom>
          <a:solidFill>
            <a:srgbClr val="465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24C368EC-6FC2-9252-F578-921C7EFF5FE3}"/>
              </a:ext>
            </a:extLst>
          </p:cNvPr>
          <p:cNvSpPr/>
          <p:nvPr/>
        </p:nvSpPr>
        <p:spPr>
          <a:xfrm>
            <a:off x="75168" y="396371"/>
            <a:ext cx="432000" cy="432000"/>
          </a:xfrm>
          <a:prstGeom prst="ellipse">
            <a:avLst/>
          </a:prstGeom>
          <a:noFill/>
          <a:ln w="57150">
            <a:solidFill>
              <a:srgbClr val="F57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شكل حر: شكل 8">
            <a:extLst>
              <a:ext uri="{FF2B5EF4-FFF2-40B4-BE49-F238E27FC236}">
                <a16:creationId xmlns:a16="http://schemas.microsoft.com/office/drawing/2014/main" id="{520860A0-AD82-2D71-37F0-2221126DBAD0}"/>
              </a:ext>
            </a:extLst>
          </p:cNvPr>
          <p:cNvSpPr/>
          <p:nvPr/>
        </p:nvSpPr>
        <p:spPr>
          <a:xfrm>
            <a:off x="11616001" y="2"/>
            <a:ext cx="575999" cy="3429000"/>
          </a:xfrm>
          <a:custGeom>
            <a:avLst/>
            <a:gdLst>
              <a:gd name="connsiteX0" fmla="*/ 287999 w 575999"/>
              <a:gd name="connsiteY0" fmla="*/ 0 h 3429000"/>
              <a:gd name="connsiteX1" fmla="*/ 575999 w 575999"/>
              <a:gd name="connsiteY1" fmla="*/ 0 h 3429000"/>
              <a:gd name="connsiteX2" fmla="*/ 575999 w 575999"/>
              <a:gd name="connsiteY2" fmla="*/ 3429000 h 3429000"/>
              <a:gd name="connsiteX3" fmla="*/ 288472 w 575999"/>
              <a:gd name="connsiteY3" fmla="*/ 3429000 h 3429000"/>
              <a:gd name="connsiteX4" fmla="*/ 0 w 575999"/>
              <a:gd name="connsiteY4" fmla="*/ 3140529 h 3429000"/>
              <a:gd name="connsiteX5" fmla="*/ 0 w 575999"/>
              <a:gd name="connsiteY5" fmla="*/ 287990 h 3429000"/>
              <a:gd name="connsiteX6" fmla="*/ 5850 w 575999"/>
              <a:gd name="connsiteY6" fmla="*/ 229958 h 3429000"/>
              <a:gd name="connsiteX7" fmla="*/ 287999 w 575999"/>
              <a:gd name="connsiteY7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5999" h="3429000">
                <a:moveTo>
                  <a:pt x="287999" y="0"/>
                </a:moveTo>
                <a:lnTo>
                  <a:pt x="575999" y="0"/>
                </a:lnTo>
                <a:lnTo>
                  <a:pt x="575999" y="3429000"/>
                </a:lnTo>
                <a:lnTo>
                  <a:pt x="288472" y="3429000"/>
                </a:lnTo>
                <a:lnTo>
                  <a:pt x="0" y="3140529"/>
                </a:lnTo>
                <a:lnTo>
                  <a:pt x="0" y="287990"/>
                </a:lnTo>
                <a:lnTo>
                  <a:pt x="5850" y="229958"/>
                </a:lnTo>
                <a:cubicBezTo>
                  <a:pt x="32705" y="98721"/>
                  <a:pt x="148823" y="0"/>
                  <a:pt x="287999" y="0"/>
                </a:cubicBezTo>
                <a:close/>
              </a:path>
            </a:pathLst>
          </a:custGeom>
          <a:solidFill>
            <a:srgbClr val="FBCFC1"/>
          </a:solidFill>
          <a:ln>
            <a:solidFill>
              <a:srgbClr val="F57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10" name="شكل حر: شكل 9">
            <a:extLst>
              <a:ext uri="{FF2B5EF4-FFF2-40B4-BE49-F238E27FC236}">
                <a16:creationId xmlns:a16="http://schemas.microsoft.com/office/drawing/2014/main" id="{27F62370-E976-A008-7386-A8FF036142FD}"/>
              </a:ext>
            </a:extLst>
          </p:cNvPr>
          <p:cNvSpPr/>
          <p:nvPr/>
        </p:nvSpPr>
        <p:spPr>
          <a:xfrm>
            <a:off x="11615999" y="299280"/>
            <a:ext cx="576000" cy="6570008"/>
          </a:xfrm>
          <a:custGeom>
            <a:avLst/>
            <a:gdLst>
              <a:gd name="connsiteX0" fmla="*/ 1 w 576000"/>
              <a:gd name="connsiteY0" fmla="*/ 0 h 6613551"/>
              <a:gd name="connsiteX1" fmla="*/ 1 w 576000"/>
              <a:gd name="connsiteY1" fmla="*/ 2852539 h 6613551"/>
              <a:gd name="connsiteX2" fmla="*/ 288473 w 576000"/>
              <a:gd name="connsiteY2" fmla="*/ 3141010 h 6613551"/>
              <a:gd name="connsiteX3" fmla="*/ 576000 w 576000"/>
              <a:gd name="connsiteY3" fmla="*/ 3141010 h 6613551"/>
              <a:gd name="connsiteX4" fmla="*/ 576000 w 576000"/>
              <a:gd name="connsiteY4" fmla="*/ 6037551 h 6613551"/>
              <a:gd name="connsiteX5" fmla="*/ 576000 w 576000"/>
              <a:gd name="connsiteY5" fmla="*/ 6282010 h 6613551"/>
              <a:gd name="connsiteX6" fmla="*/ 576000 w 576000"/>
              <a:gd name="connsiteY6" fmla="*/ 6613551 h 6613551"/>
              <a:gd name="connsiteX7" fmla="*/ 0 w 576000"/>
              <a:gd name="connsiteY7" fmla="*/ 6613551 h 6613551"/>
              <a:gd name="connsiteX8" fmla="*/ 0 w 576000"/>
              <a:gd name="connsiteY8" fmla="*/ 6570010 h 6613551"/>
              <a:gd name="connsiteX9" fmla="*/ 0 w 576000"/>
              <a:gd name="connsiteY9" fmla="*/ 6037551 h 6613551"/>
              <a:gd name="connsiteX10" fmla="*/ 0 w 576000"/>
              <a:gd name="connsiteY10" fmla="*/ 10 h 661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6000" h="6613551">
                <a:moveTo>
                  <a:pt x="1" y="0"/>
                </a:moveTo>
                <a:lnTo>
                  <a:pt x="1" y="2852539"/>
                </a:lnTo>
                <a:lnTo>
                  <a:pt x="288473" y="3141010"/>
                </a:lnTo>
                <a:lnTo>
                  <a:pt x="576000" y="3141010"/>
                </a:lnTo>
                <a:lnTo>
                  <a:pt x="576000" y="6037551"/>
                </a:lnTo>
                <a:lnTo>
                  <a:pt x="576000" y="6282010"/>
                </a:lnTo>
                <a:lnTo>
                  <a:pt x="576000" y="6613551"/>
                </a:lnTo>
                <a:lnTo>
                  <a:pt x="0" y="6613551"/>
                </a:lnTo>
                <a:lnTo>
                  <a:pt x="0" y="6570010"/>
                </a:lnTo>
                <a:lnTo>
                  <a:pt x="0" y="6037551"/>
                </a:lnTo>
                <a:lnTo>
                  <a:pt x="0" y="10"/>
                </a:lnTo>
                <a:close/>
              </a:path>
            </a:pathLst>
          </a:custGeom>
          <a:solidFill>
            <a:srgbClr val="F57E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EC0DE57D-380F-8E54-2AC7-FC84625873C4}"/>
              </a:ext>
            </a:extLst>
          </p:cNvPr>
          <p:cNvSpPr txBox="1"/>
          <p:nvPr/>
        </p:nvSpPr>
        <p:spPr>
          <a:xfrm rot="16200000">
            <a:off x="10918842" y="1570541"/>
            <a:ext cx="197031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التقويم</a:t>
            </a:r>
          </a:p>
        </p:txBody>
      </p:sp>
      <p:pic>
        <p:nvPicPr>
          <p:cNvPr id="22" name="رسم 21" descr="تشغيل الأضواء مع تعبئة خالصة">
            <a:extLst>
              <a:ext uri="{FF2B5EF4-FFF2-40B4-BE49-F238E27FC236}">
                <a16:creationId xmlns:a16="http://schemas.microsoft.com/office/drawing/2014/main" id="{5C42593D-95BC-D850-CCB2-7E5D17B383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722415" y="4104245"/>
            <a:ext cx="396000" cy="396000"/>
          </a:xfrm>
          <a:prstGeom prst="rect">
            <a:avLst/>
          </a:prstGeom>
        </p:spPr>
      </p:pic>
      <p:pic>
        <p:nvPicPr>
          <p:cNvPr id="23" name="رسم 22" descr="مُحاضِر مع تعبئة خالصة">
            <a:extLst>
              <a:ext uri="{FF2B5EF4-FFF2-40B4-BE49-F238E27FC236}">
                <a16:creationId xmlns:a16="http://schemas.microsoft.com/office/drawing/2014/main" id="{71C6B1C0-3ECA-F2EC-D26B-1D2089571A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677259" y="5048744"/>
            <a:ext cx="396000" cy="396000"/>
          </a:xfrm>
          <a:prstGeom prst="rect">
            <a:avLst/>
          </a:prstGeom>
        </p:spPr>
      </p:pic>
      <p:pic>
        <p:nvPicPr>
          <p:cNvPr id="24" name="رسم 23" descr="شطب جزئي للمهام في الحافظة مع تعبئة خالصة">
            <a:extLst>
              <a:ext uri="{FF2B5EF4-FFF2-40B4-BE49-F238E27FC236}">
                <a16:creationId xmlns:a16="http://schemas.microsoft.com/office/drawing/2014/main" id="{7ABEAC9A-DFE7-E93B-98A3-47B85CF6FF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676695" y="5993244"/>
            <a:ext cx="432000" cy="432000"/>
          </a:xfrm>
          <a:prstGeom prst="rect">
            <a:avLst/>
          </a:prstGeom>
        </p:spPr>
      </p:pic>
      <p:pic>
        <p:nvPicPr>
          <p:cNvPr id="7" name="رسم 6" descr="شارة بشكل علامة استفهام مع تعبئة خالصة">
            <a:extLst>
              <a:ext uri="{FF2B5EF4-FFF2-40B4-BE49-F238E27FC236}">
                <a16:creationId xmlns:a16="http://schemas.microsoft.com/office/drawing/2014/main" id="{0B953AEA-8100-75ED-C2BA-66598649D9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3168" y="420216"/>
            <a:ext cx="396000" cy="396000"/>
          </a:xfrm>
          <a:prstGeom prst="rect">
            <a:avLst/>
          </a:prstGeom>
        </p:spPr>
      </p:pic>
      <p:pic>
        <p:nvPicPr>
          <p:cNvPr id="12" name="رسم 11" descr="الأسئلة مع تعبئة خالصة">
            <a:extLst>
              <a:ext uri="{FF2B5EF4-FFF2-40B4-BE49-F238E27FC236}">
                <a16:creationId xmlns:a16="http://schemas.microsoft.com/office/drawing/2014/main" id="{A69C70CB-86B6-F844-1B43-19EFF6FC7B6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7168" y="2111132"/>
            <a:ext cx="468000" cy="468000"/>
          </a:xfrm>
          <a:prstGeom prst="rect">
            <a:avLst/>
          </a:prstGeom>
        </p:spPr>
      </p:pic>
      <p:pic>
        <p:nvPicPr>
          <p:cNvPr id="13" name="رسم 12" descr="دليل المبادئ مع تعبئة خالصة">
            <a:extLst>
              <a:ext uri="{FF2B5EF4-FFF2-40B4-BE49-F238E27FC236}">
                <a16:creationId xmlns:a16="http://schemas.microsoft.com/office/drawing/2014/main" id="{81E71471-6BB0-F7B0-926E-39055A7AFEF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7168" y="1229674"/>
            <a:ext cx="468000" cy="468000"/>
          </a:xfrm>
          <a:prstGeom prst="rect">
            <a:avLst/>
          </a:prstGeom>
        </p:spPr>
      </p:pic>
      <p:pic>
        <p:nvPicPr>
          <p:cNvPr id="25" name="رسم 24" descr="مكتب مع تعبئة خالصة">
            <a:extLst>
              <a:ext uri="{FF2B5EF4-FFF2-40B4-BE49-F238E27FC236}">
                <a16:creationId xmlns:a16="http://schemas.microsoft.com/office/drawing/2014/main" id="{A369910D-ABF2-984F-5910-BB5F4091577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7168" y="2992590"/>
            <a:ext cx="468000" cy="468000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3CA1F57B-B1CE-5420-1C30-2EEBB8BF488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888091" y="2146476"/>
            <a:ext cx="2542252" cy="2456901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A32F46BE-404E-33AA-AC76-66B4C713038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129781" y="2015137"/>
            <a:ext cx="2542252" cy="2456901"/>
          </a:xfrm>
          <a:prstGeom prst="rect">
            <a:avLst/>
          </a:prstGeom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6A60B49D-FD61-6110-2F0D-3B0A676CE81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273588" y="2051277"/>
            <a:ext cx="2542252" cy="2456901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241DB156-6D31-1FFE-396B-DFFA0452640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0458" y="2385962"/>
            <a:ext cx="2542252" cy="2456901"/>
          </a:xfrm>
          <a:prstGeom prst="rect">
            <a:avLst/>
          </a:prstGeom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id="{2278BCC6-D5DA-57CE-553B-C3C1F4F7AD2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420753" y="1947750"/>
            <a:ext cx="1219306" cy="762066"/>
          </a:xfrm>
          <a:prstGeom prst="rect">
            <a:avLst/>
          </a:prstGeom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7CA7B693-96E0-E00B-3A7D-B075BE0B250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400907" y="1814272"/>
            <a:ext cx="1219306" cy="762066"/>
          </a:xfrm>
          <a:prstGeom prst="rect">
            <a:avLst/>
          </a:prstGeom>
        </p:spPr>
      </p:pic>
      <p:pic>
        <p:nvPicPr>
          <p:cNvPr id="37" name="صورة 36">
            <a:extLst>
              <a:ext uri="{FF2B5EF4-FFF2-40B4-BE49-F238E27FC236}">
                <a16:creationId xmlns:a16="http://schemas.microsoft.com/office/drawing/2014/main" id="{93DDBBA7-F9EC-11B6-FE6C-39FE6362E9B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077453" y="2050953"/>
            <a:ext cx="1219306" cy="762066"/>
          </a:xfrm>
          <a:prstGeom prst="rect">
            <a:avLst/>
          </a:prstGeom>
        </p:spPr>
      </p:pic>
      <p:pic>
        <p:nvPicPr>
          <p:cNvPr id="39" name="صورة 38">
            <a:extLst>
              <a:ext uri="{FF2B5EF4-FFF2-40B4-BE49-F238E27FC236}">
                <a16:creationId xmlns:a16="http://schemas.microsoft.com/office/drawing/2014/main" id="{CA4A5FB9-74D2-182E-E1BA-B358177D1CE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914146" y="2220226"/>
            <a:ext cx="1219306" cy="762066"/>
          </a:xfrm>
          <a:prstGeom prst="rect">
            <a:avLst/>
          </a:prstGeom>
        </p:spPr>
      </p:pic>
      <p:sp>
        <p:nvSpPr>
          <p:cNvPr id="40" name="مربع نص 39">
            <a:extLst>
              <a:ext uri="{FF2B5EF4-FFF2-40B4-BE49-F238E27FC236}">
                <a16:creationId xmlns:a16="http://schemas.microsoft.com/office/drawing/2014/main" id="{4B03124E-E7B6-48D9-7814-AFD8474F3C87}"/>
              </a:ext>
            </a:extLst>
          </p:cNvPr>
          <p:cNvSpPr txBox="1"/>
          <p:nvPr/>
        </p:nvSpPr>
        <p:spPr>
          <a:xfrm>
            <a:off x="8632899" y="2963686"/>
            <a:ext cx="2334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400" dirty="0"/>
              <a:t>الحديد والاكسجين يكونان الصدأ </a:t>
            </a:r>
            <a:endParaRPr lang="en-US" sz="2400" dirty="0"/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98B1AEAD-9D7A-3BDB-5593-76C82D073243}"/>
              </a:ext>
            </a:extLst>
          </p:cNvPr>
          <p:cNvSpPr txBox="1"/>
          <p:nvPr/>
        </p:nvSpPr>
        <p:spPr>
          <a:xfrm>
            <a:off x="6062220" y="2576337"/>
            <a:ext cx="1950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400" dirty="0"/>
              <a:t>الحديد اكبر كثافة من الالمنيوم</a:t>
            </a:r>
            <a:endParaRPr lang="en-US" sz="2400" dirty="0"/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3BFA7325-273C-40FD-0BC5-C9EC31DC5730}"/>
              </a:ext>
            </a:extLst>
          </p:cNvPr>
          <p:cNvSpPr txBox="1"/>
          <p:nvPr/>
        </p:nvSpPr>
        <p:spPr>
          <a:xfrm>
            <a:off x="3057530" y="2709816"/>
            <a:ext cx="2345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400" dirty="0"/>
              <a:t>يحترق الماغنيسيوم ويتوهج عند </a:t>
            </a:r>
            <a:r>
              <a:rPr lang="ar-BH" sz="2400" dirty="0" err="1"/>
              <a:t>اشعالة</a:t>
            </a:r>
            <a:r>
              <a:rPr lang="ar-BH" sz="2400" dirty="0"/>
              <a:t> </a:t>
            </a:r>
            <a:endParaRPr lang="en-US" sz="2400" dirty="0"/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5FE7CD95-4243-19B8-59F4-AA06CC985A18}"/>
              </a:ext>
            </a:extLst>
          </p:cNvPr>
          <p:cNvSpPr txBox="1"/>
          <p:nvPr/>
        </p:nvSpPr>
        <p:spPr>
          <a:xfrm>
            <a:off x="789140" y="2875552"/>
            <a:ext cx="1855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400" dirty="0"/>
              <a:t>الزيت والماء لا يمتزجان </a:t>
            </a:r>
            <a:endParaRPr lang="en-US" sz="2400" dirty="0"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23D16A43-1FD5-3250-BCFF-BF960E0293A4}"/>
              </a:ext>
            </a:extLst>
          </p:cNvPr>
          <p:cNvSpPr txBox="1"/>
          <p:nvPr/>
        </p:nvSpPr>
        <p:spPr>
          <a:xfrm>
            <a:off x="2306547" y="931333"/>
            <a:ext cx="8802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>
                <a:solidFill>
                  <a:schemeClr val="accent1">
                    <a:lumMod val="75000"/>
                  </a:schemeClr>
                </a:solidFill>
              </a:rPr>
              <a:t>طالبتي العزيزة : صنفي كلا من الخواص الاتية الى فيزيائية وكيميائية :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6DB221F4-1970-BFE8-E8AE-0E5F5FB090A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84020" y="83600"/>
            <a:ext cx="1238250" cy="1714500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5DFC237A-90D8-DFE9-88F4-3877F33FDC9C}"/>
              </a:ext>
            </a:extLst>
          </p:cNvPr>
          <p:cNvSpPr txBox="1"/>
          <p:nvPr/>
        </p:nvSpPr>
        <p:spPr>
          <a:xfrm>
            <a:off x="378126" y="1812259"/>
            <a:ext cx="1326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نشاط فردي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16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13">
            <a:extLst>
              <a:ext uri="{FF2B5EF4-FFF2-40B4-BE49-F238E27FC236}">
                <a16:creationId xmlns:a16="http://schemas.microsoft.com/office/drawing/2014/main" id="{A62E7068-D393-871D-ABA5-D3B26470EC47}"/>
              </a:ext>
            </a:extLst>
          </p:cNvPr>
          <p:cNvSpPr/>
          <p:nvPr/>
        </p:nvSpPr>
        <p:spPr>
          <a:xfrm>
            <a:off x="-936171" y="435429"/>
            <a:ext cx="468085" cy="478971"/>
          </a:xfrm>
          <a:prstGeom prst="rect">
            <a:avLst/>
          </a:prstGeom>
          <a:solidFill>
            <a:srgbClr val="25A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2FAC0C6C-9A24-3762-BACD-482C14CFDEAE}"/>
              </a:ext>
            </a:extLst>
          </p:cNvPr>
          <p:cNvSpPr/>
          <p:nvPr/>
        </p:nvSpPr>
        <p:spPr>
          <a:xfrm>
            <a:off x="-936171" y="1001486"/>
            <a:ext cx="468085" cy="478971"/>
          </a:xfrm>
          <a:prstGeom prst="rect">
            <a:avLst/>
          </a:prstGeom>
          <a:solidFill>
            <a:srgbClr val="96C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B53169F9-EDFE-11CB-AC10-ACA0F856A50C}"/>
              </a:ext>
            </a:extLst>
          </p:cNvPr>
          <p:cNvSpPr/>
          <p:nvPr/>
        </p:nvSpPr>
        <p:spPr>
          <a:xfrm>
            <a:off x="-936179" y="1561887"/>
            <a:ext cx="468085" cy="478971"/>
          </a:xfrm>
          <a:prstGeom prst="rect">
            <a:avLst/>
          </a:prstGeom>
          <a:solidFill>
            <a:srgbClr val="FFEE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05F93B3F-E5A0-4BDF-7DC6-DF249FF14D56}"/>
              </a:ext>
            </a:extLst>
          </p:cNvPr>
          <p:cNvSpPr/>
          <p:nvPr/>
        </p:nvSpPr>
        <p:spPr>
          <a:xfrm>
            <a:off x="-936173" y="2122288"/>
            <a:ext cx="468085" cy="478971"/>
          </a:xfrm>
          <a:prstGeom prst="rect">
            <a:avLst/>
          </a:prstGeom>
          <a:solidFill>
            <a:srgbClr val="FAE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69DA2D77-7338-5144-1992-997178C7B23D}"/>
              </a:ext>
            </a:extLst>
          </p:cNvPr>
          <p:cNvSpPr/>
          <p:nvPr/>
        </p:nvSpPr>
        <p:spPr>
          <a:xfrm>
            <a:off x="-936179" y="2682688"/>
            <a:ext cx="468085" cy="478971"/>
          </a:xfrm>
          <a:prstGeom prst="rect">
            <a:avLst/>
          </a:prstGeom>
          <a:solidFill>
            <a:srgbClr val="D95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9BB68C7E-F10C-29E0-3261-8DD90379E13E}"/>
              </a:ext>
            </a:extLst>
          </p:cNvPr>
          <p:cNvSpPr/>
          <p:nvPr/>
        </p:nvSpPr>
        <p:spPr>
          <a:xfrm>
            <a:off x="-936175" y="3243090"/>
            <a:ext cx="468085" cy="478971"/>
          </a:xfrm>
          <a:prstGeom prst="rect">
            <a:avLst/>
          </a:prstGeom>
          <a:solidFill>
            <a:srgbClr val="3353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E67E58A8-0B80-D498-30ED-D5375E6C433F}"/>
              </a:ext>
            </a:extLst>
          </p:cNvPr>
          <p:cNvSpPr/>
          <p:nvPr/>
        </p:nvSpPr>
        <p:spPr>
          <a:xfrm>
            <a:off x="-936176" y="3803491"/>
            <a:ext cx="468085" cy="478971"/>
          </a:xfrm>
          <a:prstGeom prst="rect">
            <a:avLst/>
          </a:prstGeom>
          <a:solidFill>
            <a:srgbClr val="FFAD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9846E5C3-E063-D494-BBC3-3A507DFC2D20}"/>
              </a:ext>
            </a:extLst>
          </p:cNvPr>
          <p:cNvSpPr/>
          <p:nvPr/>
        </p:nvSpPr>
        <p:spPr>
          <a:xfrm>
            <a:off x="-936179" y="4363892"/>
            <a:ext cx="468085" cy="478971"/>
          </a:xfrm>
          <a:prstGeom prst="rect">
            <a:avLst/>
          </a:prstGeom>
          <a:solidFill>
            <a:srgbClr val="D96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A7BC923C-9090-739E-2F9A-83C785BB5BED}"/>
              </a:ext>
            </a:extLst>
          </p:cNvPr>
          <p:cNvSpPr/>
          <p:nvPr/>
        </p:nvSpPr>
        <p:spPr>
          <a:xfrm>
            <a:off x="-936179" y="4923013"/>
            <a:ext cx="468085" cy="478971"/>
          </a:xfrm>
          <a:prstGeom prst="rect">
            <a:avLst/>
          </a:prstGeom>
          <a:solidFill>
            <a:srgbClr val="F8F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93A68926-5B7B-634F-7F94-5A041CA6B0DF}"/>
              </a:ext>
            </a:extLst>
          </p:cNvPr>
          <p:cNvSpPr/>
          <p:nvPr/>
        </p:nvSpPr>
        <p:spPr>
          <a:xfrm>
            <a:off x="-936179" y="5438591"/>
            <a:ext cx="468085" cy="478971"/>
          </a:xfrm>
          <a:prstGeom prst="rect">
            <a:avLst/>
          </a:prstGeom>
          <a:solidFill>
            <a:srgbClr val="F8A4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2DDFE4FA-9F35-1309-3442-48DF31A1C2C1}"/>
              </a:ext>
            </a:extLst>
          </p:cNvPr>
          <p:cNvSpPr/>
          <p:nvPr/>
        </p:nvSpPr>
        <p:spPr>
          <a:xfrm>
            <a:off x="-936179" y="6084798"/>
            <a:ext cx="468085" cy="478971"/>
          </a:xfrm>
          <a:prstGeom prst="rect">
            <a:avLst/>
          </a:prstGeom>
          <a:solidFill>
            <a:srgbClr val="465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شكل حر: شكل 8">
            <a:extLst>
              <a:ext uri="{FF2B5EF4-FFF2-40B4-BE49-F238E27FC236}">
                <a16:creationId xmlns:a16="http://schemas.microsoft.com/office/drawing/2014/main" id="{520860A0-AD82-2D71-37F0-2221126DBAD0}"/>
              </a:ext>
            </a:extLst>
          </p:cNvPr>
          <p:cNvSpPr/>
          <p:nvPr/>
        </p:nvSpPr>
        <p:spPr>
          <a:xfrm>
            <a:off x="11616001" y="2"/>
            <a:ext cx="575999" cy="3429000"/>
          </a:xfrm>
          <a:custGeom>
            <a:avLst/>
            <a:gdLst>
              <a:gd name="connsiteX0" fmla="*/ 287999 w 575999"/>
              <a:gd name="connsiteY0" fmla="*/ 0 h 3429000"/>
              <a:gd name="connsiteX1" fmla="*/ 575999 w 575999"/>
              <a:gd name="connsiteY1" fmla="*/ 0 h 3429000"/>
              <a:gd name="connsiteX2" fmla="*/ 575999 w 575999"/>
              <a:gd name="connsiteY2" fmla="*/ 3429000 h 3429000"/>
              <a:gd name="connsiteX3" fmla="*/ 288472 w 575999"/>
              <a:gd name="connsiteY3" fmla="*/ 3429000 h 3429000"/>
              <a:gd name="connsiteX4" fmla="*/ 0 w 575999"/>
              <a:gd name="connsiteY4" fmla="*/ 3140529 h 3429000"/>
              <a:gd name="connsiteX5" fmla="*/ 0 w 575999"/>
              <a:gd name="connsiteY5" fmla="*/ 287990 h 3429000"/>
              <a:gd name="connsiteX6" fmla="*/ 5850 w 575999"/>
              <a:gd name="connsiteY6" fmla="*/ 229958 h 3429000"/>
              <a:gd name="connsiteX7" fmla="*/ 287999 w 575999"/>
              <a:gd name="connsiteY7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5999" h="3429000">
                <a:moveTo>
                  <a:pt x="287999" y="0"/>
                </a:moveTo>
                <a:lnTo>
                  <a:pt x="575999" y="0"/>
                </a:lnTo>
                <a:lnTo>
                  <a:pt x="575999" y="3429000"/>
                </a:lnTo>
                <a:lnTo>
                  <a:pt x="288472" y="3429000"/>
                </a:lnTo>
                <a:lnTo>
                  <a:pt x="0" y="3140529"/>
                </a:lnTo>
                <a:lnTo>
                  <a:pt x="0" y="287990"/>
                </a:lnTo>
                <a:lnTo>
                  <a:pt x="5850" y="229958"/>
                </a:lnTo>
                <a:cubicBezTo>
                  <a:pt x="32705" y="98721"/>
                  <a:pt x="148823" y="0"/>
                  <a:pt x="287999" y="0"/>
                </a:cubicBezTo>
                <a:close/>
              </a:path>
            </a:pathLst>
          </a:custGeom>
          <a:solidFill>
            <a:srgbClr val="FBCFC1"/>
          </a:solidFill>
          <a:ln>
            <a:solidFill>
              <a:srgbClr val="F57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10" name="شكل حر: شكل 9">
            <a:extLst>
              <a:ext uri="{FF2B5EF4-FFF2-40B4-BE49-F238E27FC236}">
                <a16:creationId xmlns:a16="http://schemas.microsoft.com/office/drawing/2014/main" id="{27F62370-E976-A008-7386-A8FF036142FD}"/>
              </a:ext>
            </a:extLst>
          </p:cNvPr>
          <p:cNvSpPr/>
          <p:nvPr/>
        </p:nvSpPr>
        <p:spPr>
          <a:xfrm>
            <a:off x="11615999" y="299280"/>
            <a:ext cx="576000" cy="6570008"/>
          </a:xfrm>
          <a:custGeom>
            <a:avLst/>
            <a:gdLst>
              <a:gd name="connsiteX0" fmla="*/ 1 w 576000"/>
              <a:gd name="connsiteY0" fmla="*/ 0 h 6613551"/>
              <a:gd name="connsiteX1" fmla="*/ 1 w 576000"/>
              <a:gd name="connsiteY1" fmla="*/ 2852539 h 6613551"/>
              <a:gd name="connsiteX2" fmla="*/ 288473 w 576000"/>
              <a:gd name="connsiteY2" fmla="*/ 3141010 h 6613551"/>
              <a:gd name="connsiteX3" fmla="*/ 576000 w 576000"/>
              <a:gd name="connsiteY3" fmla="*/ 3141010 h 6613551"/>
              <a:gd name="connsiteX4" fmla="*/ 576000 w 576000"/>
              <a:gd name="connsiteY4" fmla="*/ 6037551 h 6613551"/>
              <a:gd name="connsiteX5" fmla="*/ 576000 w 576000"/>
              <a:gd name="connsiteY5" fmla="*/ 6282010 h 6613551"/>
              <a:gd name="connsiteX6" fmla="*/ 576000 w 576000"/>
              <a:gd name="connsiteY6" fmla="*/ 6613551 h 6613551"/>
              <a:gd name="connsiteX7" fmla="*/ 0 w 576000"/>
              <a:gd name="connsiteY7" fmla="*/ 6613551 h 6613551"/>
              <a:gd name="connsiteX8" fmla="*/ 0 w 576000"/>
              <a:gd name="connsiteY8" fmla="*/ 6570010 h 6613551"/>
              <a:gd name="connsiteX9" fmla="*/ 0 w 576000"/>
              <a:gd name="connsiteY9" fmla="*/ 6037551 h 6613551"/>
              <a:gd name="connsiteX10" fmla="*/ 0 w 576000"/>
              <a:gd name="connsiteY10" fmla="*/ 10 h 661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6000" h="6613551">
                <a:moveTo>
                  <a:pt x="1" y="0"/>
                </a:moveTo>
                <a:lnTo>
                  <a:pt x="1" y="2852539"/>
                </a:lnTo>
                <a:lnTo>
                  <a:pt x="288473" y="3141010"/>
                </a:lnTo>
                <a:lnTo>
                  <a:pt x="576000" y="3141010"/>
                </a:lnTo>
                <a:lnTo>
                  <a:pt x="576000" y="6037551"/>
                </a:lnTo>
                <a:lnTo>
                  <a:pt x="576000" y="6282010"/>
                </a:lnTo>
                <a:lnTo>
                  <a:pt x="576000" y="6613551"/>
                </a:lnTo>
                <a:lnTo>
                  <a:pt x="0" y="6613551"/>
                </a:lnTo>
                <a:lnTo>
                  <a:pt x="0" y="6570010"/>
                </a:lnTo>
                <a:lnTo>
                  <a:pt x="0" y="6037551"/>
                </a:lnTo>
                <a:lnTo>
                  <a:pt x="0" y="10"/>
                </a:lnTo>
                <a:close/>
              </a:path>
            </a:pathLst>
          </a:custGeom>
          <a:solidFill>
            <a:srgbClr val="F57E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EC0DE57D-380F-8E54-2AC7-FC84625873C4}"/>
              </a:ext>
            </a:extLst>
          </p:cNvPr>
          <p:cNvSpPr txBox="1"/>
          <p:nvPr/>
        </p:nvSpPr>
        <p:spPr>
          <a:xfrm rot="16200000">
            <a:off x="10918842" y="1570541"/>
            <a:ext cx="197031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التقويم</a:t>
            </a:r>
          </a:p>
        </p:txBody>
      </p:sp>
      <p:pic>
        <p:nvPicPr>
          <p:cNvPr id="22" name="رسم 21" descr="تشغيل الأضواء مع تعبئة خالصة">
            <a:extLst>
              <a:ext uri="{FF2B5EF4-FFF2-40B4-BE49-F238E27FC236}">
                <a16:creationId xmlns:a16="http://schemas.microsoft.com/office/drawing/2014/main" id="{5C42593D-95BC-D850-CCB2-7E5D17B383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722415" y="4104245"/>
            <a:ext cx="396000" cy="396000"/>
          </a:xfrm>
          <a:prstGeom prst="rect">
            <a:avLst/>
          </a:prstGeom>
        </p:spPr>
      </p:pic>
      <p:pic>
        <p:nvPicPr>
          <p:cNvPr id="23" name="رسم 22" descr="مُحاضِر مع تعبئة خالصة">
            <a:extLst>
              <a:ext uri="{FF2B5EF4-FFF2-40B4-BE49-F238E27FC236}">
                <a16:creationId xmlns:a16="http://schemas.microsoft.com/office/drawing/2014/main" id="{71C6B1C0-3ECA-F2EC-D26B-1D2089571A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677259" y="5048744"/>
            <a:ext cx="396000" cy="396000"/>
          </a:xfrm>
          <a:prstGeom prst="rect">
            <a:avLst/>
          </a:prstGeom>
        </p:spPr>
      </p:pic>
      <p:pic>
        <p:nvPicPr>
          <p:cNvPr id="24" name="رسم 23" descr="شطب جزئي للمهام في الحافظة مع تعبئة خالصة">
            <a:extLst>
              <a:ext uri="{FF2B5EF4-FFF2-40B4-BE49-F238E27FC236}">
                <a16:creationId xmlns:a16="http://schemas.microsoft.com/office/drawing/2014/main" id="{7ABEAC9A-DFE7-E93B-98A3-47B85CF6FF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676695" y="5993244"/>
            <a:ext cx="432000" cy="432000"/>
          </a:xfrm>
          <a:prstGeom prst="rect">
            <a:avLst/>
          </a:prstGeom>
        </p:spPr>
      </p:pic>
      <p:pic>
        <p:nvPicPr>
          <p:cNvPr id="7" name="رسم 6" descr="شارة بشكل علامة استفهام مع تعبئة خالصة">
            <a:extLst>
              <a:ext uri="{FF2B5EF4-FFF2-40B4-BE49-F238E27FC236}">
                <a16:creationId xmlns:a16="http://schemas.microsoft.com/office/drawing/2014/main" id="{0B953AEA-8100-75ED-C2BA-66598649D9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3168" y="420216"/>
            <a:ext cx="396000" cy="396000"/>
          </a:xfrm>
          <a:prstGeom prst="rect">
            <a:avLst/>
          </a:prstGeom>
        </p:spPr>
      </p:pic>
      <p:pic>
        <p:nvPicPr>
          <p:cNvPr id="12" name="رسم 11" descr="الأسئلة مع تعبئة خالصة">
            <a:extLst>
              <a:ext uri="{FF2B5EF4-FFF2-40B4-BE49-F238E27FC236}">
                <a16:creationId xmlns:a16="http://schemas.microsoft.com/office/drawing/2014/main" id="{A69C70CB-86B6-F844-1B43-19EFF6FC7B6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7168" y="2111132"/>
            <a:ext cx="468000" cy="468000"/>
          </a:xfrm>
          <a:prstGeom prst="rect">
            <a:avLst/>
          </a:prstGeom>
        </p:spPr>
      </p:pic>
      <p:pic>
        <p:nvPicPr>
          <p:cNvPr id="13" name="رسم 12" descr="دليل المبادئ مع تعبئة خالصة">
            <a:extLst>
              <a:ext uri="{FF2B5EF4-FFF2-40B4-BE49-F238E27FC236}">
                <a16:creationId xmlns:a16="http://schemas.microsoft.com/office/drawing/2014/main" id="{81E71471-6BB0-F7B0-926E-39055A7AFEF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7168" y="1229674"/>
            <a:ext cx="468000" cy="468000"/>
          </a:xfrm>
          <a:prstGeom prst="rect">
            <a:avLst/>
          </a:prstGeom>
        </p:spPr>
      </p:pic>
      <p:pic>
        <p:nvPicPr>
          <p:cNvPr id="25" name="رسم 24" descr="مكتب مع تعبئة خالصة">
            <a:extLst>
              <a:ext uri="{FF2B5EF4-FFF2-40B4-BE49-F238E27FC236}">
                <a16:creationId xmlns:a16="http://schemas.microsoft.com/office/drawing/2014/main" id="{A369910D-ABF2-984F-5910-BB5F4091577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7168" y="2992590"/>
            <a:ext cx="468000" cy="468000"/>
          </a:xfrm>
          <a:prstGeom prst="rect">
            <a:avLst/>
          </a:prstGeom>
        </p:spPr>
      </p:pic>
      <p:sp>
        <p:nvSpPr>
          <p:cNvPr id="2" name="شكل بيضاوي 1">
            <a:extLst>
              <a:ext uri="{FF2B5EF4-FFF2-40B4-BE49-F238E27FC236}">
                <a16:creationId xmlns:a16="http://schemas.microsoft.com/office/drawing/2014/main" id="{6A9BBE6B-6D4E-9078-25F9-E354597C8F2D}"/>
              </a:ext>
            </a:extLst>
          </p:cNvPr>
          <p:cNvSpPr/>
          <p:nvPr/>
        </p:nvSpPr>
        <p:spPr>
          <a:xfrm>
            <a:off x="93168" y="2122288"/>
            <a:ext cx="432000" cy="432000"/>
          </a:xfrm>
          <a:prstGeom prst="ellipse">
            <a:avLst/>
          </a:prstGeom>
          <a:noFill/>
          <a:ln w="57150">
            <a:solidFill>
              <a:srgbClr val="F57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16">
            <a:extLst>
              <a:ext uri="{FF2B5EF4-FFF2-40B4-BE49-F238E27FC236}">
                <a16:creationId xmlns:a16="http://schemas.microsoft.com/office/drawing/2014/main" id="{1203D23F-4447-C7F8-7C58-9208A33C671D}"/>
              </a:ext>
            </a:extLst>
          </p:cNvPr>
          <p:cNvSpPr txBox="1"/>
          <p:nvPr/>
        </p:nvSpPr>
        <p:spPr>
          <a:xfrm>
            <a:off x="3103651" y="330944"/>
            <a:ext cx="75550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ar-SA" sz="2400" b="1" dirty="0">
                <a:solidFill>
                  <a:srgbClr val="4472C4">
                    <a:lumMod val="50000"/>
                  </a:srgbClr>
                </a:solidFill>
              </a:rPr>
              <a:t>طالبتي النجيبة : </a:t>
            </a:r>
            <a:r>
              <a:rPr lang="ar-SA" sz="2400" b="1" dirty="0" err="1">
                <a:solidFill>
                  <a:srgbClr val="4472C4">
                    <a:lumMod val="50000"/>
                  </a:srgbClr>
                </a:solidFill>
              </a:rPr>
              <a:t>اجيبي</a:t>
            </a:r>
            <a:r>
              <a:rPr lang="ar-SA" sz="2400" b="1" dirty="0">
                <a:solidFill>
                  <a:srgbClr val="4472C4">
                    <a:lumMod val="50000"/>
                  </a:srgbClr>
                </a:solidFill>
              </a:rPr>
              <a:t> على الأسئلة  اذا كانت العبارة صحيحة ام خاطئة  مع تفسير اجابتك : </a:t>
            </a:r>
            <a:endParaRPr lang="en-US" sz="2400" b="1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A0AC54D7-FC08-1151-83C6-675B67864A9C}"/>
              </a:ext>
            </a:extLst>
          </p:cNvPr>
          <p:cNvSpPr txBox="1"/>
          <p:nvPr/>
        </p:nvSpPr>
        <p:spPr>
          <a:xfrm>
            <a:off x="2573867" y="2274838"/>
            <a:ext cx="84836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1- </a:t>
            </a: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البخار والغاز شيء واحد          (         )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2- جسيمات الغاز بعضها اقرب الى بعض من جسيمات السائل  (        )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3- المادة الصلبة ذات شكل ثابت لكن حجمها متغير   (        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5A23F858-73E8-83F5-CE8F-1F2666FCDEEC}"/>
              </a:ext>
            </a:extLst>
          </p:cNvPr>
          <p:cNvSpPr txBox="1"/>
          <p:nvPr/>
        </p:nvSpPr>
        <p:spPr>
          <a:xfrm>
            <a:off x="6350000" y="2345132"/>
            <a:ext cx="931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dirty="0">
                <a:solidFill>
                  <a:srgbClr val="FF0000"/>
                </a:solidFill>
              </a:rPr>
              <a:t>خطأ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5899CFAD-4268-B9D0-ADD8-75E9790DA8C4}"/>
              </a:ext>
            </a:extLst>
          </p:cNvPr>
          <p:cNvSpPr txBox="1"/>
          <p:nvPr/>
        </p:nvSpPr>
        <p:spPr>
          <a:xfrm>
            <a:off x="3742134" y="3012257"/>
            <a:ext cx="931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dirty="0">
                <a:solidFill>
                  <a:srgbClr val="FF0000"/>
                </a:solidFill>
              </a:rPr>
              <a:t>صح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29C9C46B-FAF1-26D4-9580-D5632CC2788C}"/>
              </a:ext>
            </a:extLst>
          </p:cNvPr>
          <p:cNvSpPr txBox="1"/>
          <p:nvPr/>
        </p:nvSpPr>
        <p:spPr>
          <a:xfrm>
            <a:off x="4854016" y="3776003"/>
            <a:ext cx="948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dirty="0">
                <a:solidFill>
                  <a:srgbClr val="FF0000"/>
                </a:solidFill>
              </a:rPr>
              <a:t>خطأ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36" name="صورة 35">
            <a:extLst>
              <a:ext uri="{FF2B5EF4-FFF2-40B4-BE49-F238E27FC236}">
                <a16:creationId xmlns:a16="http://schemas.microsoft.com/office/drawing/2014/main" id="{19F6ABEF-8CD7-E5A3-4EC2-95C62602FB0A}"/>
              </a:ext>
            </a:extLst>
          </p:cNvPr>
          <p:cNvPicPr/>
          <p:nvPr/>
        </p:nvPicPr>
        <p:blipFill>
          <a:blip r:embed="rId17" r:link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5408" y="1198013"/>
            <a:ext cx="3445116" cy="4310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صورة 36">
            <a:extLst>
              <a:ext uri="{FF2B5EF4-FFF2-40B4-BE49-F238E27FC236}">
                <a16:creationId xmlns:a16="http://schemas.microsoft.com/office/drawing/2014/main" id="{7E2629DF-779B-BB35-8B73-E8B4CE987D6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82333" y="51274"/>
            <a:ext cx="1381125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82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2" grpId="0"/>
      <p:bldP spid="33" grpId="0"/>
      <p:bldP spid="34" grpId="0"/>
      <p:bldP spid="3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13">
            <a:extLst>
              <a:ext uri="{FF2B5EF4-FFF2-40B4-BE49-F238E27FC236}">
                <a16:creationId xmlns:a16="http://schemas.microsoft.com/office/drawing/2014/main" id="{A62E7068-D393-871D-ABA5-D3B26470EC47}"/>
              </a:ext>
            </a:extLst>
          </p:cNvPr>
          <p:cNvSpPr/>
          <p:nvPr/>
        </p:nvSpPr>
        <p:spPr>
          <a:xfrm>
            <a:off x="-936171" y="435429"/>
            <a:ext cx="468085" cy="478971"/>
          </a:xfrm>
          <a:prstGeom prst="rect">
            <a:avLst/>
          </a:prstGeom>
          <a:solidFill>
            <a:srgbClr val="25A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2FAC0C6C-9A24-3762-BACD-482C14CFDEAE}"/>
              </a:ext>
            </a:extLst>
          </p:cNvPr>
          <p:cNvSpPr/>
          <p:nvPr/>
        </p:nvSpPr>
        <p:spPr>
          <a:xfrm>
            <a:off x="-936171" y="1001486"/>
            <a:ext cx="468085" cy="478971"/>
          </a:xfrm>
          <a:prstGeom prst="rect">
            <a:avLst/>
          </a:prstGeom>
          <a:solidFill>
            <a:srgbClr val="96C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B53169F9-EDFE-11CB-AC10-ACA0F856A50C}"/>
              </a:ext>
            </a:extLst>
          </p:cNvPr>
          <p:cNvSpPr/>
          <p:nvPr/>
        </p:nvSpPr>
        <p:spPr>
          <a:xfrm>
            <a:off x="-936179" y="1561887"/>
            <a:ext cx="468085" cy="478971"/>
          </a:xfrm>
          <a:prstGeom prst="rect">
            <a:avLst/>
          </a:prstGeom>
          <a:solidFill>
            <a:srgbClr val="FFEE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05F93B3F-E5A0-4BDF-7DC6-DF249FF14D56}"/>
              </a:ext>
            </a:extLst>
          </p:cNvPr>
          <p:cNvSpPr/>
          <p:nvPr/>
        </p:nvSpPr>
        <p:spPr>
          <a:xfrm>
            <a:off x="-936173" y="2122288"/>
            <a:ext cx="468085" cy="478971"/>
          </a:xfrm>
          <a:prstGeom prst="rect">
            <a:avLst/>
          </a:prstGeom>
          <a:solidFill>
            <a:srgbClr val="FAE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69DA2D77-7338-5144-1992-997178C7B23D}"/>
              </a:ext>
            </a:extLst>
          </p:cNvPr>
          <p:cNvSpPr/>
          <p:nvPr/>
        </p:nvSpPr>
        <p:spPr>
          <a:xfrm>
            <a:off x="-936179" y="2682688"/>
            <a:ext cx="468085" cy="478971"/>
          </a:xfrm>
          <a:prstGeom prst="rect">
            <a:avLst/>
          </a:prstGeom>
          <a:solidFill>
            <a:srgbClr val="D95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9BB68C7E-F10C-29E0-3261-8DD90379E13E}"/>
              </a:ext>
            </a:extLst>
          </p:cNvPr>
          <p:cNvSpPr/>
          <p:nvPr/>
        </p:nvSpPr>
        <p:spPr>
          <a:xfrm>
            <a:off x="-936175" y="3243090"/>
            <a:ext cx="468085" cy="478971"/>
          </a:xfrm>
          <a:prstGeom prst="rect">
            <a:avLst/>
          </a:prstGeom>
          <a:solidFill>
            <a:srgbClr val="3353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E67E58A8-0B80-D498-30ED-D5375E6C433F}"/>
              </a:ext>
            </a:extLst>
          </p:cNvPr>
          <p:cNvSpPr/>
          <p:nvPr/>
        </p:nvSpPr>
        <p:spPr>
          <a:xfrm>
            <a:off x="-936176" y="3803491"/>
            <a:ext cx="468085" cy="478971"/>
          </a:xfrm>
          <a:prstGeom prst="rect">
            <a:avLst/>
          </a:prstGeom>
          <a:solidFill>
            <a:srgbClr val="FFAD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9846E5C3-E063-D494-BBC3-3A507DFC2D20}"/>
              </a:ext>
            </a:extLst>
          </p:cNvPr>
          <p:cNvSpPr/>
          <p:nvPr/>
        </p:nvSpPr>
        <p:spPr>
          <a:xfrm>
            <a:off x="-936179" y="4363892"/>
            <a:ext cx="468085" cy="478971"/>
          </a:xfrm>
          <a:prstGeom prst="rect">
            <a:avLst/>
          </a:prstGeom>
          <a:solidFill>
            <a:srgbClr val="D96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A7BC923C-9090-739E-2F9A-83C785BB5BED}"/>
              </a:ext>
            </a:extLst>
          </p:cNvPr>
          <p:cNvSpPr/>
          <p:nvPr/>
        </p:nvSpPr>
        <p:spPr>
          <a:xfrm>
            <a:off x="-936179" y="4923013"/>
            <a:ext cx="468085" cy="478971"/>
          </a:xfrm>
          <a:prstGeom prst="rect">
            <a:avLst/>
          </a:prstGeom>
          <a:solidFill>
            <a:srgbClr val="F8F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93A68926-5B7B-634F-7F94-5A041CA6B0DF}"/>
              </a:ext>
            </a:extLst>
          </p:cNvPr>
          <p:cNvSpPr/>
          <p:nvPr/>
        </p:nvSpPr>
        <p:spPr>
          <a:xfrm>
            <a:off x="-936179" y="5438591"/>
            <a:ext cx="468085" cy="478971"/>
          </a:xfrm>
          <a:prstGeom prst="rect">
            <a:avLst/>
          </a:prstGeom>
          <a:solidFill>
            <a:srgbClr val="F8A4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2DDFE4FA-9F35-1309-3442-48DF31A1C2C1}"/>
              </a:ext>
            </a:extLst>
          </p:cNvPr>
          <p:cNvSpPr/>
          <p:nvPr/>
        </p:nvSpPr>
        <p:spPr>
          <a:xfrm>
            <a:off x="-936179" y="6084798"/>
            <a:ext cx="468085" cy="478971"/>
          </a:xfrm>
          <a:prstGeom prst="rect">
            <a:avLst/>
          </a:prstGeom>
          <a:solidFill>
            <a:srgbClr val="465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شكل حر: شكل 8">
            <a:extLst>
              <a:ext uri="{FF2B5EF4-FFF2-40B4-BE49-F238E27FC236}">
                <a16:creationId xmlns:a16="http://schemas.microsoft.com/office/drawing/2014/main" id="{520860A0-AD82-2D71-37F0-2221126DBAD0}"/>
              </a:ext>
            </a:extLst>
          </p:cNvPr>
          <p:cNvSpPr/>
          <p:nvPr/>
        </p:nvSpPr>
        <p:spPr>
          <a:xfrm>
            <a:off x="11616001" y="2"/>
            <a:ext cx="575999" cy="3429000"/>
          </a:xfrm>
          <a:custGeom>
            <a:avLst/>
            <a:gdLst>
              <a:gd name="connsiteX0" fmla="*/ 287999 w 575999"/>
              <a:gd name="connsiteY0" fmla="*/ 0 h 3429000"/>
              <a:gd name="connsiteX1" fmla="*/ 575999 w 575999"/>
              <a:gd name="connsiteY1" fmla="*/ 0 h 3429000"/>
              <a:gd name="connsiteX2" fmla="*/ 575999 w 575999"/>
              <a:gd name="connsiteY2" fmla="*/ 3429000 h 3429000"/>
              <a:gd name="connsiteX3" fmla="*/ 288472 w 575999"/>
              <a:gd name="connsiteY3" fmla="*/ 3429000 h 3429000"/>
              <a:gd name="connsiteX4" fmla="*/ 0 w 575999"/>
              <a:gd name="connsiteY4" fmla="*/ 3140529 h 3429000"/>
              <a:gd name="connsiteX5" fmla="*/ 0 w 575999"/>
              <a:gd name="connsiteY5" fmla="*/ 287990 h 3429000"/>
              <a:gd name="connsiteX6" fmla="*/ 5850 w 575999"/>
              <a:gd name="connsiteY6" fmla="*/ 229958 h 3429000"/>
              <a:gd name="connsiteX7" fmla="*/ 287999 w 575999"/>
              <a:gd name="connsiteY7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5999" h="3429000">
                <a:moveTo>
                  <a:pt x="287999" y="0"/>
                </a:moveTo>
                <a:lnTo>
                  <a:pt x="575999" y="0"/>
                </a:lnTo>
                <a:lnTo>
                  <a:pt x="575999" y="3429000"/>
                </a:lnTo>
                <a:lnTo>
                  <a:pt x="288472" y="3429000"/>
                </a:lnTo>
                <a:lnTo>
                  <a:pt x="0" y="3140529"/>
                </a:lnTo>
                <a:lnTo>
                  <a:pt x="0" y="287990"/>
                </a:lnTo>
                <a:lnTo>
                  <a:pt x="5850" y="229958"/>
                </a:lnTo>
                <a:cubicBezTo>
                  <a:pt x="32705" y="98721"/>
                  <a:pt x="148823" y="0"/>
                  <a:pt x="287999" y="0"/>
                </a:cubicBezTo>
                <a:close/>
              </a:path>
            </a:pathLst>
          </a:custGeom>
          <a:solidFill>
            <a:srgbClr val="FBCFC1"/>
          </a:solidFill>
          <a:ln>
            <a:solidFill>
              <a:srgbClr val="F57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10" name="شكل حر: شكل 9">
            <a:extLst>
              <a:ext uri="{FF2B5EF4-FFF2-40B4-BE49-F238E27FC236}">
                <a16:creationId xmlns:a16="http://schemas.microsoft.com/office/drawing/2014/main" id="{27F62370-E976-A008-7386-A8FF036142FD}"/>
              </a:ext>
            </a:extLst>
          </p:cNvPr>
          <p:cNvSpPr/>
          <p:nvPr/>
        </p:nvSpPr>
        <p:spPr>
          <a:xfrm>
            <a:off x="11615999" y="299280"/>
            <a:ext cx="576000" cy="6570008"/>
          </a:xfrm>
          <a:custGeom>
            <a:avLst/>
            <a:gdLst>
              <a:gd name="connsiteX0" fmla="*/ 1 w 576000"/>
              <a:gd name="connsiteY0" fmla="*/ 0 h 6613551"/>
              <a:gd name="connsiteX1" fmla="*/ 1 w 576000"/>
              <a:gd name="connsiteY1" fmla="*/ 2852539 h 6613551"/>
              <a:gd name="connsiteX2" fmla="*/ 288473 w 576000"/>
              <a:gd name="connsiteY2" fmla="*/ 3141010 h 6613551"/>
              <a:gd name="connsiteX3" fmla="*/ 576000 w 576000"/>
              <a:gd name="connsiteY3" fmla="*/ 3141010 h 6613551"/>
              <a:gd name="connsiteX4" fmla="*/ 576000 w 576000"/>
              <a:gd name="connsiteY4" fmla="*/ 6037551 h 6613551"/>
              <a:gd name="connsiteX5" fmla="*/ 576000 w 576000"/>
              <a:gd name="connsiteY5" fmla="*/ 6282010 h 6613551"/>
              <a:gd name="connsiteX6" fmla="*/ 576000 w 576000"/>
              <a:gd name="connsiteY6" fmla="*/ 6613551 h 6613551"/>
              <a:gd name="connsiteX7" fmla="*/ 0 w 576000"/>
              <a:gd name="connsiteY7" fmla="*/ 6613551 h 6613551"/>
              <a:gd name="connsiteX8" fmla="*/ 0 w 576000"/>
              <a:gd name="connsiteY8" fmla="*/ 6570010 h 6613551"/>
              <a:gd name="connsiteX9" fmla="*/ 0 w 576000"/>
              <a:gd name="connsiteY9" fmla="*/ 6037551 h 6613551"/>
              <a:gd name="connsiteX10" fmla="*/ 0 w 576000"/>
              <a:gd name="connsiteY10" fmla="*/ 10 h 661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6000" h="6613551">
                <a:moveTo>
                  <a:pt x="1" y="0"/>
                </a:moveTo>
                <a:lnTo>
                  <a:pt x="1" y="2852539"/>
                </a:lnTo>
                <a:lnTo>
                  <a:pt x="288473" y="3141010"/>
                </a:lnTo>
                <a:lnTo>
                  <a:pt x="576000" y="3141010"/>
                </a:lnTo>
                <a:lnTo>
                  <a:pt x="576000" y="6037551"/>
                </a:lnTo>
                <a:lnTo>
                  <a:pt x="576000" y="6282010"/>
                </a:lnTo>
                <a:lnTo>
                  <a:pt x="576000" y="6613551"/>
                </a:lnTo>
                <a:lnTo>
                  <a:pt x="0" y="6613551"/>
                </a:lnTo>
                <a:lnTo>
                  <a:pt x="0" y="6570010"/>
                </a:lnTo>
                <a:lnTo>
                  <a:pt x="0" y="6037551"/>
                </a:lnTo>
                <a:lnTo>
                  <a:pt x="0" y="10"/>
                </a:lnTo>
                <a:close/>
              </a:path>
            </a:pathLst>
          </a:custGeom>
          <a:solidFill>
            <a:srgbClr val="F57E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EC0DE57D-380F-8E54-2AC7-FC84625873C4}"/>
              </a:ext>
            </a:extLst>
          </p:cNvPr>
          <p:cNvSpPr txBox="1"/>
          <p:nvPr/>
        </p:nvSpPr>
        <p:spPr>
          <a:xfrm rot="16200000">
            <a:off x="10918842" y="1570541"/>
            <a:ext cx="197031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التقويم</a:t>
            </a:r>
          </a:p>
        </p:txBody>
      </p:sp>
      <p:pic>
        <p:nvPicPr>
          <p:cNvPr id="22" name="رسم 21" descr="تشغيل الأضواء مع تعبئة خالصة">
            <a:extLst>
              <a:ext uri="{FF2B5EF4-FFF2-40B4-BE49-F238E27FC236}">
                <a16:creationId xmlns:a16="http://schemas.microsoft.com/office/drawing/2014/main" id="{5C42593D-95BC-D850-CCB2-7E5D17B383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22415" y="4104245"/>
            <a:ext cx="396000" cy="396000"/>
          </a:xfrm>
          <a:prstGeom prst="rect">
            <a:avLst/>
          </a:prstGeom>
        </p:spPr>
      </p:pic>
      <p:pic>
        <p:nvPicPr>
          <p:cNvPr id="23" name="رسم 22" descr="مُحاضِر مع تعبئة خالصة">
            <a:extLst>
              <a:ext uri="{FF2B5EF4-FFF2-40B4-BE49-F238E27FC236}">
                <a16:creationId xmlns:a16="http://schemas.microsoft.com/office/drawing/2014/main" id="{71C6B1C0-3ECA-F2EC-D26B-1D2089571A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77259" y="5048744"/>
            <a:ext cx="396000" cy="396000"/>
          </a:xfrm>
          <a:prstGeom prst="rect">
            <a:avLst/>
          </a:prstGeom>
        </p:spPr>
      </p:pic>
      <p:pic>
        <p:nvPicPr>
          <p:cNvPr id="24" name="رسم 23" descr="شطب جزئي للمهام في الحافظة مع تعبئة خالصة">
            <a:extLst>
              <a:ext uri="{FF2B5EF4-FFF2-40B4-BE49-F238E27FC236}">
                <a16:creationId xmlns:a16="http://schemas.microsoft.com/office/drawing/2014/main" id="{7ABEAC9A-DFE7-E93B-98A3-47B85CF6FF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676695" y="5993244"/>
            <a:ext cx="432000" cy="432000"/>
          </a:xfrm>
          <a:prstGeom prst="rect">
            <a:avLst/>
          </a:prstGeom>
        </p:spPr>
      </p:pic>
      <p:pic>
        <p:nvPicPr>
          <p:cNvPr id="7" name="رسم 6" descr="شارة بشكل علامة استفهام مع تعبئة خالصة">
            <a:extLst>
              <a:ext uri="{FF2B5EF4-FFF2-40B4-BE49-F238E27FC236}">
                <a16:creationId xmlns:a16="http://schemas.microsoft.com/office/drawing/2014/main" id="{0B953AEA-8100-75ED-C2BA-66598649D9F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3168" y="420216"/>
            <a:ext cx="396000" cy="396000"/>
          </a:xfrm>
          <a:prstGeom prst="rect">
            <a:avLst/>
          </a:prstGeom>
        </p:spPr>
      </p:pic>
      <p:pic>
        <p:nvPicPr>
          <p:cNvPr id="12" name="رسم 11" descr="الأسئلة مع تعبئة خالصة">
            <a:extLst>
              <a:ext uri="{FF2B5EF4-FFF2-40B4-BE49-F238E27FC236}">
                <a16:creationId xmlns:a16="http://schemas.microsoft.com/office/drawing/2014/main" id="{A69C70CB-86B6-F844-1B43-19EFF6FC7B6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7168" y="2111132"/>
            <a:ext cx="468000" cy="468000"/>
          </a:xfrm>
          <a:prstGeom prst="rect">
            <a:avLst/>
          </a:prstGeom>
        </p:spPr>
      </p:pic>
      <p:pic>
        <p:nvPicPr>
          <p:cNvPr id="13" name="رسم 12" descr="دليل المبادئ مع تعبئة خالصة">
            <a:extLst>
              <a:ext uri="{FF2B5EF4-FFF2-40B4-BE49-F238E27FC236}">
                <a16:creationId xmlns:a16="http://schemas.microsoft.com/office/drawing/2014/main" id="{81E71471-6BB0-F7B0-926E-39055A7AFEF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7168" y="1229674"/>
            <a:ext cx="468000" cy="468000"/>
          </a:xfrm>
          <a:prstGeom prst="rect">
            <a:avLst/>
          </a:prstGeom>
        </p:spPr>
      </p:pic>
      <p:pic>
        <p:nvPicPr>
          <p:cNvPr id="25" name="رسم 24" descr="مكتب مع تعبئة خالصة">
            <a:extLst>
              <a:ext uri="{FF2B5EF4-FFF2-40B4-BE49-F238E27FC236}">
                <a16:creationId xmlns:a16="http://schemas.microsoft.com/office/drawing/2014/main" id="{A369910D-ABF2-984F-5910-BB5F4091577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7168" y="2992590"/>
            <a:ext cx="468000" cy="468000"/>
          </a:xfrm>
          <a:prstGeom prst="rect">
            <a:avLst/>
          </a:prstGeom>
        </p:spPr>
      </p:pic>
      <p:sp>
        <p:nvSpPr>
          <p:cNvPr id="2" name="شكل بيضاوي 1">
            <a:extLst>
              <a:ext uri="{FF2B5EF4-FFF2-40B4-BE49-F238E27FC236}">
                <a16:creationId xmlns:a16="http://schemas.microsoft.com/office/drawing/2014/main" id="{6A9BBE6B-6D4E-9078-25F9-E354597C8F2D}"/>
              </a:ext>
            </a:extLst>
          </p:cNvPr>
          <p:cNvSpPr/>
          <p:nvPr/>
        </p:nvSpPr>
        <p:spPr>
          <a:xfrm>
            <a:off x="93168" y="2122288"/>
            <a:ext cx="432000" cy="432000"/>
          </a:xfrm>
          <a:prstGeom prst="ellipse">
            <a:avLst/>
          </a:prstGeom>
          <a:noFill/>
          <a:ln w="57150">
            <a:solidFill>
              <a:srgbClr val="F57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16">
            <a:extLst>
              <a:ext uri="{FF2B5EF4-FFF2-40B4-BE49-F238E27FC236}">
                <a16:creationId xmlns:a16="http://schemas.microsoft.com/office/drawing/2014/main" id="{1203D23F-4447-C7F8-7C58-9208A33C671D}"/>
              </a:ext>
            </a:extLst>
          </p:cNvPr>
          <p:cNvSpPr txBox="1"/>
          <p:nvPr/>
        </p:nvSpPr>
        <p:spPr>
          <a:xfrm>
            <a:off x="4003738" y="232045"/>
            <a:ext cx="386171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b="1" dirty="0"/>
              <a:t>أسئلة تحصيلي لدرس الأول</a:t>
            </a:r>
          </a:p>
          <a:p>
            <a:pPr algn="ctr"/>
            <a:r>
              <a:rPr lang="ar-SA" sz="2000" b="1" dirty="0"/>
              <a:t>اختر الإجابة الصحيحة في كل مما يأتي</a:t>
            </a:r>
          </a:p>
        </p:txBody>
      </p:sp>
      <p:graphicFrame>
        <p:nvGraphicFramePr>
          <p:cNvPr id="5" name="جدول 23">
            <a:extLst>
              <a:ext uri="{FF2B5EF4-FFF2-40B4-BE49-F238E27FC236}">
                <a16:creationId xmlns:a16="http://schemas.microsoft.com/office/drawing/2014/main" id="{A5FB1056-6ACA-E822-B633-E17C10FB5BD4}"/>
              </a:ext>
            </a:extLst>
          </p:cNvPr>
          <p:cNvGraphicFramePr>
            <a:graphicFrameLocks noGrp="1"/>
          </p:cNvGraphicFramePr>
          <p:nvPr/>
        </p:nvGraphicFramePr>
        <p:xfrm>
          <a:off x="842366" y="1208548"/>
          <a:ext cx="10456435" cy="4784696"/>
        </p:xfrm>
        <a:graphic>
          <a:graphicData uri="http://schemas.openxmlformats.org/drawingml/2006/table">
            <a:tbl>
              <a:tblPr rtl="1" firstRow="1" bandRow="1">
                <a:tableStyleId>{8799B23B-EC83-4686-B30A-512413B5E67A}</a:tableStyleId>
              </a:tblPr>
              <a:tblGrid>
                <a:gridCol w="565620">
                  <a:extLst>
                    <a:ext uri="{9D8B030D-6E8A-4147-A177-3AD203B41FA5}">
                      <a16:colId xmlns:a16="http://schemas.microsoft.com/office/drawing/2014/main" val="1957736971"/>
                    </a:ext>
                  </a:extLst>
                </a:gridCol>
                <a:gridCol w="2048488">
                  <a:extLst>
                    <a:ext uri="{9D8B030D-6E8A-4147-A177-3AD203B41FA5}">
                      <a16:colId xmlns:a16="http://schemas.microsoft.com/office/drawing/2014/main" val="51289947"/>
                    </a:ext>
                  </a:extLst>
                </a:gridCol>
                <a:gridCol w="736857">
                  <a:extLst>
                    <a:ext uri="{9D8B030D-6E8A-4147-A177-3AD203B41FA5}">
                      <a16:colId xmlns:a16="http://schemas.microsoft.com/office/drawing/2014/main" val="1717567429"/>
                    </a:ext>
                  </a:extLst>
                </a:gridCol>
                <a:gridCol w="1877251">
                  <a:extLst>
                    <a:ext uri="{9D8B030D-6E8A-4147-A177-3AD203B41FA5}">
                      <a16:colId xmlns:a16="http://schemas.microsoft.com/office/drawing/2014/main" val="429364758"/>
                    </a:ext>
                  </a:extLst>
                </a:gridCol>
                <a:gridCol w="558419">
                  <a:extLst>
                    <a:ext uri="{9D8B030D-6E8A-4147-A177-3AD203B41FA5}">
                      <a16:colId xmlns:a16="http://schemas.microsoft.com/office/drawing/2014/main" val="4175390777"/>
                    </a:ext>
                  </a:extLst>
                </a:gridCol>
                <a:gridCol w="2055690">
                  <a:extLst>
                    <a:ext uri="{9D8B030D-6E8A-4147-A177-3AD203B41FA5}">
                      <a16:colId xmlns:a16="http://schemas.microsoft.com/office/drawing/2014/main" val="1045128530"/>
                    </a:ext>
                  </a:extLst>
                </a:gridCol>
                <a:gridCol w="681426">
                  <a:extLst>
                    <a:ext uri="{9D8B030D-6E8A-4147-A177-3AD203B41FA5}">
                      <a16:colId xmlns:a16="http://schemas.microsoft.com/office/drawing/2014/main" val="561665468"/>
                    </a:ext>
                  </a:extLst>
                </a:gridCol>
                <a:gridCol w="1932684">
                  <a:extLst>
                    <a:ext uri="{9D8B030D-6E8A-4147-A177-3AD203B41FA5}">
                      <a16:colId xmlns:a16="http://schemas.microsoft.com/office/drawing/2014/main" val="1254177884"/>
                    </a:ext>
                  </a:extLst>
                </a:gridCol>
              </a:tblGrid>
              <a:tr h="598087">
                <a:tc gridSpan="8">
                  <a:txBody>
                    <a:bodyPr/>
                    <a:lstStyle/>
                    <a:p>
                      <a:pPr algn="ctr" rtl="1"/>
                      <a:r>
                        <a:rPr lang="ar-SA" sz="2000" dirty="0"/>
                        <a:t>حالة من حالات المادة لها شكل وحجم محددان ..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007886"/>
                  </a:ext>
                </a:extLst>
              </a:tr>
              <a:tr h="598087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/>
                        <a:t>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/>
                        <a:t>السائلة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/>
                        <a:t>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/>
                        <a:t>الغازية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/>
                        <a:t>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/>
                        <a:t>البلازما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/>
                        <a:t>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/>
                        <a:t>الصلبة</a:t>
                      </a:r>
                      <a:endParaRPr lang="ar-SA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850757"/>
                  </a:ext>
                </a:extLst>
              </a:tr>
              <a:tr h="598087">
                <a:tc gridSpan="8">
                  <a:txBody>
                    <a:bodyPr/>
                    <a:lstStyle/>
                    <a:p>
                      <a:pPr algn="ctr" rtl="1"/>
                      <a:r>
                        <a:rPr lang="ar-SA" sz="2000" b="1" dirty="0"/>
                        <a:t>حالة مميزة من حالات المادة يمكن وصفها بأنها غاز متأين تكون في الالكترونات حرة وغير مرتبطة بالذرة او الجزيء ..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5128003"/>
                  </a:ext>
                </a:extLst>
              </a:tr>
              <a:tr h="598087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/>
                        <a:t>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/>
                        <a:t>السائلة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/>
                        <a:t>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/>
                        <a:t>البلازما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/>
                        <a:t>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/>
                        <a:t>الصلبة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/>
                        <a:t>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/>
                        <a:t>الغازية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874168"/>
                  </a:ext>
                </a:extLst>
              </a:tr>
              <a:tr h="598087">
                <a:tc gridSpan="8">
                  <a:txBody>
                    <a:bodyPr/>
                    <a:lstStyle/>
                    <a:p>
                      <a:pPr algn="ctr" rtl="1"/>
                      <a:r>
                        <a:rPr lang="ar-SA" sz="2000" b="1" dirty="0"/>
                        <a:t>كل ماله كتلة ويشغل حيزا ...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1741496"/>
                  </a:ext>
                </a:extLst>
              </a:tr>
              <a:tr h="598087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/>
                        <a:t>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/>
                        <a:t>الوزن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/>
                        <a:t>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/>
                        <a:t>الكتلة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/>
                        <a:t>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/>
                        <a:t>المادة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/>
                        <a:t>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/>
                        <a:t>البخار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9868100"/>
                  </a:ext>
                </a:extLst>
              </a:tr>
              <a:tr h="598087">
                <a:tc gridSpan="8">
                  <a:txBody>
                    <a:bodyPr/>
                    <a:lstStyle/>
                    <a:p>
                      <a:pPr algn="ctr" rtl="1"/>
                      <a:r>
                        <a:rPr lang="ar-SA" sz="2000" b="1" dirty="0"/>
                        <a:t>خاصية </a:t>
                      </a:r>
                      <a:r>
                        <a:rPr lang="ar-SA" sz="2000" b="1" dirty="0" err="1"/>
                        <a:t>لاتعتمد</a:t>
                      </a:r>
                      <a:r>
                        <a:rPr lang="ar-SA" sz="2000" b="1" dirty="0"/>
                        <a:t> على كمية المادة الموجودة ...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2182446"/>
                  </a:ext>
                </a:extLst>
              </a:tr>
              <a:tr h="598087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/>
                        <a:t>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/>
                        <a:t>خاصية كيميائية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/>
                        <a:t>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/>
                        <a:t>خواص مميزة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/>
                        <a:t>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/>
                        <a:t>خواص غير مميزة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/>
                        <a:t>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/>
                        <a:t>البلازما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7667798"/>
                  </a:ext>
                </a:extLst>
              </a:tr>
            </a:tbl>
          </a:graphicData>
        </a:graphic>
      </p:graphicFrame>
      <p:sp>
        <p:nvSpPr>
          <p:cNvPr id="4" name="شكل بيضاوي 3">
            <a:extLst>
              <a:ext uri="{FF2B5EF4-FFF2-40B4-BE49-F238E27FC236}">
                <a16:creationId xmlns:a16="http://schemas.microsoft.com/office/drawing/2014/main" id="{BDE00692-D5C8-5AAB-9DEB-76F33E411E2D}"/>
              </a:ext>
            </a:extLst>
          </p:cNvPr>
          <p:cNvSpPr/>
          <p:nvPr/>
        </p:nvSpPr>
        <p:spPr>
          <a:xfrm>
            <a:off x="2875509" y="1801372"/>
            <a:ext cx="432000" cy="432000"/>
          </a:xfrm>
          <a:prstGeom prst="ellipse">
            <a:avLst/>
          </a:prstGeom>
          <a:noFill/>
          <a:ln w="57150">
            <a:solidFill>
              <a:srgbClr val="EE1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3374D518-9F31-E6D2-E29F-E3A9D426208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121205" y="2975658"/>
            <a:ext cx="487722" cy="481626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4FE16847-4ABB-376C-30FE-77F5661CE73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582861" y="4259432"/>
            <a:ext cx="487722" cy="481626"/>
          </a:xfrm>
          <a:prstGeom prst="rect">
            <a:avLst/>
          </a:prstGeom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906A3600-1EDE-C0AD-6FF3-EC9C1769BAF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121205" y="5408639"/>
            <a:ext cx="487722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4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13">
            <a:extLst>
              <a:ext uri="{FF2B5EF4-FFF2-40B4-BE49-F238E27FC236}">
                <a16:creationId xmlns:a16="http://schemas.microsoft.com/office/drawing/2014/main" id="{A62E7068-D393-871D-ABA5-D3B26470EC47}"/>
              </a:ext>
            </a:extLst>
          </p:cNvPr>
          <p:cNvSpPr/>
          <p:nvPr/>
        </p:nvSpPr>
        <p:spPr>
          <a:xfrm>
            <a:off x="-936171" y="435429"/>
            <a:ext cx="468085" cy="478971"/>
          </a:xfrm>
          <a:prstGeom prst="rect">
            <a:avLst/>
          </a:prstGeom>
          <a:solidFill>
            <a:srgbClr val="25A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2FAC0C6C-9A24-3762-BACD-482C14CFDEAE}"/>
              </a:ext>
            </a:extLst>
          </p:cNvPr>
          <p:cNvSpPr/>
          <p:nvPr/>
        </p:nvSpPr>
        <p:spPr>
          <a:xfrm>
            <a:off x="-936171" y="1001486"/>
            <a:ext cx="468085" cy="478971"/>
          </a:xfrm>
          <a:prstGeom prst="rect">
            <a:avLst/>
          </a:prstGeom>
          <a:solidFill>
            <a:srgbClr val="96C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B53169F9-EDFE-11CB-AC10-ACA0F856A50C}"/>
              </a:ext>
            </a:extLst>
          </p:cNvPr>
          <p:cNvSpPr/>
          <p:nvPr/>
        </p:nvSpPr>
        <p:spPr>
          <a:xfrm>
            <a:off x="-936179" y="1561887"/>
            <a:ext cx="468085" cy="478971"/>
          </a:xfrm>
          <a:prstGeom prst="rect">
            <a:avLst/>
          </a:prstGeom>
          <a:solidFill>
            <a:srgbClr val="FFEE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05F93B3F-E5A0-4BDF-7DC6-DF249FF14D56}"/>
              </a:ext>
            </a:extLst>
          </p:cNvPr>
          <p:cNvSpPr/>
          <p:nvPr/>
        </p:nvSpPr>
        <p:spPr>
          <a:xfrm>
            <a:off x="-936173" y="2122288"/>
            <a:ext cx="468085" cy="478971"/>
          </a:xfrm>
          <a:prstGeom prst="rect">
            <a:avLst/>
          </a:prstGeom>
          <a:solidFill>
            <a:srgbClr val="FAE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69DA2D77-7338-5144-1992-997178C7B23D}"/>
              </a:ext>
            </a:extLst>
          </p:cNvPr>
          <p:cNvSpPr/>
          <p:nvPr/>
        </p:nvSpPr>
        <p:spPr>
          <a:xfrm>
            <a:off x="-936179" y="2682688"/>
            <a:ext cx="468085" cy="478971"/>
          </a:xfrm>
          <a:prstGeom prst="rect">
            <a:avLst/>
          </a:prstGeom>
          <a:solidFill>
            <a:srgbClr val="D95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9BB68C7E-F10C-29E0-3261-8DD90379E13E}"/>
              </a:ext>
            </a:extLst>
          </p:cNvPr>
          <p:cNvSpPr/>
          <p:nvPr/>
        </p:nvSpPr>
        <p:spPr>
          <a:xfrm>
            <a:off x="-936175" y="3243090"/>
            <a:ext cx="468085" cy="478971"/>
          </a:xfrm>
          <a:prstGeom prst="rect">
            <a:avLst/>
          </a:prstGeom>
          <a:solidFill>
            <a:srgbClr val="3353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E67E58A8-0B80-D498-30ED-D5375E6C433F}"/>
              </a:ext>
            </a:extLst>
          </p:cNvPr>
          <p:cNvSpPr/>
          <p:nvPr/>
        </p:nvSpPr>
        <p:spPr>
          <a:xfrm>
            <a:off x="-936176" y="3803491"/>
            <a:ext cx="468085" cy="478971"/>
          </a:xfrm>
          <a:prstGeom prst="rect">
            <a:avLst/>
          </a:prstGeom>
          <a:solidFill>
            <a:srgbClr val="FFAD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9846E5C3-E063-D494-BBC3-3A507DFC2D20}"/>
              </a:ext>
            </a:extLst>
          </p:cNvPr>
          <p:cNvSpPr/>
          <p:nvPr/>
        </p:nvSpPr>
        <p:spPr>
          <a:xfrm>
            <a:off x="-936179" y="4363892"/>
            <a:ext cx="468085" cy="478971"/>
          </a:xfrm>
          <a:prstGeom prst="rect">
            <a:avLst/>
          </a:prstGeom>
          <a:solidFill>
            <a:srgbClr val="D96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A7BC923C-9090-739E-2F9A-83C785BB5BED}"/>
              </a:ext>
            </a:extLst>
          </p:cNvPr>
          <p:cNvSpPr/>
          <p:nvPr/>
        </p:nvSpPr>
        <p:spPr>
          <a:xfrm>
            <a:off x="-936179" y="4923013"/>
            <a:ext cx="468085" cy="478971"/>
          </a:xfrm>
          <a:prstGeom prst="rect">
            <a:avLst/>
          </a:prstGeom>
          <a:solidFill>
            <a:srgbClr val="F8F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93A68926-5B7B-634F-7F94-5A041CA6B0DF}"/>
              </a:ext>
            </a:extLst>
          </p:cNvPr>
          <p:cNvSpPr/>
          <p:nvPr/>
        </p:nvSpPr>
        <p:spPr>
          <a:xfrm>
            <a:off x="-936179" y="5438591"/>
            <a:ext cx="468085" cy="478971"/>
          </a:xfrm>
          <a:prstGeom prst="rect">
            <a:avLst/>
          </a:prstGeom>
          <a:solidFill>
            <a:srgbClr val="F8A4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2DDFE4FA-9F35-1309-3442-48DF31A1C2C1}"/>
              </a:ext>
            </a:extLst>
          </p:cNvPr>
          <p:cNvSpPr/>
          <p:nvPr/>
        </p:nvSpPr>
        <p:spPr>
          <a:xfrm>
            <a:off x="-936179" y="6084798"/>
            <a:ext cx="468085" cy="478971"/>
          </a:xfrm>
          <a:prstGeom prst="rect">
            <a:avLst/>
          </a:prstGeom>
          <a:solidFill>
            <a:srgbClr val="465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شكل حر: شكل 8">
            <a:extLst>
              <a:ext uri="{FF2B5EF4-FFF2-40B4-BE49-F238E27FC236}">
                <a16:creationId xmlns:a16="http://schemas.microsoft.com/office/drawing/2014/main" id="{520860A0-AD82-2D71-37F0-2221126DBAD0}"/>
              </a:ext>
            </a:extLst>
          </p:cNvPr>
          <p:cNvSpPr/>
          <p:nvPr/>
        </p:nvSpPr>
        <p:spPr>
          <a:xfrm>
            <a:off x="11616001" y="2"/>
            <a:ext cx="575999" cy="3429000"/>
          </a:xfrm>
          <a:custGeom>
            <a:avLst/>
            <a:gdLst>
              <a:gd name="connsiteX0" fmla="*/ 287999 w 575999"/>
              <a:gd name="connsiteY0" fmla="*/ 0 h 3429000"/>
              <a:gd name="connsiteX1" fmla="*/ 575999 w 575999"/>
              <a:gd name="connsiteY1" fmla="*/ 0 h 3429000"/>
              <a:gd name="connsiteX2" fmla="*/ 575999 w 575999"/>
              <a:gd name="connsiteY2" fmla="*/ 3429000 h 3429000"/>
              <a:gd name="connsiteX3" fmla="*/ 288472 w 575999"/>
              <a:gd name="connsiteY3" fmla="*/ 3429000 h 3429000"/>
              <a:gd name="connsiteX4" fmla="*/ 0 w 575999"/>
              <a:gd name="connsiteY4" fmla="*/ 3140529 h 3429000"/>
              <a:gd name="connsiteX5" fmla="*/ 0 w 575999"/>
              <a:gd name="connsiteY5" fmla="*/ 287990 h 3429000"/>
              <a:gd name="connsiteX6" fmla="*/ 5850 w 575999"/>
              <a:gd name="connsiteY6" fmla="*/ 229958 h 3429000"/>
              <a:gd name="connsiteX7" fmla="*/ 287999 w 575999"/>
              <a:gd name="connsiteY7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5999" h="3429000">
                <a:moveTo>
                  <a:pt x="287999" y="0"/>
                </a:moveTo>
                <a:lnTo>
                  <a:pt x="575999" y="0"/>
                </a:lnTo>
                <a:lnTo>
                  <a:pt x="575999" y="3429000"/>
                </a:lnTo>
                <a:lnTo>
                  <a:pt x="288472" y="3429000"/>
                </a:lnTo>
                <a:lnTo>
                  <a:pt x="0" y="3140529"/>
                </a:lnTo>
                <a:lnTo>
                  <a:pt x="0" y="287990"/>
                </a:lnTo>
                <a:lnTo>
                  <a:pt x="5850" y="229958"/>
                </a:lnTo>
                <a:cubicBezTo>
                  <a:pt x="32705" y="98721"/>
                  <a:pt x="148823" y="0"/>
                  <a:pt x="287999" y="0"/>
                </a:cubicBezTo>
                <a:close/>
              </a:path>
            </a:pathLst>
          </a:custGeom>
          <a:solidFill>
            <a:srgbClr val="FBCFC1"/>
          </a:solidFill>
          <a:ln>
            <a:solidFill>
              <a:srgbClr val="F57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10" name="شكل حر: شكل 9">
            <a:extLst>
              <a:ext uri="{FF2B5EF4-FFF2-40B4-BE49-F238E27FC236}">
                <a16:creationId xmlns:a16="http://schemas.microsoft.com/office/drawing/2014/main" id="{27F62370-E976-A008-7386-A8FF036142FD}"/>
              </a:ext>
            </a:extLst>
          </p:cNvPr>
          <p:cNvSpPr/>
          <p:nvPr/>
        </p:nvSpPr>
        <p:spPr>
          <a:xfrm>
            <a:off x="11615999" y="299280"/>
            <a:ext cx="576000" cy="6570008"/>
          </a:xfrm>
          <a:custGeom>
            <a:avLst/>
            <a:gdLst>
              <a:gd name="connsiteX0" fmla="*/ 1 w 576000"/>
              <a:gd name="connsiteY0" fmla="*/ 0 h 6613551"/>
              <a:gd name="connsiteX1" fmla="*/ 1 w 576000"/>
              <a:gd name="connsiteY1" fmla="*/ 2852539 h 6613551"/>
              <a:gd name="connsiteX2" fmla="*/ 288473 w 576000"/>
              <a:gd name="connsiteY2" fmla="*/ 3141010 h 6613551"/>
              <a:gd name="connsiteX3" fmla="*/ 576000 w 576000"/>
              <a:gd name="connsiteY3" fmla="*/ 3141010 h 6613551"/>
              <a:gd name="connsiteX4" fmla="*/ 576000 w 576000"/>
              <a:gd name="connsiteY4" fmla="*/ 6037551 h 6613551"/>
              <a:gd name="connsiteX5" fmla="*/ 576000 w 576000"/>
              <a:gd name="connsiteY5" fmla="*/ 6282010 h 6613551"/>
              <a:gd name="connsiteX6" fmla="*/ 576000 w 576000"/>
              <a:gd name="connsiteY6" fmla="*/ 6613551 h 6613551"/>
              <a:gd name="connsiteX7" fmla="*/ 0 w 576000"/>
              <a:gd name="connsiteY7" fmla="*/ 6613551 h 6613551"/>
              <a:gd name="connsiteX8" fmla="*/ 0 w 576000"/>
              <a:gd name="connsiteY8" fmla="*/ 6570010 h 6613551"/>
              <a:gd name="connsiteX9" fmla="*/ 0 w 576000"/>
              <a:gd name="connsiteY9" fmla="*/ 6037551 h 6613551"/>
              <a:gd name="connsiteX10" fmla="*/ 0 w 576000"/>
              <a:gd name="connsiteY10" fmla="*/ 10 h 661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6000" h="6613551">
                <a:moveTo>
                  <a:pt x="1" y="0"/>
                </a:moveTo>
                <a:lnTo>
                  <a:pt x="1" y="2852539"/>
                </a:lnTo>
                <a:lnTo>
                  <a:pt x="288473" y="3141010"/>
                </a:lnTo>
                <a:lnTo>
                  <a:pt x="576000" y="3141010"/>
                </a:lnTo>
                <a:lnTo>
                  <a:pt x="576000" y="6037551"/>
                </a:lnTo>
                <a:lnTo>
                  <a:pt x="576000" y="6282010"/>
                </a:lnTo>
                <a:lnTo>
                  <a:pt x="576000" y="6613551"/>
                </a:lnTo>
                <a:lnTo>
                  <a:pt x="0" y="6613551"/>
                </a:lnTo>
                <a:lnTo>
                  <a:pt x="0" y="6570010"/>
                </a:lnTo>
                <a:lnTo>
                  <a:pt x="0" y="6037551"/>
                </a:lnTo>
                <a:lnTo>
                  <a:pt x="0" y="10"/>
                </a:lnTo>
                <a:close/>
              </a:path>
            </a:pathLst>
          </a:custGeom>
          <a:solidFill>
            <a:srgbClr val="F57E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EC0DE57D-380F-8E54-2AC7-FC84625873C4}"/>
              </a:ext>
            </a:extLst>
          </p:cNvPr>
          <p:cNvSpPr txBox="1"/>
          <p:nvPr/>
        </p:nvSpPr>
        <p:spPr>
          <a:xfrm rot="16200000">
            <a:off x="10918842" y="1570541"/>
            <a:ext cx="197031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التقويم</a:t>
            </a:r>
          </a:p>
        </p:txBody>
      </p:sp>
      <p:pic>
        <p:nvPicPr>
          <p:cNvPr id="22" name="رسم 21" descr="تشغيل الأضواء مع تعبئة خالصة">
            <a:extLst>
              <a:ext uri="{FF2B5EF4-FFF2-40B4-BE49-F238E27FC236}">
                <a16:creationId xmlns:a16="http://schemas.microsoft.com/office/drawing/2014/main" id="{5C42593D-95BC-D850-CCB2-7E5D17B383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22415" y="4104245"/>
            <a:ext cx="396000" cy="396000"/>
          </a:xfrm>
          <a:prstGeom prst="rect">
            <a:avLst/>
          </a:prstGeom>
        </p:spPr>
      </p:pic>
      <p:pic>
        <p:nvPicPr>
          <p:cNvPr id="23" name="رسم 22" descr="مُحاضِر مع تعبئة خالصة">
            <a:extLst>
              <a:ext uri="{FF2B5EF4-FFF2-40B4-BE49-F238E27FC236}">
                <a16:creationId xmlns:a16="http://schemas.microsoft.com/office/drawing/2014/main" id="{71C6B1C0-3ECA-F2EC-D26B-1D2089571A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77259" y="5048744"/>
            <a:ext cx="396000" cy="396000"/>
          </a:xfrm>
          <a:prstGeom prst="rect">
            <a:avLst/>
          </a:prstGeom>
        </p:spPr>
      </p:pic>
      <p:pic>
        <p:nvPicPr>
          <p:cNvPr id="24" name="رسم 23" descr="شطب جزئي للمهام في الحافظة مع تعبئة خالصة">
            <a:extLst>
              <a:ext uri="{FF2B5EF4-FFF2-40B4-BE49-F238E27FC236}">
                <a16:creationId xmlns:a16="http://schemas.microsoft.com/office/drawing/2014/main" id="{7ABEAC9A-DFE7-E93B-98A3-47B85CF6FF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676695" y="5993244"/>
            <a:ext cx="432000" cy="432000"/>
          </a:xfrm>
          <a:prstGeom prst="rect">
            <a:avLst/>
          </a:prstGeom>
        </p:spPr>
      </p:pic>
      <p:pic>
        <p:nvPicPr>
          <p:cNvPr id="7" name="رسم 6" descr="شارة بشكل علامة استفهام مع تعبئة خالصة">
            <a:extLst>
              <a:ext uri="{FF2B5EF4-FFF2-40B4-BE49-F238E27FC236}">
                <a16:creationId xmlns:a16="http://schemas.microsoft.com/office/drawing/2014/main" id="{0B953AEA-8100-75ED-C2BA-66598649D9F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3168" y="420216"/>
            <a:ext cx="396000" cy="396000"/>
          </a:xfrm>
          <a:prstGeom prst="rect">
            <a:avLst/>
          </a:prstGeom>
        </p:spPr>
      </p:pic>
      <p:pic>
        <p:nvPicPr>
          <p:cNvPr id="12" name="رسم 11" descr="الأسئلة مع تعبئة خالصة">
            <a:extLst>
              <a:ext uri="{FF2B5EF4-FFF2-40B4-BE49-F238E27FC236}">
                <a16:creationId xmlns:a16="http://schemas.microsoft.com/office/drawing/2014/main" id="{A69C70CB-86B6-F844-1B43-19EFF6FC7B6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7168" y="2111132"/>
            <a:ext cx="468000" cy="468000"/>
          </a:xfrm>
          <a:prstGeom prst="rect">
            <a:avLst/>
          </a:prstGeom>
        </p:spPr>
      </p:pic>
      <p:pic>
        <p:nvPicPr>
          <p:cNvPr id="13" name="رسم 12" descr="دليل المبادئ مع تعبئة خالصة">
            <a:extLst>
              <a:ext uri="{FF2B5EF4-FFF2-40B4-BE49-F238E27FC236}">
                <a16:creationId xmlns:a16="http://schemas.microsoft.com/office/drawing/2014/main" id="{81E71471-6BB0-F7B0-926E-39055A7AFEF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7168" y="1229674"/>
            <a:ext cx="468000" cy="468000"/>
          </a:xfrm>
          <a:prstGeom prst="rect">
            <a:avLst/>
          </a:prstGeom>
        </p:spPr>
      </p:pic>
      <p:pic>
        <p:nvPicPr>
          <p:cNvPr id="25" name="رسم 24" descr="مكتب مع تعبئة خالصة">
            <a:extLst>
              <a:ext uri="{FF2B5EF4-FFF2-40B4-BE49-F238E27FC236}">
                <a16:creationId xmlns:a16="http://schemas.microsoft.com/office/drawing/2014/main" id="{A369910D-ABF2-984F-5910-BB5F4091577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7168" y="2992590"/>
            <a:ext cx="468000" cy="468000"/>
          </a:xfrm>
          <a:prstGeom prst="rect">
            <a:avLst/>
          </a:prstGeom>
        </p:spPr>
      </p:pic>
      <p:sp>
        <p:nvSpPr>
          <p:cNvPr id="2" name="شكل بيضاوي 1">
            <a:extLst>
              <a:ext uri="{FF2B5EF4-FFF2-40B4-BE49-F238E27FC236}">
                <a16:creationId xmlns:a16="http://schemas.microsoft.com/office/drawing/2014/main" id="{2641139F-D58E-0B53-8FA8-29F74482EA2E}"/>
              </a:ext>
            </a:extLst>
          </p:cNvPr>
          <p:cNvSpPr/>
          <p:nvPr/>
        </p:nvSpPr>
        <p:spPr>
          <a:xfrm>
            <a:off x="75168" y="3028590"/>
            <a:ext cx="432000" cy="432000"/>
          </a:xfrm>
          <a:prstGeom prst="ellipse">
            <a:avLst/>
          </a:prstGeom>
          <a:noFill/>
          <a:ln w="57150">
            <a:solidFill>
              <a:srgbClr val="F57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قوس متوسط مزدوج 2">
            <a:extLst>
              <a:ext uri="{FF2B5EF4-FFF2-40B4-BE49-F238E27FC236}">
                <a16:creationId xmlns:a16="http://schemas.microsoft.com/office/drawing/2014/main" id="{3D21CF74-097C-105E-B7D6-89A57C3A3374}"/>
              </a:ext>
            </a:extLst>
          </p:cNvPr>
          <p:cNvSpPr/>
          <p:nvPr/>
        </p:nvSpPr>
        <p:spPr>
          <a:xfrm>
            <a:off x="4598505" y="0"/>
            <a:ext cx="2146228" cy="707886"/>
          </a:xfrm>
          <a:prstGeom prst="bracketPair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الواجب 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E0F62D6F-6878-7B3B-B71C-1241C67B8E8B}"/>
              </a:ext>
            </a:extLst>
          </p:cNvPr>
          <p:cNvSpPr txBox="1"/>
          <p:nvPr/>
        </p:nvSpPr>
        <p:spPr>
          <a:xfrm>
            <a:off x="2545757" y="2639563"/>
            <a:ext cx="5561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dirty="0"/>
              <a:t>سؤال 3 صفحة 49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74014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: شكل 6">
            <a:extLst>
              <a:ext uri="{FF2B5EF4-FFF2-40B4-BE49-F238E27FC236}">
                <a16:creationId xmlns:a16="http://schemas.microsoft.com/office/drawing/2014/main" id="{CDE1E5B3-6AD6-5E5C-C924-5576DD64FF82}"/>
              </a:ext>
            </a:extLst>
          </p:cNvPr>
          <p:cNvSpPr/>
          <p:nvPr/>
        </p:nvSpPr>
        <p:spPr>
          <a:xfrm>
            <a:off x="11616001" y="2"/>
            <a:ext cx="575999" cy="3429000"/>
          </a:xfrm>
          <a:custGeom>
            <a:avLst/>
            <a:gdLst>
              <a:gd name="connsiteX0" fmla="*/ 287999 w 575999"/>
              <a:gd name="connsiteY0" fmla="*/ 0 h 3429000"/>
              <a:gd name="connsiteX1" fmla="*/ 575999 w 575999"/>
              <a:gd name="connsiteY1" fmla="*/ 0 h 3429000"/>
              <a:gd name="connsiteX2" fmla="*/ 575999 w 575999"/>
              <a:gd name="connsiteY2" fmla="*/ 3429000 h 3429000"/>
              <a:gd name="connsiteX3" fmla="*/ 288472 w 575999"/>
              <a:gd name="connsiteY3" fmla="*/ 3429000 h 3429000"/>
              <a:gd name="connsiteX4" fmla="*/ 0 w 575999"/>
              <a:gd name="connsiteY4" fmla="*/ 3140529 h 3429000"/>
              <a:gd name="connsiteX5" fmla="*/ 0 w 575999"/>
              <a:gd name="connsiteY5" fmla="*/ 287990 h 3429000"/>
              <a:gd name="connsiteX6" fmla="*/ 5850 w 575999"/>
              <a:gd name="connsiteY6" fmla="*/ 229958 h 3429000"/>
              <a:gd name="connsiteX7" fmla="*/ 287999 w 575999"/>
              <a:gd name="connsiteY7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5999" h="3429000">
                <a:moveTo>
                  <a:pt x="287999" y="0"/>
                </a:moveTo>
                <a:lnTo>
                  <a:pt x="575999" y="0"/>
                </a:lnTo>
                <a:lnTo>
                  <a:pt x="575999" y="3429000"/>
                </a:lnTo>
                <a:lnTo>
                  <a:pt x="288472" y="3429000"/>
                </a:lnTo>
                <a:lnTo>
                  <a:pt x="0" y="3140529"/>
                </a:lnTo>
                <a:lnTo>
                  <a:pt x="0" y="287990"/>
                </a:lnTo>
                <a:lnTo>
                  <a:pt x="5850" y="229958"/>
                </a:lnTo>
                <a:cubicBezTo>
                  <a:pt x="32705" y="98721"/>
                  <a:pt x="148823" y="0"/>
                  <a:pt x="287999" y="0"/>
                </a:cubicBezTo>
                <a:close/>
              </a:path>
            </a:pathLst>
          </a:custGeom>
          <a:solidFill>
            <a:srgbClr val="E0E8F4"/>
          </a:solidFill>
          <a:ln>
            <a:solidFill>
              <a:srgbClr val="3353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12" name="شكل حر: شكل 11">
            <a:extLst>
              <a:ext uri="{FF2B5EF4-FFF2-40B4-BE49-F238E27FC236}">
                <a16:creationId xmlns:a16="http://schemas.microsoft.com/office/drawing/2014/main" id="{E54964E9-7A4E-DC35-C23C-5DC4ABD38D5F}"/>
              </a:ext>
            </a:extLst>
          </p:cNvPr>
          <p:cNvSpPr/>
          <p:nvPr/>
        </p:nvSpPr>
        <p:spPr>
          <a:xfrm>
            <a:off x="11615999" y="299280"/>
            <a:ext cx="576000" cy="6570008"/>
          </a:xfrm>
          <a:custGeom>
            <a:avLst/>
            <a:gdLst>
              <a:gd name="connsiteX0" fmla="*/ 1 w 576000"/>
              <a:gd name="connsiteY0" fmla="*/ 0 h 6613551"/>
              <a:gd name="connsiteX1" fmla="*/ 1 w 576000"/>
              <a:gd name="connsiteY1" fmla="*/ 2852539 h 6613551"/>
              <a:gd name="connsiteX2" fmla="*/ 288473 w 576000"/>
              <a:gd name="connsiteY2" fmla="*/ 3141010 h 6613551"/>
              <a:gd name="connsiteX3" fmla="*/ 576000 w 576000"/>
              <a:gd name="connsiteY3" fmla="*/ 3141010 h 6613551"/>
              <a:gd name="connsiteX4" fmla="*/ 576000 w 576000"/>
              <a:gd name="connsiteY4" fmla="*/ 6037551 h 6613551"/>
              <a:gd name="connsiteX5" fmla="*/ 576000 w 576000"/>
              <a:gd name="connsiteY5" fmla="*/ 6282010 h 6613551"/>
              <a:gd name="connsiteX6" fmla="*/ 576000 w 576000"/>
              <a:gd name="connsiteY6" fmla="*/ 6613551 h 6613551"/>
              <a:gd name="connsiteX7" fmla="*/ 0 w 576000"/>
              <a:gd name="connsiteY7" fmla="*/ 6613551 h 6613551"/>
              <a:gd name="connsiteX8" fmla="*/ 0 w 576000"/>
              <a:gd name="connsiteY8" fmla="*/ 6570010 h 6613551"/>
              <a:gd name="connsiteX9" fmla="*/ 0 w 576000"/>
              <a:gd name="connsiteY9" fmla="*/ 6037551 h 6613551"/>
              <a:gd name="connsiteX10" fmla="*/ 0 w 576000"/>
              <a:gd name="connsiteY10" fmla="*/ 10 h 661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6000" h="6613551">
                <a:moveTo>
                  <a:pt x="1" y="0"/>
                </a:moveTo>
                <a:lnTo>
                  <a:pt x="1" y="2852539"/>
                </a:lnTo>
                <a:lnTo>
                  <a:pt x="288473" y="3141010"/>
                </a:lnTo>
                <a:lnTo>
                  <a:pt x="576000" y="3141010"/>
                </a:lnTo>
                <a:lnTo>
                  <a:pt x="576000" y="6037551"/>
                </a:lnTo>
                <a:lnTo>
                  <a:pt x="576000" y="6282010"/>
                </a:lnTo>
                <a:lnTo>
                  <a:pt x="576000" y="6613551"/>
                </a:lnTo>
                <a:lnTo>
                  <a:pt x="0" y="6613551"/>
                </a:lnTo>
                <a:lnTo>
                  <a:pt x="0" y="6570010"/>
                </a:lnTo>
                <a:lnTo>
                  <a:pt x="0" y="6037551"/>
                </a:lnTo>
                <a:lnTo>
                  <a:pt x="0" y="10"/>
                </a:lnTo>
                <a:close/>
              </a:path>
            </a:pathLst>
          </a:custGeom>
          <a:solidFill>
            <a:srgbClr val="3353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A62E7068-D393-871D-ABA5-D3B26470EC47}"/>
              </a:ext>
            </a:extLst>
          </p:cNvPr>
          <p:cNvSpPr/>
          <p:nvPr/>
        </p:nvSpPr>
        <p:spPr>
          <a:xfrm>
            <a:off x="-936171" y="435429"/>
            <a:ext cx="468085" cy="478971"/>
          </a:xfrm>
          <a:prstGeom prst="rect">
            <a:avLst/>
          </a:prstGeom>
          <a:solidFill>
            <a:srgbClr val="25A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2FAC0C6C-9A24-3762-BACD-482C14CFDEAE}"/>
              </a:ext>
            </a:extLst>
          </p:cNvPr>
          <p:cNvSpPr/>
          <p:nvPr/>
        </p:nvSpPr>
        <p:spPr>
          <a:xfrm>
            <a:off x="-936171" y="1001486"/>
            <a:ext cx="468085" cy="478971"/>
          </a:xfrm>
          <a:prstGeom prst="rect">
            <a:avLst/>
          </a:prstGeom>
          <a:solidFill>
            <a:srgbClr val="96C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B53169F9-EDFE-11CB-AC10-ACA0F856A50C}"/>
              </a:ext>
            </a:extLst>
          </p:cNvPr>
          <p:cNvSpPr/>
          <p:nvPr/>
        </p:nvSpPr>
        <p:spPr>
          <a:xfrm>
            <a:off x="-936179" y="1561887"/>
            <a:ext cx="468085" cy="478971"/>
          </a:xfrm>
          <a:prstGeom prst="rect">
            <a:avLst/>
          </a:prstGeom>
          <a:solidFill>
            <a:srgbClr val="FFEE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05F93B3F-E5A0-4BDF-7DC6-DF249FF14D56}"/>
              </a:ext>
            </a:extLst>
          </p:cNvPr>
          <p:cNvSpPr/>
          <p:nvPr/>
        </p:nvSpPr>
        <p:spPr>
          <a:xfrm>
            <a:off x="-936173" y="2122288"/>
            <a:ext cx="468085" cy="478971"/>
          </a:xfrm>
          <a:prstGeom prst="rect">
            <a:avLst/>
          </a:prstGeom>
          <a:solidFill>
            <a:srgbClr val="FAE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69DA2D77-7338-5144-1992-997178C7B23D}"/>
              </a:ext>
            </a:extLst>
          </p:cNvPr>
          <p:cNvSpPr/>
          <p:nvPr/>
        </p:nvSpPr>
        <p:spPr>
          <a:xfrm>
            <a:off x="-936179" y="2682688"/>
            <a:ext cx="468085" cy="478971"/>
          </a:xfrm>
          <a:prstGeom prst="rect">
            <a:avLst/>
          </a:prstGeom>
          <a:solidFill>
            <a:srgbClr val="D95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9BB68C7E-F10C-29E0-3261-8DD90379E13E}"/>
              </a:ext>
            </a:extLst>
          </p:cNvPr>
          <p:cNvSpPr/>
          <p:nvPr/>
        </p:nvSpPr>
        <p:spPr>
          <a:xfrm>
            <a:off x="-936175" y="3243090"/>
            <a:ext cx="468085" cy="478971"/>
          </a:xfrm>
          <a:prstGeom prst="rect">
            <a:avLst/>
          </a:prstGeom>
          <a:solidFill>
            <a:srgbClr val="3353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E67E58A8-0B80-D498-30ED-D5375E6C433F}"/>
              </a:ext>
            </a:extLst>
          </p:cNvPr>
          <p:cNvSpPr/>
          <p:nvPr/>
        </p:nvSpPr>
        <p:spPr>
          <a:xfrm>
            <a:off x="-936176" y="3803491"/>
            <a:ext cx="468085" cy="478971"/>
          </a:xfrm>
          <a:prstGeom prst="rect">
            <a:avLst/>
          </a:prstGeom>
          <a:solidFill>
            <a:srgbClr val="FFAD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9846E5C3-E063-D494-BBC3-3A507DFC2D20}"/>
              </a:ext>
            </a:extLst>
          </p:cNvPr>
          <p:cNvSpPr/>
          <p:nvPr/>
        </p:nvSpPr>
        <p:spPr>
          <a:xfrm>
            <a:off x="-936179" y="4363892"/>
            <a:ext cx="468085" cy="478971"/>
          </a:xfrm>
          <a:prstGeom prst="rect">
            <a:avLst/>
          </a:prstGeom>
          <a:solidFill>
            <a:srgbClr val="D96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A7BC923C-9090-739E-2F9A-83C785BB5BED}"/>
              </a:ext>
            </a:extLst>
          </p:cNvPr>
          <p:cNvSpPr/>
          <p:nvPr/>
        </p:nvSpPr>
        <p:spPr>
          <a:xfrm>
            <a:off x="-936179" y="4923013"/>
            <a:ext cx="468085" cy="478971"/>
          </a:xfrm>
          <a:prstGeom prst="rect">
            <a:avLst/>
          </a:prstGeom>
          <a:solidFill>
            <a:srgbClr val="F8F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93A68926-5B7B-634F-7F94-5A041CA6B0DF}"/>
              </a:ext>
            </a:extLst>
          </p:cNvPr>
          <p:cNvSpPr/>
          <p:nvPr/>
        </p:nvSpPr>
        <p:spPr>
          <a:xfrm>
            <a:off x="-936179" y="5438591"/>
            <a:ext cx="468085" cy="478971"/>
          </a:xfrm>
          <a:prstGeom prst="rect">
            <a:avLst/>
          </a:prstGeom>
          <a:solidFill>
            <a:srgbClr val="F8A4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2DDFE4FA-9F35-1309-3442-48DF31A1C2C1}"/>
              </a:ext>
            </a:extLst>
          </p:cNvPr>
          <p:cNvSpPr/>
          <p:nvPr/>
        </p:nvSpPr>
        <p:spPr>
          <a:xfrm>
            <a:off x="-936179" y="6084798"/>
            <a:ext cx="468085" cy="478971"/>
          </a:xfrm>
          <a:prstGeom prst="rect">
            <a:avLst/>
          </a:prstGeom>
          <a:solidFill>
            <a:srgbClr val="465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9" name="رسم 28" descr="حبل معقَد مع تعبئة خالصة">
            <a:extLst>
              <a:ext uri="{FF2B5EF4-FFF2-40B4-BE49-F238E27FC236}">
                <a16:creationId xmlns:a16="http://schemas.microsoft.com/office/drawing/2014/main" id="{74099855-E96A-D567-6002-2D593E640B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306" y="3841306"/>
            <a:ext cx="360000" cy="360000"/>
          </a:xfrm>
          <a:prstGeom prst="rect">
            <a:avLst/>
          </a:prstGeom>
        </p:spPr>
      </p:pic>
      <p:pic>
        <p:nvPicPr>
          <p:cNvPr id="30" name="رسم 29" descr="خطاب مع تعبئة خالصة">
            <a:extLst>
              <a:ext uri="{FF2B5EF4-FFF2-40B4-BE49-F238E27FC236}">
                <a16:creationId xmlns:a16="http://schemas.microsoft.com/office/drawing/2014/main" id="{F4D8796E-518A-FFF7-058D-06AD7AB664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306" y="3158661"/>
            <a:ext cx="360000" cy="360000"/>
          </a:xfrm>
          <a:prstGeom prst="rect">
            <a:avLst/>
          </a:prstGeom>
        </p:spPr>
      </p:pic>
      <p:pic>
        <p:nvPicPr>
          <p:cNvPr id="31" name="رسم 30" descr="نقطة الهدف مع تعبئة خالصة">
            <a:extLst>
              <a:ext uri="{FF2B5EF4-FFF2-40B4-BE49-F238E27FC236}">
                <a16:creationId xmlns:a16="http://schemas.microsoft.com/office/drawing/2014/main" id="{66D39A65-D8B8-F867-40B1-B10A3DD98D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306" y="2476018"/>
            <a:ext cx="360000" cy="360000"/>
          </a:xfrm>
          <a:prstGeom prst="rect">
            <a:avLst/>
          </a:prstGeom>
        </p:spPr>
      </p:pic>
      <p:pic>
        <p:nvPicPr>
          <p:cNvPr id="32" name="رسم 31" descr="فكرة جيدة مع تعبئة خالصة">
            <a:extLst>
              <a:ext uri="{FF2B5EF4-FFF2-40B4-BE49-F238E27FC236}">
                <a16:creationId xmlns:a16="http://schemas.microsoft.com/office/drawing/2014/main" id="{72DFCFEE-4E9C-6152-1939-F538AFC5DC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5306" y="1110732"/>
            <a:ext cx="360000" cy="360000"/>
          </a:xfrm>
          <a:prstGeom prst="rect">
            <a:avLst/>
          </a:prstGeom>
        </p:spPr>
      </p:pic>
      <p:pic>
        <p:nvPicPr>
          <p:cNvPr id="33" name="رسم 32" descr="فقاعة فكرة مع تعبئة خالصة">
            <a:extLst>
              <a:ext uri="{FF2B5EF4-FFF2-40B4-BE49-F238E27FC236}">
                <a16:creationId xmlns:a16="http://schemas.microsoft.com/office/drawing/2014/main" id="{8D98B086-B335-EE73-0BD7-FA3C0DFB47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5306" y="1793375"/>
            <a:ext cx="360000" cy="360000"/>
          </a:xfrm>
          <a:prstGeom prst="rect">
            <a:avLst/>
          </a:prstGeom>
        </p:spPr>
      </p:pic>
      <p:pic>
        <p:nvPicPr>
          <p:cNvPr id="34" name="رسم 33" descr="شاشة جهاز العرض مع تعبئة خالصة">
            <a:extLst>
              <a:ext uri="{FF2B5EF4-FFF2-40B4-BE49-F238E27FC236}">
                <a16:creationId xmlns:a16="http://schemas.microsoft.com/office/drawing/2014/main" id="{78A4C5CB-2258-19B2-A6E5-8A2CFC36DF2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5306" y="428089"/>
            <a:ext cx="360000" cy="360000"/>
          </a:xfrm>
          <a:prstGeom prst="rect">
            <a:avLst/>
          </a:prstGeom>
        </p:spPr>
      </p:pic>
      <p:pic>
        <p:nvPicPr>
          <p:cNvPr id="35" name="رسم 34" descr="تشغيل الأضواء مع تعبئة خالصة">
            <a:extLst>
              <a:ext uri="{FF2B5EF4-FFF2-40B4-BE49-F238E27FC236}">
                <a16:creationId xmlns:a16="http://schemas.microsoft.com/office/drawing/2014/main" id="{21B276BE-BB9E-623F-5828-650E0D4A63F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1677259" y="4104245"/>
            <a:ext cx="432000" cy="432000"/>
          </a:xfrm>
          <a:prstGeom prst="rect">
            <a:avLst/>
          </a:prstGeom>
        </p:spPr>
      </p:pic>
      <p:pic>
        <p:nvPicPr>
          <p:cNvPr id="36" name="رسم 35" descr="مُحاضِر مع تعبئة خالصة">
            <a:extLst>
              <a:ext uri="{FF2B5EF4-FFF2-40B4-BE49-F238E27FC236}">
                <a16:creationId xmlns:a16="http://schemas.microsoft.com/office/drawing/2014/main" id="{F8A83CA5-DF6F-A030-F4DB-4436B5263A3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1722415" y="5048744"/>
            <a:ext cx="396000" cy="396000"/>
          </a:xfrm>
          <a:prstGeom prst="rect">
            <a:avLst/>
          </a:prstGeom>
        </p:spPr>
      </p:pic>
      <p:pic>
        <p:nvPicPr>
          <p:cNvPr id="37" name="رسم 36" descr="شطب جزئي للمهام في الحافظة مع تعبئة خالصة">
            <a:extLst>
              <a:ext uri="{FF2B5EF4-FFF2-40B4-BE49-F238E27FC236}">
                <a16:creationId xmlns:a16="http://schemas.microsoft.com/office/drawing/2014/main" id="{FEF847A5-7B5B-102B-D283-15EFA3B1BA1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1722415" y="5993244"/>
            <a:ext cx="396000" cy="396000"/>
          </a:xfrm>
          <a:prstGeom prst="rect">
            <a:avLst/>
          </a:prstGeom>
        </p:spPr>
      </p:pic>
      <p:sp>
        <p:nvSpPr>
          <p:cNvPr id="2" name="شكل بيضاوي 1">
            <a:extLst>
              <a:ext uri="{FF2B5EF4-FFF2-40B4-BE49-F238E27FC236}">
                <a16:creationId xmlns:a16="http://schemas.microsoft.com/office/drawing/2014/main" id="{13B7EC3E-4ECD-80F3-2985-CED6E670D6F1}"/>
              </a:ext>
            </a:extLst>
          </p:cNvPr>
          <p:cNvSpPr/>
          <p:nvPr/>
        </p:nvSpPr>
        <p:spPr>
          <a:xfrm>
            <a:off x="36345" y="384216"/>
            <a:ext cx="432000" cy="432000"/>
          </a:xfrm>
          <a:prstGeom prst="ellipse">
            <a:avLst/>
          </a:prstGeom>
          <a:noFill/>
          <a:ln w="57150">
            <a:solidFill>
              <a:srgbClr val="3353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82BFD4B-4803-0DF9-C255-ED77A94FBC25}"/>
              </a:ext>
            </a:extLst>
          </p:cNvPr>
          <p:cNvSpPr txBox="1"/>
          <p:nvPr/>
        </p:nvSpPr>
        <p:spPr>
          <a:xfrm>
            <a:off x="824964" y="3290393"/>
            <a:ext cx="6369592" cy="45653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ar-SA"/>
            </a:defPPr>
            <a:lvl1pPr>
              <a:lnSpc>
                <a:spcPct val="150000"/>
              </a:lnSpc>
              <a:defRPr>
                <a:solidFill>
                  <a:srgbClr val="FF0000"/>
                </a:solidFill>
              </a:defRPr>
            </a:lvl1pPr>
          </a:lstStyle>
          <a:p>
            <a:r>
              <a:rPr lang="ar-SA" b="1" dirty="0"/>
              <a:t>" استراتيجية الكرسي الساخن "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69BDDDB-CA15-32DE-12CB-46771AF7BE6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009760" y="1058610"/>
            <a:ext cx="4172479" cy="196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01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: شكل 6">
            <a:extLst>
              <a:ext uri="{FF2B5EF4-FFF2-40B4-BE49-F238E27FC236}">
                <a16:creationId xmlns:a16="http://schemas.microsoft.com/office/drawing/2014/main" id="{CDE1E5B3-6AD6-5E5C-C924-5576DD64FF82}"/>
              </a:ext>
            </a:extLst>
          </p:cNvPr>
          <p:cNvSpPr/>
          <p:nvPr/>
        </p:nvSpPr>
        <p:spPr>
          <a:xfrm>
            <a:off x="11616001" y="2"/>
            <a:ext cx="575999" cy="3429000"/>
          </a:xfrm>
          <a:custGeom>
            <a:avLst/>
            <a:gdLst>
              <a:gd name="connsiteX0" fmla="*/ 287999 w 575999"/>
              <a:gd name="connsiteY0" fmla="*/ 0 h 3429000"/>
              <a:gd name="connsiteX1" fmla="*/ 575999 w 575999"/>
              <a:gd name="connsiteY1" fmla="*/ 0 h 3429000"/>
              <a:gd name="connsiteX2" fmla="*/ 575999 w 575999"/>
              <a:gd name="connsiteY2" fmla="*/ 3429000 h 3429000"/>
              <a:gd name="connsiteX3" fmla="*/ 288472 w 575999"/>
              <a:gd name="connsiteY3" fmla="*/ 3429000 h 3429000"/>
              <a:gd name="connsiteX4" fmla="*/ 0 w 575999"/>
              <a:gd name="connsiteY4" fmla="*/ 3140529 h 3429000"/>
              <a:gd name="connsiteX5" fmla="*/ 0 w 575999"/>
              <a:gd name="connsiteY5" fmla="*/ 287990 h 3429000"/>
              <a:gd name="connsiteX6" fmla="*/ 5850 w 575999"/>
              <a:gd name="connsiteY6" fmla="*/ 229958 h 3429000"/>
              <a:gd name="connsiteX7" fmla="*/ 287999 w 575999"/>
              <a:gd name="connsiteY7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5999" h="3429000">
                <a:moveTo>
                  <a:pt x="287999" y="0"/>
                </a:moveTo>
                <a:lnTo>
                  <a:pt x="575999" y="0"/>
                </a:lnTo>
                <a:lnTo>
                  <a:pt x="575999" y="3429000"/>
                </a:lnTo>
                <a:lnTo>
                  <a:pt x="288472" y="3429000"/>
                </a:lnTo>
                <a:lnTo>
                  <a:pt x="0" y="3140529"/>
                </a:lnTo>
                <a:lnTo>
                  <a:pt x="0" y="287990"/>
                </a:lnTo>
                <a:lnTo>
                  <a:pt x="5850" y="229958"/>
                </a:lnTo>
                <a:cubicBezTo>
                  <a:pt x="32705" y="98721"/>
                  <a:pt x="148823" y="0"/>
                  <a:pt x="287999" y="0"/>
                </a:cubicBezTo>
                <a:close/>
              </a:path>
            </a:pathLst>
          </a:custGeom>
          <a:solidFill>
            <a:srgbClr val="E0E8F4"/>
          </a:solidFill>
          <a:ln>
            <a:solidFill>
              <a:srgbClr val="3353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12" name="شكل حر: شكل 11">
            <a:extLst>
              <a:ext uri="{FF2B5EF4-FFF2-40B4-BE49-F238E27FC236}">
                <a16:creationId xmlns:a16="http://schemas.microsoft.com/office/drawing/2014/main" id="{E54964E9-7A4E-DC35-C23C-5DC4ABD38D5F}"/>
              </a:ext>
            </a:extLst>
          </p:cNvPr>
          <p:cNvSpPr/>
          <p:nvPr/>
        </p:nvSpPr>
        <p:spPr>
          <a:xfrm>
            <a:off x="11615999" y="299280"/>
            <a:ext cx="576000" cy="6570008"/>
          </a:xfrm>
          <a:custGeom>
            <a:avLst/>
            <a:gdLst>
              <a:gd name="connsiteX0" fmla="*/ 1 w 576000"/>
              <a:gd name="connsiteY0" fmla="*/ 0 h 6613551"/>
              <a:gd name="connsiteX1" fmla="*/ 1 w 576000"/>
              <a:gd name="connsiteY1" fmla="*/ 2852539 h 6613551"/>
              <a:gd name="connsiteX2" fmla="*/ 288473 w 576000"/>
              <a:gd name="connsiteY2" fmla="*/ 3141010 h 6613551"/>
              <a:gd name="connsiteX3" fmla="*/ 576000 w 576000"/>
              <a:gd name="connsiteY3" fmla="*/ 3141010 h 6613551"/>
              <a:gd name="connsiteX4" fmla="*/ 576000 w 576000"/>
              <a:gd name="connsiteY4" fmla="*/ 6037551 h 6613551"/>
              <a:gd name="connsiteX5" fmla="*/ 576000 w 576000"/>
              <a:gd name="connsiteY5" fmla="*/ 6282010 h 6613551"/>
              <a:gd name="connsiteX6" fmla="*/ 576000 w 576000"/>
              <a:gd name="connsiteY6" fmla="*/ 6613551 h 6613551"/>
              <a:gd name="connsiteX7" fmla="*/ 0 w 576000"/>
              <a:gd name="connsiteY7" fmla="*/ 6613551 h 6613551"/>
              <a:gd name="connsiteX8" fmla="*/ 0 w 576000"/>
              <a:gd name="connsiteY8" fmla="*/ 6570010 h 6613551"/>
              <a:gd name="connsiteX9" fmla="*/ 0 w 576000"/>
              <a:gd name="connsiteY9" fmla="*/ 6037551 h 6613551"/>
              <a:gd name="connsiteX10" fmla="*/ 0 w 576000"/>
              <a:gd name="connsiteY10" fmla="*/ 10 h 661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6000" h="6613551">
                <a:moveTo>
                  <a:pt x="1" y="0"/>
                </a:moveTo>
                <a:lnTo>
                  <a:pt x="1" y="2852539"/>
                </a:lnTo>
                <a:lnTo>
                  <a:pt x="288473" y="3141010"/>
                </a:lnTo>
                <a:lnTo>
                  <a:pt x="576000" y="3141010"/>
                </a:lnTo>
                <a:lnTo>
                  <a:pt x="576000" y="6037551"/>
                </a:lnTo>
                <a:lnTo>
                  <a:pt x="576000" y="6282010"/>
                </a:lnTo>
                <a:lnTo>
                  <a:pt x="576000" y="6613551"/>
                </a:lnTo>
                <a:lnTo>
                  <a:pt x="0" y="6613551"/>
                </a:lnTo>
                <a:lnTo>
                  <a:pt x="0" y="6570010"/>
                </a:lnTo>
                <a:lnTo>
                  <a:pt x="0" y="6037551"/>
                </a:lnTo>
                <a:lnTo>
                  <a:pt x="0" y="10"/>
                </a:lnTo>
                <a:close/>
              </a:path>
            </a:pathLst>
          </a:custGeom>
          <a:solidFill>
            <a:srgbClr val="3353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478AD93D-294C-C41F-3037-03CBB74EC79B}"/>
              </a:ext>
            </a:extLst>
          </p:cNvPr>
          <p:cNvSpPr txBox="1"/>
          <p:nvPr/>
        </p:nvSpPr>
        <p:spPr>
          <a:xfrm rot="16200000">
            <a:off x="10918842" y="1570541"/>
            <a:ext cx="197031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التركيز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A62E7068-D393-871D-ABA5-D3B26470EC47}"/>
              </a:ext>
            </a:extLst>
          </p:cNvPr>
          <p:cNvSpPr/>
          <p:nvPr/>
        </p:nvSpPr>
        <p:spPr>
          <a:xfrm>
            <a:off x="-936171" y="435429"/>
            <a:ext cx="468085" cy="478971"/>
          </a:xfrm>
          <a:prstGeom prst="rect">
            <a:avLst/>
          </a:prstGeom>
          <a:solidFill>
            <a:srgbClr val="25A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2FAC0C6C-9A24-3762-BACD-482C14CFDEAE}"/>
              </a:ext>
            </a:extLst>
          </p:cNvPr>
          <p:cNvSpPr/>
          <p:nvPr/>
        </p:nvSpPr>
        <p:spPr>
          <a:xfrm>
            <a:off x="-936171" y="1001486"/>
            <a:ext cx="468085" cy="478971"/>
          </a:xfrm>
          <a:prstGeom prst="rect">
            <a:avLst/>
          </a:prstGeom>
          <a:solidFill>
            <a:srgbClr val="96C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B53169F9-EDFE-11CB-AC10-ACA0F856A50C}"/>
              </a:ext>
            </a:extLst>
          </p:cNvPr>
          <p:cNvSpPr/>
          <p:nvPr/>
        </p:nvSpPr>
        <p:spPr>
          <a:xfrm>
            <a:off x="-936179" y="1561887"/>
            <a:ext cx="468085" cy="478971"/>
          </a:xfrm>
          <a:prstGeom prst="rect">
            <a:avLst/>
          </a:prstGeom>
          <a:solidFill>
            <a:srgbClr val="FFEE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05F93B3F-E5A0-4BDF-7DC6-DF249FF14D56}"/>
              </a:ext>
            </a:extLst>
          </p:cNvPr>
          <p:cNvSpPr/>
          <p:nvPr/>
        </p:nvSpPr>
        <p:spPr>
          <a:xfrm>
            <a:off x="-936173" y="2122288"/>
            <a:ext cx="468085" cy="478971"/>
          </a:xfrm>
          <a:prstGeom prst="rect">
            <a:avLst/>
          </a:prstGeom>
          <a:solidFill>
            <a:srgbClr val="FAE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69DA2D77-7338-5144-1992-997178C7B23D}"/>
              </a:ext>
            </a:extLst>
          </p:cNvPr>
          <p:cNvSpPr/>
          <p:nvPr/>
        </p:nvSpPr>
        <p:spPr>
          <a:xfrm>
            <a:off x="-936179" y="2682688"/>
            <a:ext cx="468085" cy="478971"/>
          </a:xfrm>
          <a:prstGeom prst="rect">
            <a:avLst/>
          </a:prstGeom>
          <a:solidFill>
            <a:srgbClr val="D95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9BB68C7E-F10C-29E0-3261-8DD90379E13E}"/>
              </a:ext>
            </a:extLst>
          </p:cNvPr>
          <p:cNvSpPr/>
          <p:nvPr/>
        </p:nvSpPr>
        <p:spPr>
          <a:xfrm>
            <a:off x="-936175" y="3243090"/>
            <a:ext cx="468085" cy="478971"/>
          </a:xfrm>
          <a:prstGeom prst="rect">
            <a:avLst/>
          </a:prstGeom>
          <a:solidFill>
            <a:srgbClr val="3353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E67E58A8-0B80-D498-30ED-D5375E6C433F}"/>
              </a:ext>
            </a:extLst>
          </p:cNvPr>
          <p:cNvSpPr/>
          <p:nvPr/>
        </p:nvSpPr>
        <p:spPr>
          <a:xfrm>
            <a:off x="-936176" y="3803491"/>
            <a:ext cx="468085" cy="478971"/>
          </a:xfrm>
          <a:prstGeom prst="rect">
            <a:avLst/>
          </a:prstGeom>
          <a:solidFill>
            <a:srgbClr val="FFAD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9846E5C3-E063-D494-BBC3-3A507DFC2D20}"/>
              </a:ext>
            </a:extLst>
          </p:cNvPr>
          <p:cNvSpPr/>
          <p:nvPr/>
        </p:nvSpPr>
        <p:spPr>
          <a:xfrm>
            <a:off x="-936179" y="4363892"/>
            <a:ext cx="468085" cy="478971"/>
          </a:xfrm>
          <a:prstGeom prst="rect">
            <a:avLst/>
          </a:prstGeom>
          <a:solidFill>
            <a:srgbClr val="D96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A7BC923C-9090-739E-2F9A-83C785BB5BED}"/>
              </a:ext>
            </a:extLst>
          </p:cNvPr>
          <p:cNvSpPr/>
          <p:nvPr/>
        </p:nvSpPr>
        <p:spPr>
          <a:xfrm>
            <a:off x="-936179" y="4923013"/>
            <a:ext cx="468085" cy="478971"/>
          </a:xfrm>
          <a:prstGeom prst="rect">
            <a:avLst/>
          </a:prstGeom>
          <a:solidFill>
            <a:srgbClr val="F8F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93A68926-5B7B-634F-7F94-5A041CA6B0DF}"/>
              </a:ext>
            </a:extLst>
          </p:cNvPr>
          <p:cNvSpPr/>
          <p:nvPr/>
        </p:nvSpPr>
        <p:spPr>
          <a:xfrm>
            <a:off x="-936179" y="5438591"/>
            <a:ext cx="468085" cy="478971"/>
          </a:xfrm>
          <a:prstGeom prst="rect">
            <a:avLst/>
          </a:prstGeom>
          <a:solidFill>
            <a:srgbClr val="F8A4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2DDFE4FA-9F35-1309-3442-48DF31A1C2C1}"/>
              </a:ext>
            </a:extLst>
          </p:cNvPr>
          <p:cNvSpPr/>
          <p:nvPr/>
        </p:nvSpPr>
        <p:spPr>
          <a:xfrm>
            <a:off x="-936179" y="6084798"/>
            <a:ext cx="468085" cy="478971"/>
          </a:xfrm>
          <a:prstGeom prst="rect">
            <a:avLst/>
          </a:prstGeom>
          <a:solidFill>
            <a:srgbClr val="465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9" name="رسم 28" descr="حبل معقَد مع تعبئة خالصة">
            <a:extLst>
              <a:ext uri="{FF2B5EF4-FFF2-40B4-BE49-F238E27FC236}">
                <a16:creationId xmlns:a16="http://schemas.microsoft.com/office/drawing/2014/main" id="{74099855-E96A-D567-6002-2D593E640B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306" y="3841306"/>
            <a:ext cx="360000" cy="360000"/>
          </a:xfrm>
          <a:prstGeom prst="rect">
            <a:avLst/>
          </a:prstGeom>
        </p:spPr>
      </p:pic>
      <p:pic>
        <p:nvPicPr>
          <p:cNvPr id="30" name="رسم 29" descr="خطاب مع تعبئة خالصة">
            <a:extLst>
              <a:ext uri="{FF2B5EF4-FFF2-40B4-BE49-F238E27FC236}">
                <a16:creationId xmlns:a16="http://schemas.microsoft.com/office/drawing/2014/main" id="{F4D8796E-518A-FFF7-058D-06AD7AB664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306" y="3158661"/>
            <a:ext cx="360000" cy="360000"/>
          </a:xfrm>
          <a:prstGeom prst="rect">
            <a:avLst/>
          </a:prstGeom>
        </p:spPr>
      </p:pic>
      <p:pic>
        <p:nvPicPr>
          <p:cNvPr id="31" name="رسم 30" descr="نقطة الهدف مع تعبئة خالصة">
            <a:extLst>
              <a:ext uri="{FF2B5EF4-FFF2-40B4-BE49-F238E27FC236}">
                <a16:creationId xmlns:a16="http://schemas.microsoft.com/office/drawing/2014/main" id="{66D39A65-D8B8-F867-40B1-B10A3DD98D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306" y="2476018"/>
            <a:ext cx="360000" cy="360000"/>
          </a:xfrm>
          <a:prstGeom prst="rect">
            <a:avLst/>
          </a:prstGeom>
        </p:spPr>
      </p:pic>
      <p:pic>
        <p:nvPicPr>
          <p:cNvPr id="32" name="رسم 31" descr="فكرة جيدة مع تعبئة خالصة">
            <a:extLst>
              <a:ext uri="{FF2B5EF4-FFF2-40B4-BE49-F238E27FC236}">
                <a16:creationId xmlns:a16="http://schemas.microsoft.com/office/drawing/2014/main" id="{72DFCFEE-4E9C-6152-1939-F538AFC5DC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5306" y="1110732"/>
            <a:ext cx="360000" cy="360000"/>
          </a:xfrm>
          <a:prstGeom prst="rect">
            <a:avLst/>
          </a:prstGeom>
        </p:spPr>
      </p:pic>
      <p:pic>
        <p:nvPicPr>
          <p:cNvPr id="33" name="رسم 32" descr="فقاعة فكرة مع تعبئة خالصة">
            <a:extLst>
              <a:ext uri="{FF2B5EF4-FFF2-40B4-BE49-F238E27FC236}">
                <a16:creationId xmlns:a16="http://schemas.microsoft.com/office/drawing/2014/main" id="{8D98B086-B335-EE73-0BD7-FA3C0DFB47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5306" y="1793375"/>
            <a:ext cx="360000" cy="360000"/>
          </a:xfrm>
          <a:prstGeom prst="rect">
            <a:avLst/>
          </a:prstGeom>
        </p:spPr>
      </p:pic>
      <p:pic>
        <p:nvPicPr>
          <p:cNvPr id="34" name="رسم 33" descr="شاشة جهاز العرض مع تعبئة خالصة">
            <a:extLst>
              <a:ext uri="{FF2B5EF4-FFF2-40B4-BE49-F238E27FC236}">
                <a16:creationId xmlns:a16="http://schemas.microsoft.com/office/drawing/2014/main" id="{78A4C5CB-2258-19B2-A6E5-8A2CFC36DF2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5306" y="428089"/>
            <a:ext cx="360000" cy="360000"/>
          </a:xfrm>
          <a:prstGeom prst="rect">
            <a:avLst/>
          </a:prstGeom>
        </p:spPr>
      </p:pic>
      <p:pic>
        <p:nvPicPr>
          <p:cNvPr id="35" name="رسم 34" descr="تشغيل الأضواء مع تعبئة خالصة">
            <a:extLst>
              <a:ext uri="{FF2B5EF4-FFF2-40B4-BE49-F238E27FC236}">
                <a16:creationId xmlns:a16="http://schemas.microsoft.com/office/drawing/2014/main" id="{21B276BE-BB9E-623F-5828-650E0D4A63F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1677259" y="4104245"/>
            <a:ext cx="432000" cy="432000"/>
          </a:xfrm>
          <a:prstGeom prst="rect">
            <a:avLst/>
          </a:prstGeom>
        </p:spPr>
      </p:pic>
      <p:pic>
        <p:nvPicPr>
          <p:cNvPr id="36" name="رسم 35" descr="مُحاضِر مع تعبئة خالصة">
            <a:extLst>
              <a:ext uri="{FF2B5EF4-FFF2-40B4-BE49-F238E27FC236}">
                <a16:creationId xmlns:a16="http://schemas.microsoft.com/office/drawing/2014/main" id="{F8A83CA5-DF6F-A030-F4DB-4436B5263A3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1722415" y="5048744"/>
            <a:ext cx="396000" cy="396000"/>
          </a:xfrm>
          <a:prstGeom prst="rect">
            <a:avLst/>
          </a:prstGeom>
        </p:spPr>
      </p:pic>
      <p:pic>
        <p:nvPicPr>
          <p:cNvPr id="37" name="رسم 36" descr="شطب جزئي للمهام في الحافظة مع تعبئة خالصة">
            <a:extLst>
              <a:ext uri="{FF2B5EF4-FFF2-40B4-BE49-F238E27FC236}">
                <a16:creationId xmlns:a16="http://schemas.microsoft.com/office/drawing/2014/main" id="{FEF847A5-7B5B-102B-D283-15EFA3B1BA1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1722415" y="5993244"/>
            <a:ext cx="396000" cy="396000"/>
          </a:xfrm>
          <a:prstGeom prst="rect">
            <a:avLst/>
          </a:prstGeom>
        </p:spPr>
      </p:pic>
      <p:sp>
        <p:nvSpPr>
          <p:cNvPr id="2" name="شكل بيضاوي 1">
            <a:extLst>
              <a:ext uri="{FF2B5EF4-FFF2-40B4-BE49-F238E27FC236}">
                <a16:creationId xmlns:a16="http://schemas.microsoft.com/office/drawing/2014/main" id="{13B7EC3E-4ECD-80F3-2985-CED6E670D6F1}"/>
              </a:ext>
            </a:extLst>
          </p:cNvPr>
          <p:cNvSpPr/>
          <p:nvPr/>
        </p:nvSpPr>
        <p:spPr>
          <a:xfrm>
            <a:off x="36345" y="384216"/>
            <a:ext cx="432000" cy="432000"/>
          </a:xfrm>
          <a:prstGeom prst="ellipse">
            <a:avLst/>
          </a:prstGeom>
          <a:noFill/>
          <a:ln w="57150">
            <a:solidFill>
              <a:srgbClr val="3353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85B52B96-D5F7-381F-AD1A-791AD2BD46CD}"/>
              </a:ext>
            </a:extLst>
          </p:cNvPr>
          <p:cNvSpPr txBox="1"/>
          <p:nvPr/>
        </p:nvSpPr>
        <p:spPr>
          <a:xfrm>
            <a:off x="7560252" y="746404"/>
            <a:ext cx="397185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ar-SA"/>
            </a:defPPr>
            <a:lvl1pPr>
              <a:defRPr b="1"/>
            </a:lvl1pPr>
          </a:lstStyle>
          <a:p>
            <a:r>
              <a:rPr lang="ar-SA" dirty="0"/>
              <a:t>ما حالة المادة الموضحة في كل صورة من الصور السابقة ؟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A3ADA70-6411-D51C-8676-DC2E180F7E47}"/>
              </a:ext>
            </a:extLst>
          </p:cNvPr>
          <p:cNvSpPr txBox="1"/>
          <p:nvPr/>
        </p:nvSpPr>
        <p:spPr>
          <a:xfrm>
            <a:off x="7278078" y="2495773"/>
            <a:ext cx="396730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ar-SA"/>
            </a:defPPr>
            <a:lvl1pPr>
              <a:defRPr b="1"/>
            </a:lvl1pPr>
          </a:lstStyle>
          <a:p>
            <a:r>
              <a:rPr lang="ar-SA" dirty="0"/>
              <a:t>اقارن بين كل حالة من الحالات الثلاث الموضحة في الصور الثلاث ؟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A5D4487F-A80C-4B99-960C-D52E8A52C8FC}"/>
              </a:ext>
            </a:extLst>
          </p:cNvPr>
          <p:cNvSpPr/>
          <p:nvPr/>
        </p:nvSpPr>
        <p:spPr>
          <a:xfrm>
            <a:off x="6096001" y="1552712"/>
            <a:ext cx="5197392" cy="6788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ar-SA" b="1" dirty="0">
                <a:solidFill>
                  <a:schemeClr val="bg1">
                    <a:lumMod val="85000"/>
                  </a:schemeClr>
                </a:solidFill>
              </a:rPr>
              <a:t>..........................................................................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EC1D2F15-7E1D-0BA8-1F4C-0136CC2A1DD9}"/>
              </a:ext>
            </a:extLst>
          </p:cNvPr>
          <p:cNvSpPr txBox="1"/>
          <p:nvPr/>
        </p:nvSpPr>
        <p:spPr>
          <a:xfrm>
            <a:off x="5834744" y="1616981"/>
            <a:ext cx="5432412" cy="45653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ar-SA"/>
            </a:defPPr>
            <a:lvl1pPr>
              <a:lnSpc>
                <a:spcPct val="150000"/>
              </a:lnSpc>
              <a:defRPr>
                <a:solidFill>
                  <a:srgbClr val="FF0000"/>
                </a:solidFill>
              </a:defRPr>
            </a:lvl1pPr>
          </a:lstStyle>
          <a:p>
            <a:r>
              <a:rPr lang="ar-SA" b="1" dirty="0"/>
              <a:t>المواد الموجودة في كل صورة من الصور هي شكل من اشكال الماء.</a:t>
            </a: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C27D08DA-0A3A-EC1F-8997-6379C74F04E9}"/>
              </a:ext>
            </a:extLst>
          </p:cNvPr>
          <p:cNvSpPr/>
          <p:nvPr/>
        </p:nvSpPr>
        <p:spPr>
          <a:xfrm>
            <a:off x="4875793" y="3313596"/>
            <a:ext cx="6417599" cy="13712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ar-SA" b="1" dirty="0">
                <a:solidFill>
                  <a:schemeClr val="bg1">
                    <a:lumMod val="85000"/>
                  </a:schemeClr>
                </a:solidFill>
              </a:rPr>
              <a:t>....................................................................................................................................................................................................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82BFD4B-4803-0DF9-C255-ED77A94FBC25}"/>
              </a:ext>
            </a:extLst>
          </p:cNvPr>
          <p:cNvSpPr txBox="1"/>
          <p:nvPr/>
        </p:nvSpPr>
        <p:spPr>
          <a:xfrm>
            <a:off x="4875792" y="3553450"/>
            <a:ext cx="6369592" cy="12875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ar-SA"/>
            </a:defPPr>
            <a:lvl1pPr>
              <a:lnSpc>
                <a:spcPct val="150000"/>
              </a:lnSpc>
              <a:defRPr>
                <a:solidFill>
                  <a:srgbClr val="FF0000"/>
                </a:solidFill>
              </a:defRPr>
            </a:lvl1pPr>
          </a:lstStyle>
          <a:p>
            <a:r>
              <a:rPr lang="ar-SA" b="1" dirty="0"/>
              <a:t>الماء الموجود في كل صورة من الصور هو شكل مختلف من اشكال الماء , فهو سائل في الصورة على اليسار , وصلب في الصورة على اليمين , وفي الحالتين الغازية والسائلة في الصورة السفلى . </a:t>
            </a:r>
          </a:p>
        </p:txBody>
      </p:sp>
      <p:sp>
        <p:nvSpPr>
          <p:cNvPr id="3" name="قوس متوسط مزدوج 2">
            <a:extLst>
              <a:ext uri="{FF2B5EF4-FFF2-40B4-BE49-F238E27FC236}">
                <a16:creationId xmlns:a16="http://schemas.microsoft.com/office/drawing/2014/main" id="{141B8D25-72FF-6859-6E8C-5ECCAE586369}"/>
              </a:ext>
            </a:extLst>
          </p:cNvPr>
          <p:cNvSpPr/>
          <p:nvPr/>
        </p:nvSpPr>
        <p:spPr>
          <a:xfrm>
            <a:off x="4762807" y="69932"/>
            <a:ext cx="2558729" cy="433779"/>
          </a:xfrm>
          <a:prstGeom prst="bracketPair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شريحة التركيز</a:t>
            </a:r>
          </a:p>
        </p:txBody>
      </p:sp>
      <p:pic>
        <p:nvPicPr>
          <p:cNvPr id="39" name="صورة 38">
            <a:extLst>
              <a:ext uri="{FF2B5EF4-FFF2-40B4-BE49-F238E27FC236}">
                <a16:creationId xmlns:a16="http://schemas.microsoft.com/office/drawing/2014/main" id="{DFCE18DD-B507-3FBC-2DE2-6B9F058B0CCF}"/>
              </a:ext>
            </a:extLst>
          </p:cNvPr>
          <p:cNvPicPr/>
          <p:nvPr/>
        </p:nvPicPr>
        <p:blipFill>
          <a:blip r:embed="rId21" r:link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1248" y="360935"/>
            <a:ext cx="3493871" cy="6385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6203B04D-406F-3A23-71E5-036774045173}"/>
              </a:ext>
            </a:extLst>
          </p:cNvPr>
          <p:cNvPicPr/>
          <p:nvPr/>
        </p:nvPicPr>
        <p:blipFill>
          <a:blip r:embed="rId23" r:link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06" y="766566"/>
            <a:ext cx="4871663" cy="55737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004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: شكل 6">
            <a:extLst>
              <a:ext uri="{FF2B5EF4-FFF2-40B4-BE49-F238E27FC236}">
                <a16:creationId xmlns:a16="http://schemas.microsoft.com/office/drawing/2014/main" id="{CDE1E5B3-6AD6-5E5C-C924-5576DD64FF82}"/>
              </a:ext>
            </a:extLst>
          </p:cNvPr>
          <p:cNvSpPr/>
          <p:nvPr/>
        </p:nvSpPr>
        <p:spPr>
          <a:xfrm>
            <a:off x="11616001" y="2"/>
            <a:ext cx="575999" cy="3429000"/>
          </a:xfrm>
          <a:custGeom>
            <a:avLst/>
            <a:gdLst>
              <a:gd name="connsiteX0" fmla="*/ 287999 w 575999"/>
              <a:gd name="connsiteY0" fmla="*/ 0 h 3429000"/>
              <a:gd name="connsiteX1" fmla="*/ 575999 w 575999"/>
              <a:gd name="connsiteY1" fmla="*/ 0 h 3429000"/>
              <a:gd name="connsiteX2" fmla="*/ 575999 w 575999"/>
              <a:gd name="connsiteY2" fmla="*/ 3429000 h 3429000"/>
              <a:gd name="connsiteX3" fmla="*/ 288472 w 575999"/>
              <a:gd name="connsiteY3" fmla="*/ 3429000 h 3429000"/>
              <a:gd name="connsiteX4" fmla="*/ 0 w 575999"/>
              <a:gd name="connsiteY4" fmla="*/ 3140529 h 3429000"/>
              <a:gd name="connsiteX5" fmla="*/ 0 w 575999"/>
              <a:gd name="connsiteY5" fmla="*/ 287990 h 3429000"/>
              <a:gd name="connsiteX6" fmla="*/ 5850 w 575999"/>
              <a:gd name="connsiteY6" fmla="*/ 229958 h 3429000"/>
              <a:gd name="connsiteX7" fmla="*/ 287999 w 575999"/>
              <a:gd name="connsiteY7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5999" h="3429000">
                <a:moveTo>
                  <a:pt x="287999" y="0"/>
                </a:moveTo>
                <a:lnTo>
                  <a:pt x="575999" y="0"/>
                </a:lnTo>
                <a:lnTo>
                  <a:pt x="575999" y="3429000"/>
                </a:lnTo>
                <a:lnTo>
                  <a:pt x="288472" y="3429000"/>
                </a:lnTo>
                <a:lnTo>
                  <a:pt x="0" y="3140529"/>
                </a:lnTo>
                <a:lnTo>
                  <a:pt x="0" y="287990"/>
                </a:lnTo>
                <a:lnTo>
                  <a:pt x="5850" y="229958"/>
                </a:lnTo>
                <a:cubicBezTo>
                  <a:pt x="32705" y="98721"/>
                  <a:pt x="148823" y="0"/>
                  <a:pt x="287999" y="0"/>
                </a:cubicBezTo>
                <a:close/>
              </a:path>
            </a:pathLst>
          </a:custGeom>
          <a:solidFill>
            <a:srgbClr val="E0E8F4"/>
          </a:solidFill>
          <a:ln>
            <a:solidFill>
              <a:srgbClr val="3353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12" name="شكل حر: شكل 11">
            <a:extLst>
              <a:ext uri="{FF2B5EF4-FFF2-40B4-BE49-F238E27FC236}">
                <a16:creationId xmlns:a16="http://schemas.microsoft.com/office/drawing/2014/main" id="{E54964E9-7A4E-DC35-C23C-5DC4ABD38D5F}"/>
              </a:ext>
            </a:extLst>
          </p:cNvPr>
          <p:cNvSpPr/>
          <p:nvPr/>
        </p:nvSpPr>
        <p:spPr>
          <a:xfrm>
            <a:off x="11615999" y="299280"/>
            <a:ext cx="576000" cy="6570008"/>
          </a:xfrm>
          <a:custGeom>
            <a:avLst/>
            <a:gdLst>
              <a:gd name="connsiteX0" fmla="*/ 1 w 576000"/>
              <a:gd name="connsiteY0" fmla="*/ 0 h 6613551"/>
              <a:gd name="connsiteX1" fmla="*/ 1 w 576000"/>
              <a:gd name="connsiteY1" fmla="*/ 2852539 h 6613551"/>
              <a:gd name="connsiteX2" fmla="*/ 288473 w 576000"/>
              <a:gd name="connsiteY2" fmla="*/ 3141010 h 6613551"/>
              <a:gd name="connsiteX3" fmla="*/ 576000 w 576000"/>
              <a:gd name="connsiteY3" fmla="*/ 3141010 h 6613551"/>
              <a:gd name="connsiteX4" fmla="*/ 576000 w 576000"/>
              <a:gd name="connsiteY4" fmla="*/ 6037551 h 6613551"/>
              <a:gd name="connsiteX5" fmla="*/ 576000 w 576000"/>
              <a:gd name="connsiteY5" fmla="*/ 6282010 h 6613551"/>
              <a:gd name="connsiteX6" fmla="*/ 576000 w 576000"/>
              <a:gd name="connsiteY6" fmla="*/ 6613551 h 6613551"/>
              <a:gd name="connsiteX7" fmla="*/ 0 w 576000"/>
              <a:gd name="connsiteY7" fmla="*/ 6613551 h 6613551"/>
              <a:gd name="connsiteX8" fmla="*/ 0 w 576000"/>
              <a:gd name="connsiteY8" fmla="*/ 6570010 h 6613551"/>
              <a:gd name="connsiteX9" fmla="*/ 0 w 576000"/>
              <a:gd name="connsiteY9" fmla="*/ 6037551 h 6613551"/>
              <a:gd name="connsiteX10" fmla="*/ 0 w 576000"/>
              <a:gd name="connsiteY10" fmla="*/ 10 h 661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6000" h="6613551">
                <a:moveTo>
                  <a:pt x="1" y="0"/>
                </a:moveTo>
                <a:lnTo>
                  <a:pt x="1" y="2852539"/>
                </a:lnTo>
                <a:lnTo>
                  <a:pt x="288473" y="3141010"/>
                </a:lnTo>
                <a:lnTo>
                  <a:pt x="576000" y="3141010"/>
                </a:lnTo>
                <a:lnTo>
                  <a:pt x="576000" y="6037551"/>
                </a:lnTo>
                <a:lnTo>
                  <a:pt x="576000" y="6282010"/>
                </a:lnTo>
                <a:lnTo>
                  <a:pt x="576000" y="6613551"/>
                </a:lnTo>
                <a:lnTo>
                  <a:pt x="0" y="6613551"/>
                </a:lnTo>
                <a:lnTo>
                  <a:pt x="0" y="6570010"/>
                </a:lnTo>
                <a:lnTo>
                  <a:pt x="0" y="6037551"/>
                </a:lnTo>
                <a:lnTo>
                  <a:pt x="0" y="10"/>
                </a:lnTo>
                <a:close/>
              </a:path>
            </a:pathLst>
          </a:custGeom>
          <a:solidFill>
            <a:srgbClr val="3353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478AD93D-294C-C41F-3037-03CBB74EC79B}"/>
              </a:ext>
            </a:extLst>
          </p:cNvPr>
          <p:cNvSpPr txBox="1"/>
          <p:nvPr/>
        </p:nvSpPr>
        <p:spPr>
          <a:xfrm rot="16200000">
            <a:off x="10918842" y="1570541"/>
            <a:ext cx="197031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التركيز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A62E7068-D393-871D-ABA5-D3B26470EC47}"/>
              </a:ext>
            </a:extLst>
          </p:cNvPr>
          <p:cNvSpPr/>
          <p:nvPr/>
        </p:nvSpPr>
        <p:spPr>
          <a:xfrm>
            <a:off x="-936171" y="435429"/>
            <a:ext cx="468085" cy="478971"/>
          </a:xfrm>
          <a:prstGeom prst="rect">
            <a:avLst/>
          </a:prstGeom>
          <a:solidFill>
            <a:srgbClr val="25A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2FAC0C6C-9A24-3762-BACD-482C14CFDEAE}"/>
              </a:ext>
            </a:extLst>
          </p:cNvPr>
          <p:cNvSpPr/>
          <p:nvPr/>
        </p:nvSpPr>
        <p:spPr>
          <a:xfrm>
            <a:off x="-936171" y="1001486"/>
            <a:ext cx="468085" cy="478971"/>
          </a:xfrm>
          <a:prstGeom prst="rect">
            <a:avLst/>
          </a:prstGeom>
          <a:solidFill>
            <a:srgbClr val="96C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B53169F9-EDFE-11CB-AC10-ACA0F856A50C}"/>
              </a:ext>
            </a:extLst>
          </p:cNvPr>
          <p:cNvSpPr/>
          <p:nvPr/>
        </p:nvSpPr>
        <p:spPr>
          <a:xfrm>
            <a:off x="-936179" y="1561887"/>
            <a:ext cx="468085" cy="478971"/>
          </a:xfrm>
          <a:prstGeom prst="rect">
            <a:avLst/>
          </a:prstGeom>
          <a:solidFill>
            <a:srgbClr val="FFEE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05F93B3F-E5A0-4BDF-7DC6-DF249FF14D56}"/>
              </a:ext>
            </a:extLst>
          </p:cNvPr>
          <p:cNvSpPr/>
          <p:nvPr/>
        </p:nvSpPr>
        <p:spPr>
          <a:xfrm>
            <a:off x="-936173" y="2122288"/>
            <a:ext cx="468085" cy="478971"/>
          </a:xfrm>
          <a:prstGeom prst="rect">
            <a:avLst/>
          </a:prstGeom>
          <a:solidFill>
            <a:srgbClr val="FAE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69DA2D77-7338-5144-1992-997178C7B23D}"/>
              </a:ext>
            </a:extLst>
          </p:cNvPr>
          <p:cNvSpPr/>
          <p:nvPr/>
        </p:nvSpPr>
        <p:spPr>
          <a:xfrm>
            <a:off x="-936179" y="2682688"/>
            <a:ext cx="468085" cy="478971"/>
          </a:xfrm>
          <a:prstGeom prst="rect">
            <a:avLst/>
          </a:prstGeom>
          <a:solidFill>
            <a:srgbClr val="D95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9BB68C7E-F10C-29E0-3261-8DD90379E13E}"/>
              </a:ext>
            </a:extLst>
          </p:cNvPr>
          <p:cNvSpPr/>
          <p:nvPr/>
        </p:nvSpPr>
        <p:spPr>
          <a:xfrm>
            <a:off x="-936175" y="3243090"/>
            <a:ext cx="468085" cy="478971"/>
          </a:xfrm>
          <a:prstGeom prst="rect">
            <a:avLst/>
          </a:prstGeom>
          <a:solidFill>
            <a:srgbClr val="3353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E67E58A8-0B80-D498-30ED-D5375E6C433F}"/>
              </a:ext>
            </a:extLst>
          </p:cNvPr>
          <p:cNvSpPr/>
          <p:nvPr/>
        </p:nvSpPr>
        <p:spPr>
          <a:xfrm>
            <a:off x="-936176" y="3803491"/>
            <a:ext cx="468085" cy="478971"/>
          </a:xfrm>
          <a:prstGeom prst="rect">
            <a:avLst/>
          </a:prstGeom>
          <a:solidFill>
            <a:srgbClr val="FFAD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9846E5C3-E063-D494-BBC3-3A507DFC2D20}"/>
              </a:ext>
            </a:extLst>
          </p:cNvPr>
          <p:cNvSpPr/>
          <p:nvPr/>
        </p:nvSpPr>
        <p:spPr>
          <a:xfrm>
            <a:off x="-936179" y="4363892"/>
            <a:ext cx="468085" cy="478971"/>
          </a:xfrm>
          <a:prstGeom prst="rect">
            <a:avLst/>
          </a:prstGeom>
          <a:solidFill>
            <a:srgbClr val="D96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A7BC923C-9090-739E-2F9A-83C785BB5BED}"/>
              </a:ext>
            </a:extLst>
          </p:cNvPr>
          <p:cNvSpPr/>
          <p:nvPr/>
        </p:nvSpPr>
        <p:spPr>
          <a:xfrm>
            <a:off x="-936179" y="4923013"/>
            <a:ext cx="468085" cy="478971"/>
          </a:xfrm>
          <a:prstGeom prst="rect">
            <a:avLst/>
          </a:prstGeom>
          <a:solidFill>
            <a:srgbClr val="F8F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93A68926-5B7B-634F-7F94-5A041CA6B0DF}"/>
              </a:ext>
            </a:extLst>
          </p:cNvPr>
          <p:cNvSpPr/>
          <p:nvPr/>
        </p:nvSpPr>
        <p:spPr>
          <a:xfrm>
            <a:off x="-936179" y="5438591"/>
            <a:ext cx="468085" cy="478971"/>
          </a:xfrm>
          <a:prstGeom prst="rect">
            <a:avLst/>
          </a:prstGeom>
          <a:solidFill>
            <a:srgbClr val="F8A4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2DDFE4FA-9F35-1309-3442-48DF31A1C2C1}"/>
              </a:ext>
            </a:extLst>
          </p:cNvPr>
          <p:cNvSpPr/>
          <p:nvPr/>
        </p:nvSpPr>
        <p:spPr>
          <a:xfrm>
            <a:off x="-936179" y="6084798"/>
            <a:ext cx="468085" cy="478971"/>
          </a:xfrm>
          <a:prstGeom prst="rect">
            <a:avLst/>
          </a:prstGeom>
          <a:solidFill>
            <a:srgbClr val="465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6" name="رسم 35" descr="مُحاضِر مع تعبئة خالصة">
            <a:extLst>
              <a:ext uri="{FF2B5EF4-FFF2-40B4-BE49-F238E27FC236}">
                <a16:creationId xmlns:a16="http://schemas.microsoft.com/office/drawing/2014/main" id="{F8A83CA5-DF6F-A030-F4DB-4436B5263A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22415" y="5048744"/>
            <a:ext cx="396000" cy="396000"/>
          </a:xfrm>
          <a:prstGeom prst="rect">
            <a:avLst/>
          </a:prstGeom>
        </p:spPr>
      </p:pic>
      <p:pic>
        <p:nvPicPr>
          <p:cNvPr id="37" name="رسم 36" descr="شطب جزئي للمهام في الحافظة مع تعبئة خالصة">
            <a:extLst>
              <a:ext uri="{FF2B5EF4-FFF2-40B4-BE49-F238E27FC236}">
                <a16:creationId xmlns:a16="http://schemas.microsoft.com/office/drawing/2014/main" id="{FEF847A5-7B5B-102B-D283-15EFA3B1BA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722415" y="5993244"/>
            <a:ext cx="396000" cy="396000"/>
          </a:xfrm>
          <a:prstGeom prst="rect">
            <a:avLst/>
          </a:prstGeom>
        </p:spPr>
      </p:pic>
      <p:pic>
        <p:nvPicPr>
          <p:cNvPr id="2" name="رسم 1" descr="تشغيل الأضواء مع تعبئة خالصة">
            <a:extLst>
              <a:ext uri="{FF2B5EF4-FFF2-40B4-BE49-F238E27FC236}">
                <a16:creationId xmlns:a16="http://schemas.microsoft.com/office/drawing/2014/main" id="{2D2C12DC-00B6-AAA6-39E7-5664179175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677259" y="4104245"/>
            <a:ext cx="432000" cy="432000"/>
          </a:xfrm>
          <a:prstGeom prst="rect">
            <a:avLst/>
          </a:prstGeom>
        </p:spPr>
      </p:pic>
      <p:pic>
        <p:nvPicPr>
          <p:cNvPr id="3" name="رسم 2" descr="حبل معقَد مع تعبئة خالصة">
            <a:extLst>
              <a:ext uri="{FF2B5EF4-FFF2-40B4-BE49-F238E27FC236}">
                <a16:creationId xmlns:a16="http://schemas.microsoft.com/office/drawing/2014/main" id="{12404C1D-E509-803E-E71A-13E7D3CB09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306" y="3841306"/>
            <a:ext cx="360000" cy="360000"/>
          </a:xfrm>
          <a:prstGeom prst="rect">
            <a:avLst/>
          </a:prstGeom>
        </p:spPr>
      </p:pic>
      <p:pic>
        <p:nvPicPr>
          <p:cNvPr id="4" name="رسم 3" descr="خطاب مع تعبئة خالصة">
            <a:extLst>
              <a:ext uri="{FF2B5EF4-FFF2-40B4-BE49-F238E27FC236}">
                <a16:creationId xmlns:a16="http://schemas.microsoft.com/office/drawing/2014/main" id="{19B566D6-ABC8-6C1C-9664-C5F244FD4E2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5306" y="3158661"/>
            <a:ext cx="360000" cy="360000"/>
          </a:xfrm>
          <a:prstGeom prst="rect">
            <a:avLst/>
          </a:prstGeom>
        </p:spPr>
      </p:pic>
      <p:pic>
        <p:nvPicPr>
          <p:cNvPr id="5" name="رسم 4" descr="نقطة الهدف مع تعبئة خالصة">
            <a:extLst>
              <a:ext uri="{FF2B5EF4-FFF2-40B4-BE49-F238E27FC236}">
                <a16:creationId xmlns:a16="http://schemas.microsoft.com/office/drawing/2014/main" id="{C7ECB9B4-0E6E-B9EE-6ADC-95B133A872F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5306" y="2476018"/>
            <a:ext cx="360000" cy="360000"/>
          </a:xfrm>
          <a:prstGeom prst="rect">
            <a:avLst/>
          </a:prstGeom>
        </p:spPr>
      </p:pic>
      <p:pic>
        <p:nvPicPr>
          <p:cNvPr id="6" name="رسم 5" descr="فكرة جيدة مع تعبئة خالصة">
            <a:extLst>
              <a:ext uri="{FF2B5EF4-FFF2-40B4-BE49-F238E27FC236}">
                <a16:creationId xmlns:a16="http://schemas.microsoft.com/office/drawing/2014/main" id="{6EC250EC-DB94-C7E9-C534-AD8F89B73BB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5306" y="1110732"/>
            <a:ext cx="360000" cy="360000"/>
          </a:xfrm>
          <a:prstGeom prst="rect">
            <a:avLst/>
          </a:prstGeom>
        </p:spPr>
      </p:pic>
      <p:pic>
        <p:nvPicPr>
          <p:cNvPr id="8" name="رسم 7" descr="فقاعة فكرة مع تعبئة خالصة">
            <a:extLst>
              <a:ext uri="{FF2B5EF4-FFF2-40B4-BE49-F238E27FC236}">
                <a16:creationId xmlns:a16="http://schemas.microsoft.com/office/drawing/2014/main" id="{D0DD39EF-6326-F3D5-F663-055F4849227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5306" y="1793375"/>
            <a:ext cx="360000" cy="360000"/>
          </a:xfrm>
          <a:prstGeom prst="rect">
            <a:avLst/>
          </a:prstGeom>
        </p:spPr>
      </p:pic>
      <p:pic>
        <p:nvPicPr>
          <p:cNvPr id="9" name="رسم 8" descr="شاشة جهاز العرض مع تعبئة خالصة">
            <a:extLst>
              <a:ext uri="{FF2B5EF4-FFF2-40B4-BE49-F238E27FC236}">
                <a16:creationId xmlns:a16="http://schemas.microsoft.com/office/drawing/2014/main" id="{7EE9573C-4029-AB11-99A5-BFBCBA3A368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5306" y="428089"/>
            <a:ext cx="360000" cy="360000"/>
          </a:xfrm>
          <a:prstGeom prst="rect">
            <a:avLst/>
          </a:prstGeom>
        </p:spPr>
      </p:pic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41DE8CCA-0D32-729D-2297-D415A316579F}"/>
              </a:ext>
            </a:extLst>
          </p:cNvPr>
          <p:cNvSpPr/>
          <p:nvPr/>
        </p:nvSpPr>
        <p:spPr>
          <a:xfrm>
            <a:off x="39306" y="1074732"/>
            <a:ext cx="432000" cy="432000"/>
          </a:xfrm>
          <a:prstGeom prst="ellipse">
            <a:avLst/>
          </a:prstGeom>
          <a:noFill/>
          <a:ln w="57150">
            <a:solidFill>
              <a:srgbClr val="3353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EC9CA01D-C3B9-AE1E-BE67-75EBEE73F3D9}"/>
              </a:ext>
            </a:extLst>
          </p:cNvPr>
          <p:cNvSpPr txBox="1"/>
          <p:nvPr/>
        </p:nvSpPr>
        <p:spPr>
          <a:xfrm>
            <a:off x="2000930" y="2634730"/>
            <a:ext cx="75799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400" dirty="0"/>
              <a:t>توجد معظم المواد المألوفة في الحالة الصلبة او السائلة او الغازية , ولها خواص فيزيائية وكيميائية مختلفة 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90A82B2D-445D-9B0A-92B3-0FA631C657A7}"/>
              </a:ext>
            </a:extLst>
          </p:cNvPr>
          <p:cNvSpPr txBox="1"/>
          <p:nvPr/>
        </p:nvSpPr>
        <p:spPr>
          <a:xfrm>
            <a:off x="4672429" y="1301618"/>
            <a:ext cx="26275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/>
              <a:t>الفكرة الرئيسية</a:t>
            </a:r>
          </a:p>
        </p:txBody>
      </p:sp>
    </p:spTree>
    <p:extLst>
      <p:ext uri="{BB962C8B-B14F-4D97-AF65-F5344CB8AC3E}">
        <p14:creationId xmlns:p14="http://schemas.microsoft.com/office/powerpoint/2010/main" val="400624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مربع نص 28">
            <a:extLst>
              <a:ext uri="{FF2B5EF4-FFF2-40B4-BE49-F238E27FC236}">
                <a16:creationId xmlns:a16="http://schemas.microsoft.com/office/drawing/2014/main" id="{75E0BB11-FE03-9E1C-E4B1-8A3E789BA24A}"/>
              </a:ext>
            </a:extLst>
          </p:cNvPr>
          <p:cNvSpPr txBox="1"/>
          <p:nvPr/>
        </p:nvSpPr>
        <p:spPr>
          <a:xfrm>
            <a:off x="1261931" y="2609910"/>
            <a:ext cx="9327502" cy="19514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2800" dirty="0">
                <a:solidFill>
                  <a:schemeClr val="bg1">
                    <a:lumMod val="85000"/>
                  </a:schemeClr>
                </a:solidFill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</p:txBody>
      </p:sp>
      <p:sp>
        <p:nvSpPr>
          <p:cNvPr id="7" name="شكل حر: شكل 6">
            <a:extLst>
              <a:ext uri="{FF2B5EF4-FFF2-40B4-BE49-F238E27FC236}">
                <a16:creationId xmlns:a16="http://schemas.microsoft.com/office/drawing/2014/main" id="{CDE1E5B3-6AD6-5E5C-C924-5576DD64FF82}"/>
              </a:ext>
            </a:extLst>
          </p:cNvPr>
          <p:cNvSpPr/>
          <p:nvPr/>
        </p:nvSpPr>
        <p:spPr>
          <a:xfrm>
            <a:off x="11616001" y="2"/>
            <a:ext cx="575999" cy="3429000"/>
          </a:xfrm>
          <a:custGeom>
            <a:avLst/>
            <a:gdLst>
              <a:gd name="connsiteX0" fmla="*/ 287999 w 575999"/>
              <a:gd name="connsiteY0" fmla="*/ 0 h 3429000"/>
              <a:gd name="connsiteX1" fmla="*/ 575999 w 575999"/>
              <a:gd name="connsiteY1" fmla="*/ 0 h 3429000"/>
              <a:gd name="connsiteX2" fmla="*/ 575999 w 575999"/>
              <a:gd name="connsiteY2" fmla="*/ 3429000 h 3429000"/>
              <a:gd name="connsiteX3" fmla="*/ 288472 w 575999"/>
              <a:gd name="connsiteY3" fmla="*/ 3429000 h 3429000"/>
              <a:gd name="connsiteX4" fmla="*/ 0 w 575999"/>
              <a:gd name="connsiteY4" fmla="*/ 3140529 h 3429000"/>
              <a:gd name="connsiteX5" fmla="*/ 0 w 575999"/>
              <a:gd name="connsiteY5" fmla="*/ 287990 h 3429000"/>
              <a:gd name="connsiteX6" fmla="*/ 5850 w 575999"/>
              <a:gd name="connsiteY6" fmla="*/ 229958 h 3429000"/>
              <a:gd name="connsiteX7" fmla="*/ 287999 w 575999"/>
              <a:gd name="connsiteY7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5999" h="3429000">
                <a:moveTo>
                  <a:pt x="287999" y="0"/>
                </a:moveTo>
                <a:lnTo>
                  <a:pt x="575999" y="0"/>
                </a:lnTo>
                <a:lnTo>
                  <a:pt x="575999" y="3429000"/>
                </a:lnTo>
                <a:lnTo>
                  <a:pt x="288472" y="3429000"/>
                </a:lnTo>
                <a:lnTo>
                  <a:pt x="0" y="3140529"/>
                </a:lnTo>
                <a:lnTo>
                  <a:pt x="0" y="287990"/>
                </a:lnTo>
                <a:lnTo>
                  <a:pt x="5850" y="229958"/>
                </a:lnTo>
                <a:cubicBezTo>
                  <a:pt x="32705" y="98721"/>
                  <a:pt x="148823" y="0"/>
                  <a:pt x="287999" y="0"/>
                </a:cubicBezTo>
                <a:close/>
              </a:path>
            </a:pathLst>
          </a:custGeom>
          <a:solidFill>
            <a:srgbClr val="E0E8F4"/>
          </a:solidFill>
          <a:ln>
            <a:solidFill>
              <a:srgbClr val="3353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12" name="شكل حر: شكل 11">
            <a:extLst>
              <a:ext uri="{FF2B5EF4-FFF2-40B4-BE49-F238E27FC236}">
                <a16:creationId xmlns:a16="http://schemas.microsoft.com/office/drawing/2014/main" id="{E54964E9-7A4E-DC35-C23C-5DC4ABD38D5F}"/>
              </a:ext>
            </a:extLst>
          </p:cNvPr>
          <p:cNvSpPr/>
          <p:nvPr/>
        </p:nvSpPr>
        <p:spPr>
          <a:xfrm>
            <a:off x="11615999" y="299280"/>
            <a:ext cx="576000" cy="6570008"/>
          </a:xfrm>
          <a:custGeom>
            <a:avLst/>
            <a:gdLst>
              <a:gd name="connsiteX0" fmla="*/ 1 w 576000"/>
              <a:gd name="connsiteY0" fmla="*/ 0 h 6613551"/>
              <a:gd name="connsiteX1" fmla="*/ 1 w 576000"/>
              <a:gd name="connsiteY1" fmla="*/ 2852539 h 6613551"/>
              <a:gd name="connsiteX2" fmla="*/ 288473 w 576000"/>
              <a:gd name="connsiteY2" fmla="*/ 3141010 h 6613551"/>
              <a:gd name="connsiteX3" fmla="*/ 576000 w 576000"/>
              <a:gd name="connsiteY3" fmla="*/ 3141010 h 6613551"/>
              <a:gd name="connsiteX4" fmla="*/ 576000 w 576000"/>
              <a:gd name="connsiteY4" fmla="*/ 6037551 h 6613551"/>
              <a:gd name="connsiteX5" fmla="*/ 576000 w 576000"/>
              <a:gd name="connsiteY5" fmla="*/ 6282010 h 6613551"/>
              <a:gd name="connsiteX6" fmla="*/ 576000 w 576000"/>
              <a:gd name="connsiteY6" fmla="*/ 6613551 h 6613551"/>
              <a:gd name="connsiteX7" fmla="*/ 0 w 576000"/>
              <a:gd name="connsiteY7" fmla="*/ 6613551 h 6613551"/>
              <a:gd name="connsiteX8" fmla="*/ 0 w 576000"/>
              <a:gd name="connsiteY8" fmla="*/ 6570010 h 6613551"/>
              <a:gd name="connsiteX9" fmla="*/ 0 w 576000"/>
              <a:gd name="connsiteY9" fmla="*/ 6037551 h 6613551"/>
              <a:gd name="connsiteX10" fmla="*/ 0 w 576000"/>
              <a:gd name="connsiteY10" fmla="*/ 10 h 661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6000" h="6613551">
                <a:moveTo>
                  <a:pt x="1" y="0"/>
                </a:moveTo>
                <a:lnTo>
                  <a:pt x="1" y="2852539"/>
                </a:lnTo>
                <a:lnTo>
                  <a:pt x="288473" y="3141010"/>
                </a:lnTo>
                <a:lnTo>
                  <a:pt x="576000" y="3141010"/>
                </a:lnTo>
                <a:lnTo>
                  <a:pt x="576000" y="6037551"/>
                </a:lnTo>
                <a:lnTo>
                  <a:pt x="576000" y="6282010"/>
                </a:lnTo>
                <a:lnTo>
                  <a:pt x="576000" y="6613551"/>
                </a:lnTo>
                <a:lnTo>
                  <a:pt x="0" y="6613551"/>
                </a:lnTo>
                <a:lnTo>
                  <a:pt x="0" y="6570010"/>
                </a:lnTo>
                <a:lnTo>
                  <a:pt x="0" y="6037551"/>
                </a:lnTo>
                <a:lnTo>
                  <a:pt x="0" y="10"/>
                </a:lnTo>
                <a:close/>
              </a:path>
            </a:pathLst>
          </a:custGeom>
          <a:solidFill>
            <a:srgbClr val="3353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478AD93D-294C-C41F-3037-03CBB74EC79B}"/>
              </a:ext>
            </a:extLst>
          </p:cNvPr>
          <p:cNvSpPr txBox="1"/>
          <p:nvPr/>
        </p:nvSpPr>
        <p:spPr>
          <a:xfrm rot="16200000">
            <a:off x="10918842" y="1570541"/>
            <a:ext cx="197031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التركيز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A62E7068-D393-871D-ABA5-D3B26470EC47}"/>
              </a:ext>
            </a:extLst>
          </p:cNvPr>
          <p:cNvSpPr/>
          <p:nvPr/>
        </p:nvSpPr>
        <p:spPr>
          <a:xfrm>
            <a:off x="-936171" y="435429"/>
            <a:ext cx="468085" cy="478971"/>
          </a:xfrm>
          <a:prstGeom prst="rect">
            <a:avLst/>
          </a:prstGeom>
          <a:solidFill>
            <a:srgbClr val="25A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2FAC0C6C-9A24-3762-BACD-482C14CFDEAE}"/>
              </a:ext>
            </a:extLst>
          </p:cNvPr>
          <p:cNvSpPr/>
          <p:nvPr/>
        </p:nvSpPr>
        <p:spPr>
          <a:xfrm>
            <a:off x="-936171" y="1001486"/>
            <a:ext cx="468085" cy="478971"/>
          </a:xfrm>
          <a:prstGeom prst="rect">
            <a:avLst/>
          </a:prstGeom>
          <a:solidFill>
            <a:srgbClr val="96C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B53169F9-EDFE-11CB-AC10-ACA0F856A50C}"/>
              </a:ext>
            </a:extLst>
          </p:cNvPr>
          <p:cNvSpPr/>
          <p:nvPr/>
        </p:nvSpPr>
        <p:spPr>
          <a:xfrm>
            <a:off x="-936179" y="1561887"/>
            <a:ext cx="468085" cy="478971"/>
          </a:xfrm>
          <a:prstGeom prst="rect">
            <a:avLst/>
          </a:prstGeom>
          <a:solidFill>
            <a:srgbClr val="FFEE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05F93B3F-E5A0-4BDF-7DC6-DF249FF14D56}"/>
              </a:ext>
            </a:extLst>
          </p:cNvPr>
          <p:cNvSpPr/>
          <p:nvPr/>
        </p:nvSpPr>
        <p:spPr>
          <a:xfrm>
            <a:off x="-936173" y="2122288"/>
            <a:ext cx="468085" cy="478971"/>
          </a:xfrm>
          <a:prstGeom prst="rect">
            <a:avLst/>
          </a:prstGeom>
          <a:solidFill>
            <a:srgbClr val="FAE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69DA2D77-7338-5144-1992-997178C7B23D}"/>
              </a:ext>
            </a:extLst>
          </p:cNvPr>
          <p:cNvSpPr/>
          <p:nvPr/>
        </p:nvSpPr>
        <p:spPr>
          <a:xfrm>
            <a:off x="-936179" y="2682688"/>
            <a:ext cx="468085" cy="478971"/>
          </a:xfrm>
          <a:prstGeom prst="rect">
            <a:avLst/>
          </a:prstGeom>
          <a:solidFill>
            <a:srgbClr val="D95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9BB68C7E-F10C-29E0-3261-8DD90379E13E}"/>
              </a:ext>
            </a:extLst>
          </p:cNvPr>
          <p:cNvSpPr/>
          <p:nvPr/>
        </p:nvSpPr>
        <p:spPr>
          <a:xfrm>
            <a:off x="-936175" y="3243090"/>
            <a:ext cx="468085" cy="478971"/>
          </a:xfrm>
          <a:prstGeom prst="rect">
            <a:avLst/>
          </a:prstGeom>
          <a:solidFill>
            <a:srgbClr val="3353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E67E58A8-0B80-D498-30ED-D5375E6C433F}"/>
              </a:ext>
            </a:extLst>
          </p:cNvPr>
          <p:cNvSpPr/>
          <p:nvPr/>
        </p:nvSpPr>
        <p:spPr>
          <a:xfrm>
            <a:off x="-936176" y="3803491"/>
            <a:ext cx="468085" cy="478971"/>
          </a:xfrm>
          <a:prstGeom prst="rect">
            <a:avLst/>
          </a:prstGeom>
          <a:solidFill>
            <a:srgbClr val="FFAD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9846E5C3-E063-D494-BBC3-3A507DFC2D20}"/>
              </a:ext>
            </a:extLst>
          </p:cNvPr>
          <p:cNvSpPr/>
          <p:nvPr/>
        </p:nvSpPr>
        <p:spPr>
          <a:xfrm>
            <a:off x="-936179" y="4363892"/>
            <a:ext cx="468085" cy="478971"/>
          </a:xfrm>
          <a:prstGeom prst="rect">
            <a:avLst/>
          </a:prstGeom>
          <a:solidFill>
            <a:srgbClr val="D96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A7BC923C-9090-739E-2F9A-83C785BB5BED}"/>
              </a:ext>
            </a:extLst>
          </p:cNvPr>
          <p:cNvSpPr/>
          <p:nvPr/>
        </p:nvSpPr>
        <p:spPr>
          <a:xfrm>
            <a:off x="-936179" y="4923013"/>
            <a:ext cx="468085" cy="478971"/>
          </a:xfrm>
          <a:prstGeom prst="rect">
            <a:avLst/>
          </a:prstGeom>
          <a:solidFill>
            <a:srgbClr val="F8F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93A68926-5B7B-634F-7F94-5A041CA6B0DF}"/>
              </a:ext>
            </a:extLst>
          </p:cNvPr>
          <p:cNvSpPr/>
          <p:nvPr/>
        </p:nvSpPr>
        <p:spPr>
          <a:xfrm>
            <a:off x="-936179" y="5438591"/>
            <a:ext cx="468085" cy="478971"/>
          </a:xfrm>
          <a:prstGeom prst="rect">
            <a:avLst/>
          </a:prstGeom>
          <a:solidFill>
            <a:srgbClr val="F8A4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2DDFE4FA-9F35-1309-3442-48DF31A1C2C1}"/>
              </a:ext>
            </a:extLst>
          </p:cNvPr>
          <p:cNvSpPr/>
          <p:nvPr/>
        </p:nvSpPr>
        <p:spPr>
          <a:xfrm>
            <a:off x="-936179" y="6084798"/>
            <a:ext cx="468085" cy="478971"/>
          </a:xfrm>
          <a:prstGeom prst="rect">
            <a:avLst/>
          </a:prstGeom>
          <a:solidFill>
            <a:srgbClr val="465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6" name="رسم 35" descr="مُحاضِر مع تعبئة خالصة">
            <a:extLst>
              <a:ext uri="{FF2B5EF4-FFF2-40B4-BE49-F238E27FC236}">
                <a16:creationId xmlns:a16="http://schemas.microsoft.com/office/drawing/2014/main" id="{F8A83CA5-DF6F-A030-F4DB-4436B5263A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22415" y="5048744"/>
            <a:ext cx="396000" cy="396000"/>
          </a:xfrm>
          <a:prstGeom prst="rect">
            <a:avLst/>
          </a:prstGeom>
        </p:spPr>
      </p:pic>
      <p:pic>
        <p:nvPicPr>
          <p:cNvPr id="37" name="رسم 36" descr="شطب جزئي للمهام في الحافظة مع تعبئة خالصة">
            <a:extLst>
              <a:ext uri="{FF2B5EF4-FFF2-40B4-BE49-F238E27FC236}">
                <a16:creationId xmlns:a16="http://schemas.microsoft.com/office/drawing/2014/main" id="{FEF847A5-7B5B-102B-D283-15EFA3B1BA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722415" y="5993244"/>
            <a:ext cx="396000" cy="396000"/>
          </a:xfrm>
          <a:prstGeom prst="rect">
            <a:avLst/>
          </a:prstGeom>
        </p:spPr>
      </p:pic>
      <p:pic>
        <p:nvPicPr>
          <p:cNvPr id="2" name="رسم 1" descr="تشغيل الأضواء مع تعبئة خالصة">
            <a:extLst>
              <a:ext uri="{FF2B5EF4-FFF2-40B4-BE49-F238E27FC236}">
                <a16:creationId xmlns:a16="http://schemas.microsoft.com/office/drawing/2014/main" id="{CE5C717D-F96A-63D0-1C9F-2C3034E8F6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677259" y="4104245"/>
            <a:ext cx="432000" cy="432000"/>
          </a:xfrm>
          <a:prstGeom prst="rect">
            <a:avLst/>
          </a:prstGeom>
        </p:spPr>
      </p:pic>
      <p:pic>
        <p:nvPicPr>
          <p:cNvPr id="3" name="رسم 2" descr="حبل معقَد مع تعبئة خالصة">
            <a:extLst>
              <a:ext uri="{FF2B5EF4-FFF2-40B4-BE49-F238E27FC236}">
                <a16:creationId xmlns:a16="http://schemas.microsoft.com/office/drawing/2014/main" id="{B764B8A3-43CB-E74B-659E-8EB016614D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306" y="3841306"/>
            <a:ext cx="360000" cy="360000"/>
          </a:xfrm>
          <a:prstGeom prst="rect">
            <a:avLst/>
          </a:prstGeom>
        </p:spPr>
      </p:pic>
      <p:pic>
        <p:nvPicPr>
          <p:cNvPr id="4" name="رسم 3" descr="خطاب مع تعبئة خالصة">
            <a:extLst>
              <a:ext uri="{FF2B5EF4-FFF2-40B4-BE49-F238E27FC236}">
                <a16:creationId xmlns:a16="http://schemas.microsoft.com/office/drawing/2014/main" id="{DBD1C513-4A94-0E0E-9449-3A6E2202CAC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5306" y="3158661"/>
            <a:ext cx="360000" cy="360000"/>
          </a:xfrm>
          <a:prstGeom prst="rect">
            <a:avLst/>
          </a:prstGeom>
        </p:spPr>
      </p:pic>
      <p:pic>
        <p:nvPicPr>
          <p:cNvPr id="5" name="رسم 4" descr="نقطة الهدف مع تعبئة خالصة">
            <a:extLst>
              <a:ext uri="{FF2B5EF4-FFF2-40B4-BE49-F238E27FC236}">
                <a16:creationId xmlns:a16="http://schemas.microsoft.com/office/drawing/2014/main" id="{22DD8071-D641-43D1-95A4-5283BBF65D0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5306" y="2476018"/>
            <a:ext cx="360000" cy="360000"/>
          </a:xfrm>
          <a:prstGeom prst="rect">
            <a:avLst/>
          </a:prstGeom>
        </p:spPr>
      </p:pic>
      <p:pic>
        <p:nvPicPr>
          <p:cNvPr id="6" name="رسم 5" descr="فكرة جيدة مع تعبئة خالصة">
            <a:extLst>
              <a:ext uri="{FF2B5EF4-FFF2-40B4-BE49-F238E27FC236}">
                <a16:creationId xmlns:a16="http://schemas.microsoft.com/office/drawing/2014/main" id="{65ECE9D0-D149-5B2E-1672-D4C2F2CFA41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5306" y="1110732"/>
            <a:ext cx="360000" cy="360000"/>
          </a:xfrm>
          <a:prstGeom prst="rect">
            <a:avLst/>
          </a:prstGeom>
        </p:spPr>
      </p:pic>
      <p:pic>
        <p:nvPicPr>
          <p:cNvPr id="8" name="رسم 7" descr="فقاعة فكرة مع تعبئة خالصة">
            <a:extLst>
              <a:ext uri="{FF2B5EF4-FFF2-40B4-BE49-F238E27FC236}">
                <a16:creationId xmlns:a16="http://schemas.microsoft.com/office/drawing/2014/main" id="{CCDA9321-2519-1A7D-9D00-D2DA1199935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5306" y="1793375"/>
            <a:ext cx="360000" cy="360000"/>
          </a:xfrm>
          <a:prstGeom prst="rect">
            <a:avLst/>
          </a:prstGeom>
        </p:spPr>
      </p:pic>
      <p:pic>
        <p:nvPicPr>
          <p:cNvPr id="9" name="رسم 8" descr="شاشة جهاز العرض مع تعبئة خالصة">
            <a:extLst>
              <a:ext uri="{FF2B5EF4-FFF2-40B4-BE49-F238E27FC236}">
                <a16:creationId xmlns:a16="http://schemas.microsoft.com/office/drawing/2014/main" id="{D769FEEC-967B-B611-5211-DA7FCE97A1B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5306" y="428089"/>
            <a:ext cx="360000" cy="360000"/>
          </a:xfrm>
          <a:prstGeom prst="rect">
            <a:avLst/>
          </a:prstGeom>
        </p:spPr>
      </p:pic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8B2ACC2A-7E7C-D224-EF3F-B465E669E558}"/>
              </a:ext>
            </a:extLst>
          </p:cNvPr>
          <p:cNvSpPr/>
          <p:nvPr/>
        </p:nvSpPr>
        <p:spPr>
          <a:xfrm>
            <a:off x="3306" y="1757375"/>
            <a:ext cx="432000" cy="432000"/>
          </a:xfrm>
          <a:prstGeom prst="ellipse">
            <a:avLst/>
          </a:prstGeom>
          <a:noFill/>
          <a:ln w="57150">
            <a:solidFill>
              <a:srgbClr val="3353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مربع نص 23">
                <a:extLst>
                  <a:ext uri="{FF2B5EF4-FFF2-40B4-BE49-F238E27FC236}">
                    <a16:creationId xmlns:a16="http://schemas.microsoft.com/office/drawing/2014/main" id="{BF63FC1D-366C-ABF9-700B-6ED0DEBEE5D7}"/>
                  </a:ext>
                </a:extLst>
              </p:cNvPr>
              <p:cNvSpPr txBox="1"/>
              <p:nvPr/>
            </p:nvSpPr>
            <p:spPr>
              <a:xfrm>
                <a:off x="2306025" y="1320820"/>
                <a:ext cx="7579950" cy="13849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ar-SA" sz="2800" b="1" dirty="0"/>
                  <a:t>عند وضع  </a:t>
                </a:r>
                <a:r>
                  <a:rPr lang="en-US" sz="2800" b="1" dirty="0"/>
                  <a:t>200g</a:t>
                </a:r>
                <a:r>
                  <a:rPr lang="ar-SA" sz="2800" b="1" dirty="0"/>
                  <a:t> من مكعبات ال</a:t>
                </a:r>
                <a:r>
                  <a:rPr lang="ar-BH" sz="2800" b="1" dirty="0"/>
                  <a:t>ث</a:t>
                </a:r>
                <a:r>
                  <a:rPr lang="ar-SA" sz="2800" b="1" dirty="0"/>
                  <a:t>لج في كأس موضوعة على سخان كهربائي , ماذا سيحدث اثناء ازدياد درجة الحرارة من الصفر الى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𝟏𝟎𝟎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ar-SA" sz="2800" b="1" dirty="0"/>
                  <a:t>  عند ضغط جوي واحد (   </a:t>
                </a:r>
                <a:r>
                  <a:rPr lang="en-US" sz="2800" b="1" dirty="0"/>
                  <a:t>1atm</a:t>
                </a:r>
                <a:r>
                  <a:rPr lang="ar-SA" sz="2800" b="1" dirty="0"/>
                  <a:t>   ) ؟</a:t>
                </a:r>
              </a:p>
            </p:txBody>
          </p:sp>
        </mc:Choice>
        <mc:Fallback xmlns="">
          <p:sp>
            <p:nvSpPr>
              <p:cNvPr id="24" name="مربع نص 23">
                <a:extLst>
                  <a:ext uri="{FF2B5EF4-FFF2-40B4-BE49-F238E27FC236}">
                    <a16:creationId xmlns:a16="http://schemas.microsoft.com/office/drawing/2014/main" id="{BF63FC1D-366C-ABF9-700B-6ED0DEBEE5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6025" y="1320820"/>
                <a:ext cx="7579950" cy="1384995"/>
              </a:xfrm>
              <a:prstGeom prst="rect">
                <a:avLst/>
              </a:prstGeom>
              <a:blipFill>
                <a:blip r:embed="rId20"/>
                <a:stretch>
                  <a:fillRect t="-5727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مربع نص 24">
                <a:extLst>
                  <a:ext uri="{FF2B5EF4-FFF2-40B4-BE49-F238E27FC236}">
                    <a16:creationId xmlns:a16="http://schemas.microsoft.com/office/drawing/2014/main" id="{B7623E30-9CFA-D6E6-2B41-BED9B40B7CE7}"/>
                  </a:ext>
                </a:extLst>
              </p:cNvPr>
              <p:cNvSpPr txBox="1"/>
              <p:nvPr/>
            </p:nvSpPr>
            <p:spPr>
              <a:xfrm>
                <a:off x="1261930" y="2609910"/>
                <a:ext cx="9013230" cy="25978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ar-BH" sz="2800" dirty="0">
                    <a:solidFill>
                      <a:srgbClr val="FF0000"/>
                    </a:solidFill>
                  </a:rPr>
                  <a:t>يمر الماء المتجمد بالحالات الثلاث للمادة , فعندما تسخن الكأس يبدأ الجليد في الانصهار ,وعندما يتحول الجليد كله الى ماء سائل تأخذ درجة الحرارة الماء في الارتفاع , وعند درجة </a:t>
                </a:r>
                <a:r>
                  <a:rPr lang="en-US" sz="2800" dirty="0">
                    <a:solidFill>
                      <a:srgbClr val="FF0000"/>
                    </a:solidFill>
                  </a:rPr>
                  <a:t>100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ar-BH" sz="2800" dirty="0">
                    <a:solidFill>
                      <a:srgbClr val="FF0000"/>
                    </a:solidFill>
                  </a:rPr>
                  <a:t> وضغط جوي </a:t>
                </a:r>
                <a:r>
                  <a:rPr lang="en-US" sz="2800" dirty="0">
                    <a:solidFill>
                      <a:srgbClr val="FF0000"/>
                    </a:solidFill>
                  </a:rPr>
                  <a:t>1 atm</a:t>
                </a:r>
                <a:r>
                  <a:rPr lang="ar-SA" sz="2800" dirty="0">
                    <a:solidFill>
                      <a:srgbClr val="FF0000"/>
                    </a:solidFill>
                  </a:rPr>
                  <a:t> يبدأ الماء في الغليان والتحول الى بخار ماء (غاز) .</a:t>
                </a:r>
              </a:p>
            </p:txBody>
          </p:sp>
        </mc:Choice>
        <mc:Fallback xmlns="">
          <p:sp>
            <p:nvSpPr>
              <p:cNvPr id="25" name="مربع نص 24">
                <a:extLst>
                  <a:ext uri="{FF2B5EF4-FFF2-40B4-BE49-F238E27FC236}">
                    <a16:creationId xmlns:a16="http://schemas.microsoft.com/office/drawing/2014/main" id="{B7623E30-9CFA-D6E6-2B41-BED9B40B7C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930" y="2609910"/>
                <a:ext cx="9013230" cy="2597827"/>
              </a:xfrm>
              <a:prstGeom prst="rect">
                <a:avLst/>
              </a:prstGeom>
              <a:blipFill>
                <a:blip r:embed="rId21"/>
                <a:stretch>
                  <a:fillRect l="-2231" r="-1217" b="-5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مربع نص 32">
            <a:extLst>
              <a:ext uri="{FF2B5EF4-FFF2-40B4-BE49-F238E27FC236}">
                <a16:creationId xmlns:a16="http://schemas.microsoft.com/office/drawing/2014/main" id="{FB5329FD-E6EB-D422-D2E1-C3A7DDA4894E}"/>
              </a:ext>
            </a:extLst>
          </p:cNvPr>
          <p:cNvSpPr txBox="1"/>
          <p:nvPr/>
        </p:nvSpPr>
        <p:spPr>
          <a:xfrm>
            <a:off x="1075751" y="4555154"/>
            <a:ext cx="9263142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2800" dirty="0">
                <a:solidFill>
                  <a:schemeClr val="bg1">
                    <a:lumMod val="85000"/>
                  </a:schemeClr>
                </a:solidFill>
              </a:rPr>
              <a:t>............................................................................................</a:t>
            </a:r>
          </a:p>
        </p:txBody>
      </p:sp>
      <p:sp>
        <p:nvSpPr>
          <p:cNvPr id="39" name="فقاعة التفكير: على شكل سحابة 38">
            <a:extLst>
              <a:ext uri="{FF2B5EF4-FFF2-40B4-BE49-F238E27FC236}">
                <a16:creationId xmlns:a16="http://schemas.microsoft.com/office/drawing/2014/main" id="{F4019A14-7F20-B380-0C83-7554D9C86868}"/>
              </a:ext>
            </a:extLst>
          </p:cNvPr>
          <p:cNvSpPr/>
          <p:nvPr/>
        </p:nvSpPr>
        <p:spPr>
          <a:xfrm>
            <a:off x="9709310" y="-89019"/>
            <a:ext cx="1259166" cy="1249680"/>
          </a:xfrm>
          <a:prstGeom prst="cloudCallout">
            <a:avLst>
              <a:gd name="adj1" fmla="val -78929"/>
              <a:gd name="adj2" fmla="val 50305"/>
            </a:avLst>
          </a:prstGeom>
          <a:solidFill>
            <a:srgbClr val="FBCFC1"/>
          </a:solidFill>
          <a:ln w="28575">
            <a:solidFill>
              <a:srgbClr val="D95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</a:rPr>
              <a:t>ف</a:t>
            </a:r>
            <a:r>
              <a:rPr lang="ar-BH" sz="4000" b="1" dirty="0">
                <a:solidFill>
                  <a:schemeClr val="tx1"/>
                </a:solidFill>
              </a:rPr>
              <a:t>ك</a:t>
            </a:r>
            <a:r>
              <a:rPr lang="ar-SA" sz="4000" b="1" dirty="0">
                <a:solidFill>
                  <a:schemeClr val="tx1"/>
                </a:solidFill>
              </a:rPr>
              <a:t>ر</a:t>
            </a:r>
          </a:p>
        </p:txBody>
      </p:sp>
    </p:spTree>
    <p:extLst>
      <p:ext uri="{BB962C8B-B14F-4D97-AF65-F5344CB8AC3E}">
        <p14:creationId xmlns:p14="http://schemas.microsoft.com/office/powerpoint/2010/main" val="203287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4" grpId="0"/>
      <p:bldP spid="25" grpId="0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: شكل 6">
            <a:extLst>
              <a:ext uri="{FF2B5EF4-FFF2-40B4-BE49-F238E27FC236}">
                <a16:creationId xmlns:a16="http://schemas.microsoft.com/office/drawing/2014/main" id="{CDE1E5B3-6AD6-5E5C-C924-5576DD64FF82}"/>
              </a:ext>
            </a:extLst>
          </p:cNvPr>
          <p:cNvSpPr/>
          <p:nvPr/>
        </p:nvSpPr>
        <p:spPr>
          <a:xfrm>
            <a:off x="11616001" y="2"/>
            <a:ext cx="575999" cy="3429000"/>
          </a:xfrm>
          <a:custGeom>
            <a:avLst/>
            <a:gdLst>
              <a:gd name="connsiteX0" fmla="*/ 287999 w 575999"/>
              <a:gd name="connsiteY0" fmla="*/ 0 h 3429000"/>
              <a:gd name="connsiteX1" fmla="*/ 575999 w 575999"/>
              <a:gd name="connsiteY1" fmla="*/ 0 h 3429000"/>
              <a:gd name="connsiteX2" fmla="*/ 575999 w 575999"/>
              <a:gd name="connsiteY2" fmla="*/ 3429000 h 3429000"/>
              <a:gd name="connsiteX3" fmla="*/ 288472 w 575999"/>
              <a:gd name="connsiteY3" fmla="*/ 3429000 h 3429000"/>
              <a:gd name="connsiteX4" fmla="*/ 0 w 575999"/>
              <a:gd name="connsiteY4" fmla="*/ 3140529 h 3429000"/>
              <a:gd name="connsiteX5" fmla="*/ 0 w 575999"/>
              <a:gd name="connsiteY5" fmla="*/ 287990 h 3429000"/>
              <a:gd name="connsiteX6" fmla="*/ 5850 w 575999"/>
              <a:gd name="connsiteY6" fmla="*/ 229958 h 3429000"/>
              <a:gd name="connsiteX7" fmla="*/ 287999 w 575999"/>
              <a:gd name="connsiteY7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5999" h="3429000">
                <a:moveTo>
                  <a:pt x="287999" y="0"/>
                </a:moveTo>
                <a:lnTo>
                  <a:pt x="575999" y="0"/>
                </a:lnTo>
                <a:lnTo>
                  <a:pt x="575999" y="3429000"/>
                </a:lnTo>
                <a:lnTo>
                  <a:pt x="288472" y="3429000"/>
                </a:lnTo>
                <a:lnTo>
                  <a:pt x="0" y="3140529"/>
                </a:lnTo>
                <a:lnTo>
                  <a:pt x="0" y="287990"/>
                </a:lnTo>
                <a:lnTo>
                  <a:pt x="5850" y="229958"/>
                </a:lnTo>
                <a:cubicBezTo>
                  <a:pt x="32705" y="98721"/>
                  <a:pt x="148823" y="0"/>
                  <a:pt x="287999" y="0"/>
                </a:cubicBezTo>
                <a:close/>
              </a:path>
            </a:pathLst>
          </a:custGeom>
          <a:solidFill>
            <a:srgbClr val="E0E8F4"/>
          </a:solidFill>
          <a:ln>
            <a:solidFill>
              <a:srgbClr val="3353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12" name="شكل حر: شكل 11">
            <a:extLst>
              <a:ext uri="{FF2B5EF4-FFF2-40B4-BE49-F238E27FC236}">
                <a16:creationId xmlns:a16="http://schemas.microsoft.com/office/drawing/2014/main" id="{E54964E9-7A4E-DC35-C23C-5DC4ABD38D5F}"/>
              </a:ext>
            </a:extLst>
          </p:cNvPr>
          <p:cNvSpPr/>
          <p:nvPr/>
        </p:nvSpPr>
        <p:spPr>
          <a:xfrm>
            <a:off x="11615999" y="299280"/>
            <a:ext cx="576000" cy="6570008"/>
          </a:xfrm>
          <a:custGeom>
            <a:avLst/>
            <a:gdLst>
              <a:gd name="connsiteX0" fmla="*/ 1 w 576000"/>
              <a:gd name="connsiteY0" fmla="*/ 0 h 6613551"/>
              <a:gd name="connsiteX1" fmla="*/ 1 w 576000"/>
              <a:gd name="connsiteY1" fmla="*/ 2852539 h 6613551"/>
              <a:gd name="connsiteX2" fmla="*/ 288473 w 576000"/>
              <a:gd name="connsiteY2" fmla="*/ 3141010 h 6613551"/>
              <a:gd name="connsiteX3" fmla="*/ 576000 w 576000"/>
              <a:gd name="connsiteY3" fmla="*/ 3141010 h 6613551"/>
              <a:gd name="connsiteX4" fmla="*/ 576000 w 576000"/>
              <a:gd name="connsiteY4" fmla="*/ 6037551 h 6613551"/>
              <a:gd name="connsiteX5" fmla="*/ 576000 w 576000"/>
              <a:gd name="connsiteY5" fmla="*/ 6282010 h 6613551"/>
              <a:gd name="connsiteX6" fmla="*/ 576000 w 576000"/>
              <a:gd name="connsiteY6" fmla="*/ 6613551 h 6613551"/>
              <a:gd name="connsiteX7" fmla="*/ 0 w 576000"/>
              <a:gd name="connsiteY7" fmla="*/ 6613551 h 6613551"/>
              <a:gd name="connsiteX8" fmla="*/ 0 w 576000"/>
              <a:gd name="connsiteY8" fmla="*/ 6570010 h 6613551"/>
              <a:gd name="connsiteX9" fmla="*/ 0 w 576000"/>
              <a:gd name="connsiteY9" fmla="*/ 6037551 h 6613551"/>
              <a:gd name="connsiteX10" fmla="*/ 0 w 576000"/>
              <a:gd name="connsiteY10" fmla="*/ 10 h 661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6000" h="6613551">
                <a:moveTo>
                  <a:pt x="1" y="0"/>
                </a:moveTo>
                <a:lnTo>
                  <a:pt x="1" y="2852539"/>
                </a:lnTo>
                <a:lnTo>
                  <a:pt x="288473" y="3141010"/>
                </a:lnTo>
                <a:lnTo>
                  <a:pt x="576000" y="3141010"/>
                </a:lnTo>
                <a:lnTo>
                  <a:pt x="576000" y="6037551"/>
                </a:lnTo>
                <a:lnTo>
                  <a:pt x="576000" y="6282010"/>
                </a:lnTo>
                <a:lnTo>
                  <a:pt x="576000" y="6613551"/>
                </a:lnTo>
                <a:lnTo>
                  <a:pt x="0" y="6613551"/>
                </a:lnTo>
                <a:lnTo>
                  <a:pt x="0" y="6570010"/>
                </a:lnTo>
                <a:lnTo>
                  <a:pt x="0" y="6037551"/>
                </a:lnTo>
                <a:lnTo>
                  <a:pt x="0" y="10"/>
                </a:lnTo>
                <a:close/>
              </a:path>
            </a:pathLst>
          </a:custGeom>
          <a:solidFill>
            <a:srgbClr val="3353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478AD93D-294C-C41F-3037-03CBB74EC79B}"/>
              </a:ext>
            </a:extLst>
          </p:cNvPr>
          <p:cNvSpPr txBox="1"/>
          <p:nvPr/>
        </p:nvSpPr>
        <p:spPr>
          <a:xfrm rot="16200000">
            <a:off x="10918842" y="1570541"/>
            <a:ext cx="197031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التركيز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A62E7068-D393-871D-ABA5-D3B26470EC47}"/>
              </a:ext>
            </a:extLst>
          </p:cNvPr>
          <p:cNvSpPr/>
          <p:nvPr/>
        </p:nvSpPr>
        <p:spPr>
          <a:xfrm>
            <a:off x="-936171" y="435429"/>
            <a:ext cx="468085" cy="478971"/>
          </a:xfrm>
          <a:prstGeom prst="rect">
            <a:avLst/>
          </a:prstGeom>
          <a:solidFill>
            <a:srgbClr val="25A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2FAC0C6C-9A24-3762-BACD-482C14CFDEAE}"/>
              </a:ext>
            </a:extLst>
          </p:cNvPr>
          <p:cNvSpPr/>
          <p:nvPr/>
        </p:nvSpPr>
        <p:spPr>
          <a:xfrm>
            <a:off x="-936171" y="1001486"/>
            <a:ext cx="468085" cy="478971"/>
          </a:xfrm>
          <a:prstGeom prst="rect">
            <a:avLst/>
          </a:prstGeom>
          <a:solidFill>
            <a:srgbClr val="96C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B53169F9-EDFE-11CB-AC10-ACA0F856A50C}"/>
              </a:ext>
            </a:extLst>
          </p:cNvPr>
          <p:cNvSpPr/>
          <p:nvPr/>
        </p:nvSpPr>
        <p:spPr>
          <a:xfrm>
            <a:off x="-936179" y="1561887"/>
            <a:ext cx="468085" cy="478971"/>
          </a:xfrm>
          <a:prstGeom prst="rect">
            <a:avLst/>
          </a:prstGeom>
          <a:solidFill>
            <a:srgbClr val="FFEE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05F93B3F-E5A0-4BDF-7DC6-DF249FF14D56}"/>
              </a:ext>
            </a:extLst>
          </p:cNvPr>
          <p:cNvSpPr/>
          <p:nvPr/>
        </p:nvSpPr>
        <p:spPr>
          <a:xfrm>
            <a:off x="-936173" y="2122288"/>
            <a:ext cx="468085" cy="478971"/>
          </a:xfrm>
          <a:prstGeom prst="rect">
            <a:avLst/>
          </a:prstGeom>
          <a:solidFill>
            <a:srgbClr val="FAE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69DA2D77-7338-5144-1992-997178C7B23D}"/>
              </a:ext>
            </a:extLst>
          </p:cNvPr>
          <p:cNvSpPr/>
          <p:nvPr/>
        </p:nvSpPr>
        <p:spPr>
          <a:xfrm>
            <a:off x="-936179" y="2682688"/>
            <a:ext cx="468085" cy="478971"/>
          </a:xfrm>
          <a:prstGeom prst="rect">
            <a:avLst/>
          </a:prstGeom>
          <a:solidFill>
            <a:srgbClr val="D95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9BB68C7E-F10C-29E0-3261-8DD90379E13E}"/>
              </a:ext>
            </a:extLst>
          </p:cNvPr>
          <p:cNvSpPr/>
          <p:nvPr/>
        </p:nvSpPr>
        <p:spPr>
          <a:xfrm>
            <a:off x="-936175" y="3243090"/>
            <a:ext cx="468085" cy="478971"/>
          </a:xfrm>
          <a:prstGeom prst="rect">
            <a:avLst/>
          </a:prstGeom>
          <a:solidFill>
            <a:srgbClr val="3353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E67E58A8-0B80-D498-30ED-D5375E6C433F}"/>
              </a:ext>
            </a:extLst>
          </p:cNvPr>
          <p:cNvSpPr/>
          <p:nvPr/>
        </p:nvSpPr>
        <p:spPr>
          <a:xfrm>
            <a:off x="-936176" y="3803491"/>
            <a:ext cx="468085" cy="478971"/>
          </a:xfrm>
          <a:prstGeom prst="rect">
            <a:avLst/>
          </a:prstGeom>
          <a:solidFill>
            <a:srgbClr val="FFAD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9846E5C3-E063-D494-BBC3-3A507DFC2D20}"/>
              </a:ext>
            </a:extLst>
          </p:cNvPr>
          <p:cNvSpPr/>
          <p:nvPr/>
        </p:nvSpPr>
        <p:spPr>
          <a:xfrm>
            <a:off x="-936179" y="4363892"/>
            <a:ext cx="468085" cy="478971"/>
          </a:xfrm>
          <a:prstGeom prst="rect">
            <a:avLst/>
          </a:prstGeom>
          <a:solidFill>
            <a:srgbClr val="D96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A7BC923C-9090-739E-2F9A-83C785BB5BED}"/>
              </a:ext>
            </a:extLst>
          </p:cNvPr>
          <p:cNvSpPr/>
          <p:nvPr/>
        </p:nvSpPr>
        <p:spPr>
          <a:xfrm>
            <a:off x="-936179" y="4923013"/>
            <a:ext cx="468085" cy="478971"/>
          </a:xfrm>
          <a:prstGeom prst="rect">
            <a:avLst/>
          </a:prstGeom>
          <a:solidFill>
            <a:srgbClr val="F8F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93A68926-5B7B-634F-7F94-5A041CA6B0DF}"/>
              </a:ext>
            </a:extLst>
          </p:cNvPr>
          <p:cNvSpPr/>
          <p:nvPr/>
        </p:nvSpPr>
        <p:spPr>
          <a:xfrm>
            <a:off x="-936179" y="5438591"/>
            <a:ext cx="468085" cy="478971"/>
          </a:xfrm>
          <a:prstGeom prst="rect">
            <a:avLst/>
          </a:prstGeom>
          <a:solidFill>
            <a:srgbClr val="F8A4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2DDFE4FA-9F35-1309-3442-48DF31A1C2C1}"/>
              </a:ext>
            </a:extLst>
          </p:cNvPr>
          <p:cNvSpPr/>
          <p:nvPr/>
        </p:nvSpPr>
        <p:spPr>
          <a:xfrm>
            <a:off x="-936179" y="6084798"/>
            <a:ext cx="468085" cy="478971"/>
          </a:xfrm>
          <a:prstGeom prst="rect">
            <a:avLst/>
          </a:prstGeom>
          <a:solidFill>
            <a:srgbClr val="465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6" name="رسم 35" descr="مُحاضِر مع تعبئة خالصة">
            <a:extLst>
              <a:ext uri="{FF2B5EF4-FFF2-40B4-BE49-F238E27FC236}">
                <a16:creationId xmlns:a16="http://schemas.microsoft.com/office/drawing/2014/main" id="{F8A83CA5-DF6F-A030-F4DB-4436B5263A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22415" y="5048744"/>
            <a:ext cx="396000" cy="396000"/>
          </a:xfrm>
          <a:prstGeom prst="rect">
            <a:avLst/>
          </a:prstGeom>
        </p:spPr>
      </p:pic>
      <p:pic>
        <p:nvPicPr>
          <p:cNvPr id="37" name="رسم 36" descr="شطب جزئي للمهام في الحافظة مع تعبئة خالصة">
            <a:extLst>
              <a:ext uri="{FF2B5EF4-FFF2-40B4-BE49-F238E27FC236}">
                <a16:creationId xmlns:a16="http://schemas.microsoft.com/office/drawing/2014/main" id="{FEF847A5-7B5B-102B-D283-15EFA3B1BA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722415" y="5993244"/>
            <a:ext cx="396000" cy="396000"/>
          </a:xfrm>
          <a:prstGeom prst="rect">
            <a:avLst/>
          </a:prstGeom>
        </p:spPr>
      </p:pic>
      <p:pic>
        <p:nvPicPr>
          <p:cNvPr id="2" name="رسم 1" descr="تشغيل الأضواء مع تعبئة خالصة">
            <a:extLst>
              <a:ext uri="{FF2B5EF4-FFF2-40B4-BE49-F238E27FC236}">
                <a16:creationId xmlns:a16="http://schemas.microsoft.com/office/drawing/2014/main" id="{0AB3C7AE-852C-9B77-7878-EF83190540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677259" y="4104245"/>
            <a:ext cx="432000" cy="432000"/>
          </a:xfrm>
          <a:prstGeom prst="rect">
            <a:avLst/>
          </a:prstGeom>
        </p:spPr>
      </p:pic>
      <p:pic>
        <p:nvPicPr>
          <p:cNvPr id="3" name="رسم 2" descr="حبل معقَد مع تعبئة خالصة">
            <a:extLst>
              <a:ext uri="{FF2B5EF4-FFF2-40B4-BE49-F238E27FC236}">
                <a16:creationId xmlns:a16="http://schemas.microsoft.com/office/drawing/2014/main" id="{E899FB30-F393-B274-F0B0-0A22D75104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306" y="3841306"/>
            <a:ext cx="360000" cy="360000"/>
          </a:xfrm>
          <a:prstGeom prst="rect">
            <a:avLst/>
          </a:prstGeom>
        </p:spPr>
      </p:pic>
      <p:pic>
        <p:nvPicPr>
          <p:cNvPr id="4" name="رسم 3" descr="خطاب مع تعبئة خالصة">
            <a:extLst>
              <a:ext uri="{FF2B5EF4-FFF2-40B4-BE49-F238E27FC236}">
                <a16:creationId xmlns:a16="http://schemas.microsoft.com/office/drawing/2014/main" id="{9A350B6E-1797-2B52-61A3-466C76C38B6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5306" y="3158661"/>
            <a:ext cx="360000" cy="360000"/>
          </a:xfrm>
          <a:prstGeom prst="rect">
            <a:avLst/>
          </a:prstGeom>
        </p:spPr>
      </p:pic>
      <p:pic>
        <p:nvPicPr>
          <p:cNvPr id="5" name="رسم 4" descr="نقطة الهدف مع تعبئة خالصة">
            <a:extLst>
              <a:ext uri="{FF2B5EF4-FFF2-40B4-BE49-F238E27FC236}">
                <a16:creationId xmlns:a16="http://schemas.microsoft.com/office/drawing/2014/main" id="{72FDCC3F-E60B-6181-5C8B-763DD3EB4B7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5306" y="2476018"/>
            <a:ext cx="360000" cy="360000"/>
          </a:xfrm>
          <a:prstGeom prst="rect">
            <a:avLst/>
          </a:prstGeom>
        </p:spPr>
      </p:pic>
      <p:pic>
        <p:nvPicPr>
          <p:cNvPr id="6" name="رسم 5" descr="فكرة جيدة مع تعبئة خالصة">
            <a:extLst>
              <a:ext uri="{FF2B5EF4-FFF2-40B4-BE49-F238E27FC236}">
                <a16:creationId xmlns:a16="http://schemas.microsoft.com/office/drawing/2014/main" id="{ACB0EB06-F2CF-E259-4995-61810045814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5306" y="1110732"/>
            <a:ext cx="360000" cy="360000"/>
          </a:xfrm>
          <a:prstGeom prst="rect">
            <a:avLst/>
          </a:prstGeom>
        </p:spPr>
      </p:pic>
      <p:pic>
        <p:nvPicPr>
          <p:cNvPr id="8" name="رسم 7" descr="فقاعة فكرة مع تعبئة خالصة">
            <a:extLst>
              <a:ext uri="{FF2B5EF4-FFF2-40B4-BE49-F238E27FC236}">
                <a16:creationId xmlns:a16="http://schemas.microsoft.com/office/drawing/2014/main" id="{D7D8171F-04AF-E2EA-B673-1D4A8003D07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5306" y="1793375"/>
            <a:ext cx="360000" cy="360000"/>
          </a:xfrm>
          <a:prstGeom prst="rect">
            <a:avLst/>
          </a:prstGeom>
        </p:spPr>
      </p:pic>
      <p:pic>
        <p:nvPicPr>
          <p:cNvPr id="9" name="رسم 8" descr="شاشة جهاز العرض مع تعبئة خالصة">
            <a:extLst>
              <a:ext uri="{FF2B5EF4-FFF2-40B4-BE49-F238E27FC236}">
                <a16:creationId xmlns:a16="http://schemas.microsoft.com/office/drawing/2014/main" id="{81E32879-39F8-9491-5A0B-14B40457A0B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5306" y="428089"/>
            <a:ext cx="360000" cy="360000"/>
          </a:xfrm>
          <a:prstGeom prst="rect">
            <a:avLst/>
          </a:prstGeom>
        </p:spPr>
      </p:pic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556410C5-42B0-4A78-4CD9-EA4567ADEDCB}"/>
              </a:ext>
            </a:extLst>
          </p:cNvPr>
          <p:cNvSpPr/>
          <p:nvPr/>
        </p:nvSpPr>
        <p:spPr>
          <a:xfrm>
            <a:off x="39306" y="2440956"/>
            <a:ext cx="432000" cy="432000"/>
          </a:xfrm>
          <a:prstGeom prst="ellipse">
            <a:avLst/>
          </a:prstGeom>
          <a:noFill/>
          <a:ln w="57150">
            <a:solidFill>
              <a:srgbClr val="3353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E188BBF9-7562-F0FA-137F-33DBC0339CB3}"/>
              </a:ext>
            </a:extLst>
          </p:cNvPr>
          <p:cNvSpPr txBox="1"/>
          <p:nvPr/>
        </p:nvSpPr>
        <p:spPr>
          <a:xfrm>
            <a:off x="3675321" y="2184400"/>
            <a:ext cx="6603212" cy="1966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r" defTabSz="914400" rtl="1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تعيين خواص المواد.</a:t>
            </a:r>
          </a:p>
          <a:p>
            <a:pPr marL="457200" marR="0" lvl="0" indent="-457200" algn="r" defTabSz="914400" rtl="1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تفرق بين الحالات الفيزيائية للمادة.</a:t>
            </a:r>
          </a:p>
          <a:p>
            <a:pPr marL="457200" marR="0" lvl="0" indent="-457200" algn="r" defTabSz="914400" rtl="1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تميز بين الخواص الفيزيائية والكيميائية للمواد.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8B249816-6C55-26F6-D1BD-4ABD8252A9C3}"/>
              </a:ext>
            </a:extLst>
          </p:cNvPr>
          <p:cNvSpPr txBox="1"/>
          <p:nvPr/>
        </p:nvSpPr>
        <p:spPr>
          <a:xfrm>
            <a:off x="4569015" y="709098"/>
            <a:ext cx="26275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/>
              <a:t>أهداف الدرس</a:t>
            </a:r>
          </a:p>
        </p:txBody>
      </p:sp>
    </p:spTree>
    <p:extLst>
      <p:ext uri="{BB962C8B-B14F-4D97-AF65-F5344CB8AC3E}">
        <p14:creationId xmlns:p14="http://schemas.microsoft.com/office/powerpoint/2010/main" val="94979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: شكل 6">
            <a:extLst>
              <a:ext uri="{FF2B5EF4-FFF2-40B4-BE49-F238E27FC236}">
                <a16:creationId xmlns:a16="http://schemas.microsoft.com/office/drawing/2014/main" id="{CDE1E5B3-6AD6-5E5C-C924-5576DD64FF82}"/>
              </a:ext>
            </a:extLst>
          </p:cNvPr>
          <p:cNvSpPr/>
          <p:nvPr/>
        </p:nvSpPr>
        <p:spPr>
          <a:xfrm>
            <a:off x="11616001" y="2"/>
            <a:ext cx="575999" cy="3429000"/>
          </a:xfrm>
          <a:custGeom>
            <a:avLst/>
            <a:gdLst>
              <a:gd name="connsiteX0" fmla="*/ 287999 w 575999"/>
              <a:gd name="connsiteY0" fmla="*/ 0 h 3429000"/>
              <a:gd name="connsiteX1" fmla="*/ 575999 w 575999"/>
              <a:gd name="connsiteY1" fmla="*/ 0 h 3429000"/>
              <a:gd name="connsiteX2" fmla="*/ 575999 w 575999"/>
              <a:gd name="connsiteY2" fmla="*/ 3429000 h 3429000"/>
              <a:gd name="connsiteX3" fmla="*/ 288472 w 575999"/>
              <a:gd name="connsiteY3" fmla="*/ 3429000 h 3429000"/>
              <a:gd name="connsiteX4" fmla="*/ 0 w 575999"/>
              <a:gd name="connsiteY4" fmla="*/ 3140529 h 3429000"/>
              <a:gd name="connsiteX5" fmla="*/ 0 w 575999"/>
              <a:gd name="connsiteY5" fmla="*/ 287990 h 3429000"/>
              <a:gd name="connsiteX6" fmla="*/ 5850 w 575999"/>
              <a:gd name="connsiteY6" fmla="*/ 229958 h 3429000"/>
              <a:gd name="connsiteX7" fmla="*/ 287999 w 575999"/>
              <a:gd name="connsiteY7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5999" h="3429000">
                <a:moveTo>
                  <a:pt x="287999" y="0"/>
                </a:moveTo>
                <a:lnTo>
                  <a:pt x="575999" y="0"/>
                </a:lnTo>
                <a:lnTo>
                  <a:pt x="575999" y="3429000"/>
                </a:lnTo>
                <a:lnTo>
                  <a:pt x="288472" y="3429000"/>
                </a:lnTo>
                <a:lnTo>
                  <a:pt x="0" y="3140529"/>
                </a:lnTo>
                <a:lnTo>
                  <a:pt x="0" y="287990"/>
                </a:lnTo>
                <a:lnTo>
                  <a:pt x="5850" y="229958"/>
                </a:lnTo>
                <a:cubicBezTo>
                  <a:pt x="32705" y="98721"/>
                  <a:pt x="148823" y="0"/>
                  <a:pt x="287999" y="0"/>
                </a:cubicBezTo>
                <a:close/>
              </a:path>
            </a:pathLst>
          </a:custGeom>
          <a:solidFill>
            <a:srgbClr val="E0E8F4"/>
          </a:solidFill>
          <a:ln>
            <a:solidFill>
              <a:srgbClr val="3353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12" name="شكل حر: شكل 11">
            <a:extLst>
              <a:ext uri="{FF2B5EF4-FFF2-40B4-BE49-F238E27FC236}">
                <a16:creationId xmlns:a16="http://schemas.microsoft.com/office/drawing/2014/main" id="{E54964E9-7A4E-DC35-C23C-5DC4ABD38D5F}"/>
              </a:ext>
            </a:extLst>
          </p:cNvPr>
          <p:cNvSpPr/>
          <p:nvPr/>
        </p:nvSpPr>
        <p:spPr>
          <a:xfrm>
            <a:off x="11615999" y="299280"/>
            <a:ext cx="576000" cy="6570008"/>
          </a:xfrm>
          <a:custGeom>
            <a:avLst/>
            <a:gdLst>
              <a:gd name="connsiteX0" fmla="*/ 1 w 576000"/>
              <a:gd name="connsiteY0" fmla="*/ 0 h 6613551"/>
              <a:gd name="connsiteX1" fmla="*/ 1 w 576000"/>
              <a:gd name="connsiteY1" fmla="*/ 2852539 h 6613551"/>
              <a:gd name="connsiteX2" fmla="*/ 288473 w 576000"/>
              <a:gd name="connsiteY2" fmla="*/ 3141010 h 6613551"/>
              <a:gd name="connsiteX3" fmla="*/ 576000 w 576000"/>
              <a:gd name="connsiteY3" fmla="*/ 3141010 h 6613551"/>
              <a:gd name="connsiteX4" fmla="*/ 576000 w 576000"/>
              <a:gd name="connsiteY4" fmla="*/ 6037551 h 6613551"/>
              <a:gd name="connsiteX5" fmla="*/ 576000 w 576000"/>
              <a:gd name="connsiteY5" fmla="*/ 6282010 h 6613551"/>
              <a:gd name="connsiteX6" fmla="*/ 576000 w 576000"/>
              <a:gd name="connsiteY6" fmla="*/ 6613551 h 6613551"/>
              <a:gd name="connsiteX7" fmla="*/ 0 w 576000"/>
              <a:gd name="connsiteY7" fmla="*/ 6613551 h 6613551"/>
              <a:gd name="connsiteX8" fmla="*/ 0 w 576000"/>
              <a:gd name="connsiteY8" fmla="*/ 6570010 h 6613551"/>
              <a:gd name="connsiteX9" fmla="*/ 0 w 576000"/>
              <a:gd name="connsiteY9" fmla="*/ 6037551 h 6613551"/>
              <a:gd name="connsiteX10" fmla="*/ 0 w 576000"/>
              <a:gd name="connsiteY10" fmla="*/ 10 h 661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6000" h="6613551">
                <a:moveTo>
                  <a:pt x="1" y="0"/>
                </a:moveTo>
                <a:lnTo>
                  <a:pt x="1" y="2852539"/>
                </a:lnTo>
                <a:lnTo>
                  <a:pt x="288473" y="3141010"/>
                </a:lnTo>
                <a:lnTo>
                  <a:pt x="576000" y="3141010"/>
                </a:lnTo>
                <a:lnTo>
                  <a:pt x="576000" y="6037551"/>
                </a:lnTo>
                <a:lnTo>
                  <a:pt x="576000" y="6282010"/>
                </a:lnTo>
                <a:lnTo>
                  <a:pt x="576000" y="6613551"/>
                </a:lnTo>
                <a:lnTo>
                  <a:pt x="0" y="6613551"/>
                </a:lnTo>
                <a:lnTo>
                  <a:pt x="0" y="6570010"/>
                </a:lnTo>
                <a:lnTo>
                  <a:pt x="0" y="6037551"/>
                </a:lnTo>
                <a:lnTo>
                  <a:pt x="0" y="10"/>
                </a:lnTo>
                <a:close/>
              </a:path>
            </a:pathLst>
          </a:custGeom>
          <a:solidFill>
            <a:srgbClr val="3353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478AD93D-294C-C41F-3037-03CBB74EC79B}"/>
              </a:ext>
            </a:extLst>
          </p:cNvPr>
          <p:cNvSpPr txBox="1"/>
          <p:nvPr/>
        </p:nvSpPr>
        <p:spPr>
          <a:xfrm rot="16200000">
            <a:off x="10918842" y="1570541"/>
            <a:ext cx="197031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التركيز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A62E7068-D393-871D-ABA5-D3B26470EC47}"/>
              </a:ext>
            </a:extLst>
          </p:cNvPr>
          <p:cNvSpPr/>
          <p:nvPr/>
        </p:nvSpPr>
        <p:spPr>
          <a:xfrm>
            <a:off x="-936171" y="435429"/>
            <a:ext cx="468085" cy="478971"/>
          </a:xfrm>
          <a:prstGeom prst="rect">
            <a:avLst/>
          </a:prstGeom>
          <a:solidFill>
            <a:srgbClr val="25A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2FAC0C6C-9A24-3762-BACD-482C14CFDEAE}"/>
              </a:ext>
            </a:extLst>
          </p:cNvPr>
          <p:cNvSpPr/>
          <p:nvPr/>
        </p:nvSpPr>
        <p:spPr>
          <a:xfrm>
            <a:off x="-936171" y="1001486"/>
            <a:ext cx="468085" cy="478971"/>
          </a:xfrm>
          <a:prstGeom prst="rect">
            <a:avLst/>
          </a:prstGeom>
          <a:solidFill>
            <a:srgbClr val="96C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B53169F9-EDFE-11CB-AC10-ACA0F856A50C}"/>
              </a:ext>
            </a:extLst>
          </p:cNvPr>
          <p:cNvSpPr/>
          <p:nvPr/>
        </p:nvSpPr>
        <p:spPr>
          <a:xfrm>
            <a:off x="-936179" y="1561887"/>
            <a:ext cx="468085" cy="478971"/>
          </a:xfrm>
          <a:prstGeom prst="rect">
            <a:avLst/>
          </a:prstGeom>
          <a:solidFill>
            <a:srgbClr val="FFEE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05F93B3F-E5A0-4BDF-7DC6-DF249FF14D56}"/>
              </a:ext>
            </a:extLst>
          </p:cNvPr>
          <p:cNvSpPr/>
          <p:nvPr/>
        </p:nvSpPr>
        <p:spPr>
          <a:xfrm>
            <a:off x="-936173" y="2122288"/>
            <a:ext cx="468085" cy="478971"/>
          </a:xfrm>
          <a:prstGeom prst="rect">
            <a:avLst/>
          </a:prstGeom>
          <a:solidFill>
            <a:srgbClr val="FAE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69DA2D77-7338-5144-1992-997178C7B23D}"/>
              </a:ext>
            </a:extLst>
          </p:cNvPr>
          <p:cNvSpPr/>
          <p:nvPr/>
        </p:nvSpPr>
        <p:spPr>
          <a:xfrm>
            <a:off x="-936179" y="2682688"/>
            <a:ext cx="468085" cy="478971"/>
          </a:xfrm>
          <a:prstGeom prst="rect">
            <a:avLst/>
          </a:prstGeom>
          <a:solidFill>
            <a:srgbClr val="D95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9BB68C7E-F10C-29E0-3261-8DD90379E13E}"/>
              </a:ext>
            </a:extLst>
          </p:cNvPr>
          <p:cNvSpPr/>
          <p:nvPr/>
        </p:nvSpPr>
        <p:spPr>
          <a:xfrm>
            <a:off x="-936175" y="3243090"/>
            <a:ext cx="468085" cy="478971"/>
          </a:xfrm>
          <a:prstGeom prst="rect">
            <a:avLst/>
          </a:prstGeom>
          <a:solidFill>
            <a:srgbClr val="3353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E67E58A8-0B80-D498-30ED-D5375E6C433F}"/>
              </a:ext>
            </a:extLst>
          </p:cNvPr>
          <p:cNvSpPr/>
          <p:nvPr/>
        </p:nvSpPr>
        <p:spPr>
          <a:xfrm>
            <a:off x="-936176" y="3803491"/>
            <a:ext cx="468085" cy="478971"/>
          </a:xfrm>
          <a:prstGeom prst="rect">
            <a:avLst/>
          </a:prstGeom>
          <a:solidFill>
            <a:srgbClr val="FFAD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9846E5C3-E063-D494-BBC3-3A507DFC2D20}"/>
              </a:ext>
            </a:extLst>
          </p:cNvPr>
          <p:cNvSpPr/>
          <p:nvPr/>
        </p:nvSpPr>
        <p:spPr>
          <a:xfrm>
            <a:off x="-936179" y="4363892"/>
            <a:ext cx="468085" cy="478971"/>
          </a:xfrm>
          <a:prstGeom prst="rect">
            <a:avLst/>
          </a:prstGeom>
          <a:solidFill>
            <a:srgbClr val="D96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A7BC923C-9090-739E-2F9A-83C785BB5BED}"/>
              </a:ext>
            </a:extLst>
          </p:cNvPr>
          <p:cNvSpPr/>
          <p:nvPr/>
        </p:nvSpPr>
        <p:spPr>
          <a:xfrm>
            <a:off x="-936179" y="4923013"/>
            <a:ext cx="468085" cy="478971"/>
          </a:xfrm>
          <a:prstGeom prst="rect">
            <a:avLst/>
          </a:prstGeom>
          <a:solidFill>
            <a:srgbClr val="F8F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93A68926-5B7B-634F-7F94-5A041CA6B0DF}"/>
              </a:ext>
            </a:extLst>
          </p:cNvPr>
          <p:cNvSpPr/>
          <p:nvPr/>
        </p:nvSpPr>
        <p:spPr>
          <a:xfrm>
            <a:off x="-936179" y="5438591"/>
            <a:ext cx="468085" cy="478971"/>
          </a:xfrm>
          <a:prstGeom prst="rect">
            <a:avLst/>
          </a:prstGeom>
          <a:solidFill>
            <a:srgbClr val="F8A4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2DDFE4FA-9F35-1309-3442-48DF31A1C2C1}"/>
              </a:ext>
            </a:extLst>
          </p:cNvPr>
          <p:cNvSpPr/>
          <p:nvPr/>
        </p:nvSpPr>
        <p:spPr>
          <a:xfrm>
            <a:off x="-936179" y="6084798"/>
            <a:ext cx="468085" cy="478971"/>
          </a:xfrm>
          <a:prstGeom prst="rect">
            <a:avLst/>
          </a:prstGeom>
          <a:solidFill>
            <a:srgbClr val="465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6" name="رسم 35" descr="مُحاضِر مع تعبئة خالصة">
            <a:extLst>
              <a:ext uri="{FF2B5EF4-FFF2-40B4-BE49-F238E27FC236}">
                <a16:creationId xmlns:a16="http://schemas.microsoft.com/office/drawing/2014/main" id="{F8A83CA5-DF6F-A030-F4DB-4436B5263A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22415" y="5048744"/>
            <a:ext cx="396000" cy="396000"/>
          </a:xfrm>
          <a:prstGeom prst="rect">
            <a:avLst/>
          </a:prstGeom>
        </p:spPr>
      </p:pic>
      <p:pic>
        <p:nvPicPr>
          <p:cNvPr id="37" name="رسم 36" descr="شطب جزئي للمهام في الحافظة مع تعبئة خالصة">
            <a:extLst>
              <a:ext uri="{FF2B5EF4-FFF2-40B4-BE49-F238E27FC236}">
                <a16:creationId xmlns:a16="http://schemas.microsoft.com/office/drawing/2014/main" id="{FEF847A5-7B5B-102B-D283-15EFA3B1BA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722415" y="5993244"/>
            <a:ext cx="396000" cy="396000"/>
          </a:xfrm>
          <a:prstGeom prst="rect">
            <a:avLst/>
          </a:prstGeom>
        </p:spPr>
      </p:pic>
      <p:pic>
        <p:nvPicPr>
          <p:cNvPr id="2" name="رسم 1" descr="تشغيل الأضواء مع تعبئة خالصة">
            <a:extLst>
              <a:ext uri="{FF2B5EF4-FFF2-40B4-BE49-F238E27FC236}">
                <a16:creationId xmlns:a16="http://schemas.microsoft.com/office/drawing/2014/main" id="{0A1E3F2E-2DE2-0617-980B-1577AA3258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677259" y="4104245"/>
            <a:ext cx="432000" cy="432000"/>
          </a:xfrm>
          <a:prstGeom prst="rect">
            <a:avLst/>
          </a:prstGeom>
        </p:spPr>
      </p:pic>
      <p:pic>
        <p:nvPicPr>
          <p:cNvPr id="3" name="رسم 2" descr="حبل معقَد مع تعبئة خالصة">
            <a:extLst>
              <a:ext uri="{FF2B5EF4-FFF2-40B4-BE49-F238E27FC236}">
                <a16:creationId xmlns:a16="http://schemas.microsoft.com/office/drawing/2014/main" id="{9F00AA28-3D4A-1518-103E-B1CB4EC3A8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306" y="3841306"/>
            <a:ext cx="360000" cy="360000"/>
          </a:xfrm>
          <a:prstGeom prst="rect">
            <a:avLst/>
          </a:prstGeom>
        </p:spPr>
      </p:pic>
      <p:pic>
        <p:nvPicPr>
          <p:cNvPr id="4" name="رسم 3" descr="خطاب مع تعبئة خالصة">
            <a:extLst>
              <a:ext uri="{FF2B5EF4-FFF2-40B4-BE49-F238E27FC236}">
                <a16:creationId xmlns:a16="http://schemas.microsoft.com/office/drawing/2014/main" id="{EC071C99-47FA-6425-ABC6-A89DC725837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5306" y="3158661"/>
            <a:ext cx="360000" cy="360000"/>
          </a:xfrm>
          <a:prstGeom prst="rect">
            <a:avLst/>
          </a:prstGeom>
        </p:spPr>
      </p:pic>
      <p:pic>
        <p:nvPicPr>
          <p:cNvPr id="5" name="رسم 4" descr="نقطة الهدف مع تعبئة خالصة">
            <a:extLst>
              <a:ext uri="{FF2B5EF4-FFF2-40B4-BE49-F238E27FC236}">
                <a16:creationId xmlns:a16="http://schemas.microsoft.com/office/drawing/2014/main" id="{6FAEBD26-6E43-A1EC-3C23-E29C106E78C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5306" y="2476018"/>
            <a:ext cx="360000" cy="360000"/>
          </a:xfrm>
          <a:prstGeom prst="rect">
            <a:avLst/>
          </a:prstGeom>
        </p:spPr>
      </p:pic>
      <p:pic>
        <p:nvPicPr>
          <p:cNvPr id="6" name="رسم 5" descr="فكرة جيدة مع تعبئة خالصة">
            <a:extLst>
              <a:ext uri="{FF2B5EF4-FFF2-40B4-BE49-F238E27FC236}">
                <a16:creationId xmlns:a16="http://schemas.microsoft.com/office/drawing/2014/main" id="{E19ED085-774E-B566-1428-FA5F0BA2DB7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5306" y="1110732"/>
            <a:ext cx="360000" cy="360000"/>
          </a:xfrm>
          <a:prstGeom prst="rect">
            <a:avLst/>
          </a:prstGeom>
        </p:spPr>
      </p:pic>
      <p:pic>
        <p:nvPicPr>
          <p:cNvPr id="8" name="رسم 7" descr="فقاعة فكرة مع تعبئة خالصة">
            <a:extLst>
              <a:ext uri="{FF2B5EF4-FFF2-40B4-BE49-F238E27FC236}">
                <a16:creationId xmlns:a16="http://schemas.microsoft.com/office/drawing/2014/main" id="{B0F5C9E2-7777-EB6F-C7E3-121512015A0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5306" y="1793375"/>
            <a:ext cx="360000" cy="360000"/>
          </a:xfrm>
          <a:prstGeom prst="rect">
            <a:avLst/>
          </a:prstGeom>
        </p:spPr>
      </p:pic>
      <p:pic>
        <p:nvPicPr>
          <p:cNvPr id="9" name="رسم 8" descr="شاشة جهاز العرض مع تعبئة خالصة">
            <a:extLst>
              <a:ext uri="{FF2B5EF4-FFF2-40B4-BE49-F238E27FC236}">
                <a16:creationId xmlns:a16="http://schemas.microsoft.com/office/drawing/2014/main" id="{C35A6004-9210-21D9-D1FF-58C4870250B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5306" y="428089"/>
            <a:ext cx="360000" cy="360000"/>
          </a:xfrm>
          <a:prstGeom prst="rect">
            <a:avLst/>
          </a:prstGeom>
        </p:spPr>
      </p:pic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DFD15254-7441-EB5F-FAEB-A647494B4604}"/>
              </a:ext>
            </a:extLst>
          </p:cNvPr>
          <p:cNvSpPr/>
          <p:nvPr/>
        </p:nvSpPr>
        <p:spPr>
          <a:xfrm>
            <a:off x="39306" y="3097176"/>
            <a:ext cx="432000" cy="432000"/>
          </a:xfrm>
          <a:prstGeom prst="ellipse">
            <a:avLst/>
          </a:prstGeom>
          <a:noFill/>
          <a:ln w="57150">
            <a:solidFill>
              <a:srgbClr val="3353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F085F7B5-B40F-9F73-AF0F-DB91A8A80F35}"/>
              </a:ext>
            </a:extLst>
          </p:cNvPr>
          <p:cNvSpPr txBox="1"/>
          <p:nvPr/>
        </p:nvSpPr>
        <p:spPr>
          <a:xfrm>
            <a:off x="2844801" y="3810000"/>
            <a:ext cx="6299200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ar-SA"/>
            </a:defPPr>
            <a:lvl1pPr>
              <a:defRPr sz="2800" b="1"/>
            </a:lvl1pPr>
          </a:lstStyle>
          <a:p>
            <a:pPr marL="0" marR="0" lvl="0" indent="0" algn="just" defTabSz="914400" rtl="1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حالات المادة – البلازما- المادة الصلبة- الغاز- البخار – الخاصية الفيزيائية- الخاصية غير المميزة – الخاصية المميزة – الكيمائية.</a:t>
            </a: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C95F7A0B-6B3A-1131-FD6E-555DC2F46D96}"/>
              </a:ext>
            </a:extLst>
          </p:cNvPr>
          <p:cNvSpPr txBox="1"/>
          <p:nvPr/>
        </p:nvSpPr>
        <p:spPr>
          <a:xfrm>
            <a:off x="6588831" y="2573886"/>
            <a:ext cx="27837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ar-SA"/>
            </a:defPPr>
            <a:lvl1pPr algn="ctr">
              <a:defRPr sz="3200" b="1"/>
            </a:lvl1pPr>
          </a:lstStyle>
          <a:p>
            <a:r>
              <a:rPr lang="ar-EG" altLang="ar-SA" dirty="0"/>
              <a:t>المفردات</a:t>
            </a:r>
          </a:p>
        </p:txBody>
      </p:sp>
    </p:spTree>
    <p:extLst>
      <p:ext uri="{BB962C8B-B14F-4D97-AF65-F5344CB8AC3E}">
        <p14:creationId xmlns:p14="http://schemas.microsoft.com/office/powerpoint/2010/main" val="120564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: شكل 6">
            <a:extLst>
              <a:ext uri="{FF2B5EF4-FFF2-40B4-BE49-F238E27FC236}">
                <a16:creationId xmlns:a16="http://schemas.microsoft.com/office/drawing/2014/main" id="{CDE1E5B3-6AD6-5E5C-C924-5576DD64FF82}"/>
              </a:ext>
            </a:extLst>
          </p:cNvPr>
          <p:cNvSpPr/>
          <p:nvPr/>
        </p:nvSpPr>
        <p:spPr>
          <a:xfrm>
            <a:off x="11616001" y="2"/>
            <a:ext cx="575999" cy="3429000"/>
          </a:xfrm>
          <a:custGeom>
            <a:avLst/>
            <a:gdLst>
              <a:gd name="connsiteX0" fmla="*/ 287999 w 575999"/>
              <a:gd name="connsiteY0" fmla="*/ 0 h 3429000"/>
              <a:gd name="connsiteX1" fmla="*/ 575999 w 575999"/>
              <a:gd name="connsiteY1" fmla="*/ 0 h 3429000"/>
              <a:gd name="connsiteX2" fmla="*/ 575999 w 575999"/>
              <a:gd name="connsiteY2" fmla="*/ 3429000 h 3429000"/>
              <a:gd name="connsiteX3" fmla="*/ 288472 w 575999"/>
              <a:gd name="connsiteY3" fmla="*/ 3429000 h 3429000"/>
              <a:gd name="connsiteX4" fmla="*/ 0 w 575999"/>
              <a:gd name="connsiteY4" fmla="*/ 3140529 h 3429000"/>
              <a:gd name="connsiteX5" fmla="*/ 0 w 575999"/>
              <a:gd name="connsiteY5" fmla="*/ 287990 h 3429000"/>
              <a:gd name="connsiteX6" fmla="*/ 5850 w 575999"/>
              <a:gd name="connsiteY6" fmla="*/ 229958 h 3429000"/>
              <a:gd name="connsiteX7" fmla="*/ 287999 w 575999"/>
              <a:gd name="connsiteY7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5999" h="3429000">
                <a:moveTo>
                  <a:pt x="287999" y="0"/>
                </a:moveTo>
                <a:lnTo>
                  <a:pt x="575999" y="0"/>
                </a:lnTo>
                <a:lnTo>
                  <a:pt x="575999" y="3429000"/>
                </a:lnTo>
                <a:lnTo>
                  <a:pt x="288472" y="3429000"/>
                </a:lnTo>
                <a:lnTo>
                  <a:pt x="0" y="3140529"/>
                </a:lnTo>
                <a:lnTo>
                  <a:pt x="0" y="287990"/>
                </a:lnTo>
                <a:lnTo>
                  <a:pt x="5850" y="229958"/>
                </a:lnTo>
                <a:cubicBezTo>
                  <a:pt x="32705" y="98721"/>
                  <a:pt x="148823" y="0"/>
                  <a:pt x="287999" y="0"/>
                </a:cubicBezTo>
                <a:close/>
              </a:path>
            </a:pathLst>
          </a:custGeom>
          <a:solidFill>
            <a:srgbClr val="E0E8F4"/>
          </a:solidFill>
          <a:ln>
            <a:solidFill>
              <a:srgbClr val="3353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12" name="شكل حر: شكل 11">
            <a:extLst>
              <a:ext uri="{FF2B5EF4-FFF2-40B4-BE49-F238E27FC236}">
                <a16:creationId xmlns:a16="http://schemas.microsoft.com/office/drawing/2014/main" id="{E54964E9-7A4E-DC35-C23C-5DC4ABD38D5F}"/>
              </a:ext>
            </a:extLst>
          </p:cNvPr>
          <p:cNvSpPr/>
          <p:nvPr/>
        </p:nvSpPr>
        <p:spPr>
          <a:xfrm>
            <a:off x="11615999" y="299280"/>
            <a:ext cx="576000" cy="6570008"/>
          </a:xfrm>
          <a:custGeom>
            <a:avLst/>
            <a:gdLst>
              <a:gd name="connsiteX0" fmla="*/ 1 w 576000"/>
              <a:gd name="connsiteY0" fmla="*/ 0 h 6613551"/>
              <a:gd name="connsiteX1" fmla="*/ 1 w 576000"/>
              <a:gd name="connsiteY1" fmla="*/ 2852539 h 6613551"/>
              <a:gd name="connsiteX2" fmla="*/ 288473 w 576000"/>
              <a:gd name="connsiteY2" fmla="*/ 3141010 h 6613551"/>
              <a:gd name="connsiteX3" fmla="*/ 576000 w 576000"/>
              <a:gd name="connsiteY3" fmla="*/ 3141010 h 6613551"/>
              <a:gd name="connsiteX4" fmla="*/ 576000 w 576000"/>
              <a:gd name="connsiteY4" fmla="*/ 6037551 h 6613551"/>
              <a:gd name="connsiteX5" fmla="*/ 576000 w 576000"/>
              <a:gd name="connsiteY5" fmla="*/ 6282010 h 6613551"/>
              <a:gd name="connsiteX6" fmla="*/ 576000 w 576000"/>
              <a:gd name="connsiteY6" fmla="*/ 6613551 h 6613551"/>
              <a:gd name="connsiteX7" fmla="*/ 0 w 576000"/>
              <a:gd name="connsiteY7" fmla="*/ 6613551 h 6613551"/>
              <a:gd name="connsiteX8" fmla="*/ 0 w 576000"/>
              <a:gd name="connsiteY8" fmla="*/ 6570010 h 6613551"/>
              <a:gd name="connsiteX9" fmla="*/ 0 w 576000"/>
              <a:gd name="connsiteY9" fmla="*/ 6037551 h 6613551"/>
              <a:gd name="connsiteX10" fmla="*/ 0 w 576000"/>
              <a:gd name="connsiteY10" fmla="*/ 10 h 661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6000" h="6613551">
                <a:moveTo>
                  <a:pt x="1" y="0"/>
                </a:moveTo>
                <a:lnTo>
                  <a:pt x="1" y="2852539"/>
                </a:lnTo>
                <a:lnTo>
                  <a:pt x="288473" y="3141010"/>
                </a:lnTo>
                <a:lnTo>
                  <a:pt x="576000" y="3141010"/>
                </a:lnTo>
                <a:lnTo>
                  <a:pt x="576000" y="6037551"/>
                </a:lnTo>
                <a:lnTo>
                  <a:pt x="576000" y="6282010"/>
                </a:lnTo>
                <a:lnTo>
                  <a:pt x="576000" y="6613551"/>
                </a:lnTo>
                <a:lnTo>
                  <a:pt x="0" y="6613551"/>
                </a:lnTo>
                <a:lnTo>
                  <a:pt x="0" y="6570010"/>
                </a:lnTo>
                <a:lnTo>
                  <a:pt x="0" y="6037551"/>
                </a:lnTo>
                <a:lnTo>
                  <a:pt x="0" y="10"/>
                </a:lnTo>
                <a:close/>
              </a:path>
            </a:pathLst>
          </a:custGeom>
          <a:solidFill>
            <a:srgbClr val="3353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478AD93D-294C-C41F-3037-03CBB74EC79B}"/>
              </a:ext>
            </a:extLst>
          </p:cNvPr>
          <p:cNvSpPr txBox="1"/>
          <p:nvPr/>
        </p:nvSpPr>
        <p:spPr>
          <a:xfrm rot="16200000">
            <a:off x="10918842" y="1570541"/>
            <a:ext cx="197031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التركيز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A62E7068-D393-871D-ABA5-D3B26470EC47}"/>
              </a:ext>
            </a:extLst>
          </p:cNvPr>
          <p:cNvSpPr/>
          <p:nvPr/>
        </p:nvSpPr>
        <p:spPr>
          <a:xfrm>
            <a:off x="-936171" y="435429"/>
            <a:ext cx="468085" cy="478971"/>
          </a:xfrm>
          <a:prstGeom prst="rect">
            <a:avLst/>
          </a:prstGeom>
          <a:solidFill>
            <a:srgbClr val="25A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2FAC0C6C-9A24-3762-BACD-482C14CFDEAE}"/>
              </a:ext>
            </a:extLst>
          </p:cNvPr>
          <p:cNvSpPr/>
          <p:nvPr/>
        </p:nvSpPr>
        <p:spPr>
          <a:xfrm>
            <a:off x="-936171" y="1001486"/>
            <a:ext cx="468085" cy="478971"/>
          </a:xfrm>
          <a:prstGeom prst="rect">
            <a:avLst/>
          </a:prstGeom>
          <a:solidFill>
            <a:srgbClr val="96C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B53169F9-EDFE-11CB-AC10-ACA0F856A50C}"/>
              </a:ext>
            </a:extLst>
          </p:cNvPr>
          <p:cNvSpPr/>
          <p:nvPr/>
        </p:nvSpPr>
        <p:spPr>
          <a:xfrm>
            <a:off x="-936179" y="1561887"/>
            <a:ext cx="468085" cy="478971"/>
          </a:xfrm>
          <a:prstGeom prst="rect">
            <a:avLst/>
          </a:prstGeom>
          <a:solidFill>
            <a:srgbClr val="FFEE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05F93B3F-E5A0-4BDF-7DC6-DF249FF14D56}"/>
              </a:ext>
            </a:extLst>
          </p:cNvPr>
          <p:cNvSpPr/>
          <p:nvPr/>
        </p:nvSpPr>
        <p:spPr>
          <a:xfrm>
            <a:off x="-936173" y="2122288"/>
            <a:ext cx="468085" cy="478971"/>
          </a:xfrm>
          <a:prstGeom prst="rect">
            <a:avLst/>
          </a:prstGeom>
          <a:solidFill>
            <a:srgbClr val="FAE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69DA2D77-7338-5144-1992-997178C7B23D}"/>
              </a:ext>
            </a:extLst>
          </p:cNvPr>
          <p:cNvSpPr/>
          <p:nvPr/>
        </p:nvSpPr>
        <p:spPr>
          <a:xfrm>
            <a:off x="-936179" y="2682688"/>
            <a:ext cx="468085" cy="478971"/>
          </a:xfrm>
          <a:prstGeom prst="rect">
            <a:avLst/>
          </a:prstGeom>
          <a:solidFill>
            <a:srgbClr val="D95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9BB68C7E-F10C-29E0-3261-8DD90379E13E}"/>
              </a:ext>
            </a:extLst>
          </p:cNvPr>
          <p:cNvSpPr/>
          <p:nvPr/>
        </p:nvSpPr>
        <p:spPr>
          <a:xfrm>
            <a:off x="-936175" y="3243090"/>
            <a:ext cx="468085" cy="478971"/>
          </a:xfrm>
          <a:prstGeom prst="rect">
            <a:avLst/>
          </a:prstGeom>
          <a:solidFill>
            <a:srgbClr val="3353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E67E58A8-0B80-D498-30ED-D5375E6C433F}"/>
              </a:ext>
            </a:extLst>
          </p:cNvPr>
          <p:cNvSpPr/>
          <p:nvPr/>
        </p:nvSpPr>
        <p:spPr>
          <a:xfrm>
            <a:off x="-936176" y="3803491"/>
            <a:ext cx="468085" cy="478971"/>
          </a:xfrm>
          <a:prstGeom prst="rect">
            <a:avLst/>
          </a:prstGeom>
          <a:solidFill>
            <a:srgbClr val="FFAD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9846E5C3-E063-D494-BBC3-3A507DFC2D20}"/>
              </a:ext>
            </a:extLst>
          </p:cNvPr>
          <p:cNvSpPr/>
          <p:nvPr/>
        </p:nvSpPr>
        <p:spPr>
          <a:xfrm>
            <a:off x="-936179" y="4363892"/>
            <a:ext cx="468085" cy="478971"/>
          </a:xfrm>
          <a:prstGeom prst="rect">
            <a:avLst/>
          </a:prstGeom>
          <a:solidFill>
            <a:srgbClr val="D96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A7BC923C-9090-739E-2F9A-83C785BB5BED}"/>
              </a:ext>
            </a:extLst>
          </p:cNvPr>
          <p:cNvSpPr/>
          <p:nvPr/>
        </p:nvSpPr>
        <p:spPr>
          <a:xfrm>
            <a:off x="-936179" y="4923013"/>
            <a:ext cx="468085" cy="478971"/>
          </a:xfrm>
          <a:prstGeom prst="rect">
            <a:avLst/>
          </a:prstGeom>
          <a:solidFill>
            <a:srgbClr val="F8F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93A68926-5B7B-634F-7F94-5A041CA6B0DF}"/>
              </a:ext>
            </a:extLst>
          </p:cNvPr>
          <p:cNvSpPr/>
          <p:nvPr/>
        </p:nvSpPr>
        <p:spPr>
          <a:xfrm>
            <a:off x="-936179" y="5438591"/>
            <a:ext cx="468085" cy="478971"/>
          </a:xfrm>
          <a:prstGeom prst="rect">
            <a:avLst/>
          </a:prstGeom>
          <a:solidFill>
            <a:srgbClr val="F8A4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2DDFE4FA-9F35-1309-3442-48DF31A1C2C1}"/>
              </a:ext>
            </a:extLst>
          </p:cNvPr>
          <p:cNvSpPr/>
          <p:nvPr/>
        </p:nvSpPr>
        <p:spPr>
          <a:xfrm>
            <a:off x="-936179" y="6084798"/>
            <a:ext cx="468085" cy="478971"/>
          </a:xfrm>
          <a:prstGeom prst="rect">
            <a:avLst/>
          </a:prstGeom>
          <a:solidFill>
            <a:srgbClr val="465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6" name="رسم 35" descr="مُحاضِر مع تعبئة خالصة">
            <a:extLst>
              <a:ext uri="{FF2B5EF4-FFF2-40B4-BE49-F238E27FC236}">
                <a16:creationId xmlns:a16="http://schemas.microsoft.com/office/drawing/2014/main" id="{F8A83CA5-DF6F-A030-F4DB-4436B5263A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22415" y="5048744"/>
            <a:ext cx="396000" cy="396000"/>
          </a:xfrm>
          <a:prstGeom prst="rect">
            <a:avLst/>
          </a:prstGeom>
        </p:spPr>
      </p:pic>
      <p:pic>
        <p:nvPicPr>
          <p:cNvPr id="37" name="رسم 36" descr="شطب جزئي للمهام في الحافظة مع تعبئة خالصة">
            <a:extLst>
              <a:ext uri="{FF2B5EF4-FFF2-40B4-BE49-F238E27FC236}">
                <a16:creationId xmlns:a16="http://schemas.microsoft.com/office/drawing/2014/main" id="{FEF847A5-7B5B-102B-D283-15EFA3B1BA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722415" y="5993244"/>
            <a:ext cx="396000" cy="396000"/>
          </a:xfrm>
          <a:prstGeom prst="rect">
            <a:avLst/>
          </a:prstGeom>
        </p:spPr>
      </p:pic>
      <p:pic>
        <p:nvPicPr>
          <p:cNvPr id="2" name="رسم 1" descr="تشغيل الأضواء مع تعبئة خالصة">
            <a:extLst>
              <a:ext uri="{FF2B5EF4-FFF2-40B4-BE49-F238E27FC236}">
                <a16:creationId xmlns:a16="http://schemas.microsoft.com/office/drawing/2014/main" id="{8257C537-7229-F889-3220-3C3E98739A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677259" y="4104245"/>
            <a:ext cx="432000" cy="432000"/>
          </a:xfrm>
          <a:prstGeom prst="rect">
            <a:avLst/>
          </a:prstGeom>
        </p:spPr>
      </p:pic>
      <p:pic>
        <p:nvPicPr>
          <p:cNvPr id="3" name="رسم 2" descr="حبل معقَد مع تعبئة خالصة">
            <a:extLst>
              <a:ext uri="{FF2B5EF4-FFF2-40B4-BE49-F238E27FC236}">
                <a16:creationId xmlns:a16="http://schemas.microsoft.com/office/drawing/2014/main" id="{A84687DC-A678-A33C-E58F-095DCB7985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306" y="3841306"/>
            <a:ext cx="360000" cy="360000"/>
          </a:xfrm>
          <a:prstGeom prst="rect">
            <a:avLst/>
          </a:prstGeom>
        </p:spPr>
      </p:pic>
      <p:pic>
        <p:nvPicPr>
          <p:cNvPr id="4" name="رسم 3" descr="خطاب مع تعبئة خالصة">
            <a:extLst>
              <a:ext uri="{FF2B5EF4-FFF2-40B4-BE49-F238E27FC236}">
                <a16:creationId xmlns:a16="http://schemas.microsoft.com/office/drawing/2014/main" id="{B5CAAE1B-8C51-2CE8-0BF7-A02B3C92B7C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5306" y="3158661"/>
            <a:ext cx="360000" cy="360000"/>
          </a:xfrm>
          <a:prstGeom prst="rect">
            <a:avLst/>
          </a:prstGeom>
        </p:spPr>
      </p:pic>
      <p:pic>
        <p:nvPicPr>
          <p:cNvPr id="5" name="رسم 4" descr="نقطة الهدف مع تعبئة خالصة">
            <a:extLst>
              <a:ext uri="{FF2B5EF4-FFF2-40B4-BE49-F238E27FC236}">
                <a16:creationId xmlns:a16="http://schemas.microsoft.com/office/drawing/2014/main" id="{B00791D6-5654-C5E3-4635-EE13E4E1756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5306" y="2476018"/>
            <a:ext cx="360000" cy="360000"/>
          </a:xfrm>
          <a:prstGeom prst="rect">
            <a:avLst/>
          </a:prstGeom>
        </p:spPr>
      </p:pic>
      <p:pic>
        <p:nvPicPr>
          <p:cNvPr id="6" name="رسم 5" descr="فكرة جيدة مع تعبئة خالصة">
            <a:extLst>
              <a:ext uri="{FF2B5EF4-FFF2-40B4-BE49-F238E27FC236}">
                <a16:creationId xmlns:a16="http://schemas.microsoft.com/office/drawing/2014/main" id="{CFEDB985-2139-75FD-A350-6387A895BCE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5306" y="1110732"/>
            <a:ext cx="360000" cy="360000"/>
          </a:xfrm>
          <a:prstGeom prst="rect">
            <a:avLst/>
          </a:prstGeom>
        </p:spPr>
      </p:pic>
      <p:pic>
        <p:nvPicPr>
          <p:cNvPr id="8" name="رسم 7" descr="فقاعة فكرة مع تعبئة خالصة">
            <a:extLst>
              <a:ext uri="{FF2B5EF4-FFF2-40B4-BE49-F238E27FC236}">
                <a16:creationId xmlns:a16="http://schemas.microsoft.com/office/drawing/2014/main" id="{5256986B-C2F4-4BAA-E25A-CE238DA6506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5306" y="1793375"/>
            <a:ext cx="360000" cy="360000"/>
          </a:xfrm>
          <a:prstGeom prst="rect">
            <a:avLst/>
          </a:prstGeom>
        </p:spPr>
      </p:pic>
      <p:pic>
        <p:nvPicPr>
          <p:cNvPr id="9" name="رسم 8" descr="شاشة جهاز العرض مع تعبئة خالصة">
            <a:extLst>
              <a:ext uri="{FF2B5EF4-FFF2-40B4-BE49-F238E27FC236}">
                <a16:creationId xmlns:a16="http://schemas.microsoft.com/office/drawing/2014/main" id="{53EE18F7-360F-3220-8A8A-8660FFC1E63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5306" y="428089"/>
            <a:ext cx="360000" cy="360000"/>
          </a:xfrm>
          <a:prstGeom prst="rect">
            <a:avLst/>
          </a:prstGeom>
        </p:spPr>
      </p:pic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3BA48593-DE1E-A585-95E0-739E38CD2C49}"/>
              </a:ext>
            </a:extLst>
          </p:cNvPr>
          <p:cNvSpPr/>
          <p:nvPr/>
        </p:nvSpPr>
        <p:spPr>
          <a:xfrm>
            <a:off x="39306" y="3785667"/>
            <a:ext cx="432000" cy="432000"/>
          </a:xfrm>
          <a:prstGeom prst="ellipse">
            <a:avLst/>
          </a:prstGeom>
          <a:noFill/>
          <a:ln w="57150">
            <a:solidFill>
              <a:srgbClr val="3353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0F2A8903-D457-6691-340A-3F94A4FE778E}"/>
              </a:ext>
            </a:extLst>
          </p:cNvPr>
          <p:cNvSpPr txBox="1"/>
          <p:nvPr/>
        </p:nvSpPr>
        <p:spPr>
          <a:xfrm>
            <a:off x="1828801" y="1533584"/>
            <a:ext cx="8847798" cy="1684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 eaLnBrk="1" hangingPunct="1">
              <a:lnSpc>
                <a:spcPct val="200000"/>
              </a:lnSpc>
            </a:pPr>
            <a:r>
              <a:rPr lang="ar-BH" altLang="ar-SA" sz="2800" dirty="0">
                <a:cs typeface="Times New Roman" panose="02020603050405020304" pitchFamily="18" charset="0"/>
              </a:rPr>
              <a:t>اذا ترك كأس ماء فيه جليد يطفو عل السطح فترة كافية في درجة حرارة الغرفة فسوف ينصهر الجليد . 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6944B96C-BAC1-A92C-F993-CAAC948D3BF4}"/>
              </a:ext>
            </a:extLst>
          </p:cNvPr>
          <p:cNvSpPr txBox="1"/>
          <p:nvPr/>
        </p:nvSpPr>
        <p:spPr>
          <a:xfrm>
            <a:off x="4061311" y="495701"/>
            <a:ext cx="30252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ar-SA"/>
            </a:defPPr>
            <a:lvl1pPr algn="ctr">
              <a:defRPr sz="3200" b="1"/>
            </a:lvl1pPr>
          </a:lstStyle>
          <a:p>
            <a:r>
              <a:rPr lang="ar-SA" altLang="ar-SA" dirty="0"/>
              <a:t>الربط مع الحياة</a:t>
            </a:r>
            <a:endParaRPr lang="ar-EG" altLang="ar-SA" dirty="0"/>
          </a:p>
        </p:txBody>
      </p:sp>
    </p:spTree>
    <p:extLst>
      <p:ext uri="{BB962C8B-B14F-4D97-AF65-F5344CB8AC3E}">
        <p14:creationId xmlns:p14="http://schemas.microsoft.com/office/powerpoint/2010/main" val="223988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1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1530</TotalTime>
  <Words>922</Words>
  <Application>Microsoft Office PowerPoint</Application>
  <PresentationFormat>شاشة عريضة</PresentationFormat>
  <Paragraphs>209</Paragraphs>
  <Slides>25</Slides>
  <Notes>14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25</vt:i4>
      </vt:variant>
    </vt:vector>
  </HeadingPairs>
  <TitlesOfParts>
    <vt:vector size="31" baseType="lpstr">
      <vt:lpstr>Calibri Light</vt:lpstr>
      <vt:lpstr>Calibri</vt:lpstr>
      <vt:lpstr>Sakkal Majalla</vt:lpstr>
      <vt:lpstr>Cambria Math</vt:lpstr>
      <vt:lpstr>Arial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بشائر العتيبي</dc:creator>
  <cp:lastModifiedBy>Bayan Saleh</cp:lastModifiedBy>
  <cp:revision>52</cp:revision>
  <dcterms:created xsi:type="dcterms:W3CDTF">2023-02-15T18:10:03Z</dcterms:created>
  <dcterms:modified xsi:type="dcterms:W3CDTF">2023-03-18T10:13:10Z</dcterms:modified>
</cp:coreProperties>
</file>