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 باسل أسعد"/>
          <p:cNvSpPr txBox="1"/>
          <p:nvPr>
            <p:ph type="body" sz="quarter" idx="21"/>
          </p:nvPr>
        </p:nvSpPr>
        <p:spPr>
          <a:xfrm>
            <a:off x="1025673" y="8623188"/>
            <a:ext cx="8451554" cy="66926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6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3" name="&quot;قم بكتابة الرقم هنا.&quot;"/>
          <p:cNvSpPr txBox="1"/>
          <p:nvPr>
            <p:ph type="body" sz="quarter" idx="22"/>
          </p:nvPr>
        </p:nvSpPr>
        <p:spPr>
          <a:xfrm>
            <a:off x="1025673" y="6722912"/>
            <a:ext cx="8451554" cy="9081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32241774_2880x1920.jpg"/>
          <p:cNvSpPr/>
          <p:nvPr>
            <p:ph type="pic" idx="21"/>
          </p:nvPr>
        </p:nvSpPr>
        <p:spPr>
          <a:xfrm>
            <a:off x="-1056444" y="3443535"/>
            <a:ext cx="11938844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32241774_2880x1920.jpg"/>
          <p:cNvSpPr/>
          <p:nvPr>
            <p:ph type="pic" sz="half" idx="21"/>
          </p:nvPr>
        </p:nvSpPr>
        <p:spPr>
          <a:xfrm>
            <a:off x="1312862" y="3787136"/>
            <a:ext cx="7877176" cy="52514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نص العنوان"/>
          <p:cNvSpPr txBox="1"/>
          <p:nvPr>
            <p:ph type="title"/>
          </p:nvPr>
        </p:nvSpPr>
        <p:spPr>
          <a:xfrm>
            <a:off x="1025673" y="8910377"/>
            <a:ext cx="8451554" cy="1148755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sz="quarter" idx="1"/>
          </p:nvPr>
        </p:nvSpPr>
        <p:spPr>
          <a:xfrm>
            <a:off x="1025673" y="10069388"/>
            <a:ext cx="8451554" cy="91285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1025673" y="6089774"/>
            <a:ext cx="8451554" cy="2666752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532204087_1355x1355.jpg"/>
          <p:cNvSpPr/>
          <p:nvPr>
            <p:ph type="pic" sz="half" idx="21"/>
          </p:nvPr>
        </p:nvSpPr>
        <p:spPr>
          <a:xfrm>
            <a:off x="5148882" y="3997399"/>
            <a:ext cx="6636111" cy="6636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نص العنوان"/>
          <p:cNvSpPr txBox="1"/>
          <p:nvPr>
            <p:ph type="title"/>
          </p:nvPr>
        </p:nvSpPr>
        <p:spPr>
          <a:xfrm>
            <a:off x="769255" y="3997399"/>
            <a:ext cx="4307831" cy="322061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quarter" idx="1"/>
          </p:nvPr>
        </p:nvSpPr>
        <p:spPr>
          <a:xfrm>
            <a:off x="769255" y="7300069"/>
            <a:ext cx="4307831" cy="3323184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4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6" name="مستوى النص الأول…"/>
          <p:cNvSpPr txBox="1"/>
          <p:nvPr>
            <p:ph type="body" sz="half" idx="1"/>
          </p:nvPr>
        </p:nvSpPr>
        <p:spPr>
          <a:xfrm>
            <a:off x="769255" y="5576937"/>
            <a:ext cx="8964390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532205080_1647x1098.jpg"/>
          <p:cNvSpPr/>
          <p:nvPr>
            <p:ph type="pic" sz="half" idx="21"/>
          </p:nvPr>
        </p:nvSpPr>
        <p:spPr>
          <a:xfrm>
            <a:off x="3077021" y="5576937"/>
            <a:ext cx="7615629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6" name="مستوى النص الأول…"/>
          <p:cNvSpPr txBox="1"/>
          <p:nvPr>
            <p:ph type="body" sz="quarter" idx="1"/>
          </p:nvPr>
        </p:nvSpPr>
        <p:spPr>
          <a:xfrm>
            <a:off x="769255" y="5576937"/>
            <a:ext cx="4307831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مستوى النص الأول…"/>
          <p:cNvSpPr txBox="1"/>
          <p:nvPr>
            <p:ph type="body" sz="half" idx="1"/>
          </p:nvPr>
        </p:nvSpPr>
        <p:spPr>
          <a:xfrm>
            <a:off x="769255" y="4510236"/>
            <a:ext cx="8964390" cy="5825828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532205080_1647x1098.jpg"/>
          <p:cNvSpPr/>
          <p:nvPr>
            <p:ph type="pic" sz="quarter" idx="21"/>
          </p:nvPr>
        </p:nvSpPr>
        <p:spPr>
          <a:xfrm>
            <a:off x="5295041" y="7597514"/>
            <a:ext cx="4569378" cy="3046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532204087_1355x1355.jpg"/>
          <p:cNvSpPr/>
          <p:nvPr>
            <p:ph type="pic" sz="quarter" idx="22"/>
          </p:nvPr>
        </p:nvSpPr>
        <p:spPr>
          <a:xfrm>
            <a:off x="5425814" y="4089710"/>
            <a:ext cx="4307831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41774_2880x1920.jpg"/>
          <p:cNvSpPr/>
          <p:nvPr>
            <p:ph type="pic" sz="half" idx="23"/>
          </p:nvPr>
        </p:nvSpPr>
        <p:spPr>
          <a:xfrm>
            <a:off x="-2287253" y="4202534"/>
            <a:ext cx="9661849" cy="64412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224254" y="132995"/>
            <a:ext cx="10054392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تجميع"/>
          <p:cNvGrpSpPr/>
          <p:nvPr/>
        </p:nvGrpSpPr>
        <p:grpSpPr>
          <a:xfrm>
            <a:off x="3253315" y="264436"/>
            <a:ext cx="15596246" cy="2065798"/>
            <a:chOff x="2538513" y="7140"/>
            <a:chExt cx="15596245" cy="2065796"/>
          </a:xfrm>
        </p:grpSpPr>
        <p:graphicFrame>
          <p:nvGraphicFramePr>
            <p:cNvPr id="118" name="الجدول ١"/>
            <p:cNvGraphicFramePr/>
            <p:nvPr/>
          </p:nvGraphicFramePr>
          <p:xfrm>
            <a:off x="9070547" y="7140"/>
            <a:ext cx="9064212" cy="2065798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1143000"/>
                  <a:gridCol w="1664863"/>
                  <a:gridCol w="1230736"/>
                  <a:gridCol w="800100"/>
                  <a:gridCol w="800100"/>
                  <a:gridCol w="998291"/>
                  <a:gridCol w="1287708"/>
                  <a:gridCol w="1143000"/>
                </a:tblGrid>
                <a:tr h="304800"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المملكـة العـربية السعـودية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gridSpan="4" rowSpan="4">
                    <a:txBody>
                      <a:bodyPr/>
                      <a:lstStyle/>
                      <a:p>
                        <a:pPr marR="314734" algn="r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rowSpan="4" hMerge="1">
                    <a:tcPr/>
                  </a:tc>
                  <a:tc rowSpan="4" hMerge="1">
                    <a:tcPr/>
                  </a:tc>
                  <a:tc rowSpan="4" hMerge="1">
                    <a:tcPr/>
                  </a:tc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المادة: رياضيات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</a:tr>
                <a:tr h="304800"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وزارة التعليم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gridSpan="4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الصف: الرابع الابتدائي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</a:tr>
                <a:tr h="304800"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إدارة تعليم ………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gridSpan="4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الزمن: ساعتان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</a:tr>
                <a:tr h="304800"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مدرسة ……………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gridSpan="4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hMerge="1" vMerge="1">
                    <a:tcPr/>
                  </a:tc>
                  <a:tc gridSpan="2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عدد الأوراق : 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</a:tr>
                <a:tr h="317500">
                  <a:tc gridSpan="8">
                    <a:txBody>
                      <a:bodyPr/>
                      <a:lstStyle/>
                      <a:p>
                        <a:pPr marR="314734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الاختبار النهائي للصف الرابع الابتدائي الفصل الدراسي الثالث ( الدور الأول ) لعام ١٤٤٤ هـ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04800">
                  <a:tc rowSpan="2">
                    <a:txBody>
                      <a:bodyPr/>
                      <a:lstStyle/>
                      <a:p>
                        <a:pPr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الاسم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gridSpan="2" rowSpan="2">
                    <a:txBody>
                      <a:bodyPr/>
                      <a:lstStyle/>
                      <a:p>
                        <a:pPr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rPr>
                            <a:uFill>
                              <a:solidFill>
                                <a:srgbClr val="A6A6A6"/>
                              </a:solidFill>
                            </a:uFill>
                          </a:rPr>
                          <a:t>.............................…………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rowSpan="2" hMerge="1">
                    <a:tcPr/>
                  </a:tc>
                  <a:tc gridSpan="2" rowSpan="2">
                    <a:txBody>
                      <a:bodyPr/>
                      <a:lstStyle/>
                      <a:p>
                        <a:pPr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الصف</a:t>
                        </a:r>
                        <a:r>
                          <a:t>	٤</a:t>
                        </a:r>
                        <a:r>
                          <a:t> / </a:t>
                        </a:r>
                        <a:r>
                          <a:rPr>
                            <a:uFill>
                              <a:solidFill>
                                <a:srgbClr val="A6A6A6"/>
                              </a:solidFill>
                            </a:uFill>
                          </a:rPr>
                          <a:t>.…...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rowSpan="2" hMerge="1">
                    <a:tcPr/>
                  </a:tc>
                  <a:tc gridSpan="2" rowSpan="2">
                    <a:txBody>
                      <a:bodyPr/>
                      <a:lstStyle/>
                      <a:p>
                        <a:pPr defTabSz="634758">
                          <a:defRPr b="1" sz="1900">
                            <a:solidFill>
                              <a:srgbClr val="B51A00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الدرجة المستحقة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rowSpan="2" hMerge="1">
                    <a:tcPr/>
                  </a:tc>
                  <a:tc>
                    <a:txBody>
                      <a:bodyPr/>
                      <a:lstStyle/>
                      <a:p>
                        <a:pPr algn="r" defTabSz="634758">
                          <a:defRPr b="1" sz="19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304800">
                  <a:tc vMerge="1">
                    <a:tcPr/>
                  </a:tc>
                  <a:tc gridSpan="2" vMerge="1">
                    <a:tcPr/>
                  </a:tc>
                  <a:tc hMerge="1" vMerge="1">
                    <a:tcPr/>
                  </a:tc>
                  <a:tc gridSpan="2" vMerge="1">
                    <a:tcPr/>
                  </a:tc>
                  <a:tc hMerge="1" vMerge="1">
                    <a:tcPr/>
                  </a:tc>
                  <a:tc gridSpan="2" vMerge="1">
                    <a:tcPr/>
                  </a:tc>
                  <a:tc hMerge="1" vMerge="1">
                    <a:tcPr/>
                  </a:tc>
                  <a:tc>
                    <a:txBody>
                      <a:bodyPr/>
                      <a:lstStyle/>
                      <a:p>
                        <a:pPr defTabSz="634758">
                          <a:defRPr b="1" sz="1900">
                            <a:solidFill>
                              <a:srgbClr val="B51A00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٤٠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pic>
          <p:nvPicPr>
            <p:cNvPr id="119" name="صورة" descr="صورة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745" t="0" r="11804" b="0"/>
            <a:stretch>
              <a:fillRect/>
            </a:stretch>
          </p:blipFill>
          <p:spPr>
            <a:xfrm>
              <a:off x="3750723" y="15365"/>
              <a:ext cx="2456192" cy="1017777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20" name="IMG_4033.png" descr="IMG_403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38513" y="71080"/>
              <a:ext cx="1024818" cy="92383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aphicFrame>
        <p:nvGraphicFramePr>
          <p:cNvPr id="122" name="الجدول ٢"/>
          <p:cNvGraphicFramePr/>
          <p:nvPr/>
        </p:nvGraphicFramePr>
        <p:xfrm>
          <a:off x="10090361" y="2618867"/>
          <a:ext cx="9611512" cy="1073854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7020"/>
                <a:gridCol w="388519"/>
                <a:gridCol w="2667000"/>
                <a:gridCol w="393144"/>
                <a:gridCol w="2667000"/>
                <a:gridCol w="394069"/>
                <a:gridCol w="2667000"/>
              </a:tblGrid>
              <a:tr h="571500">
                <a:tc gridSpan="7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2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الوحدة المناسبة لقياس طول المسافة بين مدينتي الرياض ومكة المكرمة هي: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محيط مربع طول ضلعه ٥سم؟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 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 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 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يستعمل نجارًا ألواحًا من الخشب مستطيلة الشكل، طول كل منها ٧ سم، وعرضه ٣ سم، ما مساحته؟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٢٧ سم</a:t>
                      </a:r>
                      <a:r>
                        <a:rPr baseline="31999"/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٢٤ سم</a:t>
                      </a:r>
                      <a:r>
                        <a:rPr baseline="31999"/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٢١ سم</a:t>
                      </a:r>
                      <a:r>
                        <a:rPr baseline="31999"/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التقدير الأنسب لكتلة دب قطبي هي: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٤٥٠ كم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٤٥٠ كجم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٤٥٠ جم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حجم المجسم التالي: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وحدات مكعبة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وحدات مكعبة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 وحدات مكعبة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خرج خالد من المدرسة الساعة ١:٣٠ مساءً، ووصل إلى بيته ٢:٥٠ مساءً، ما الزمن الذي استغرقه؟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ساعة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ساعة و٢٠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الذي يمثل الجزء المظلل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640490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7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8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9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العدد الكسري            ٢  في صورة كسر غير فعلي: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0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1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2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الذي يمثل النقطة ص على خط الأعداد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الكسر الاعتيادي           في صورة كسر عشري: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٠٫٧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٠٫٠٧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6" name="تجميع"/>
          <p:cNvGrpSpPr/>
          <p:nvPr/>
        </p:nvGrpSpPr>
        <p:grpSpPr>
          <a:xfrm>
            <a:off x="557613" y="2627630"/>
            <a:ext cx="510538" cy="594234"/>
            <a:chOff x="0" y="0"/>
            <a:chExt cx="510537" cy="594232"/>
          </a:xfrm>
        </p:grpSpPr>
        <p:sp>
          <p:nvSpPr>
            <p:cNvPr id="123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٢٤</a:t>
              </a:r>
            </a:p>
          </p:txBody>
        </p:sp>
      </p:grpSp>
      <p:graphicFrame>
        <p:nvGraphicFramePr>
          <p:cNvPr id="127" name="تجميع"/>
          <p:cNvGraphicFramePr/>
          <p:nvPr/>
        </p:nvGraphicFramePr>
        <p:xfrm>
          <a:off x="8017997" y="11166987"/>
          <a:ext cx="533401" cy="635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500318"/>
              </a:tblGrid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8" name="IMG_0720.png" descr="IMG_0720.png"/>
          <p:cNvPicPr>
            <a:picLocks noChangeAspect="1"/>
          </p:cNvPicPr>
          <p:nvPr/>
        </p:nvPicPr>
        <p:blipFill>
          <a:blip r:embed="rId16">
            <a:extLst/>
          </a:blip>
          <a:srcRect l="0" t="0" r="0" b="14704"/>
          <a:stretch>
            <a:fillRect/>
          </a:stretch>
        </p:blipFill>
        <p:spPr>
          <a:xfrm>
            <a:off x="2360155" y="12272478"/>
            <a:ext cx="2734540" cy="694520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29" name="تجميع"/>
          <p:cNvGraphicFramePr/>
          <p:nvPr/>
        </p:nvGraphicFramePr>
        <p:xfrm>
          <a:off x="7885817" y="13456635"/>
          <a:ext cx="533401" cy="635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500318"/>
              </a:tblGrid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النص"/>
          <p:cNvSpPr txBox="1"/>
          <p:nvPr/>
        </p:nvSpPr>
        <p:spPr>
          <a:xfrm>
            <a:off x="10004922" y="181794"/>
            <a:ext cx="127001" cy="7993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/>
          <a:p>
            <a: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aphicFrame>
        <p:nvGraphicFramePr>
          <p:cNvPr id="132" name="الجدول ٢"/>
          <p:cNvGraphicFramePr/>
          <p:nvPr/>
        </p:nvGraphicFramePr>
        <p:xfrm>
          <a:off x="10109200" y="2676392"/>
          <a:ext cx="9621036" cy="401798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614364"/>
                <a:gridCol w="1544635"/>
                <a:gridCol w="1079500"/>
                <a:gridCol w="1079500"/>
                <a:gridCol w="1079500"/>
                <a:gridCol w="1079500"/>
                <a:gridCol w="1079500"/>
                <a:gridCol w="1079500"/>
                <a:gridCol w="1079500"/>
              </a:tblGrid>
              <a:tr h="6350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2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الثاني: </a:t>
                      </a:r>
                      <a:r>
                        <a:t>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السنتمتر (سم) هو وحدة مترية لقياس الطول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تقدر كتلة كتاب الرياضيات بجرام واحد تقريبًا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9214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             أكبر من الواحد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يحتوي الكسر العشري ٠٫٠٤ على أربعة أعشار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العشري الذي يكافىء الكسر الاعتيادي            هو ٠٫٢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 تقريب الكسر العشري ٦٫٣٨ إلى أقرب عدد صحيح يكون الناتج 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3" name="الجدول ٢-١"/>
          <p:cNvGraphicFramePr/>
          <p:nvPr/>
        </p:nvGraphicFramePr>
        <p:xfrm>
          <a:off x="10043327" y="246121"/>
          <a:ext cx="9611512" cy="1073854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7020"/>
                <a:gridCol w="388519"/>
                <a:gridCol w="2667000"/>
                <a:gridCol w="393144"/>
                <a:gridCol w="2667000"/>
                <a:gridCol w="394069"/>
                <a:gridCol w="2667000"/>
              </a:tblGrid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الكسر العشري ٠٫٥٨ على صورة كسر اعتيادي: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العدد الكسري            ١٢ على صورة كسر عشري: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8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١٢٫٠٥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١٢٫٥٠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٥٫١٢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4" name="الجدول ١"/>
          <p:cNvGraphicFramePr/>
          <p:nvPr/>
        </p:nvGraphicFramePr>
        <p:xfrm>
          <a:off x="8883414" y="4165600"/>
          <a:ext cx="559472" cy="69870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482600"/>
              </a:tblGrid>
              <a:tr h="2921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5" name="تجميع"/>
          <p:cNvGraphicFramePr/>
          <p:nvPr/>
        </p:nvGraphicFramePr>
        <p:xfrm>
          <a:off x="6062721" y="5127869"/>
          <a:ext cx="406401" cy="4826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379136"/>
              </a:tblGrid>
              <a:tr h="22794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2794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6" name="تجميع"/>
          <p:cNvGraphicFramePr/>
          <p:nvPr/>
        </p:nvGraphicFramePr>
        <p:xfrm>
          <a:off x="7979539" y="1355027"/>
          <a:ext cx="533401" cy="635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500318"/>
              </a:tblGrid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06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7" name="(أ) أوجد كسرًا مكافئًا لكل مما يأتي:"/>
          <p:cNvSpPr txBox="1"/>
          <p:nvPr/>
        </p:nvSpPr>
        <p:spPr>
          <a:xfrm>
            <a:off x="1052825" y="6899971"/>
            <a:ext cx="9057840" cy="6004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200">
                <a:solidFill>
                  <a:srgbClr val="791A3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(أ) أوجد كسرًا مكافئًا لكل مما يأتي:</a:t>
            </a:r>
          </a:p>
        </p:txBody>
      </p:sp>
      <p:sp>
        <p:nvSpPr>
          <p:cNvPr id="138" name="(ب) قارن مستعملًا ( &lt; ، &gt; ، = )"/>
          <p:cNvSpPr txBox="1"/>
          <p:nvPr/>
        </p:nvSpPr>
        <p:spPr>
          <a:xfrm>
            <a:off x="1052825" y="8091745"/>
            <a:ext cx="9057840" cy="6004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200">
                <a:solidFill>
                  <a:srgbClr val="791A3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(ب) قارن مستعملًا ( &lt; ، &gt; ، = )</a:t>
            </a:r>
          </a:p>
        </p:txBody>
      </p:sp>
      <p:grpSp>
        <p:nvGrpSpPr>
          <p:cNvPr id="142" name="تجميع"/>
          <p:cNvGrpSpPr/>
          <p:nvPr/>
        </p:nvGrpSpPr>
        <p:grpSpPr>
          <a:xfrm>
            <a:off x="8575169" y="8794285"/>
            <a:ext cx="1538035" cy="698707"/>
            <a:chOff x="495300" y="12700"/>
            <a:chExt cx="1538034" cy="698705"/>
          </a:xfrm>
        </p:grpSpPr>
        <p:graphicFrame>
          <p:nvGraphicFramePr>
            <p:cNvPr id="139" name="الجدول ١-١"/>
            <p:cNvGraphicFramePr/>
            <p:nvPr/>
          </p:nvGraphicFramePr>
          <p:xfrm>
            <a:off x="1550734" y="12700"/>
            <a:ext cx="482601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40" name="الجدول ١-١-١"/>
            <p:cNvGraphicFramePr/>
            <p:nvPr/>
          </p:nvGraphicFramePr>
          <p:xfrm>
            <a:off x="495300" y="12700"/>
            <a:ext cx="559471" cy="69870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41" name="دائرة"/>
            <p:cNvSpPr/>
            <p:nvPr/>
          </p:nvSpPr>
          <p:spPr>
            <a:xfrm>
              <a:off x="543218" y="66302"/>
              <a:ext cx="476997" cy="476996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145" name="تجميع"/>
          <p:cNvGrpSpPr/>
          <p:nvPr/>
        </p:nvGrpSpPr>
        <p:grpSpPr>
          <a:xfrm>
            <a:off x="8043242" y="9612182"/>
            <a:ext cx="1554133" cy="580928"/>
            <a:chOff x="0" y="0"/>
            <a:chExt cx="1554132" cy="580927"/>
          </a:xfrm>
        </p:grpSpPr>
        <p:sp>
          <p:nvSpPr>
            <p:cNvPr id="143" name="٢٫٣        ٢٫٧"/>
            <p:cNvSpPr txBox="1"/>
            <p:nvPr/>
          </p:nvSpPr>
          <p:spPr>
            <a:xfrm>
              <a:off x="0" y="0"/>
              <a:ext cx="1554133" cy="58092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 defTabSz="914400" rtl="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>
                  <a:solidFill>
                    <a:srgbClr val="000000"/>
                  </a:solidFill>
                </a:rPr>
                <a:t>٢٫٣</a:t>
              </a:r>
              <a:r>
                <a:t>        </a:t>
              </a:r>
              <a:r>
                <a:rPr>
                  <a:solidFill>
                    <a:srgbClr val="000000"/>
                  </a:solidFill>
                </a:rPr>
                <a:t>٢٫٧</a:t>
              </a:r>
            </a:p>
          </p:txBody>
        </p:sp>
        <p:sp>
          <p:nvSpPr>
            <p:cNvPr id="144" name="دائرة"/>
            <p:cNvSpPr/>
            <p:nvPr/>
          </p:nvSpPr>
          <p:spPr>
            <a:xfrm>
              <a:off x="579846" y="51965"/>
              <a:ext cx="476997" cy="47699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149" name="تجميع"/>
          <p:cNvGrpSpPr/>
          <p:nvPr/>
        </p:nvGrpSpPr>
        <p:grpSpPr>
          <a:xfrm>
            <a:off x="4607126" y="8794285"/>
            <a:ext cx="1538035" cy="698707"/>
            <a:chOff x="495300" y="12700"/>
            <a:chExt cx="1538034" cy="698705"/>
          </a:xfrm>
        </p:grpSpPr>
        <p:graphicFrame>
          <p:nvGraphicFramePr>
            <p:cNvPr id="146" name="الجدول ١-٢"/>
            <p:cNvGraphicFramePr/>
            <p:nvPr/>
          </p:nvGraphicFramePr>
          <p:xfrm>
            <a:off x="1550734" y="12700"/>
            <a:ext cx="482601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47" name="الجدول ١-١-١-١"/>
            <p:cNvGraphicFramePr/>
            <p:nvPr/>
          </p:nvGraphicFramePr>
          <p:xfrm>
            <a:off x="495300" y="12700"/>
            <a:ext cx="559471" cy="69870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48" name="دائرة"/>
            <p:cNvSpPr/>
            <p:nvPr/>
          </p:nvSpPr>
          <p:spPr>
            <a:xfrm>
              <a:off x="543218" y="66302"/>
              <a:ext cx="476997" cy="476996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aphicFrame>
        <p:nvGraphicFramePr>
          <p:cNvPr id="150" name="تجميع"/>
          <p:cNvGraphicFramePr/>
          <p:nvPr/>
        </p:nvGraphicFramePr>
        <p:xfrm>
          <a:off x="9115586" y="7456445"/>
          <a:ext cx="533401" cy="635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503832"/>
              </a:tblGrid>
              <a:tr h="3033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33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1" name="تجميع"/>
          <p:cNvGraphicFramePr/>
          <p:nvPr/>
        </p:nvGraphicFramePr>
        <p:xfrm>
          <a:off x="5147543" y="7456445"/>
          <a:ext cx="533401" cy="635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503832"/>
              </a:tblGrid>
              <a:tr h="3033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33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4" name="تجميع"/>
          <p:cNvGrpSpPr/>
          <p:nvPr/>
        </p:nvGrpSpPr>
        <p:grpSpPr>
          <a:xfrm>
            <a:off x="3864941" y="9634990"/>
            <a:ext cx="1937440" cy="535312"/>
            <a:chOff x="0" y="0"/>
            <a:chExt cx="1937438" cy="535311"/>
          </a:xfrm>
        </p:grpSpPr>
        <p:sp>
          <p:nvSpPr>
            <p:cNvPr id="152" name="٥٫٦٠        ٥٫٦"/>
            <p:cNvSpPr txBox="1"/>
            <p:nvPr/>
          </p:nvSpPr>
          <p:spPr>
            <a:xfrm>
              <a:off x="0" y="0"/>
              <a:ext cx="1937439" cy="53531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 defTabSz="914400" rtl="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>
                  <a:solidFill>
                    <a:srgbClr val="000000"/>
                  </a:solidFill>
                </a:rPr>
                <a:t>٥٫٦٠</a:t>
              </a:r>
              <a:r>
                <a:t>        </a:t>
              </a:r>
              <a:r>
                <a:rPr>
                  <a:solidFill>
                    <a:srgbClr val="000000"/>
                  </a:solidFill>
                </a:rPr>
                <a:t>٥٫٦</a:t>
              </a:r>
            </a:p>
          </p:txBody>
        </p:sp>
        <p:sp>
          <p:nvSpPr>
            <p:cNvPr id="153" name="دائرة"/>
            <p:cNvSpPr/>
            <p:nvPr/>
          </p:nvSpPr>
          <p:spPr>
            <a:xfrm>
              <a:off x="790104" y="6350"/>
              <a:ext cx="476996" cy="476996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sp>
        <p:nvSpPr>
          <p:cNvPr id="155" name="(ج) أوجد الناتج:"/>
          <p:cNvSpPr txBox="1"/>
          <p:nvPr/>
        </p:nvSpPr>
        <p:spPr>
          <a:xfrm>
            <a:off x="2863906" y="10245282"/>
            <a:ext cx="7204243" cy="9200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200">
                <a:solidFill>
                  <a:srgbClr val="791A3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(ج) أوجد الناتج:</a:t>
            </a:r>
          </a:p>
        </p:txBody>
      </p:sp>
      <p:sp>
        <p:nvSpPr>
          <p:cNvPr id="156" name="السؤال الثالث:"/>
          <p:cNvSpPr txBox="1"/>
          <p:nvPr/>
        </p:nvSpPr>
        <p:spPr>
          <a:xfrm>
            <a:off x="8642179" y="6438823"/>
            <a:ext cx="1479886" cy="3759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2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الثالث:</a:t>
            </a:r>
          </a:p>
        </p:txBody>
      </p:sp>
      <p:grpSp>
        <p:nvGrpSpPr>
          <p:cNvPr id="160" name="تجميع"/>
          <p:cNvGrpSpPr/>
          <p:nvPr/>
        </p:nvGrpSpPr>
        <p:grpSpPr>
          <a:xfrm>
            <a:off x="594737" y="6329702"/>
            <a:ext cx="510538" cy="594233"/>
            <a:chOff x="0" y="0"/>
            <a:chExt cx="510537" cy="594232"/>
          </a:xfrm>
        </p:grpSpPr>
        <p:sp>
          <p:nvSpPr>
            <p:cNvPr id="157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8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9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١٠</a:t>
              </a:r>
            </a:p>
          </p:txBody>
        </p:sp>
      </p:grpSp>
      <p:grpSp>
        <p:nvGrpSpPr>
          <p:cNvPr id="164" name="تجميع"/>
          <p:cNvGrpSpPr/>
          <p:nvPr/>
        </p:nvGrpSpPr>
        <p:grpSpPr>
          <a:xfrm>
            <a:off x="594737" y="2643307"/>
            <a:ext cx="510538" cy="594234"/>
            <a:chOff x="0" y="0"/>
            <a:chExt cx="510537" cy="594232"/>
          </a:xfrm>
        </p:grpSpPr>
        <p:sp>
          <p:nvSpPr>
            <p:cNvPr id="161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2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3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٦</a:t>
              </a:r>
            </a:p>
          </p:txBody>
        </p:sp>
      </p:grpSp>
      <p:graphicFrame>
        <p:nvGraphicFramePr>
          <p:cNvPr id="165" name="الجدول ٢-٢"/>
          <p:cNvGraphicFramePr/>
          <p:nvPr/>
        </p:nvGraphicFramePr>
        <p:xfrm>
          <a:off x="9407686" y="12019419"/>
          <a:ext cx="700927" cy="115148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273050"/>
                <a:gridCol w="273050"/>
                <a:gridCol w="273050"/>
                <a:gridCol w="273050"/>
              </a:tblGrid>
              <a:tr h="558800"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 Light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٫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٠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+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٫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٠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6" name="الجدول ٢-١-١"/>
          <p:cNvGraphicFramePr/>
          <p:nvPr/>
        </p:nvGraphicFramePr>
        <p:xfrm>
          <a:off x="5450236" y="12046809"/>
          <a:ext cx="1113387" cy="111338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{EEE7283C-3CF3-47DC-8721-378D4A62B228}</a:tableStyleId>
              </a:tblPr>
              <a:tblGrid>
                <a:gridCol w="222677"/>
                <a:gridCol w="222677"/>
                <a:gridCol w="222677"/>
                <a:gridCol w="222677"/>
                <a:gridCol w="222677"/>
              </a:tblGrid>
              <a:tr h="547167"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 Light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٫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547167"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٫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1800"/>
                      </a:pPr>
                      <a:r>
                        <a:rPr sz="3200">
                          <a:sym typeface="Helvetica Neue Light"/>
                        </a:rPr>
                        <a:t>٠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71" name="تجميع"/>
          <p:cNvGrpSpPr/>
          <p:nvPr/>
        </p:nvGrpSpPr>
        <p:grpSpPr>
          <a:xfrm>
            <a:off x="7874822" y="11125828"/>
            <a:ext cx="2443428" cy="698707"/>
            <a:chOff x="0" y="12700"/>
            <a:chExt cx="2443427" cy="698705"/>
          </a:xfrm>
        </p:grpSpPr>
        <p:graphicFrame>
          <p:nvGraphicFramePr>
            <p:cNvPr id="167" name="الجدول ١-١-٢"/>
            <p:cNvGraphicFramePr/>
            <p:nvPr/>
          </p:nvGraphicFramePr>
          <p:xfrm>
            <a:off x="1960827" y="12700"/>
            <a:ext cx="482601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٨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68" name="الجدول ١-١-١-٢"/>
            <p:cNvGraphicFramePr/>
            <p:nvPr/>
          </p:nvGraphicFramePr>
          <p:xfrm>
            <a:off x="905393" y="12700"/>
            <a:ext cx="559471" cy="69870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٨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69" name="+"/>
            <p:cNvSpPr txBox="1"/>
            <p:nvPr/>
          </p:nvSpPr>
          <p:spPr>
            <a:xfrm>
              <a:off x="1055434" y="90958"/>
              <a:ext cx="272753" cy="427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b="0" sz="2400">
                  <a:latin typeface="UKIJ Bom"/>
                  <a:ea typeface="UKIJ Bom"/>
                  <a:cs typeface="UKIJ Bom"/>
                  <a:sym typeface="UKIJ Bom"/>
                </a:defRPr>
              </a:lvl1pPr>
            </a:lstStyle>
            <a:p>
              <a:pPr rtl="0">
                <a:defRPr/>
              </a:pPr>
              <a:r>
                <a:t>+</a:t>
              </a:r>
            </a:p>
          </p:txBody>
        </p:sp>
        <p:sp>
          <p:nvSpPr>
            <p:cNvPr id="170" name="="/>
            <p:cNvSpPr txBox="1"/>
            <p:nvPr/>
          </p:nvSpPr>
          <p:spPr>
            <a:xfrm>
              <a:off x="0" y="90958"/>
              <a:ext cx="272753" cy="427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b="0" sz="2400">
                  <a:latin typeface="UKIJ Bom"/>
                  <a:ea typeface="UKIJ Bom"/>
                  <a:cs typeface="UKIJ Bom"/>
                  <a:sym typeface="UKIJ Bom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</p:grpSp>
      <p:grpSp>
        <p:nvGrpSpPr>
          <p:cNvPr id="176" name="تجميع"/>
          <p:cNvGrpSpPr/>
          <p:nvPr/>
        </p:nvGrpSpPr>
        <p:grpSpPr>
          <a:xfrm>
            <a:off x="3906780" y="11125828"/>
            <a:ext cx="2443428" cy="698707"/>
            <a:chOff x="0" y="12700"/>
            <a:chExt cx="2443427" cy="698705"/>
          </a:xfrm>
        </p:grpSpPr>
        <p:graphicFrame>
          <p:nvGraphicFramePr>
            <p:cNvPr id="172" name="الجدول ١-١-٢-١"/>
            <p:cNvGraphicFramePr/>
            <p:nvPr/>
          </p:nvGraphicFramePr>
          <p:xfrm>
            <a:off x="1960827" y="12700"/>
            <a:ext cx="482601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٩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73" name="الجدول ١-١-١-٢-١"/>
            <p:cNvGraphicFramePr/>
            <p:nvPr/>
          </p:nvGraphicFramePr>
          <p:xfrm>
            <a:off x="905393" y="12700"/>
            <a:ext cx="559471" cy="69870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{EEE7283C-3CF3-47DC-8721-378D4A62B228}</a:tableStyleId>
                </a:tblPr>
                <a:tblGrid>
                  <a:gridCol w="482600"/>
                </a:tblGrid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292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b="1" sz="2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٩</a:t>
                        </a: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74" name="-"/>
            <p:cNvSpPr txBox="1"/>
            <p:nvPr/>
          </p:nvSpPr>
          <p:spPr>
            <a:xfrm>
              <a:off x="1070019" y="40158"/>
              <a:ext cx="243583" cy="427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b="0" sz="2400">
                  <a:latin typeface="UKIJ Bom"/>
                  <a:ea typeface="UKIJ Bom"/>
                  <a:cs typeface="UKIJ Bom"/>
                  <a:sym typeface="UKIJ Bom"/>
                </a:defRPr>
              </a:lvl1pPr>
            </a:lstStyle>
            <a:p>
              <a:pPr rtl="0">
                <a:defRPr/>
              </a:pPr>
              <a:r>
                <a:t>-</a:t>
              </a:r>
            </a:p>
          </p:txBody>
        </p:sp>
        <p:sp>
          <p:nvSpPr>
            <p:cNvPr id="175" name="="/>
            <p:cNvSpPr txBox="1"/>
            <p:nvPr/>
          </p:nvSpPr>
          <p:spPr>
            <a:xfrm>
              <a:off x="0" y="90958"/>
              <a:ext cx="272753" cy="427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b="0" sz="2400">
                  <a:latin typeface="UKIJ Bom"/>
                  <a:ea typeface="UKIJ Bom"/>
                  <a:cs typeface="UKIJ Bom"/>
                  <a:sym typeface="UKIJ Bom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</p:grpSp>
      <p:sp>
        <p:nvSpPr>
          <p:cNvPr id="177" name="تمت الأسئلة مع تمنياتي لكم بالتوفيق"/>
          <p:cNvSpPr txBox="1"/>
          <p:nvPr/>
        </p:nvSpPr>
        <p:spPr>
          <a:xfrm>
            <a:off x="3441806" y="14041681"/>
            <a:ext cx="3619287" cy="3919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993" tIns="48993" rIns="48993" bIns="48993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