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6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E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05" autoAdjust="0"/>
    <p:restoredTop sz="94660"/>
  </p:normalViewPr>
  <p:slideViewPr>
    <p:cSldViewPr snapToGrid="0">
      <p:cViewPr varScale="1">
        <p:scale>
          <a:sx n="54" d="100"/>
          <a:sy n="54" d="100"/>
        </p:scale>
        <p:origin x="263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EDD738D-C83E-4048-AC8F-11083A56DE2B}" type="datetimeFigureOut">
              <a:rPr lang="ar-SA" smtClean="0"/>
              <a:t>14/05/46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B94DCAE-A67E-4D75-AE39-874B296CAAD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3492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94DCAE-A67E-4D75-AE39-874B296CAAD3}" type="slidenum">
              <a:rPr lang="ar-SA" smtClean="0"/>
              <a:t>14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58039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3C73-A50B-40C6-84C6-EE2EA60821AB}" type="datetimeFigureOut">
              <a:rPr lang="ar-SA" smtClean="0"/>
              <a:t>14/05/46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FD25C-B44A-4D31-ABC9-7B3BB1ACB0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99644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3C73-A50B-40C6-84C6-EE2EA60821AB}" type="datetimeFigureOut">
              <a:rPr lang="ar-SA" smtClean="0"/>
              <a:t>14/05/46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FD25C-B44A-4D31-ABC9-7B3BB1ACB0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48421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3C73-A50B-40C6-84C6-EE2EA60821AB}" type="datetimeFigureOut">
              <a:rPr lang="ar-SA" smtClean="0"/>
              <a:t>14/05/46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FD25C-B44A-4D31-ABC9-7B3BB1ACB0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56429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3C73-A50B-40C6-84C6-EE2EA60821AB}" type="datetimeFigureOut">
              <a:rPr lang="ar-SA" smtClean="0"/>
              <a:t>14/05/46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FD25C-B44A-4D31-ABC9-7B3BB1ACB0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28689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3C73-A50B-40C6-84C6-EE2EA60821AB}" type="datetimeFigureOut">
              <a:rPr lang="ar-SA" smtClean="0"/>
              <a:t>14/05/46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FD25C-B44A-4D31-ABC9-7B3BB1ACB0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62248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3C73-A50B-40C6-84C6-EE2EA60821AB}" type="datetimeFigureOut">
              <a:rPr lang="ar-SA" smtClean="0"/>
              <a:t>14/05/46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FD25C-B44A-4D31-ABC9-7B3BB1ACB0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79993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3C73-A50B-40C6-84C6-EE2EA60821AB}" type="datetimeFigureOut">
              <a:rPr lang="ar-SA" smtClean="0"/>
              <a:t>14/05/46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FD25C-B44A-4D31-ABC9-7B3BB1ACB0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54420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3C73-A50B-40C6-84C6-EE2EA60821AB}" type="datetimeFigureOut">
              <a:rPr lang="ar-SA" smtClean="0"/>
              <a:t>14/05/46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FD25C-B44A-4D31-ABC9-7B3BB1ACB0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94944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3C73-A50B-40C6-84C6-EE2EA60821AB}" type="datetimeFigureOut">
              <a:rPr lang="ar-SA" smtClean="0"/>
              <a:t>14/05/46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FD25C-B44A-4D31-ABC9-7B3BB1ACB0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40459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3C73-A50B-40C6-84C6-EE2EA60821AB}" type="datetimeFigureOut">
              <a:rPr lang="ar-SA" smtClean="0"/>
              <a:t>14/05/46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FD25C-B44A-4D31-ABC9-7B3BB1ACB0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27496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3C73-A50B-40C6-84C6-EE2EA60821AB}" type="datetimeFigureOut">
              <a:rPr lang="ar-SA" smtClean="0"/>
              <a:t>14/05/46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FD25C-B44A-4D31-ABC9-7B3BB1ACB0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140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63C73-A50B-40C6-84C6-EE2EA60821AB}" type="datetimeFigureOut">
              <a:rPr lang="ar-SA" smtClean="0"/>
              <a:t>14/05/46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FD25C-B44A-4D31-ABC9-7B3BB1ACB0A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29566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hyperlink" Target="https://mhtwyat.com/%D8%B4%D8%B9%D8%A7%D8%B1-%D9%88%D8%B2%D8%A7%D8%B1%D8%A9-%D8%A7%D9%84%D8%AA%D8%B9%D9%84%D9%8A%D9%85-1441-%D8%A7%D9%84%D8%AC%D8%AF%D9%8A%D8%AF-png/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openxmlformats.org/officeDocument/2006/relationships/hyperlink" Target="https://mhtwyat.com/%D8%B4%D8%B9%D8%A7%D8%B1-%D9%88%D8%B2%D8%A7%D8%B1%D8%A9-%D8%A7%D9%84%D8%AA%D8%B9%D9%84%D9%8A%D9%85-1441-%D8%A7%D9%84%D8%AC%D8%AF%D9%8A%D8%AF-png/" TargetMode="External"/><Relationship Id="rId9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openxmlformats.org/officeDocument/2006/relationships/hyperlink" Target="https://mhtwyat.com/%D8%B4%D8%B9%D8%A7%D8%B1-%D9%88%D8%B2%D8%A7%D8%B1%D8%A9-%D8%A7%D9%84%D8%AA%D8%B9%D9%84%D9%8A%D9%85-1441-%D8%A7%D9%84%D8%AC%D8%AF%D9%8A%D8%AF-png/" TargetMode="External"/><Relationship Id="rId9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openxmlformats.org/officeDocument/2006/relationships/hyperlink" Target="https://mhtwyat.com/%D8%B4%D8%B9%D8%A7%D8%B1-%D9%88%D8%B2%D8%A7%D8%B1%D8%A9-%D8%A7%D9%84%D8%AA%D8%B9%D9%84%D9%8A%D9%85-1441-%D8%A7%D9%84%D8%AC%D8%AF%D9%8A%D8%AF-png/" TargetMode="External"/><Relationship Id="rId9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openxmlformats.org/officeDocument/2006/relationships/hyperlink" Target="https://mhtwyat.com/%D8%B4%D8%B9%D8%A7%D8%B1-%D9%88%D8%B2%D8%A7%D8%B1%D8%A9-%D8%A7%D9%84%D8%AA%D8%B9%D9%84%D9%8A%D9%85-1441-%D8%A7%D9%84%D8%AC%D8%AF%D9%8A%D8%AF-png/" TargetMode="External"/><Relationship Id="rId9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hyperlink" Target="https://mhtwyat.com/%D8%B4%D8%B9%D8%A7%D8%B1-%D9%88%D8%B2%D8%A7%D8%B1%D8%A9-%D8%A7%D9%84%D8%AA%D8%B9%D9%84%D9%8A%D9%85-1441-%D8%A7%D9%84%D8%AC%D8%AF%D9%8A%D8%AF-png/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openxmlformats.org/officeDocument/2006/relationships/hyperlink" Target="https://mhtwyat.com/%D8%B4%D8%B9%D8%A7%D8%B1-%D9%88%D8%B2%D8%A7%D8%B1%D8%A9-%D8%A7%D9%84%D8%AA%D8%B9%D9%84%D9%8A%D9%85-1441-%D8%A7%D9%84%D8%AC%D8%AF%D9%8A%D8%AF-png/" TargetMode="External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openxmlformats.org/officeDocument/2006/relationships/hyperlink" Target="https://mhtwyat.com/%D8%B4%D8%B9%D8%A7%D8%B1-%D9%88%D8%B2%D8%A7%D8%B1%D8%A9-%D8%A7%D9%84%D8%AA%D8%B9%D9%84%D9%8A%D9%85-1441-%D8%A7%D9%84%D8%AC%D8%AF%D9%8A%D8%AF-png/" TargetMode="External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openxmlformats.org/officeDocument/2006/relationships/hyperlink" Target="https://mhtwyat.com/%D8%B4%D8%B9%D8%A7%D8%B1-%D9%88%D8%B2%D8%A7%D8%B1%D8%A9-%D8%A7%D9%84%D8%AA%D8%B9%D9%84%D9%8A%D9%85-1441-%D8%A7%D9%84%D8%AC%D8%AF%D9%8A%D8%AF-png/" TargetMode="External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openxmlformats.org/officeDocument/2006/relationships/hyperlink" Target="https://mhtwyat.com/%D8%B4%D8%B9%D8%A7%D8%B1-%D9%88%D8%B2%D8%A7%D8%B1%D8%A9-%D8%A7%D9%84%D8%AA%D8%B9%D9%84%D9%8A%D9%85-1441-%D8%A7%D9%84%D8%AC%D8%AF%D9%8A%D8%AF-png/" TargetMode="External"/><Relationship Id="rId9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openxmlformats.org/officeDocument/2006/relationships/hyperlink" Target="https://mhtwyat.com/%D8%B4%D8%B9%D8%A7%D8%B1-%D9%88%D8%B2%D8%A7%D8%B1%D8%A9-%D8%A7%D9%84%D8%AA%D8%B9%D9%84%D9%8A%D9%85-1441-%D8%A7%D9%84%D8%AC%D8%AF%D9%8A%D8%AF-png/" TargetMode="External"/><Relationship Id="rId9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openxmlformats.org/officeDocument/2006/relationships/hyperlink" Target="https://mhtwyat.com/%D8%B4%D8%B9%D8%A7%D8%B1-%D9%88%D8%B2%D8%A7%D8%B1%D8%A9-%D8%A7%D9%84%D8%AA%D8%B9%D9%84%D9%8A%D9%85-1441-%D8%A7%D9%84%D8%AC%D8%AF%D9%8A%D8%AF-png/" TargetMode="External"/><Relationship Id="rId9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openxmlformats.org/officeDocument/2006/relationships/hyperlink" Target="https://mhtwyat.com/%D8%B4%D8%B9%D8%A7%D8%B1-%D9%88%D8%B2%D8%A7%D8%B1%D8%A9-%D8%A7%D9%84%D8%AA%D8%B9%D9%84%D9%8A%D9%85-1441-%D8%A7%D9%84%D8%AC%D8%AF%D9%8A%D8%AF-png/" TargetMode="External"/><Relationship Id="rId9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openxmlformats.org/officeDocument/2006/relationships/hyperlink" Target="https://mhtwyat.com/%D8%B4%D8%B9%D8%A7%D8%B1-%D9%88%D8%B2%D8%A7%D8%B1%D8%A9-%D8%A7%D9%84%D8%AA%D8%B9%D9%84%D9%8A%D9%85-1441-%D8%A7%D9%84%D8%AC%D8%AF%D9%8A%D8%AF-png/" TargetMode="Externa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C1106F34-357C-DC11-1305-26408EB62F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6858000" cy="9906000"/>
          </a:xfrm>
          <a:prstGeom prst="rect">
            <a:avLst/>
          </a:prstGeom>
        </p:spPr>
      </p:pic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9C1F9D4E-A660-8404-6A85-67075A956E27}"/>
              </a:ext>
            </a:extLst>
          </p:cNvPr>
          <p:cNvSpPr/>
          <p:nvPr/>
        </p:nvSpPr>
        <p:spPr>
          <a:xfrm>
            <a:off x="221456" y="2728913"/>
            <a:ext cx="6415086" cy="5310142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A154764F-C1E9-ED4E-6129-DD72DCCECC05}"/>
              </a:ext>
            </a:extLst>
          </p:cNvPr>
          <p:cNvSpPr txBox="1"/>
          <p:nvPr/>
        </p:nvSpPr>
        <p:spPr>
          <a:xfrm>
            <a:off x="0" y="2738555"/>
            <a:ext cx="6857999" cy="4955203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ctr"/>
            <a:endParaRPr lang="ar-SA" sz="8000" dirty="0">
              <a:solidFill>
                <a:schemeClr val="accent2">
                  <a:lumMod val="60000"/>
                  <a:lumOff val="40000"/>
                </a:schemeClr>
              </a:solidFill>
              <a:cs typeface="AGA Battouta Regular" pitchFamily="2" charset="-78"/>
            </a:endParaRPr>
          </a:p>
          <a:p>
            <a:pPr algn="ctr"/>
            <a:r>
              <a:rPr lang="ar-SA" sz="8000" dirty="0">
                <a:solidFill>
                  <a:schemeClr val="accent2">
                    <a:lumMod val="60000"/>
                    <a:lumOff val="40000"/>
                  </a:schemeClr>
                </a:solidFill>
                <a:cs typeface="AGA Battouta Regular" pitchFamily="2" charset="-78"/>
              </a:rPr>
              <a:t>الخطة الإسبوعية </a:t>
            </a:r>
          </a:p>
          <a:p>
            <a:pPr algn="ctr"/>
            <a:r>
              <a:rPr lang="ar-SA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للصف الأول الابتدائي</a:t>
            </a:r>
            <a:r>
              <a:rPr lang="en-U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ar-SA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SA" sz="4800" dirty="0">
                <a:solidFill>
                  <a:srgbClr val="002060"/>
                </a:solidFill>
                <a:cs typeface="AGA Battouta Regular" pitchFamily="2" charset="-78"/>
              </a:rPr>
              <a:t>لمادة </a:t>
            </a:r>
            <a:r>
              <a:rPr lang="ar-SA" sz="4800" dirty="0">
                <a:solidFill>
                  <a:srgbClr val="C00000"/>
                </a:solidFill>
                <a:cs typeface="AGA Battouta Regular" pitchFamily="2" charset="-78"/>
              </a:rPr>
              <a:t>العلوم</a:t>
            </a:r>
            <a:r>
              <a:rPr lang="ar-SA" sz="4800" dirty="0">
                <a:solidFill>
                  <a:srgbClr val="002060"/>
                </a:solidFill>
                <a:cs typeface="AGA Battouta Regular" pitchFamily="2" charset="-78"/>
              </a:rPr>
              <a:t> </a:t>
            </a:r>
          </a:p>
          <a:p>
            <a:pPr algn="ctr"/>
            <a:r>
              <a:rPr lang="ar-SA" sz="40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الفصل الدراسي الثاني</a:t>
            </a:r>
            <a:endParaRPr lang="en-US" sz="40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SA" sz="2800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للعام الدراسي 1446 هـ</a:t>
            </a: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2BC598BD-EDF5-6185-FFED-BAEC0DDDB5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368570" y="556798"/>
            <a:ext cx="2885953" cy="1546315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9AD7E43D-9FC6-F2A5-B5A5-586CDBFCE68B}"/>
              </a:ext>
            </a:extLst>
          </p:cNvPr>
          <p:cNvSpPr txBox="1"/>
          <p:nvPr/>
        </p:nvSpPr>
        <p:spPr>
          <a:xfrm>
            <a:off x="242888" y="8445936"/>
            <a:ext cx="380357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dirty="0"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المعلمة: </a:t>
            </a:r>
            <a:r>
              <a:rPr lang="ar-SA" sz="4000" dirty="0">
                <a:solidFill>
                  <a:schemeClr val="accent5">
                    <a:lumMod val="50000"/>
                  </a:schemeClr>
                </a:solidFill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أمل الزهراني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7EFA7A8-E299-697B-4612-06FAC1742F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7898" y="1866945"/>
            <a:ext cx="2033588" cy="2033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7256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C1106F34-357C-DC11-1305-26408EB62F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9C1F9D4E-A660-8404-6A85-67075A956E27}"/>
              </a:ext>
            </a:extLst>
          </p:cNvPr>
          <p:cNvSpPr/>
          <p:nvPr/>
        </p:nvSpPr>
        <p:spPr>
          <a:xfrm>
            <a:off x="214312" y="128588"/>
            <a:ext cx="6429375" cy="9603394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2BC598BD-EDF5-6185-FFED-BAEC0DDDB5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332004" y="179905"/>
            <a:ext cx="2320043" cy="1243096"/>
          </a:xfrm>
          <a:prstGeom prst="rect">
            <a:avLst/>
          </a:prstGeom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B5228DBA-74AE-B447-0F8E-F30D7B6C6E39}"/>
              </a:ext>
            </a:extLst>
          </p:cNvPr>
          <p:cNvSpPr txBox="1"/>
          <p:nvPr/>
        </p:nvSpPr>
        <p:spPr>
          <a:xfrm>
            <a:off x="268733" y="1657475"/>
            <a:ext cx="6277977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2400" b="1" dirty="0">
                <a:solidFill>
                  <a:schemeClr val="accent2">
                    <a:lumMod val="75000"/>
                  </a:schemeClr>
                </a:solidFill>
              </a:rPr>
              <a:t>الأهداف:</a:t>
            </a:r>
          </a:p>
          <a:p>
            <a:pPr algn="r"/>
            <a:r>
              <a:rPr lang="ar-SA" b="1" dirty="0">
                <a:solidFill>
                  <a:srgbClr val="002060"/>
                </a:solidFill>
              </a:rPr>
              <a:t>يلاحظ ويصف كيف تتغير المواد الصلبة.</a:t>
            </a:r>
          </a:p>
        </p:txBody>
      </p:sp>
      <p:sp>
        <p:nvSpPr>
          <p:cNvPr id="12" name="مستطيل: زوايا مستديرة 11">
            <a:extLst>
              <a:ext uri="{FF2B5EF4-FFF2-40B4-BE49-F238E27FC236}">
                <a16:creationId xmlns:a16="http://schemas.microsoft.com/office/drawing/2014/main" id="{B884B069-6291-E5D3-F8FB-8D56CF02A49B}"/>
              </a:ext>
            </a:extLst>
          </p:cNvPr>
          <p:cNvSpPr/>
          <p:nvPr/>
        </p:nvSpPr>
        <p:spPr>
          <a:xfrm>
            <a:off x="4010736" y="2783627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8A8F13F5-C367-45B0-5E17-B8F4EAD2635D}"/>
              </a:ext>
            </a:extLst>
          </p:cNvPr>
          <p:cNvSpPr/>
          <p:nvPr/>
        </p:nvSpPr>
        <p:spPr>
          <a:xfrm>
            <a:off x="561264" y="2783627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92DD8854-23F5-775D-A19E-2B9AB1F037D2}"/>
              </a:ext>
            </a:extLst>
          </p:cNvPr>
          <p:cNvSpPr/>
          <p:nvPr/>
        </p:nvSpPr>
        <p:spPr>
          <a:xfrm>
            <a:off x="2281728" y="5064110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BDE0F7EF-55F4-D6EB-659B-7B80B9726812}"/>
              </a:ext>
            </a:extLst>
          </p:cNvPr>
          <p:cNvSpPr txBox="1"/>
          <p:nvPr/>
        </p:nvSpPr>
        <p:spPr>
          <a:xfrm>
            <a:off x="4541748" y="2835918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الأول:</a:t>
            </a:r>
          </a:p>
        </p:txBody>
      </p: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5B1098C9-103E-D3B9-5B62-5F24F61258CF}"/>
              </a:ext>
            </a:extLst>
          </p:cNvPr>
          <p:cNvSpPr txBox="1"/>
          <p:nvPr/>
        </p:nvSpPr>
        <p:spPr>
          <a:xfrm>
            <a:off x="1050210" y="2849624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الثاني:</a:t>
            </a:r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70C0AF8D-4C6A-55A2-0A6C-662819841059}"/>
              </a:ext>
            </a:extLst>
          </p:cNvPr>
          <p:cNvSpPr txBox="1"/>
          <p:nvPr/>
        </p:nvSpPr>
        <p:spPr>
          <a:xfrm>
            <a:off x="2443400" y="5097100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الثالث:</a:t>
            </a:r>
          </a:p>
        </p:txBody>
      </p:sp>
      <p:sp>
        <p:nvSpPr>
          <p:cNvPr id="20" name="مربع نص 19">
            <a:extLst>
              <a:ext uri="{FF2B5EF4-FFF2-40B4-BE49-F238E27FC236}">
                <a16:creationId xmlns:a16="http://schemas.microsoft.com/office/drawing/2014/main" id="{F1F97B46-1CBA-8725-26D3-DFD0BF169AA2}"/>
              </a:ext>
            </a:extLst>
          </p:cNvPr>
          <p:cNvSpPr txBox="1"/>
          <p:nvPr/>
        </p:nvSpPr>
        <p:spPr>
          <a:xfrm>
            <a:off x="1033022" y="7479010"/>
            <a:ext cx="3500827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>
                <a:solidFill>
                  <a:srgbClr val="C00000"/>
                </a:solidFill>
              </a:rPr>
              <a:t>واجبات الاسبوع:</a:t>
            </a:r>
          </a:p>
          <a:p>
            <a:pPr algn="ctr"/>
            <a:r>
              <a:rPr lang="ar-SA" sz="2000" b="1" dirty="0">
                <a:latin typeface="Calibri" panose="020F0502020204030204" pitchFamily="34" charset="0"/>
                <a:cs typeface="Calibri" panose="020F0502020204030204" pitchFamily="34" charset="0"/>
              </a:rPr>
              <a:t>حل واجبات المنصة</a:t>
            </a:r>
          </a:p>
        </p:txBody>
      </p:sp>
      <p:sp>
        <p:nvSpPr>
          <p:cNvPr id="21" name="مربع نص 20">
            <a:extLst>
              <a:ext uri="{FF2B5EF4-FFF2-40B4-BE49-F238E27FC236}">
                <a16:creationId xmlns:a16="http://schemas.microsoft.com/office/drawing/2014/main" id="{5B4E3026-4369-AF4F-230C-8B003E45A96A}"/>
              </a:ext>
            </a:extLst>
          </p:cNvPr>
          <p:cNvSpPr txBox="1"/>
          <p:nvPr/>
        </p:nvSpPr>
        <p:spPr>
          <a:xfrm>
            <a:off x="4021012" y="3483428"/>
            <a:ext cx="229719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المادة تتغير </a:t>
            </a:r>
          </a:p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ar-SA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استكشف</a:t>
            </a:r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 )</a:t>
            </a: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21FBD3FD-5D3B-6AF9-5CDA-24FD76DC7557}"/>
              </a:ext>
            </a:extLst>
          </p:cNvPr>
          <p:cNvSpPr txBox="1"/>
          <p:nvPr/>
        </p:nvSpPr>
        <p:spPr>
          <a:xfrm>
            <a:off x="539793" y="3666948"/>
            <a:ext cx="229719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كيف تتغير المادة؟</a:t>
            </a: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E7FCCB92-9359-1C53-E43D-F6F57839A6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52" b="89894" l="7270" r="91844">
                        <a14:foregroundMark x1="89362" y1="44858" x2="92730" y2="57624"/>
                        <a14:foregroundMark x1="92282" y1="65248" x2="92021" y2="69681"/>
                        <a14:foregroundMark x1="92730" y1="57624" x2="92407" y2="63121"/>
                        <a14:foregroundMark x1="92021" y1="69681" x2="78901" y2="76418"/>
                        <a14:foregroundMark x1="78901" y1="76418" x2="70390" y2="76418"/>
                        <a14:foregroundMark x1="16090" y1="67911" x2="13121" y2="67553"/>
                        <a14:foregroundMark x1="50258" y1="72037" x2="49449" y2="71939"/>
                        <a14:foregroundMark x1="70390" y1="74468" x2="52398" y2="72295"/>
                        <a14:foregroundMark x1="13121" y1="67553" x2="7270" y2="59929"/>
                        <a14:foregroundMark x1="7270" y1="59929" x2="9752" y2="45035"/>
                        <a14:foregroundMark x1="62057" y1="17553" x2="64362" y2="21099"/>
                        <a14:foregroundMark x1="76418" y1="17553" x2="75000" y2="19681"/>
                        <a14:foregroundMark x1="84574" y1="23759" x2="80319" y2="25532"/>
                        <a14:backgroundMark x1="91489" y1="63121" x2="91489" y2="65248"/>
                        <a14:backgroundMark x1="28723" y1="67376" x2="31383" y2="76773"/>
                        <a14:backgroundMark x1="14894" y1="69681" x2="38121" y2="71809"/>
                        <a14:backgroundMark x1="38121" y1="71809" x2="49113" y2="71631"/>
                        <a14:backgroundMark x1="49113" y1="71631" x2="49645" y2="71631"/>
                        <a14:backgroundMark x1="50177" y1="72163" x2="52482" y2="7216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638" b="11115"/>
          <a:stretch/>
        </p:blipFill>
        <p:spPr bwMode="auto">
          <a:xfrm>
            <a:off x="183563" y="98184"/>
            <a:ext cx="3119110" cy="2187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ستطيل: زوايا مستديرة 1">
            <a:extLst>
              <a:ext uri="{FF2B5EF4-FFF2-40B4-BE49-F238E27FC236}">
                <a16:creationId xmlns:a16="http://schemas.microsoft.com/office/drawing/2014/main" id="{62356D60-1E1C-154F-1528-DB1FE05C7CDA}"/>
              </a:ext>
            </a:extLst>
          </p:cNvPr>
          <p:cNvSpPr/>
          <p:nvPr/>
        </p:nvSpPr>
        <p:spPr>
          <a:xfrm>
            <a:off x="311290" y="926531"/>
            <a:ext cx="2863657" cy="88374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>
                <a:solidFill>
                  <a:srgbClr val="C00000"/>
                </a:solidFill>
              </a:rPr>
              <a:t>خطة الاسبوع (9)</a:t>
            </a:r>
          </a:p>
          <a:p>
            <a:pPr algn="ctr"/>
            <a:r>
              <a:rPr lang="ar-SA" sz="2000" b="1" dirty="0">
                <a:solidFill>
                  <a:schemeClr val="accent5">
                    <a:lumMod val="50000"/>
                  </a:schemeClr>
                </a:solidFill>
              </a:rPr>
              <a:t>من 19/ 7 -  23/ 7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5774DFB9-35D7-FD0C-F160-5962EDDF0AD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916" b="92773" l="9827" r="89981">
                        <a14:foregroundMark x1="77842" y1="26555" x2="72254" y2="49412"/>
                        <a14:foregroundMark x1="72254" y1="49412" x2="75337" y2="60840"/>
                        <a14:foregroundMark x1="75337" y1="60840" x2="79961" y2="63697"/>
                        <a14:foregroundMark x1="41426" y1="61513" x2="36802" y2="34454"/>
                        <a14:foregroundMark x1="36802" y1="34454" x2="36224" y2="35126"/>
                        <a14:foregroundMark x1="26590" y1="72941" x2="28324" y2="66555"/>
                        <a14:foregroundMark x1="34875" y1="82353" x2="29865" y2="92773"/>
                        <a14:foregroundMark x1="46435" y1="81681" x2="50674" y2="89580"/>
                        <a14:foregroundMark x1="40655" y1="71261" x2="30058" y2="32269"/>
                        <a14:foregroundMark x1="30058" y1="32269" x2="30058" y2="3075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26565" y="2453397"/>
            <a:ext cx="1084315" cy="1243097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1333BA3E-16E4-FEF3-0AEA-AA348426DD3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>
                        <a14:foregroundMark x1="66111" y1="36667" x2="29167" y2="37778"/>
                        <a14:foregroundMark x1="35556" y1="41389" x2="48056" y2="74722"/>
                        <a14:foregroundMark x1="57778" y1="68056" x2="70278" y2="35556"/>
                        <a14:foregroundMark x1="34444" y1="63333" x2="40000" y2="67500"/>
                        <a14:foregroundMark x1="27500" y1="38333" x2="31389" y2="40278"/>
                        <a14:foregroundMark x1="41111" y1="78333" x2="42222" y2="6527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95910" y="2096967"/>
            <a:ext cx="1800174" cy="1800174"/>
          </a:xfrm>
          <a:prstGeom prst="rect">
            <a:avLst/>
          </a:prstGeom>
        </p:spPr>
      </p:pic>
      <p:pic>
        <p:nvPicPr>
          <p:cNvPr id="25" name="صورة 24">
            <a:extLst>
              <a:ext uri="{FF2B5EF4-FFF2-40B4-BE49-F238E27FC236}">
                <a16:creationId xmlns:a16="http://schemas.microsoft.com/office/drawing/2014/main" id="{FFF905EB-2A90-D752-21FA-C6A4AAAD6D6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10000" b="90000" l="10000" r="90000">
                        <a14:foregroundMark x1="70625" y1="63125" x2="69375" y2="36563"/>
                        <a14:foregroundMark x1="69375" y1="36563" x2="68750" y2="36563"/>
                        <a14:foregroundMark x1="46563" y1="33125" x2="49375" y2="70625"/>
                        <a14:foregroundMark x1="29375" y1="36563" x2="43125" y2="51875"/>
                        <a14:foregroundMark x1="60000" y1="54688" x2="43438" y2="54688"/>
                        <a14:foregroundMark x1="42500" y1="57813" x2="40625" y2="7656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78853" y="4661696"/>
            <a:ext cx="1590375" cy="1590375"/>
          </a:xfrm>
          <a:prstGeom prst="rect">
            <a:avLst/>
          </a:prstGeom>
        </p:spPr>
      </p:pic>
      <p:pic>
        <p:nvPicPr>
          <p:cNvPr id="31" name="صورة 30">
            <a:extLst>
              <a:ext uri="{FF2B5EF4-FFF2-40B4-BE49-F238E27FC236}">
                <a16:creationId xmlns:a16="http://schemas.microsoft.com/office/drawing/2014/main" id="{4301D3EE-D1E3-8C4A-8788-995D9D936930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l="11365" t="6503" r="11298" b="3316"/>
          <a:stretch/>
        </p:blipFill>
        <p:spPr>
          <a:xfrm>
            <a:off x="4890034" y="7092557"/>
            <a:ext cx="1594814" cy="1755045"/>
          </a:xfrm>
          <a:prstGeom prst="rect">
            <a:avLst/>
          </a:prstGeom>
        </p:spPr>
      </p:pic>
      <p:sp>
        <p:nvSpPr>
          <p:cNvPr id="33" name="مربع نص 32">
            <a:extLst>
              <a:ext uri="{FF2B5EF4-FFF2-40B4-BE49-F238E27FC236}">
                <a16:creationId xmlns:a16="http://schemas.microsoft.com/office/drawing/2014/main" id="{93BC9801-1EE5-09FA-6513-241F0F8F591B}"/>
              </a:ext>
            </a:extLst>
          </p:cNvPr>
          <p:cNvSpPr txBox="1"/>
          <p:nvPr/>
        </p:nvSpPr>
        <p:spPr>
          <a:xfrm>
            <a:off x="1496115" y="9148149"/>
            <a:ext cx="380357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المعلمة: </a:t>
            </a:r>
            <a:r>
              <a:rPr lang="ar-SA" sz="3200" dirty="0">
                <a:solidFill>
                  <a:srgbClr val="002060"/>
                </a:solidFill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أمل الزهراني</a:t>
            </a:r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A8A2CDA6-84F7-5513-C294-2D6830906334}"/>
              </a:ext>
            </a:extLst>
          </p:cNvPr>
          <p:cNvSpPr txBox="1"/>
          <p:nvPr/>
        </p:nvSpPr>
        <p:spPr>
          <a:xfrm>
            <a:off x="2270533" y="5906991"/>
            <a:ext cx="229719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التقويم</a:t>
            </a:r>
          </a:p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(افكر واتحدث واكتب)</a:t>
            </a:r>
          </a:p>
        </p:txBody>
      </p:sp>
    </p:spTree>
    <p:extLst>
      <p:ext uri="{BB962C8B-B14F-4D97-AF65-F5344CB8AC3E}">
        <p14:creationId xmlns:p14="http://schemas.microsoft.com/office/powerpoint/2010/main" val="11245460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C1106F34-357C-DC11-1305-26408EB62F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9C1F9D4E-A660-8404-6A85-67075A956E27}"/>
              </a:ext>
            </a:extLst>
          </p:cNvPr>
          <p:cNvSpPr/>
          <p:nvPr/>
        </p:nvSpPr>
        <p:spPr>
          <a:xfrm>
            <a:off x="214312" y="128588"/>
            <a:ext cx="6429375" cy="9603394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2BC598BD-EDF5-6185-FFED-BAEC0DDDB5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332004" y="179905"/>
            <a:ext cx="2320043" cy="1243096"/>
          </a:xfrm>
          <a:prstGeom prst="rect">
            <a:avLst/>
          </a:prstGeom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B5228DBA-74AE-B447-0F8E-F30D7B6C6E39}"/>
              </a:ext>
            </a:extLst>
          </p:cNvPr>
          <p:cNvSpPr txBox="1"/>
          <p:nvPr/>
        </p:nvSpPr>
        <p:spPr>
          <a:xfrm>
            <a:off x="268733" y="1686354"/>
            <a:ext cx="6277977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2400" b="1" dirty="0">
                <a:solidFill>
                  <a:schemeClr val="accent2">
                    <a:lumMod val="75000"/>
                  </a:schemeClr>
                </a:solidFill>
              </a:rPr>
              <a:t>الأهداف:</a:t>
            </a:r>
          </a:p>
          <a:p>
            <a:pPr algn="r"/>
            <a:r>
              <a:rPr lang="ar-SA" b="1" dirty="0">
                <a:solidFill>
                  <a:srgbClr val="002060"/>
                </a:solidFill>
              </a:rPr>
              <a:t>يحضر مخاليط من مواد صلبة وأخرى سائلة مختلفة.</a:t>
            </a:r>
          </a:p>
          <a:p>
            <a:pPr algn="r"/>
            <a:r>
              <a:rPr lang="ar-SA" b="1" dirty="0">
                <a:solidFill>
                  <a:srgbClr val="002060"/>
                </a:solidFill>
              </a:rPr>
              <a:t>يوضح لماذا يمكن فصل بعض المخاليط ولا يمكن فصل مخاليط أخرى.</a:t>
            </a:r>
          </a:p>
          <a:p>
            <a:pPr algn="r"/>
            <a:endParaRPr lang="ar-SA" sz="2400" b="1" dirty="0"/>
          </a:p>
        </p:txBody>
      </p:sp>
      <p:sp>
        <p:nvSpPr>
          <p:cNvPr id="12" name="مستطيل: زوايا مستديرة 11">
            <a:extLst>
              <a:ext uri="{FF2B5EF4-FFF2-40B4-BE49-F238E27FC236}">
                <a16:creationId xmlns:a16="http://schemas.microsoft.com/office/drawing/2014/main" id="{B884B069-6291-E5D3-F8FB-8D56CF02A49B}"/>
              </a:ext>
            </a:extLst>
          </p:cNvPr>
          <p:cNvSpPr/>
          <p:nvPr/>
        </p:nvSpPr>
        <p:spPr>
          <a:xfrm>
            <a:off x="4010736" y="2783627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8A8F13F5-C367-45B0-5E17-B8F4EAD2635D}"/>
              </a:ext>
            </a:extLst>
          </p:cNvPr>
          <p:cNvSpPr/>
          <p:nvPr/>
        </p:nvSpPr>
        <p:spPr>
          <a:xfrm>
            <a:off x="561264" y="2783627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92DD8854-23F5-775D-A19E-2B9AB1F037D2}"/>
              </a:ext>
            </a:extLst>
          </p:cNvPr>
          <p:cNvSpPr/>
          <p:nvPr/>
        </p:nvSpPr>
        <p:spPr>
          <a:xfrm>
            <a:off x="2281728" y="5064110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BDE0F7EF-55F4-D6EB-659B-7B80B9726812}"/>
              </a:ext>
            </a:extLst>
          </p:cNvPr>
          <p:cNvSpPr txBox="1"/>
          <p:nvPr/>
        </p:nvSpPr>
        <p:spPr>
          <a:xfrm>
            <a:off x="4541748" y="2835918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الأول:</a:t>
            </a:r>
          </a:p>
        </p:txBody>
      </p: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5B1098C9-103E-D3B9-5B62-5F24F61258CF}"/>
              </a:ext>
            </a:extLst>
          </p:cNvPr>
          <p:cNvSpPr txBox="1"/>
          <p:nvPr/>
        </p:nvSpPr>
        <p:spPr>
          <a:xfrm>
            <a:off x="1050210" y="2849624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الثاني:</a:t>
            </a:r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70C0AF8D-4C6A-55A2-0A6C-662819841059}"/>
              </a:ext>
            </a:extLst>
          </p:cNvPr>
          <p:cNvSpPr txBox="1"/>
          <p:nvPr/>
        </p:nvSpPr>
        <p:spPr>
          <a:xfrm>
            <a:off x="2443400" y="5097100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الثالث:</a:t>
            </a:r>
          </a:p>
        </p:txBody>
      </p:sp>
      <p:sp>
        <p:nvSpPr>
          <p:cNvPr id="20" name="مربع نص 19">
            <a:extLst>
              <a:ext uri="{FF2B5EF4-FFF2-40B4-BE49-F238E27FC236}">
                <a16:creationId xmlns:a16="http://schemas.microsoft.com/office/drawing/2014/main" id="{F1F97B46-1CBA-8725-26D3-DFD0BF169AA2}"/>
              </a:ext>
            </a:extLst>
          </p:cNvPr>
          <p:cNvSpPr txBox="1"/>
          <p:nvPr/>
        </p:nvSpPr>
        <p:spPr>
          <a:xfrm>
            <a:off x="1033022" y="7479010"/>
            <a:ext cx="3500827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>
                <a:solidFill>
                  <a:srgbClr val="C00000"/>
                </a:solidFill>
              </a:rPr>
              <a:t>واجبات الاسبوع:</a:t>
            </a:r>
          </a:p>
          <a:p>
            <a:pPr algn="ctr"/>
            <a:r>
              <a:rPr lang="ar-SA" sz="2800" b="1" dirty="0">
                <a:latin typeface="Calibri" panose="020F0502020204030204" pitchFamily="34" charset="0"/>
                <a:cs typeface="Calibri" panose="020F0502020204030204" pitchFamily="34" charset="0"/>
              </a:rPr>
              <a:t>حل واجبات المنصة</a:t>
            </a:r>
          </a:p>
        </p:txBody>
      </p:sp>
      <p:sp>
        <p:nvSpPr>
          <p:cNvPr id="21" name="مربع نص 20">
            <a:extLst>
              <a:ext uri="{FF2B5EF4-FFF2-40B4-BE49-F238E27FC236}">
                <a16:creationId xmlns:a16="http://schemas.microsoft.com/office/drawing/2014/main" id="{5B4E3026-4369-AF4F-230C-8B003E45A96A}"/>
              </a:ext>
            </a:extLst>
          </p:cNvPr>
          <p:cNvSpPr txBox="1"/>
          <p:nvPr/>
        </p:nvSpPr>
        <p:spPr>
          <a:xfrm>
            <a:off x="4021012" y="3483428"/>
            <a:ext cx="2297195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المخاليط </a:t>
            </a:r>
          </a:p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( استكشف )</a:t>
            </a:r>
          </a:p>
          <a:p>
            <a:pPr algn="ctr"/>
            <a:endParaRPr lang="ar-SA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21FBD3FD-5D3B-6AF9-5CDA-24FD76DC7557}"/>
              </a:ext>
            </a:extLst>
          </p:cNvPr>
          <p:cNvSpPr txBox="1"/>
          <p:nvPr/>
        </p:nvSpPr>
        <p:spPr>
          <a:xfrm>
            <a:off x="512629" y="3493952"/>
            <a:ext cx="229719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ما المخلوط؟</a:t>
            </a:r>
          </a:p>
        </p:txBody>
      </p:sp>
      <p:sp>
        <p:nvSpPr>
          <p:cNvPr id="23" name="مربع نص 22">
            <a:extLst>
              <a:ext uri="{FF2B5EF4-FFF2-40B4-BE49-F238E27FC236}">
                <a16:creationId xmlns:a16="http://schemas.microsoft.com/office/drawing/2014/main" id="{3277A1ED-127E-5D22-0CD7-9B95BC05A94E}"/>
              </a:ext>
            </a:extLst>
          </p:cNvPr>
          <p:cNvSpPr txBox="1"/>
          <p:nvPr/>
        </p:nvSpPr>
        <p:spPr>
          <a:xfrm>
            <a:off x="2249304" y="5807502"/>
            <a:ext cx="229719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ما المخاليط الأخرى + </a:t>
            </a: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E7FCCB92-9359-1C53-E43D-F6F57839A6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52" b="89894" l="7270" r="91844">
                        <a14:foregroundMark x1="89362" y1="44858" x2="92730" y2="57624"/>
                        <a14:foregroundMark x1="92282" y1="65248" x2="92021" y2="69681"/>
                        <a14:foregroundMark x1="92730" y1="57624" x2="92407" y2="63121"/>
                        <a14:foregroundMark x1="92021" y1="69681" x2="78901" y2="76418"/>
                        <a14:foregroundMark x1="78901" y1="76418" x2="70390" y2="76418"/>
                        <a14:foregroundMark x1="16090" y1="67911" x2="13121" y2="67553"/>
                        <a14:foregroundMark x1="50258" y1="72037" x2="49449" y2="71939"/>
                        <a14:foregroundMark x1="70390" y1="74468" x2="52398" y2="72295"/>
                        <a14:foregroundMark x1="13121" y1="67553" x2="7270" y2="59929"/>
                        <a14:foregroundMark x1="7270" y1="59929" x2="9752" y2="45035"/>
                        <a14:foregroundMark x1="62057" y1="17553" x2="64362" y2="21099"/>
                        <a14:foregroundMark x1="76418" y1="17553" x2="75000" y2="19681"/>
                        <a14:foregroundMark x1="84574" y1="23759" x2="80319" y2="25532"/>
                        <a14:backgroundMark x1="91489" y1="63121" x2="91489" y2="65248"/>
                        <a14:backgroundMark x1="28723" y1="67376" x2="31383" y2="76773"/>
                        <a14:backgroundMark x1="14894" y1="69681" x2="38121" y2="71809"/>
                        <a14:backgroundMark x1="38121" y1="71809" x2="49113" y2="71631"/>
                        <a14:backgroundMark x1="49113" y1="71631" x2="49645" y2="71631"/>
                        <a14:backgroundMark x1="50177" y1="72163" x2="52482" y2="7216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638" b="11115"/>
          <a:stretch/>
        </p:blipFill>
        <p:spPr bwMode="auto">
          <a:xfrm>
            <a:off x="183563" y="98184"/>
            <a:ext cx="3119110" cy="2187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ستطيل: زوايا مستديرة 1">
            <a:extLst>
              <a:ext uri="{FF2B5EF4-FFF2-40B4-BE49-F238E27FC236}">
                <a16:creationId xmlns:a16="http://schemas.microsoft.com/office/drawing/2014/main" id="{62356D60-1E1C-154F-1528-DB1FE05C7CDA}"/>
              </a:ext>
            </a:extLst>
          </p:cNvPr>
          <p:cNvSpPr/>
          <p:nvPr/>
        </p:nvSpPr>
        <p:spPr>
          <a:xfrm>
            <a:off x="311290" y="926531"/>
            <a:ext cx="2863657" cy="88374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>
                <a:solidFill>
                  <a:srgbClr val="C00000"/>
                </a:solidFill>
              </a:rPr>
              <a:t>خطة الاسبوع (10)</a:t>
            </a:r>
          </a:p>
          <a:p>
            <a:pPr algn="ctr"/>
            <a:r>
              <a:rPr lang="ar-SA" sz="2000" b="1" dirty="0">
                <a:solidFill>
                  <a:schemeClr val="accent5">
                    <a:lumMod val="50000"/>
                  </a:schemeClr>
                </a:solidFill>
              </a:rPr>
              <a:t>من 26/ 7 -  30/ 7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5774DFB9-35D7-FD0C-F160-5962EDDF0AD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916" b="92773" l="9827" r="89981">
                        <a14:foregroundMark x1="77842" y1="26555" x2="72254" y2="49412"/>
                        <a14:foregroundMark x1="72254" y1="49412" x2="75337" y2="60840"/>
                        <a14:foregroundMark x1="75337" y1="60840" x2="79961" y2="63697"/>
                        <a14:foregroundMark x1="41426" y1="61513" x2="36802" y2="34454"/>
                        <a14:foregroundMark x1="36802" y1="34454" x2="36224" y2="35126"/>
                        <a14:foregroundMark x1="26590" y1="72941" x2="28324" y2="66555"/>
                        <a14:foregroundMark x1="34875" y1="82353" x2="29865" y2="92773"/>
                        <a14:foregroundMark x1="46435" y1="81681" x2="50674" y2="89580"/>
                        <a14:foregroundMark x1="40655" y1="71261" x2="30058" y2="32269"/>
                        <a14:foregroundMark x1="30058" y1="32269" x2="30058" y2="3075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26565" y="2453397"/>
            <a:ext cx="1084315" cy="1243097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1333BA3E-16E4-FEF3-0AEA-AA348426DD3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>
                        <a14:foregroundMark x1="66111" y1="36667" x2="29167" y2="37778"/>
                        <a14:foregroundMark x1="35556" y1="41389" x2="48056" y2="74722"/>
                        <a14:foregroundMark x1="57778" y1="68056" x2="70278" y2="35556"/>
                        <a14:foregroundMark x1="34444" y1="63333" x2="40000" y2="67500"/>
                        <a14:foregroundMark x1="27500" y1="38333" x2="31389" y2="40278"/>
                        <a14:foregroundMark x1="41111" y1="78333" x2="42222" y2="6527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95910" y="2096967"/>
            <a:ext cx="1800174" cy="1800174"/>
          </a:xfrm>
          <a:prstGeom prst="rect">
            <a:avLst/>
          </a:prstGeom>
        </p:spPr>
      </p:pic>
      <p:pic>
        <p:nvPicPr>
          <p:cNvPr id="25" name="صورة 24">
            <a:extLst>
              <a:ext uri="{FF2B5EF4-FFF2-40B4-BE49-F238E27FC236}">
                <a16:creationId xmlns:a16="http://schemas.microsoft.com/office/drawing/2014/main" id="{FFF905EB-2A90-D752-21FA-C6A4AAAD6D6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10000" b="90000" l="10000" r="90000">
                        <a14:foregroundMark x1="70625" y1="63125" x2="69375" y2="36563"/>
                        <a14:foregroundMark x1="69375" y1="36563" x2="68750" y2="36563"/>
                        <a14:foregroundMark x1="46563" y1="33125" x2="49375" y2="70625"/>
                        <a14:foregroundMark x1="29375" y1="36563" x2="43125" y2="51875"/>
                        <a14:foregroundMark x1="60000" y1="54688" x2="43438" y2="54688"/>
                        <a14:foregroundMark x1="42500" y1="57813" x2="40625" y2="7656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78853" y="4661696"/>
            <a:ext cx="1590375" cy="1590375"/>
          </a:xfrm>
          <a:prstGeom prst="rect">
            <a:avLst/>
          </a:prstGeom>
        </p:spPr>
      </p:pic>
      <p:pic>
        <p:nvPicPr>
          <p:cNvPr id="31" name="صورة 30">
            <a:extLst>
              <a:ext uri="{FF2B5EF4-FFF2-40B4-BE49-F238E27FC236}">
                <a16:creationId xmlns:a16="http://schemas.microsoft.com/office/drawing/2014/main" id="{4301D3EE-D1E3-8C4A-8788-995D9D936930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l="11365" t="6503" r="11298" b="3316"/>
          <a:stretch/>
        </p:blipFill>
        <p:spPr>
          <a:xfrm>
            <a:off x="4890034" y="7092557"/>
            <a:ext cx="1594814" cy="1755045"/>
          </a:xfrm>
          <a:prstGeom prst="rect">
            <a:avLst/>
          </a:prstGeom>
        </p:spPr>
      </p:pic>
      <p:sp>
        <p:nvSpPr>
          <p:cNvPr id="33" name="مربع نص 32">
            <a:extLst>
              <a:ext uri="{FF2B5EF4-FFF2-40B4-BE49-F238E27FC236}">
                <a16:creationId xmlns:a16="http://schemas.microsoft.com/office/drawing/2014/main" id="{93BC9801-1EE5-09FA-6513-241F0F8F591B}"/>
              </a:ext>
            </a:extLst>
          </p:cNvPr>
          <p:cNvSpPr txBox="1"/>
          <p:nvPr/>
        </p:nvSpPr>
        <p:spPr>
          <a:xfrm>
            <a:off x="1496115" y="9148149"/>
            <a:ext cx="380357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المعلمة: </a:t>
            </a:r>
            <a:r>
              <a:rPr lang="ar-SA" sz="3200" dirty="0">
                <a:solidFill>
                  <a:srgbClr val="002060"/>
                </a:solidFill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أمل الزهراني</a:t>
            </a:r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8DE0992D-00C9-9D10-D125-B191A7C17159}"/>
              </a:ext>
            </a:extLst>
          </p:cNvPr>
          <p:cNvSpPr txBox="1"/>
          <p:nvPr/>
        </p:nvSpPr>
        <p:spPr>
          <a:xfrm>
            <a:off x="2236654" y="6234631"/>
            <a:ext cx="229719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التقويم</a:t>
            </a:r>
          </a:p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(افكر واتحدث واكتب)</a:t>
            </a:r>
          </a:p>
        </p:txBody>
      </p:sp>
    </p:spTree>
    <p:extLst>
      <p:ext uri="{BB962C8B-B14F-4D97-AF65-F5344CB8AC3E}">
        <p14:creationId xmlns:p14="http://schemas.microsoft.com/office/powerpoint/2010/main" val="1067310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6D43B7-A42E-D060-0237-6A5F2D7680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F1B84943-E449-7B82-CA17-B8B6158C25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8D7F0940-098C-17C2-245A-526075AD4431}"/>
              </a:ext>
            </a:extLst>
          </p:cNvPr>
          <p:cNvSpPr/>
          <p:nvPr/>
        </p:nvSpPr>
        <p:spPr>
          <a:xfrm>
            <a:off x="214312" y="128588"/>
            <a:ext cx="6429375" cy="9603394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39A27EF9-9D6C-0EA5-A732-401482AE89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332004" y="179905"/>
            <a:ext cx="2320043" cy="1243096"/>
          </a:xfrm>
          <a:prstGeom prst="rect">
            <a:avLst/>
          </a:prstGeom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316E37B0-8B00-A4FC-A00B-063A6ABB4BDD}"/>
              </a:ext>
            </a:extLst>
          </p:cNvPr>
          <p:cNvSpPr txBox="1"/>
          <p:nvPr/>
        </p:nvSpPr>
        <p:spPr>
          <a:xfrm>
            <a:off x="268733" y="1657475"/>
            <a:ext cx="6277977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2400" b="1" dirty="0">
                <a:solidFill>
                  <a:schemeClr val="accent2">
                    <a:lumMod val="75000"/>
                  </a:schemeClr>
                </a:solidFill>
              </a:rPr>
              <a:t>الأهداف:</a:t>
            </a:r>
          </a:p>
          <a:p>
            <a:pPr algn="r"/>
            <a:r>
              <a:rPr lang="ar-SA" b="1" dirty="0">
                <a:solidFill>
                  <a:srgbClr val="002060"/>
                </a:solidFill>
              </a:rPr>
              <a:t>اتقان جميع المهارات الأساسية.</a:t>
            </a:r>
          </a:p>
          <a:p>
            <a:pPr algn="r"/>
            <a:endParaRPr lang="ar-SA" sz="2400" b="1" dirty="0"/>
          </a:p>
        </p:txBody>
      </p:sp>
      <p:sp>
        <p:nvSpPr>
          <p:cNvPr id="12" name="مستطيل: زوايا مستديرة 11">
            <a:extLst>
              <a:ext uri="{FF2B5EF4-FFF2-40B4-BE49-F238E27FC236}">
                <a16:creationId xmlns:a16="http://schemas.microsoft.com/office/drawing/2014/main" id="{973F28A6-522B-43B9-FA80-9310FBD56180}"/>
              </a:ext>
            </a:extLst>
          </p:cNvPr>
          <p:cNvSpPr/>
          <p:nvPr/>
        </p:nvSpPr>
        <p:spPr>
          <a:xfrm>
            <a:off x="4010736" y="2783627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2AC39DA9-FA5A-836E-05F1-87803414047F}"/>
              </a:ext>
            </a:extLst>
          </p:cNvPr>
          <p:cNvSpPr/>
          <p:nvPr/>
        </p:nvSpPr>
        <p:spPr>
          <a:xfrm>
            <a:off x="561264" y="2783627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C2B4DFE5-939C-1222-EE27-032EA6C90887}"/>
              </a:ext>
            </a:extLst>
          </p:cNvPr>
          <p:cNvSpPr/>
          <p:nvPr/>
        </p:nvSpPr>
        <p:spPr>
          <a:xfrm>
            <a:off x="2281728" y="5064110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BFF0CE99-9E16-7AEA-35F0-F804F8997FA5}"/>
              </a:ext>
            </a:extLst>
          </p:cNvPr>
          <p:cNvSpPr txBox="1"/>
          <p:nvPr/>
        </p:nvSpPr>
        <p:spPr>
          <a:xfrm>
            <a:off x="4541748" y="2835918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الأول:</a:t>
            </a:r>
          </a:p>
        </p:txBody>
      </p: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24A36EC1-0BA2-4B10-06C2-470391667E2B}"/>
              </a:ext>
            </a:extLst>
          </p:cNvPr>
          <p:cNvSpPr txBox="1"/>
          <p:nvPr/>
        </p:nvSpPr>
        <p:spPr>
          <a:xfrm>
            <a:off x="1050210" y="2849624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الثاني:</a:t>
            </a:r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603B6652-104E-6918-711E-8C2A78F960D4}"/>
              </a:ext>
            </a:extLst>
          </p:cNvPr>
          <p:cNvSpPr txBox="1"/>
          <p:nvPr/>
        </p:nvSpPr>
        <p:spPr>
          <a:xfrm>
            <a:off x="2443400" y="5097100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الثالث:</a:t>
            </a:r>
          </a:p>
        </p:txBody>
      </p:sp>
      <p:sp>
        <p:nvSpPr>
          <p:cNvPr id="20" name="مربع نص 19">
            <a:extLst>
              <a:ext uri="{FF2B5EF4-FFF2-40B4-BE49-F238E27FC236}">
                <a16:creationId xmlns:a16="http://schemas.microsoft.com/office/drawing/2014/main" id="{BDAD9E42-88A6-FAD1-00A4-781CEE00B5E9}"/>
              </a:ext>
            </a:extLst>
          </p:cNvPr>
          <p:cNvSpPr txBox="1"/>
          <p:nvPr/>
        </p:nvSpPr>
        <p:spPr>
          <a:xfrm>
            <a:off x="1033022" y="7479010"/>
            <a:ext cx="3500827" cy="113877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>
                <a:solidFill>
                  <a:srgbClr val="C00000"/>
                </a:solidFill>
              </a:rPr>
              <a:t>واجبات الاسبوع:</a:t>
            </a:r>
          </a:p>
          <a:p>
            <a:pPr algn="ctr"/>
            <a:r>
              <a:rPr lang="ar-SA" sz="2000" b="1" dirty="0">
                <a:latin typeface="Calibri" panose="020F0502020204030204" pitchFamily="34" charset="0"/>
                <a:cs typeface="Calibri" panose="020F0502020204030204" pitchFamily="34" charset="0"/>
              </a:rPr>
              <a:t>الاستعداد والمذاكرة جيداً للتقويم النهائي</a:t>
            </a:r>
          </a:p>
        </p:txBody>
      </p:sp>
      <p:sp>
        <p:nvSpPr>
          <p:cNvPr id="21" name="مربع نص 20">
            <a:extLst>
              <a:ext uri="{FF2B5EF4-FFF2-40B4-BE49-F238E27FC236}">
                <a16:creationId xmlns:a16="http://schemas.microsoft.com/office/drawing/2014/main" id="{74CA1CEF-F9A1-D1E8-363D-5BC33E45D475}"/>
              </a:ext>
            </a:extLst>
          </p:cNvPr>
          <p:cNvSpPr txBox="1"/>
          <p:nvPr/>
        </p:nvSpPr>
        <p:spPr>
          <a:xfrm>
            <a:off x="4021012" y="3483428"/>
            <a:ext cx="229719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مراجعة الفصل السابع</a:t>
            </a:r>
          </a:p>
          <a:p>
            <a:pPr algn="ctr"/>
            <a:endParaRPr lang="ar-SA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BF4159CB-E6AD-4C88-E980-32A9780ECA35}"/>
              </a:ext>
            </a:extLst>
          </p:cNvPr>
          <p:cNvSpPr txBox="1"/>
          <p:nvPr/>
        </p:nvSpPr>
        <p:spPr>
          <a:xfrm>
            <a:off x="512629" y="3493952"/>
            <a:ext cx="229719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تقويم ختامي</a:t>
            </a: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1279F596-E701-534A-2FB0-DA8264B4F2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52" b="89894" l="7270" r="91844">
                        <a14:foregroundMark x1="89362" y1="44858" x2="92730" y2="57624"/>
                        <a14:foregroundMark x1="92282" y1="65248" x2="92021" y2="69681"/>
                        <a14:foregroundMark x1="92730" y1="57624" x2="92407" y2="63121"/>
                        <a14:foregroundMark x1="92021" y1="69681" x2="78901" y2="76418"/>
                        <a14:foregroundMark x1="78901" y1="76418" x2="70390" y2="76418"/>
                        <a14:foregroundMark x1="16090" y1="67911" x2="13121" y2="67553"/>
                        <a14:foregroundMark x1="50258" y1="72037" x2="49449" y2="71939"/>
                        <a14:foregroundMark x1="70390" y1="74468" x2="52398" y2="72295"/>
                        <a14:foregroundMark x1="13121" y1="67553" x2="7270" y2="59929"/>
                        <a14:foregroundMark x1="7270" y1="59929" x2="9752" y2="45035"/>
                        <a14:foregroundMark x1="62057" y1="17553" x2="64362" y2="21099"/>
                        <a14:foregroundMark x1="76418" y1="17553" x2="75000" y2="19681"/>
                        <a14:foregroundMark x1="84574" y1="23759" x2="80319" y2="25532"/>
                        <a14:backgroundMark x1="91489" y1="63121" x2="91489" y2="65248"/>
                        <a14:backgroundMark x1="28723" y1="67376" x2="31383" y2="76773"/>
                        <a14:backgroundMark x1="14894" y1="69681" x2="38121" y2="71809"/>
                        <a14:backgroundMark x1="38121" y1="71809" x2="49113" y2="71631"/>
                        <a14:backgroundMark x1="49113" y1="71631" x2="49645" y2="71631"/>
                        <a14:backgroundMark x1="50177" y1="72163" x2="52482" y2="7216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638" b="11115"/>
          <a:stretch/>
        </p:blipFill>
        <p:spPr bwMode="auto">
          <a:xfrm>
            <a:off x="183563" y="98184"/>
            <a:ext cx="3119110" cy="2187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ستطيل: زوايا مستديرة 1">
            <a:extLst>
              <a:ext uri="{FF2B5EF4-FFF2-40B4-BE49-F238E27FC236}">
                <a16:creationId xmlns:a16="http://schemas.microsoft.com/office/drawing/2014/main" id="{F826763E-EF23-80AD-D031-ECEBBA2C38FE}"/>
              </a:ext>
            </a:extLst>
          </p:cNvPr>
          <p:cNvSpPr/>
          <p:nvPr/>
        </p:nvSpPr>
        <p:spPr>
          <a:xfrm>
            <a:off x="311290" y="926531"/>
            <a:ext cx="2863657" cy="88374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>
                <a:solidFill>
                  <a:srgbClr val="C00000"/>
                </a:solidFill>
              </a:rPr>
              <a:t>خطة الاسبوع (11)</a:t>
            </a:r>
          </a:p>
          <a:p>
            <a:pPr algn="ctr"/>
            <a:r>
              <a:rPr lang="ar-SA" sz="2000" b="1" dirty="0">
                <a:solidFill>
                  <a:schemeClr val="accent5">
                    <a:lumMod val="50000"/>
                  </a:schemeClr>
                </a:solidFill>
              </a:rPr>
              <a:t>من 3/ 8 – 7/ 8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B0F7693E-1C9A-110D-88FC-0DB38A57954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916" b="92773" l="9827" r="89981">
                        <a14:foregroundMark x1="77842" y1="26555" x2="72254" y2="49412"/>
                        <a14:foregroundMark x1="72254" y1="49412" x2="75337" y2="60840"/>
                        <a14:foregroundMark x1="75337" y1="60840" x2="79961" y2="63697"/>
                        <a14:foregroundMark x1="41426" y1="61513" x2="36802" y2="34454"/>
                        <a14:foregroundMark x1="36802" y1="34454" x2="36224" y2="35126"/>
                        <a14:foregroundMark x1="26590" y1="72941" x2="28324" y2="66555"/>
                        <a14:foregroundMark x1="34875" y1="82353" x2="29865" y2="92773"/>
                        <a14:foregroundMark x1="46435" y1="81681" x2="50674" y2="89580"/>
                        <a14:foregroundMark x1="40655" y1="71261" x2="30058" y2="32269"/>
                        <a14:foregroundMark x1="30058" y1="32269" x2="30058" y2="3075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26565" y="2453397"/>
            <a:ext cx="1084315" cy="1243097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4B21DF71-AA93-0D47-8A00-8209D007BE4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>
                        <a14:foregroundMark x1="66111" y1="36667" x2="29167" y2="37778"/>
                        <a14:foregroundMark x1="35556" y1="41389" x2="48056" y2="74722"/>
                        <a14:foregroundMark x1="57778" y1="68056" x2="70278" y2="35556"/>
                        <a14:foregroundMark x1="34444" y1="63333" x2="40000" y2="67500"/>
                        <a14:foregroundMark x1="27500" y1="38333" x2="31389" y2="40278"/>
                        <a14:foregroundMark x1="41111" y1="78333" x2="42222" y2="6527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95910" y="2096967"/>
            <a:ext cx="1800174" cy="1800174"/>
          </a:xfrm>
          <a:prstGeom prst="rect">
            <a:avLst/>
          </a:prstGeom>
        </p:spPr>
      </p:pic>
      <p:pic>
        <p:nvPicPr>
          <p:cNvPr id="25" name="صورة 24">
            <a:extLst>
              <a:ext uri="{FF2B5EF4-FFF2-40B4-BE49-F238E27FC236}">
                <a16:creationId xmlns:a16="http://schemas.microsoft.com/office/drawing/2014/main" id="{16764291-FAD7-3BE0-19B6-3FCADEEEBD0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10000" b="90000" l="10000" r="90000">
                        <a14:foregroundMark x1="70625" y1="63125" x2="69375" y2="36563"/>
                        <a14:foregroundMark x1="69375" y1="36563" x2="68750" y2="36563"/>
                        <a14:foregroundMark x1="46563" y1="33125" x2="49375" y2="70625"/>
                        <a14:foregroundMark x1="29375" y1="36563" x2="43125" y2="51875"/>
                        <a14:foregroundMark x1="60000" y1="54688" x2="43438" y2="54688"/>
                        <a14:foregroundMark x1="42500" y1="57813" x2="40625" y2="7656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78853" y="4661696"/>
            <a:ext cx="1590375" cy="1590375"/>
          </a:xfrm>
          <a:prstGeom prst="rect">
            <a:avLst/>
          </a:prstGeom>
        </p:spPr>
      </p:pic>
      <p:pic>
        <p:nvPicPr>
          <p:cNvPr id="31" name="صورة 30">
            <a:extLst>
              <a:ext uri="{FF2B5EF4-FFF2-40B4-BE49-F238E27FC236}">
                <a16:creationId xmlns:a16="http://schemas.microsoft.com/office/drawing/2014/main" id="{8958D956-37B6-8A96-7ECB-69435DC90268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l="11365" t="6503" r="11298" b="3316"/>
          <a:stretch/>
        </p:blipFill>
        <p:spPr>
          <a:xfrm>
            <a:off x="4890034" y="7092557"/>
            <a:ext cx="1594814" cy="1755045"/>
          </a:xfrm>
          <a:prstGeom prst="rect">
            <a:avLst/>
          </a:prstGeom>
        </p:spPr>
      </p:pic>
      <p:sp>
        <p:nvSpPr>
          <p:cNvPr id="33" name="مربع نص 32">
            <a:extLst>
              <a:ext uri="{FF2B5EF4-FFF2-40B4-BE49-F238E27FC236}">
                <a16:creationId xmlns:a16="http://schemas.microsoft.com/office/drawing/2014/main" id="{61FC5297-B413-A9C7-EE79-C2D01F27B30A}"/>
              </a:ext>
            </a:extLst>
          </p:cNvPr>
          <p:cNvSpPr txBox="1"/>
          <p:nvPr/>
        </p:nvSpPr>
        <p:spPr>
          <a:xfrm>
            <a:off x="1496115" y="9148149"/>
            <a:ext cx="380357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المعلمة: </a:t>
            </a:r>
            <a:r>
              <a:rPr lang="ar-SA" sz="3200" dirty="0">
                <a:solidFill>
                  <a:srgbClr val="002060"/>
                </a:solidFill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أمل الزهراني</a:t>
            </a: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E781BA50-5296-A5AB-1B12-411679EDBEDB}"/>
              </a:ext>
            </a:extLst>
          </p:cNvPr>
          <p:cNvSpPr txBox="1"/>
          <p:nvPr/>
        </p:nvSpPr>
        <p:spPr>
          <a:xfrm>
            <a:off x="2266352" y="5989640"/>
            <a:ext cx="229719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تقويم ختامي</a:t>
            </a:r>
          </a:p>
        </p:txBody>
      </p:sp>
    </p:spTree>
    <p:extLst>
      <p:ext uri="{BB962C8B-B14F-4D97-AF65-F5344CB8AC3E}">
        <p14:creationId xmlns:p14="http://schemas.microsoft.com/office/powerpoint/2010/main" val="27579715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9BAD12-3470-75C1-6A36-FCD525E1A7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884B9565-8788-6FE7-5319-BDE8C68E7D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C838D52A-AA58-185A-BC13-960EF2C6198C}"/>
              </a:ext>
            </a:extLst>
          </p:cNvPr>
          <p:cNvSpPr/>
          <p:nvPr/>
        </p:nvSpPr>
        <p:spPr>
          <a:xfrm>
            <a:off x="214312" y="128588"/>
            <a:ext cx="6429375" cy="9603394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64133961-F101-6FE7-D791-BC646450A9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332004" y="179905"/>
            <a:ext cx="2320043" cy="1243096"/>
          </a:xfrm>
          <a:prstGeom prst="rect">
            <a:avLst/>
          </a:prstGeom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7A487922-5CF7-6877-1327-E58BD35E7442}"/>
              </a:ext>
            </a:extLst>
          </p:cNvPr>
          <p:cNvSpPr txBox="1"/>
          <p:nvPr/>
        </p:nvSpPr>
        <p:spPr>
          <a:xfrm>
            <a:off x="268733" y="1657475"/>
            <a:ext cx="6277977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2400" b="1" dirty="0">
                <a:solidFill>
                  <a:schemeClr val="accent2">
                    <a:lumMod val="75000"/>
                  </a:schemeClr>
                </a:solidFill>
              </a:rPr>
              <a:t>الأهداف:</a:t>
            </a:r>
          </a:p>
          <a:p>
            <a:pPr algn="r"/>
            <a:r>
              <a:rPr lang="ar-SA" b="1" dirty="0">
                <a:solidFill>
                  <a:srgbClr val="002060"/>
                </a:solidFill>
              </a:rPr>
              <a:t>اتقان جميع المهارات الأساسية.</a:t>
            </a:r>
          </a:p>
          <a:p>
            <a:pPr algn="r"/>
            <a:endParaRPr lang="ar-SA" sz="2400" b="1" dirty="0"/>
          </a:p>
        </p:txBody>
      </p:sp>
      <p:sp>
        <p:nvSpPr>
          <p:cNvPr id="12" name="مستطيل: زوايا مستديرة 11">
            <a:extLst>
              <a:ext uri="{FF2B5EF4-FFF2-40B4-BE49-F238E27FC236}">
                <a16:creationId xmlns:a16="http://schemas.microsoft.com/office/drawing/2014/main" id="{F0A4B6FA-A4E1-310C-20AB-8C3260F12625}"/>
              </a:ext>
            </a:extLst>
          </p:cNvPr>
          <p:cNvSpPr/>
          <p:nvPr/>
        </p:nvSpPr>
        <p:spPr>
          <a:xfrm>
            <a:off x="4010736" y="2783627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061439F0-DB1E-13D4-12AB-380AE1E87A85}"/>
              </a:ext>
            </a:extLst>
          </p:cNvPr>
          <p:cNvSpPr/>
          <p:nvPr/>
        </p:nvSpPr>
        <p:spPr>
          <a:xfrm>
            <a:off x="561264" y="2783627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2CE87B2E-3301-CE7F-43D7-47AA48E571EF}"/>
              </a:ext>
            </a:extLst>
          </p:cNvPr>
          <p:cNvSpPr/>
          <p:nvPr/>
        </p:nvSpPr>
        <p:spPr>
          <a:xfrm>
            <a:off x="2281728" y="5064110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836EFA1F-59E8-4BE0-66FF-47E3E210D991}"/>
              </a:ext>
            </a:extLst>
          </p:cNvPr>
          <p:cNvSpPr txBox="1"/>
          <p:nvPr/>
        </p:nvSpPr>
        <p:spPr>
          <a:xfrm>
            <a:off x="4541748" y="2835918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الأول:</a:t>
            </a:r>
          </a:p>
        </p:txBody>
      </p: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67AE340B-548A-8064-76C9-A8A5B7CB32D2}"/>
              </a:ext>
            </a:extLst>
          </p:cNvPr>
          <p:cNvSpPr txBox="1"/>
          <p:nvPr/>
        </p:nvSpPr>
        <p:spPr>
          <a:xfrm>
            <a:off x="1050210" y="2849624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الثاني:</a:t>
            </a:r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E0534895-9E8C-B968-9662-9D6BE0FE9E68}"/>
              </a:ext>
            </a:extLst>
          </p:cNvPr>
          <p:cNvSpPr txBox="1"/>
          <p:nvPr/>
        </p:nvSpPr>
        <p:spPr>
          <a:xfrm>
            <a:off x="2443400" y="5097100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الثالث:</a:t>
            </a:r>
          </a:p>
        </p:txBody>
      </p:sp>
      <p:sp>
        <p:nvSpPr>
          <p:cNvPr id="20" name="مربع نص 19">
            <a:extLst>
              <a:ext uri="{FF2B5EF4-FFF2-40B4-BE49-F238E27FC236}">
                <a16:creationId xmlns:a16="http://schemas.microsoft.com/office/drawing/2014/main" id="{299693E9-3804-F74F-C50A-2DBCFF66D45E}"/>
              </a:ext>
            </a:extLst>
          </p:cNvPr>
          <p:cNvSpPr txBox="1"/>
          <p:nvPr/>
        </p:nvSpPr>
        <p:spPr>
          <a:xfrm>
            <a:off x="1033022" y="7479010"/>
            <a:ext cx="3500827" cy="113877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>
                <a:solidFill>
                  <a:srgbClr val="C00000"/>
                </a:solidFill>
              </a:rPr>
              <a:t>واجبات الاسبوع:</a:t>
            </a:r>
          </a:p>
          <a:p>
            <a:pPr algn="ctr"/>
            <a:r>
              <a:rPr lang="ar-SA" sz="2000" b="1" dirty="0">
                <a:latin typeface="Calibri" panose="020F0502020204030204" pitchFamily="34" charset="0"/>
                <a:cs typeface="Calibri" panose="020F0502020204030204" pitchFamily="34" charset="0"/>
              </a:rPr>
              <a:t>الاستعداد والمذاكرة جيداً للتقويم النهائي</a:t>
            </a:r>
          </a:p>
        </p:txBody>
      </p:sp>
      <p:sp>
        <p:nvSpPr>
          <p:cNvPr id="21" name="مربع نص 20">
            <a:extLst>
              <a:ext uri="{FF2B5EF4-FFF2-40B4-BE49-F238E27FC236}">
                <a16:creationId xmlns:a16="http://schemas.microsoft.com/office/drawing/2014/main" id="{BE8EF47B-76C4-415B-11A5-A58D7484F4F3}"/>
              </a:ext>
            </a:extLst>
          </p:cNvPr>
          <p:cNvSpPr txBox="1"/>
          <p:nvPr/>
        </p:nvSpPr>
        <p:spPr>
          <a:xfrm>
            <a:off x="4010736" y="3726029"/>
            <a:ext cx="229719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خطط علاجية</a:t>
            </a:r>
          </a:p>
          <a:p>
            <a:pPr algn="ctr"/>
            <a:endParaRPr lang="ar-SA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8038F56D-AB3D-E4E9-F465-23999D374C5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52" b="89894" l="7270" r="91844">
                        <a14:foregroundMark x1="89362" y1="44858" x2="92730" y2="57624"/>
                        <a14:foregroundMark x1="92282" y1="65248" x2="92021" y2="69681"/>
                        <a14:foregroundMark x1="92730" y1="57624" x2="92407" y2="63121"/>
                        <a14:foregroundMark x1="92021" y1="69681" x2="78901" y2="76418"/>
                        <a14:foregroundMark x1="78901" y1="76418" x2="70390" y2="76418"/>
                        <a14:foregroundMark x1="16090" y1="67911" x2="13121" y2="67553"/>
                        <a14:foregroundMark x1="50258" y1="72037" x2="49449" y2="71939"/>
                        <a14:foregroundMark x1="70390" y1="74468" x2="52398" y2="72295"/>
                        <a14:foregroundMark x1="13121" y1="67553" x2="7270" y2="59929"/>
                        <a14:foregroundMark x1="7270" y1="59929" x2="9752" y2="45035"/>
                        <a14:foregroundMark x1="62057" y1="17553" x2="64362" y2="21099"/>
                        <a14:foregroundMark x1="76418" y1="17553" x2="75000" y2="19681"/>
                        <a14:foregroundMark x1="84574" y1="23759" x2="80319" y2="25532"/>
                        <a14:backgroundMark x1="91489" y1="63121" x2="91489" y2="65248"/>
                        <a14:backgroundMark x1="28723" y1="67376" x2="31383" y2="76773"/>
                        <a14:backgroundMark x1="14894" y1="69681" x2="38121" y2="71809"/>
                        <a14:backgroundMark x1="38121" y1="71809" x2="49113" y2="71631"/>
                        <a14:backgroundMark x1="49113" y1="71631" x2="49645" y2="71631"/>
                        <a14:backgroundMark x1="50177" y1="72163" x2="52482" y2="7216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638" b="11115"/>
          <a:stretch/>
        </p:blipFill>
        <p:spPr bwMode="auto">
          <a:xfrm>
            <a:off x="183563" y="98184"/>
            <a:ext cx="3119110" cy="2187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ستطيل: زوايا مستديرة 1">
            <a:extLst>
              <a:ext uri="{FF2B5EF4-FFF2-40B4-BE49-F238E27FC236}">
                <a16:creationId xmlns:a16="http://schemas.microsoft.com/office/drawing/2014/main" id="{6748ED64-32BA-71E0-E68F-0798BC804967}"/>
              </a:ext>
            </a:extLst>
          </p:cNvPr>
          <p:cNvSpPr/>
          <p:nvPr/>
        </p:nvSpPr>
        <p:spPr>
          <a:xfrm>
            <a:off x="311290" y="926531"/>
            <a:ext cx="2863657" cy="88374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>
                <a:solidFill>
                  <a:srgbClr val="C00000"/>
                </a:solidFill>
              </a:rPr>
              <a:t>خطة الاسبوع (12)</a:t>
            </a:r>
          </a:p>
          <a:p>
            <a:pPr algn="ctr"/>
            <a:r>
              <a:rPr lang="ar-SA" sz="2000" b="1" dirty="0">
                <a:solidFill>
                  <a:schemeClr val="accent5">
                    <a:lumMod val="50000"/>
                  </a:schemeClr>
                </a:solidFill>
              </a:rPr>
              <a:t>من 10/ 8 – 14 / 8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542D8D24-F0A8-63DA-91C5-18D894D02A8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916" b="92773" l="9827" r="89981">
                        <a14:foregroundMark x1="77842" y1="26555" x2="72254" y2="49412"/>
                        <a14:foregroundMark x1="72254" y1="49412" x2="75337" y2="60840"/>
                        <a14:foregroundMark x1="75337" y1="60840" x2="79961" y2="63697"/>
                        <a14:foregroundMark x1="41426" y1="61513" x2="36802" y2="34454"/>
                        <a14:foregroundMark x1="36802" y1="34454" x2="36224" y2="35126"/>
                        <a14:foregroundMark x1="26590" y1="72941" x2="28324" y2="66555"/>
                        <a14:foregroundMark x1="34875" y1="82353" x2="29865" y2="92773"/>
                        <a14:foregroundMark x1="46435" y1="81681" x2="50674" y2="89580"/>
                        <a14:foregroundMark x1="40655" y1="71261" x2="30058" y2="32269"/>
                        <a14:foregroundMark x1="30058" y1="32269" x2="30058" y2="3075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26565" y="2453397"/>
            <a:ext cx="1084315" cy="1243097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B3E3C9CC-EE4C-5F9C-23BA-5F2FF55006D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>
                        <a14:foregroundMark x1="66111" y1="36667" x2="29167" y2="37778"/>
                        <a14:foregroundMark x1="35556" y1="41389" x2="48056" y2="74722"/>
                        <a14:foregroundMark x1="57778" y1="68056" x2="70278" y2="35556"/>
                        <a14:foregroundMark x1="34444" y1="63333" x2="40000" y2="67500"/>
                        <a14:foregroundMark x1="27500" y1="38333" x2="31389" y2="40278"/>
                        <a14:foregroundMark x1="41111" y1="78333" x2="42222" y2="6527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95910" y="2096967"/>
            <a:ext cx="1800174" cy="1800174"/>
          </a:xfrm>
          <a:prstGeom prst="rect">
            <a:avLst/>
          </a:prstGeom>
        </p:spPr>
      </p:pic>
      <p:pic>
        <p:nvPicPr>
          <p:cNvPr id="25" name="صورة 24">
            <a:extLst>
              <a:ext uri="{FF2B5EF4-FFF2-40B4-BE49-F238E27FC236}">
                <a16:creationId xmlns:a16="http://schemas.microsoft.com/office/drawing/2014/main" id="{C45D35AF-BE1A-8C9E-B8F0-9F29A4B3693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10000" b="90000" l="10000" r="90000">
                        <a14:foregroundMark x1="70625" y1="63125" x2="69375" y2="36563"/>
                        <a14:foregroundMark x1="69375" y1="36563" x2="68750" y2="36563"/>
                        <a14:foregroundMark x1="46563" y1="33125" x2="49375" y2="70625"/>
                        <a14:foregroundMark x1="29375" y1="36563" x2="43125" y2="51875"/>
                        <a14:foregroundMark x1="60000" y1="54688" x2="43438" y2="54688"/>
                        <a14:foregroundMark x1="42500" y1="57813" x2="40625" y2="7656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78853" y="4661696"/>
            <a:ext cx="1590375" cy="1590375"/>
          </a:xfrm>
          <a:prstGeom prst="rect">
            <a:avLst/>
          </a:prstGeom>
        </p:spPr>
      </p:pic>
      <p:pic>
        <p:nvPicPr>
          <p:cNvPr id="31" name="صورة 30">
            <a:extLst>
              <a:ext uri="{FF2B5EF4-FFF2-40B4-BE49-F238E27FC236}">
                <a16:creationId xmlns:a16="http://schemas.microsoft.com/office/drawing/2014/main" id="{046444C3-2755-55DE-EED2-00F4ED19ACF2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l="11365" t="6503" r="11298" b="3316"/>
          <a:stretch/>
        </p:blipFill>
        <p:spPr>
          <a:xfrm>
            <a:off x="4890034" y="7092557"/>
            <a:ext cx="1594814" cy="1755045"/>
          </a:xfrm>
          <a:prstGeom prst="rect">
            <a:avLst/>
          </a:prstGeom>
        </p:spPr>
      </p:pic>
      <p:sp>
        <p:nvSpPr>
          <p:cNvPr id="33" name="مربع نص 32">
            <a:extLst>
              <a:ext uri="{FF2B5EF4-FFF2-40B4-BE49-F238E27FC236}">
                <a16:creationId xmlns:a16="http://schemas.microsoft.com/office/drawing/2014/main" id="{AB854EAA-63C0-41F8-0E23-AA28967E0591}"/>
              </a:ext>
            </a:extLst>
          </p:cNvPr>
          <p:cNvSpPr txBox="1"/>
          <p:nvPr/>
        </p:nvSpPr>
        <p:spPr>
          <a:xfrm>
            <a:off x="1496115" y="9148149"/>
            <a:ext cx="380357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المعلمة: </a:t>
            </a:r>
            <a:r>
              <a:rPr lang="ar-SA" sz="3200" dirty="0">
                <a:solidFill>
                  <a:srgbClr val="002060"/>
                </a:solidFill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أمل الزهراني</a:t>
            </a:r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9E954356-4F3A-0161-768D-7D5D61EC57D9}"/>
              </a:ext>
            </a:extLst>
          </p:cNvPr>
          <p:cNvSpPr txBox="1"/>
          <p:nvPr/>
        </p:nvSpPr>
        <p:spPr>
          <a:xfrm>
            <a:off x="549569" y="3723304"/>
            <a:ext cx="229719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خطط علاجية</a:t>
            </a:r>
          </a:p>
          <a:p>
            <a:pPr algn="ctr"/>
            <a:endParaRPr lang="ar-SA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13F943E0-BAC5-8556-A9A6-60F46984643D}"/>
              </a:ext>
            </a:extLst>
          </p:cNvPr>
          <p:cNvSpPr txBox="1"/>
          <p:nvPr/>
        </p:nvSpPr>
        <p:spPr>
          <a:xfrm>
            <a:off x="2178543" y="6093887"/>
            <a:ext cx="229719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خطط علاجية</a:t>
            </a:r>
          </a:p>
          <a:p>
            <a:pPr algn="ctr"/>
            <a:endParaRPr lang="ar-SA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89753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C1106F34-357C-DC11-1305-26408EB62F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6858000" cy="9906000"/>
          </a:xfrm>
          <a:prstGeom prst="rect">
            <a:avLst/>
          </a:prstGeom>
        </p:spPr>
      </p:pic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9C1F9D4E-A660-8404-6A85-67075A956E27}"/>
              </a:ext>
            </a:extLst>
          </p:cNvPr>
          <p:cNvSpPr/>
          <p:nvPr/>
        </p:nvSpPr>
        <p:spPr>
          <a:xfrm>
            <a:off x="242888" y="2728912"/>
            <a:ext cx="6415086" cy="5386387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A154764F-C1E9-ED4E-6129-DD72DCCECC05}"/>
              </a:ext>
            </a:extLst>
          </p:cNvPr>
          <p:cNvSpPr txBox="1"/>
          <p:nvPr/>
        </p:nvSpPr>
        <p:spPr>
          <a:xfrm>
            <a:off x="1" y="3093087"/>
            <a:ext cx="6857999" cy="3477875"/>
          </a:xfrm>
          <a:prstGeom prst="rect">
            <a:avLst/>
          </a:prstGeom>
          <a:noFill/>
          <a:ln>
            <a:noFill/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4400" dirty="0">
                <a:latin typeface="Calibri Light" panose="020F0302020204030204" pitchFamily="34" charset="0"/>
                <a:cs typeface="Calibri Light" panose="020F0302020204030204" pitchFamily="34" charset="0"/>
              </a:rPr>
              <a:t>ان اصبت فهو من الله وان أخطأت فهو مني ومن الشيطان</a:t>
            </a:r>
          </a:p>
          <a:p>
            <a:pPr algn="ctr"/>
            <a:endParaRPr lang="ar-SA" sz="4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algn="ctr"/>
            <a:r>
              <a:rPr lang="ar-SA" sz="4400" dirty="0">
                <a:latin typeface="Calibri Light" panose="020F0302020204030204" pitchFamily="34" charset="0"/>
                <a:cs typeface="Calibri Light" panose="020F0302020204030204" pitchFamily="34" charset="0"/>
              </a:rPr>
              <a:t>لا تنسونا من دعواتكم الصادقة في حين استفدت من هذا الملف</a:t>
            </a:r>
            <a:endParaRPr lang="ar-SA" sz="1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2BC598BD-EDF5-6185-FFED-BAEC0DDDB53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1368570" y="556798"/>
            <a:ext cx="2885953" cy="1546315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9AD7E43D-9FC6-F2A5-B5A5-586CDBFCE68B}"/>
              </a:ext>
            </a:extLst>
          </p:cNvPr>
          <p:cNvSpPr txBox="1"/>
          <p:nvPr/>
        </p:nvSpPr>
        <p:spPr>
          <a:xfrm>
            <a:off x="2040719" y="7265349"/>
            <a:ext cx="3803574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dirty="0"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أختكم: </a:t>
            </a:r>
            <a:r>
              <a:rPr lang="ar-SA" sz="4000" dirty="0">
                <a:solidFill>
                  <a:schemeClr val="accent1">
                    <a:lumMod val="75000"/>
                  </a:schemeClr>
                </a:solidFill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أمل الزهراني</a:t>
            </a:r>
          </a:p>
        </p:txBody>
      </p:sp>
      <p:pic>
        <p:nvPicPr>
          <p:cNvPr id="2" name="Picture 8">
            <a:extLst>
              <a:ext uri="{FF2B5EF4-FFF2-40B4-BE49-F238E27FC236}">
                <a16:creationId xmlns:a16="http://schemas.microsoft.com/office/drawing/2014/main" id="{AACD244D-9D7C-874D-4E63-57A91E620C4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12" t="9381" r="8221" b="13765"/>
          <a:stretch/>
        </p:blipFill>
        <p:spPr bwMode="auto">
          <a:xfrm>
            <a:off x="1013707" y="6547480"/>
            <a:ext cx="1342592" cy="1435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829E300-1FF7-BFDF-9AD7-8916FA1B15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5704" y="8039099"/>
            <a:ext cx="2033588" cy="2033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2007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C1106F34-357C-DC11-1305-26408EB62F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9C1F9D4E-A660-8404-6A85-67075A956E27}"/>
              </a:ext>
            </a:extLst>
          </p:cNvPr>
          <p:cNvSpPr/>
          <p:nvPr/>
        </p:nvSpPr>
        <p:spPr>
          <a:xfrm>
            <a:off x="214312" y="128588"/>
            <a:ext cx="6429375" cy="9603394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2BC598BD-EDF5-6185-FFED-BAEC0DDDB5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332004" y="179905"/>
            <a:ext cx="2320043" cy="1243096"/>
          </a:xfrm>
          <a:prstGeom prst="rect">
            <a:avLst/>
          </a:prstGeom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B5228DBA-74AE-B447-0F8E-F30D7B6C6E39}"/>
              </a:ext>
            </a:extLst>
          </p:cNvPr>
          <p:cNvSpPr txBox="1"/>
          <p:nvPr/>
        </p:nvSpPr>
        <p:spPr>
          <a:xfrm>
            <a:off x="268733" y="1657475"/>
            <a:ext cx="6277977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2400" b="1" dirty="0">
                <a:solidFill>
                  <a:schemeClr val="accent2">
                    <a:lumMod val="75000"/>
                  </a:schemeClr>
                </a:solidFill>
              </a:rPr>
              <a:t>الأهداف:</a:t>
            </a:r>
          </a:p>
          <a:p>
            <a:pPr algn="r"/>
            <a:r>
              <a:rPr lang="ar-SA" b="1" dirty="0">
                <a:solidFill>
                  <a:srgbClr val="002060"/>
                </a:solidFill>
              </a:rPr>
              <a:t>يتعرف الموارد الطبيعية ويصفها.</a:t>
            </a:r>
          </a:p>
          <a:p>
            <a:pPr algn="r"/>
            <a:endParaRPr lang="ar-SA" b="1" dirty="0">
              <a:solidFill>
                <a:srgbClr val="002060"/>
              </a:solidFill>
            </a:endParaRPr>
          </a:p>
        </p:txBody>
      </p:sp>
      <p:sp>
        <p:nvSpPr>
          <p:cNvPr id="12" name="مستطيل: زوايا مستديرة 11">
            <a:extLst>
              <a:ext uri="{FF2B5EF4-FFF2-40B4-BE49-F238E27FC236}">
                <a16:creationId xmlns:a16="http://schemas.microsoft.com/office/drawing/2014/main" id="{B884B069-6291-E5D3-F8FB-8D56CF02A49B}"/>
              </a:ext>
            </a:extLst>
          </p:cNvPr>
          <p:cNvSpPr/>
          <p:nvPr/>
        </p:nvSpPr>
        <p:spPr>
          <a:xfrm>
            <a:off x="4010736" y="2783627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8A8F13F5-C367-45B0-5E17-B8F4EAD2635D}"/>
              </a:ext>
            </a:extLst>
          </p:cNvPr>
          <p:cNvSpPr/>
          <p:nvPr/>
        </p:nvSpPr>
        <p:spPr>
          <a:xfrm>
            <a:off x="561264" y="2783627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92DD8854-23F5-775D-A19E-2B9AB1F037D2}"/>
              </a:ext>
            </a:extLst>
          </p:cNvPr>
          <p:cNvSpPr/>
          <p:nvPr/>
        </p:nvSpPr>
        <p:spPr>
          <a:xfrm>
            <a:off x="2281728" y="5064110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BDE0F7EF-55F4-D6EB-659B-7B80B9726812}"/>
              </a:ext>
            </a:extLst>
          </p:cNvPr>
          <p:cNvSpPr txBox="1"/>
          <p:nvPr/>
        </p:nvSpPr>
        <p:spPr>
          <a:xfrm>
            <a:off x="4541748" y="2835918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الأول:</a:t>
            </a:r>
          </a:p>
        </p:txBody>
      </p: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5B1098C9-103E-D3B9-5B62-5F24F61258CF}"/>
              </a:ext>
            </a:extLst>
          </p:cNvPr>
          <p:cNvSpPr txBox="1"/>
          <p:nvPr/>
        </p:nvSpPr>
        <p:spPr>
          <a:xfrm>
            <a:off x="1050210" y="2849624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الثاني:</a:t>
            </a:r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70C0AF8D-4C6A-55A2-0A6C-662819841059}"/>
              </a:ext>
            </a:extLst>
          </p:cNvPr>
          <p:cNvSpPr txBox="1"/>
          <p:nvPr/>
        </p:nvSpPr>
        <p:spPr>
          <a:xfrm>
            <a:off x="2443400" y="5097100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الثالث:</a:t>
            </a:r>
          </a:p>
        </p:txBody>
      </p:sp>
      <p:sp>
        <p:nvSpPr>
          <p:cNvPr id="20" name="مربع نص 19">
            <a:extLst>
              <a:ext uri="{FF2B5EF4-FFF2-40B4-BE49-F238E27FC236}">
                <a16:creationId xmlns:a16="http://schemas.microsoft.com/office/drawing/2014/main" id="{F1F97B46-1CBA-8725-26D3-DFD0BF169AA2}"/>
              </a:ext>
            </a:extLst>
          </p:cNvPr>
          <p:cNvSpPr txBox="1"/>
          <p:nvPr/>
        </p:nvSpPr>
        <p:spPr>
          <a:xfrm>
            <a:off x="1033022" y="7479010"/>
            <a:ext cx="3500827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>
                <a:solidFill>
                  <a:srgbClr val="C00000"/>
                </a:solidFill>
              </a:rPr>
              <a:t>واجبات الاسبوع:</a:t>
            </a:r>
          </a:p>
          <a:p>
            <a:pPr algn="ctr"/>
            <a:r>
              <a:rPr lang="ar-SA" sz="2000" b="1" dirty="0">
                <a:latin typeface="Calibri" panose="020F0502020204030204" pitchFamily="34" charset="0"/>
                <a:cs typeface="Calibri" panose="020F0502020204030204" pitchFamily="34" charset="0"/>
              </a:rPr>
              <a:t>حل واجبات المنصة</a:t>
            </a:r>
          </a:p>
        </p:txBody>
      </p:sp>
      <p:sp>
        <p:nvSpPr>
          <p:cNvPr id="21" name="مربع نص 20">
            <a:extLst>
              <a:ext uri="{FF2B5EF4-FFF2-40B4-BE49-F238E27FC236}">
                <a16:creationId xmlns:a16="http://schemas.microsoft.com/office/drawing/2014/main" id="{5B4E3026-4369-AF4F-230C-8B003E45A96A}"/>
              </a:ext>
            </a:extLst>
          </p:cNvPr>
          <p:cNvSpPr txBox="1"/>
          <p:nvPr/>
        </p:nvSpPr>
        <p:spPr>
          <a:xfrm>
            <a:off x="516989" y="3536843"/>
            <a:ext cx="2297195" cy="98488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>
                <a:latin typeface="Calibri" panose="020F0502020204030204" pitchFamily="34" charset="0"/>
                <a:cs typeface="Calibri" panose="020F0502020204030204" pitchFamily="34" charset="0"/>
              </a:rPr>
              <a:t>موارد الارض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( </a:t>
            </a:r>
            <a:r>
              <a:rPr kumimoji="0" lang="ar-SA" sz="1800" b="1" i="0" u="none" strike="noStrike" kern="1200" cap="none" spc="0" normalizeH="0" baseline="0" noProof="0" dirty="0">
                <a:ln>
                  <a:noFill/>
                </a:ln>
                <a:solidFill>
                  <a:srgbClr val="70AD47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استكشف</a:t>
            </a:r>
            <a:r>
              <a:rPr kumimoji="0" lang="ar-S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)</a:t>
            </a:r>
          </a:p>
          <a:p>
            <a:pPr algn="ctr"/>
            <a:endParaRPr lang="ar-SA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21FBD3FD-5D3B-6AF9-5CDA-24FD76DC7557}"/>
              </a:ext>
            </a:extLst>
          </p:cNvPr>
          <p:cNvSpPr txBox="1"/>
          <p:nvPr/>
        </p:nvSpPr>
        <p:spPr>
          <a:xfrm>
            <a:off x="4010736" y="3695442"/>
            <a:ext cx="229719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تهيئة</a:t>
            </a:r>
            <a:endParaRPr kumimoji="0" lang="ar-SA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algn="ctr"/>
            <a:endParaRPr lang="ar-SA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مربع نص 22">
            <a:extLst>
              <a:ext uri="{FF2B5EF4-FFF2-40B4-BE49-F238E27FC236}">
                <a16:creationId xmlns:a16="http://schemas.microsoft.com/office/drawing/2014/main" id="{3277A1ED-127E-5D22-0CD7-9B95BC05A94E}"/>
              </a:ext>
            </a:extLst>
          </p:cNvPr>
          <p:cNvSpPr txBox="1"/>
          <p:nvPr/>
        </p:nvSpPr>
        <p:spPr>
          <a:xfrm>
            <a:off x="2266352" y="6062591"/>
            <a:ext cx="2297195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>
                <a:latin typeface="Calibri" panose="020F0502020204030204" pitchFamily="34" charset="0"/>
                <a:cs typeface="Calibri" panose="020F0502020204030204" pitchFamily="34" charset="0"/>
              </a:rPr>
              <a:t>ما الموارد الطبيعية؟</a:t>
            </a:r>
          </a:p>
          <a:p>
            <a:pPr algn="ctr"/>
            <a:endParaRPr lang="ar-SA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E7FCCB92-9359-1C53-E43D-F6F57839A6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52" b="89894" l="7270" r="91844">
                        <a14:foregroundMark x1="89362" y1="44858" x2="92730" y2="57624"/>
                        <a14:foregroundMark x1="92282" y1="65248" x2="92021" y2="69681"/>
                        <a14:foregroundMark x1="92730" y1="57624" x2="92407" y2="63121"/>
                        <a14:foregroundMark x1="92021" y1="69681" x2="78901" y2="76418"/>
                        <a14:foregroundMark x1="78901" y1="76418" x2="70390" y2="76418"/>
                        <a14:foregroundMark x1="16090" y1="67911" x2="13121" y2="67553"/>
                        <a14:foregroundMark x1="50258" y1="72037" x2="49449" y2="71939"/>
                        <a14:foregroundMark x1="70390" y1="74468" x2="52398" y2="72295"/>
                        <a14:foregroundMark x1="13121" y1="67553" x2="7270" y2="59929"/>
                        <a14:foregroundMark x1="7270" y1="59929" x2="9752" y2="45035"/>
                        <a14:foregroundMark x1="62057" y1="17553" x2="64362" y2="21099"/>
                        <a14:foregroundMark x1="76418" y1="17553" x2="75000" y2="19681"/>
                        <a14:foregroundMark x1="84574" y1="23759" x2="80319" y2="25532"/>
                        <a14:backgroundMark x1="91489" y1="63121" x2="91489" y2="65248"/>
                        <a14:backgroundMark x1="28723" y1="67376" x2="31383" y2="76773"/>
                        <a14:backgroundMark x1="14894" y1="69681" x2="38121" y2="71809"/>
                        <a14:backgroundMark x1="38121" y1="71809" x2="49113" y2="71631"/>
                        <a14:backgroundMark x1="49113" y1="71631" x2="49645" y2="71631"/>
                        <a14:backgroundMark x1="50177" y1="72163" x2="52482" y2="7216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638" b="11115"/>
          <a:stretch/>
        </p:blipFill>
        <p:spPr bwMode="auto">
          <a:xfrm>
            <a:off x="212046" y="112630"/>
            <a:ext cx="3119110" cy="2187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ستطيل: زوايا مستديرة 1">
            <a:extLst>
              <a:ext uri="{FF2B5EF4-FFF2-40B4-BE49-F238E27FC236}">
                <a16:creationId xmlns:a16="http://schemas.microsoft.com/office/drawing/2014/main" id="{62356D60-1E1C-154F-1528-DB1FE05C7CDA}"/>
              </a:ext>
            </a:extLst>
          </p:cNvPr>
          <p:cNvSpPr/>
          <p:nvPr/>
        </p:nvSpPr>
        <p:spPr>
          <a:xfrm>
            <a:off x="311290" y="926531"/>
            <a:ext cx="2863657" cy="88374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>
                <a:solidFill>
                  <a:srgbClr val="C00000"/>
                </a:solidFill>
              </a:rPr>
              <a:t>خطة الاسبوع (1)</a:t>
            </a:r>
          </a:p>
          <a:p>
            <a:pPr algn="ctr"/>
            <a:r>
              <a:rPr lang="ar-SA" sz="2000" b="1" dirty="0">
                <a:solidFill>
                  <a:schemeClr val="accent5">
                    <a:lumMod val="50000"/>
                  </a:schemeClr>
                </a:solidFill>
              </a:rPr>
              <a:t>من 15/ 5 – 19 / 5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5774DFB9-35D7-FD0C-F160-5962EDDF0AD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916" b="92773" l="9827" r="89981">
                        <a14:foregroundMark x1="77842" y1="26555" x2="72254" y2="49412"/>
                        <a14:foregroundMark x1="72254" y1="49412" x2="75337" y2="60840"/>
                        <a14:foregroundMark x1="75337" y1="60840" x2="79961" y2="63697"/>
                        <a14:foregroundMark x1="41426" y1="61513" x2="36802" y2="34454"/>
                        <a14:foregroundMark x1="36802" y1="34454" x2="36224" y2="35126"/>
                        <a14:foregroundMark x1="26590" y1="72941" x2="28324" y2="66555"/>
                        <a14:foregroundMark x1="34875" y1="82353" x2="29865" y2="92773"/>
                        <a14:foregroundMark x1="46435" y1="81681" x2="50674" y2="89580"/>
                        <a14:foregroundMark x1="40655" y1="71261" x2="30058" y2="32269"/>
                        <a14:foregroundMark x1="30058" y1="32269" x2="30058" y2="3075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26565" y="2453397"/>
            <a:ext cx="1084315" cy="1243097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1333BA3E-16E4-FEF3-0AEA-AA348426DD3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>
                        <a14:foregroundMark x1="66111" y1="36667" x2="29167" y2="37778"/>
                        <a14:foregroundMark x1="35556" y1="41389" x2="48056" y2="74722"/>
                        <a14:foregroundMark x1="57778" y1="68056" x2="70278" y2="35556"/>
                        <a14:foregroundMark x1="34444" y1="63333" x2="40000" y2="67500"/>
                        <a14:foregroundMark x1="27500" y1="38333" x2="31389" y2="40278"/>
                        <a14:foregroundMark x1="41111" y1="78333" x2="42222" y2="6527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95910" y="2096967"/>
            <a:ext cx="1800174" cy="1800174"/>
          </a:xfrm>
          <a:prstGeom prst="rect">
            <a:avLst/>
          </a:prstGeom>
        </p:spPr>
      </p:pic>
      <p:pic>
        <p:nvPicPr>
          <p:cNvPr id="25" name="صورة 24">
            <a:extLst>
              <a:ext uri="{FF2B5EF4-FFF2-40B4-BE49-F238E27FC236}">
                <a16:creationId xmlns:a16="http://schemas.microsoft.com/office/drawing/2014/main" id="{FFF905EB-2A90-D752-21FA-C6A4AAAD6D6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10000" b="90000" l="10000" r="90000">
                        <a14:foregroundMark x1="70625" y1="63125" x2="69375" y2="36563"/>
                        <a14:foregroundMark x1="69375" y1="36563" x2="68750" y2="36563"/>
                        <a14:foregroundMark x1="46563" y1="33125" x2="49375" y2="70625"/>
                        <a14:foregroundMark x1="29375" y1="36563" x2="43125" y2="51875"/>
                        <a14:foregroundMark x1="60000" y1="54688" x2="43438" y2="54688"/>
                        <a14:foregroundMark x1="42500" y1="57813" x2="40625" y2="7656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78853" y="4661696"/>
            <a:ext cx="1590375" cy="1590375"/>
          </a:xfrm>
          <a:prstGeom prst="rect">
            <a:avLst/>
          </a:prstGeom>
        </p:spPr>
      </p:pic>
      <p:pic>
        <p:nvPicPr>
          <p:cNvPr id="31" name="صورة 30">
            <a:extLst>
              <a:ext uri="{FF2B5EF4-FFF2-40B4-BE49-F238E27FC236}">
                <a16:creationId xmlns:a16="http://schemas.microsoft.com/office/drawing/2014/main" id="{4301D3EE-D1E3-8C4A-8788-995D9D936930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l="11365" t="6503" r="11298" b="3316"/>
          <a:stretch/>
        </p:blipFill>
        <p:spPr>
          <a:xfrm>
            <a:off x="4890034" y="7092557"/>
            <a:ext cx="1594814" cy="1755045"/>
          </a:xfrm>
          <a:prstGeom prst="rect">
            <a:avLst/>
          </a:prstGeom>
        </p:spPr>
      </p:pic>
      <p:sp>
        <p:nvSpPr>
          <p:cNvPr id="33" name="مربع نص 32">
            <a:extLst>
              <a:ext uri="{FF2B5EF4-FFF2-40B4-BE49-F238E27FC236}">
                <a16:creationId xmlns:a16="http://schemas.microsoft.com/office/drawing/2014/main" id="{93BC9801-1EE5-09FA-6513-241F0F8F591B}"/>
              </a:ext>
            </a:extLst>
          </p:cNvPr>
          <p:cNvSpPr txBox="1"/>
          <p:nvPr/>
        </p:nvSpPr>
        <p:spPr>
          <a:xfrm>
            <a:off x="1496115" y="9148149"/>
            <a:ext cx="380357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المعلمة: </a:t>
            </a:r>
            <a:r>
              <a:rPr lang="ar-SA" sz="3200" dirty="0">
                <a:solidFill>
                  <a:srgbClr val="002060"/>
                </a:solidFill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أمل الزهراني</a:t>
            </a:r>
          </a:p>
        </p:txBody>
      </p:sp>
    </p:spTree>
    <p:extLst>
      <p:ext uri="{BB962C8B-B14F-4D97-AF65-F5344CB8AC3E}">
        <p14:creationId xmlns:p14="http://schemas.microsoft.com/office/powerpoint/2010/main" val="3859593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C1106F34-357C-DC11-1305-26408EB62F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9C1F9D4E-A660-8404-6A85-67075A956E27}"/>
              </a:ext>
            </a:extLst>
          </p:cNvPr>
          <p:cNvSpPr/>
          <p:nvPr/>
        </p:nvSpPr>
        <p:spPr>
          <a:xfrm>
            <a:off x="214312" y="128588"/>
            <a:ext cx="6429375" cy="9603394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2BC598BD-EDF5-6185-FFED-BAEC0DDDB5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332004" y="179905"/>
            <a:ext cx="2320043" cy="1243096"/>
          </a:xfrm>
          <a:prstGeom prst="rect">
            <a:avLst/>
          </a:prstGeom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B5228DBA-74AE-B447-0F8E-F30D7B6C6E39}"/>
              </a:ext>
            </a:extLst>
          </p:cNvPr>
          <p:cNvSpPr txBox="1"/>
          <p:nvPr/>
        </p:nvSpPr>
        <p:spPr>
          <a:xfrm>
            <a:off x="282047" y="1760803"/>
            <a:ext cx="6277977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2400" b="1" dirty="0">
                <a:solidFill>
                  <a:schemeClr val="accent2">
                    <a:lumMod val="75000"/>
                  </a:schemeClr>
                </a:solidFill>
              </a:rPr>
              <a:t>الأهداف:</a:t>
            </a:r>
          </a:p>
          <a:p>
            <a:pPr algn="r"/>
            <a:r>
              <a:rPr lang="ar-SA" sz="2400" b="1" dirty="0">
                <a:solidFill>
                  <a:srgbClr val="002060"/>
                </a:solidFill>
              </a:rPr>
              <a:t>يشرح كيف يستخدم الناس الموارد الطبيعية.</a:t>
            </a:r>
          </a:p>
          <a:p>
            <a:pPr algn="r"/>
            <a:endParaRPr lang="ar-SA" sz="2400" b="1" dirty="0"/>
          </a:p>
        </p:txBody>
      </p:sp>
      <p:sp>
        <p:nvSpPr>
          <p:cNvPr id="12" name="مستطيل: زوايا مستديرة 11">
            <a:extLst>
              <a:ext uri="{FF2B5EF4-FFF2-40B4-BE49-F238E27FC236}">
                <a16:creationId xmlns:a16="http://schemas.microsoft.com/office/drawing/2014/main" id="{B884B069-6291-E5D3-F8FB-8D56CF02A49B}"/>
              </a:ext>
            </a:extLst>
          </p:cNvPr>
          <p:cNvSpPr/>
          <p:nvPr/>
        </p:nvSpPr>
        <p:spPr>
          <a:xfrm>
            <a:off x="4010736" y="2783627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ما أهمية التربة؟</a:t>
            </a:r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8A8F13F5-C367-45B0-5E17-B8F4EAD2635D}"/>
              </a:ext>
            </a:extLst>
          </p:cNvPr>
          <p:cNvSpPr/>
          <p:nvPr/>
        </p:nvSpPr>
        <p:spPr>
          <a:xfrm>
            <a:off x="561264" y="2783627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92DD8854-23F5-775D-A19E-2B9AB1F037D2}"/>
              </a:ext>
            </a:extLst>
          </p:cNvPr>
          <p:cNvSpPr/>
          <p:nvPr/>
        </p:nvSpPr>
        <p:spPr>
          <a:xfrm>
            <a:off x="2281728" y="5064110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BDE0F7EF-55F4-D6EB-659B-7B80B9726812}"/>
              </a:ext>
            </a:extLst>
          </p:cNvPr>
          <p:cNvSpPr txBox="1"/>
          <p:nvPr/>
        </p:nvSpPr>
        <p:spPr>
          <a:xfrm>
            <a:off x="4541748" y="2835918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الأول:</a:t>
            </a:r>
          </a:p>
        </p:txBody>
      </p: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5B1098C9-103E-D3B9-5B62-5F24F61258CF}"/>
              </a:ext>
            </a:extLst>
          </p:cNvPr>
          <p:cNvSpPr txBox="1"/>
          <p:nvPr/>
        </p:nvSpPr>
        <p:spPr>
          <a:xfrm>
            <a:off x="1050210" y="2849624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الثاني:</a:t>
            </a:r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70C0AF8D-4C6A-55A2-0A6C-662819841059}"/>
              </a:ext>
            </a:extLst>
          </p:cNvPr>
          <p:cNvSpPr txBox="1"/>
          <p:nvPr/>
        </p:nvSpPr>
        <p:spPr>
          <a:xfrm>
            <a:off x="2443400" y="5097100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الثالث:</a:t>
            </a:r>
          </a:p>
        </p:txBody>
      </p:sp>
      <p:sp>
        <p:nvSpPr>
          <p:cNvPr id="20" name="مربع نص 19">
            <a:extLst>
              <a:ext uri="{FF2B5EF4-FFF2-40B4-BE49-F238E27FC236}">
                <a16:creationId xmlns:a16="http://schemas.microsoft.com/office/drawing/2014/main" id="{F1F97B46-1CBA-8725-26D3-DFD0BF169AA2}"/>
              </a:ext>
            </a:extLst>
          </p:cNvPr>
          <p:cNvSpPr txBox="1"/>
          <p:nvPr/>
        </p:nvSpPr>
        <p:spPr>
          <a:xfrm>
            <a:off x="1033022" y="7479010"/>
            <a:ext cx="3500827" cy="113877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>
                <a:solidFill>
                  <a:srgbClr val="C00000"/>
                </a:solidFill>
              </a:rPr>
              <a:t>واجبات الاسبوع:</a:t>
            </a:r>
          </a:p>
          <a:p>
            <a:pPr algn="ctr"/>
            <a:r>
              <a:rPr lang="ar-SA" sz="2000" b="1" dirty="0">
                <a:latin typeface="Calibri" panose="020F0502020204030204" pitchFamily="34" charset="0"/>
                <a:cs typeface="Calibri" panose="020F0502020204030204" pitchFamily="34" charset="0"/>
              </a:rPr>
              <a:t>حل واجبات المنصة – نشاط صفحة 16</a:t>
            </a: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21FBD3FD-5D3B-6AF9-5CDA-24FD76DC7557}"/>
              </a:ext>
            </a:extLst>
          </p:cNvPr>
          <p:cNvSpPr txBox="1"/>
          <p:nvPr/>
        </p:nvSpPr>
        <p:spPr>
          <a:xfrm>
            <a:off x="512629" y="3493952"/>
            <a:ext cx="229719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التقويم ( افكر واتحدث)</a:t>
            </a:r>
          </a:p>
        </p:txBody>
      </p:sp>
      <p:sp>
        <p:nvSpPr>
          <p:cNvPr id="23" name="مربع نص 22">
            <a:extLst>
              <a:ext uri="{FF2B5EF4-FFF2-40B4-BE49-F238E27FC236}">
                <a16:creationId xmlns:a16="http://schemas.microsoft.com/office/drawing/2014/main" id="{3277A1ED-127E-5D22-0CD7-9B95BC05A94E}"/>
              </a:ext>
            </a:extLst>
          </p:cNvPr>
          <p:cNvSpPr txBox="1"/>
          <p:nvPr/>
        </p:nvSpPr>
        <p:spPr>
          <a:xfrm>
            <a:off x="2067415" y="5934112"/>
            <a:ext cx="2496133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>
                <a:latin typeface="Calibri" panose="020F0502020204030204" pitchFamily="34" charset="0"/>
                <a:cs typeface="Calibri" panose="020F0502020204030204" pitchFamily="34" charset="0"/>
              </a:rPr>
              <a:t>الاستفادة من موارد الأرض </a:t>
            </a:r>
          </a:p>
          <a:p>
            <a:pPr algn="ctr"/>
            <a:r>
              <a:rPr lang="ar-SA" sz="2000" b="1" dirty="0">
                <a:latin typeface="Calibri" panose="020F0502020204030204" pitchFamily="34" charset="0"/>
                <a:cs typeface="Calibri" panose="020F0502020204030204" pitchFamily="34" charset="0"/>
              </a:rPr>
              <a:t>( </a:t>
            </a:r>
            <a:r>
              <a:rPr lang="ar-SA" sz="2000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استكشف</a:t>
            </a:r>
            <a:r>
              <a:rPr lang="ar-SA" sz="2000" b="1" dirty="0">
                <a:latin typeface="Calibri" panose="020F0502020204030204" pitchFamily="34" charset="0"/>
                <a:cs typeface="Calibri" panose="020F0502020204030204" pitchFamily="34" charset="0"/>
              </a:rPr>
              <a:t> )</a:t>
            </a: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E7FCCB92-9359-1C53-E43D-F6F57839A6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52" b="89894" l="7270" r="91844">
                        <a14:foregroundMark x1="89362" y1="44858" x2="92730" y2="57624"/>
                        <a14:foregroundMark x1="92282" y1="65248" x2="92021" y2="69681"/>
                        <a14:foregroundMark x1="92730" y1="57624" x2="92407" y2="63121"/>
                        <a14:foregroundMark x1="92021" y1="69681" x2="78901" y2="76418"/>
                        <a14:foregroundMark x1="78901" y1="76418" x2="70390" y2="76418"/>
                        <a14:foregroundMark x1="16090" y1="67911" x2="13121" y2="67553"/>
                        <a14:foregroundMark x1="50258" y1="72037" x2="49449" y2="71939"/>
                        <a14:foregroundMark x1="70390" y1="74468" x2="52398" y2="72295"/>
                        <a14:foregroundMark x1="13121" y1="67553" x2="7270" y2="59929"/>
                        <a14:foregroundMark x1="7270" y1="59929" x2="9752" y2="45035"/>
                        <a14:foregroundMark x1="62057" y1="17553" x2="64362" y2="21099"/>
                        <a14:foregroundMark x1="76418" y1="17553" x2="75000" y2="19681"/>
                        <a14:foregroundMark x1="84574" y1="23759" x2="80319" y2="25532"/>
                        <a14:backgroundMark x1="91489" y1="63121" x2="91489" y2="65248"/>
                        <a14:backgroundMark x1="28723" y1="67376" x2="31383" y2="76773"/>
                        <a14:backgroundMark x1="14894" y1="69681" x2="38121" y2="71809"/>
                        <a14:backgroundMark x1="38121" y1="71809" x2="49113" y2="71631"/>
                        <a14:backgroundMark x1="49113" y1="71631" x2="49645" y2="71631"/>
                        <a14:backgroundMark x1="50177" y1="72163" x2="52482" y2="7216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638" b="11115"/>
          <a:stretch/>
        </p:blipFill>
        <p:spPr bwMode="auto">
          <a:xfrm>
            <a:off x="183563" y="98184"/>
            <a:ext cx="3119110" cy="2187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ستطيل: زوايا مستديرة 1">
            <a:extLst>
              <a:ext uri="{FF2B5EF4-FFF2-40B4-BE49-F238E27FC236}">
                <a16:creationId xmlns:a16="http://schemas.microsoft.com/office/drawing/2014/main" id="{62356D60-1E1C-154F-1528-DB1FE05C7CDA}"/>
              </a:ext>
            </a:extLst>
          </p:cNvPr>
          <p:cNvSpPr/>
          <p:nvPr/>
        </p:nvSpPr>
        <p:spPr>
          <a:xfrm>
            <a:off x="311290" y="926531"/>
            <a:ext cx="2863657" cy="88374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>
                <a:solidFill>
                  <a:srgbClr val="C00000"/>
                </a:solidFill>
              </a:rPr>
              <a:t>خطة الاسبوع (2)</a:t>
            </a:r>
          </a:p>
          <a:p>
            <a:pPr algn="ctr"/>
            <a:r>
              <a:rPr lang="ar-SA" sz="2000" b="1" dirty="0">
                <a:solidFill>
                  <a:schemeClr val="accent5">
                    <a:lumMod val="50000"/>
                  </a:schemeClr>
                </a:solidFill>
              </a:rPr>
              <a:t>من 22/ 5 – 26/ 5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5774DFB9-35D7-FD0C-F160-5962EDDF0AD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916" b="92773" l="9827" r="89981">
                        <a14:foregroundMark x1="77842" y1="26555" x2="72254" y2="49412"/>
                        <a14:foregroundMark x1="72254" y1="49412" x2="75337" y2="60840"/>
                        <a14:foregroundMark x1="75337" y1="60840" x2="79961" y2="63697"/>
                        <a14:foregroundMark x1="41426" y1="61513" x2="36802" y2="34454"/>
                        <a14:foregroundMark x1="36802" y1="34454" x2="36224" y2="35126"/>
                        <a14:foregroundMark x1="26590" y1="72941" x2="28324" y2="66555"/>
                        <a14:foregroundMark x1="34875" y1="82353" x2="29865" y2="92773"/>
                        <a14:foregroundMark x1="46435" y1="81681" x2="50674" y2="89580"/>
                        <a14:foregroundMark x1="40655" y1="71261" x2="30058" y2="32269"/>
                        <a14:foregroundMark x1="30058" y1="32269" x2="30058" y2="3075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26565" y="2453397"/>
            <a:ext cx="1084315" cy="1243097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1333BA3E-16E4-FEF3-0AEA-AA348426DD3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>
                        <a14:foregroundMark x1="66111" y1="36667" x2="29167" y2="37778"/>
                        <a14:foregroundMark x1="35556" y1="41389" x2="48056" y2="74722"/>
                        <a14:foregroundMark x1="57778" y1="68056" x2="70278" y2="35556"/>
                        <a14:foregroundMark x1="34444" y1="63333" x2="40000" y2="67500"/>
                        <a14:foregroundMark x1="27500" y1="38333" x2="31389" y2="40278"/>
                        <a14:foregroundMark x1="41111" y1="78333" x2="42222" y2="6527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95910" y="2096967"/>
            <a:ext cx="1800174" cy="1800174"/>
          </a:xfrm>
          <a:prstGeom prst="rect">
            <a:avLst/>
          </a:prstGeom>
        </p:spPr>
      </p:pic>
      <p:pic>
        <p:nvPicPr>
          <p:cNvPr id="25" name="صورة 24">
            <a:extLst>
              <a:ext uri="{FF2B5EF4-FFF2-40B4-BE49-F238E27FC236}">
                <a16:creationId xmlns:a16="http://schemas.microsoft.com/office/drawing/2014/main" id="{FFF905EB-2A90-D752-21FA-C6A4AAAD6D6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10000" b="90000" l="10000" r="90000">
                        <a14:foregroundMark x1="70625" y1="63125" x2="69375" y2="36563"/>
                        <a14:foregroundMark x1="69375" y1="36563" x2="68750" y2="36563"/>
                        <a14:foregroundMark x1="46563" y1="33125" x2="49375" y2="70625"/>
                        <a14:foregroundMark x1="29375" y1="36563" x2="43125" y2="51875"/>
                        <a14:foregroundMark x1="60000" y1="54688" x2="43438" y2="54688"/>
                        <a14:foregroundMark x1="42500" y1="57813" x2="40625" y2="7656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78853" y="4661696"/>
            <a:ext cx="1590375" cy="1590375"/>
          </a:xfrm>
          <a:prstGeom prst="rect">
            <a:avLst/>
          </a:prstGeom>
        </p:spPr>
      </p:pic>
      <p:pic>
        <p:nvPicPr>
          <p:cNvPr id="31" name="صورة 30">
            <a:extLst>
              <a:ext uri="{FF2B5EF4-FFF2-40B4-BE49-F238E27FC236}">
                <a16:creationId xmlns:a16="http://schemas.microsoft.com/office/drawing/2014/main" id="{4301D3EE-D1E3-8C4A-8788-995D9D936930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l="11365" t="6503" r="11298" b="3316"/>
          <a:stretch/>
        </p:blipFill>
        <p:spPr>
          <a:xfrm>
            <a:off x="4890034" y="7092557"/>
            <a:ext cx="1594814" cy="1755045"/>
          </a:xfrm>
          <a:prstGeom prst="rect">
            <a:avLst/>
          </a:prstGeom>
        </p:spPr>
      </p:pic>
      <p:sp>
        <p:nvSpPr>
          <p:cNvPr id="33" name="مربع نص 32">
            <a:extLst>
              <a:ext uri="{FF2B5EF4-FFF2-40B4-BE49-F238E27FC236}">
                <a16:creationId xmlns:a16="http://schemas.microsoft.com/office/drawing/2014/main" id="{93BC9801-1EE5-09FA-6513-241F0F8F591B}"/>
              </a:ext>
            </a:extLst>
          </p:cNvPr>
          <p:cNvSpPr txBox="1"/>
          <p:nvPr/>
        </p:nvSpPr>
        <p:spPr>
          <a:xfrm>
            <a:off x="1496115" y="9148149"/>
            <a:ext cx="380357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المعلمة: </a:t>
            </a:r>
            <a:r>
              <a:rPr lang="ar-SA" sz="3200" dirty="0">
                <a:solidFill>
                  <a:srgbClr val="002060"/>
                </a:solidFill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أمل الزهراني</a:t>
            </a:r>
          </a:p>
        </p:txBody>
      </p:sp>
    </p:spTree>
    <p:extLst>
      <p:ext uri="{BB962C8B-B14F-4D97-AF65-F5344CB8AC3E}">
        <p14:creationId xmlns:p14="http://schemas.microsoft.com/office/powerpoint/2010/main" val="788716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C1106F34-357C-DC11-1305-26408EB62F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9C1F9D4E-A660-8404-6A85-67075A956E27}"/>
              </a:ext>
            </a:extLst>
          </p:cNvPr>
          <p:cNvSpPr/>
          <p:nvPr/>
        </p:nvSpPr>
        <p:spPr>
          <a:xfrm>
            <a:off x="214312" y="128588"/>
            <a:ext cx="6429375" cy="9603394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2BC598BD-EDF5-6185-FFED-BAEC0DDDB5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332004" y="179905"/>
            <a:ext cx="2320043" cy="1243096"/>
          </a:xfrm>
          <a:prstGeom prst="rect">
            <a:avLst/>
          </a:prstGeom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B5228DBA-74AE-B447-0F8E-F30D7B6C6E39}"/>
              </a:ext>
            </a:extLst>
          </p:cNvPr>
          <p:cNvSpPr txBox="1"/>
          <p:nvPr/>
        </p:nvSpPr>
        <p:spPr>
          <a:xfrm>
            <a:off x="311290" y="1626202"/>
            <a:ext cx="6277977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2400" b="1" dirty="0">
                <a:solidFill>
                  <a:schemeClr val="accent2">
                    <a:lumMod val="75000"/>
                  </a:schemeClr>
                </a:solidFill>
              </a:rPr>
              <a:t>الأهداف:</a:t>
            </a:r>
          </a:p>
          <a:p>
            <a:pPr algn="r"/>
            <a:r>
              <a:rPr lang="ar-SA" b="1" dirty="0">
                <a:solidFill>
                  <a:srgbClr val="002060"/>
                </a:solidFill>
              </a:rPr>
              <a:t>يشرح أهمية الماء والهواء كموردين طبيعيين.</a:t>
            </a:r>
          </a:p>
          <a:p>
            <a:pPr algn="r"/>
            <a:r>
              <a:rPr lang="ar-SA" b="1" dirty="0">
                <a:solidFill>
                  <a:srgbClr val="002060"/>
                </a:solidFill>
              </a:rPr>
              <a:t>يوضح مفهوم التلوث والحاجة الى نظافة كل من اليابسة والماء والهواء.</a:t>
            </a:r>
          </a:p>
          <a:p>
            <a:pPr algn="r"/>
            <a:endParaRPr lang="ar-SA" sz="2400" b="1" dirty="0"/>
          </a:p>
        </p:txBody>
      </p:sp>
      <p:sp>
        <p:nvSpPr>
          <p:cNvPr id="12" name="مستطيل: زوايا مستديرة 11">
            <a:extLst>
              <a:ext uri="{FF2B5EF4-FFF2-40B4-BE49-F238E27FC236}">
                <a16:creationId xmlns:a16="http://schemas.microsoft.com/office/drawing/2014/main" id="{B884B069-6291-E5D3-F8FB-8D56CF02A49B}"/>
              </a:ext>
            </a:extLst>
          </p:cNvPr>
          <p:cNvSpPr/>
          <p:nvPr/>
        </p:nvSpPr>
        <p:spPr>
          <a:xfrm>
            <a:off x="4010736" y="2783627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8A8F13F5-C367-45B0-5E17-B8F4EAD2635D}"/>
              </a:ext>
            </a:extLst>
          </p:cNvPr>
          <p:cNvSpPr/>
          <p:nvPr/>
        </p:nvSpPr>
        <p:spPr>
          <a:xfrm>
            <a:off x="561264" y="2783627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92DD8854-23F5-775D-A19E-2B9AB1F037D2}"/>
              </a:ext>
            </a:extLst>
          </p:cNvPr>
          <p:cNvSpPr/>
          <p:nvPr/>
        </p:nvSpPr>
        <p:spPr>
          <a:xfrm>
            <a:off x="2281728" y="5064110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BDE0F7EF-55F4-D6EB-659B-7B80B9726812}"/>
              </a:ext>
            </a:extLst>
          </p:cNvPr>
          <p:cNvSpPr txBox="1"/>
          <p:nvPr/>
        </p:nvSpPr>
        <p:spPr>
          <a:xfrm>
            <a:off x="4541748" y="2835918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الأول:</a:t>
            </a:r>
          </a:p>
        </p:txBody>
      </p: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5B1098C9-103E-D3B9-5B62-5F24F61258CF}"/>
              </a:ext>
            </a:extLst>
          </p:cNvPr>
          <p:cNvSpPr txBox="1"/>
          <p:nvPr/>
        </p:nvSpPr>
        <p:spPr>
          <a:xfrm>
            <a:off x="1050210" y="2849624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الثاني:</a:t>
            </a:r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70C0AF8D-4C6A-55A2-0A6C-662819841059}"/>
              </a:ext>
            </a:extLst>
          </p:cNvPr>
          <p:cNvSpPr txBox="1"/>
          <p:nvPr/>
        </p:nvSpPr>
        <p:spPr>
          <a:xfrm>
            <a:off x="2443400" y="5097100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الثالث:</a:t>
            </a:r>
          </a:p>
        </p:txBody>
      </p:sp>
      <p:sp>
        <p:nvSpPr>
          <p:cNvPr id="20" name="مربع نص 19">
            <a:extLst>
              <a:ext uri="{FF2B5EF4-FFF2-40B4-BE49-F238E27FC236}">
                <a16:creationId xmlns:a16="http://schemas.microsoft.com/office/drawing/2014/main" id="{F1F97B46-1CBA-8725-26D3-DFD0BF169AA2}"/>
              </a:ext>
            </a:extLst>
          </p:cNvPr>
          <p:cNvSpPr txBox="1"/>
          <p:nvPr/>
        </p:nvSpPr>
        <p:spPr>
          <a:xfrm>
            <a:off x="1033022" y="7479010"/>
            <a:ext cx="3500827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>
                <a:solidFill>
                  <a:srgbClr val="C00000"/>
                </a:solidFill>
              </a:rPr>
              <a:t>واجبات الاسبوع:</a:t>
            </a:r>
          </a:p>
          <a:p>
            <a:pPr algn="ctr"/>
            <a:r>
              <a:rPr lang="ar-SA" sz="2000" b="1" dirty="0">
                <a:latin typeface="Calibri" panose="020F0502020204030204" pitchFamily="34" charset="0"/>
                <a:cs typeface="Calibri" panose="020F0502020204030204" pitchFamily="34" charset="0"/>
              </a:rPr>
              <a:t>حل واجبات المنصة </a:t>
            </a:r>
          </a:p>
        </p:txBody>
      </p:sp>
      <p:sp>
        <p:nvSpPr>
          <p:cNvPr id="21" name="مربع نص 20">
            <a:extLst>
              <a:ext uri="{FF2B5EF4-FFF2-40B4-BE49-F238E27FC236}">
                <a16:creationId xmlns:a16="http://schemas.microsoft.com/office/drawing/2014/main" id="{5B4E3026-4369-AF4F-230C-8B003E45A96A}"/>
              </a:ext>
            </a:extLst>
          </p:cNvPr>
          <p:cNvSpPr txBox="1"/>
          <p:nvPr/>
        </p:nvSpPr>
        <p:spPr>
          <a:xfrm>
            <a:off x="4021012" y="3483428"/>
            <a:ext cx="229719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ما أهمية الماء والهواء؟</a:t>
            </a: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21FBD3FD-5D3B-6AF9-5CDA-24FD76DC7557}"/>
              </a:ext>
            </a:extLst>
          </p:cNvPr>
          <p:cNvSpPr txBox="1"/>
          <p:nvPr/>
        </p:nvSpPr>
        <p:spPr>
          <a:xfrm>
            <a:off x="512629" y="3493952"/>
            <a:ext cx="229719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ما التلوث؟</a:t>
            </a:r>
          </a:p>
          <a:p>
            <a:pPr algn="ctr"/>
            <a:endParaRPr lang="ar-SA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مربع نص 22">
            <a:extLst>
              <a:ext uri="{FF2B5EF4-FFF2-40B4-BE49-F238E27FC236}">
                <a16:creationId xmlns:a16="http://schemas.microsoft.com/office/drawing/2014/main" id="{3277A1ED-127E-5D22-0CD7-9B95BC05A94E}"/>
              </a:ext>
            </a:extLst>
          </p:cNvPr>
          <p:cNvSpPr txBox="1"/>
          <p:nvPr/>
        </p:nvSpPr>
        <p:spPr>
          <a:xfrm>
            <a:off x="2249304" y="5807502"/>
            <a:ext cx="229719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تقويم</a:t>
            </a:r>
          </a:p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(افكر واتحدث + مراجعة )</a:t>
            </a: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E7FCCB92-9359-1C53-E43D-F6F57839A6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52" b="89894" l="7270" r="91844">
                        <a14:foregroundMark x1="89362" y1="44858" x2="92730" y2="57624"/>
                        <a14:foregroundMark x1="92282" y1="65248" x2="92021" y2="69681"/>
                        <a14:foregroundMark x1="92730" y1="57624" x2="92407" y2="63121"/>
                        <a14:foregroundMark x1="92021" y1="69681" x2="78901" y2="76418"/>
                        <a14:foregroundMark x1="78901" y1="76418" x2="70390" y2="76418"/>
                        <a14:foregroundMark x1="16090" y1="67911" x2="13121" y2="67553"/>
                        <a14:foregroundMark x1="50258" y1="72037" x2="49449" y2="71939"/>
                        <a14:foregroundMark x1="70390" y1="74468" x2="52398" y2="72295"/>
                        <a14:foregroundMark x1="13121" y1="67553" x2="7270" y2="59929"/>
                        <a14:foregroundMark x1="7270" y1="59929" x2="9752" y2="45035"/>
                        <a14:foregroundMark x1="62057" y1="17553" x2="64362" y2="21099"/>
                        <a14:foregroundMark x1="76418" y1="17553" x2="75000" y2="19681"/>
                        <a14:foregroundMark x1="84574" y1="23759" x2="80319" y2="25532"/>
                        <a14:backgroundMark x1="91489" y1="63121" x2="91489" y2="65248"/>
                        <a14:backgroundMark x1="28723" y1="67376" x2="31383" y2="76773"/>
                        <a14:backgroundMark x1="14894" y1="69681" x2="38121" y2="71809"/>
                        <a14:backgroundMark x1="38121" y1="71809" x2="49113" y2="71631"/>
                        <a14:backgroundMark x1="49113" y1="71631" x2="49645" y2="71631"/>
                        <a14:backgroundMark x1="50177" y1="72163" x2="52482" y2="7216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638" b="11115"/>
          <a:stretch/>
        </p:blipFill>
        <p:spPr bwMode="auto">
          <a:xfrm>
            <a:off x="183563" y="98184"/>
            <a:ext cx="3119110" cy="2187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ستطيل: زوايا مستديرة 1">
            <a:extLst>
              <a:ext uri="{FF2B5EF4-FFF2-40B4-BE49-F238E27FC236}">
                <a16:creationId xmlns:a16="http://schemas.microsoft.com/office/drawing/2014/main" id="{62356D60-1E1C-154F-1528-DB1FE05C7CDA}"/>
              </a:ext>
            </a:extLst>
          </p:cNvPr>
          <p:cNvSpPr/>
          <p:nvPr/>
        </p:nvSpPr>
        <p:spPr>
          <a:xfrm>
            <a:off x="311290" y="926531"/>
            <a:ext cx="2863657" cy="88374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>
                <a:solidFill>
                  <a:srgbClr val="C00000"/>
                </a:solidFill>
              </a:rPr>
              <a:t>خطة الاسبوع (3)</a:t>
            </a:r>
          </a:p>
          <a:p>
            <a:pPr algn="ctr"/>
            <a:r>
              <a:rPr lang="ar-SA" sz="2000" b="1" dirty="0">
                <a:solidFill>
                  <a:schemeClr val="accent5">
                    <a:lumMod val="50000"/>
                  </a:schemeClr>
                </a:solidFill>
              </a:rPr>
              <a:t>من 29 / 5 – 4/ 6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5774DFB9-35D7-FD0C-F160-5962EDDF0AD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916" b="92773" l="9827" r="89981">
                        <a14:foregroundMark x1="77842" y1="26555" x2="72254" y2="49412"/>
                        <a14:foregroundMark x1="72254" y1="49412" x2="75337" y2="60840"/>
                        <a14:foregroundMark x1="75337" y1="60840" x2="79961" y2="63697"/>
                        <a14:foregroundMark x1="41426" y1="61513" x2="36802" y2="34454"/>
                        <a14:foregroundMark x1="36802" y1="34454" x2="36224" y2="35126"/>
                        <a14:foregroundMark x1="26590" y1="72941" x2="28324" y2="66555"/>
                        <a14:foregroundMark x1="34875" y1="82353" x2="29865" y2="92773"/>
                        <a14:foregroundMark x1="46435" y1="81681" x2="50674" y2="89580"/>
                        <a14:foregroundMark x1="40655" y1="71261" x2="30058" y2="32269"/>
                        <a14:foregroundMark x1="30058" y1="32269" x2="30058" y2="3075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26565" y="2453397"/>
            <a:ext cx="1084315" cy="1243097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1333BA3E-16E4-FEF3-0AEA-AA348426DD3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>
                        <a14:foregroundMark x1="66111" y1="36667" x2="29167" y2="37778"/>
                        <a14:foregroundMark x1="35556" y1="41389" x2="48056" y2="74722"/>
                        <a14:foregroundMark x1="57778" y1="68056" x2="70278" y2="35556"/>
                        <a14:foregroundMark x1="34444" y1="63333" x2="40000" y2="67500"/>
                        <a14:foregroundMark x1="27500" y1="38333" x2="31389" y2="40278"/>
                        <a14:foregroundMark x1="41111" y1="78333" x2="42222" y2="6527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95910" y="2096967"/>
            <a:ext cx="1800174" cy="1800174"/>
          </a:xfrm>
          <a:prstGeom prst="rect">
            <a:avLst/>
          </a:prstGeom>
        </p:spPr>
      </p:pic>
      <p:pic>
        <p:nvPicPr>
          <p:cNvPr id="25" name="صورة 24">
            <a:extLst>
              <a:ext uri="{FF2B5EF4-FFF2-40B4-BE49-F238E27FC236}">
                <a16:creationId xmlns:a16="http://schemas.microsoft.com/office/drawing/2014/main" id="{FFF905EB-2A90-D752-21FA-C6A4AAAD6D6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10000" b="90000" l="10000" r="90000">
                        <a14:foregroundMark x1="70625" y1="63125" x2="69375" y2="36563"/>
                        <a14:foregroundMark x1="69375" y1="36563" x2="68750" y2="36563"/>
                        <a14:foregroundMark x1="46563" y1="33125" x2="49375" y2="70625"/>
                        <a14:foregroundMark x1="29375" y1="36563" x2="43125" y2="51875"/>
                        <a14:foregroundMark x1="60000" y1="54688" x2="43438" y2="54688"/>
                        <a14:foregroundMark x1="42500" y1="57813" x2="40625" y2="7656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78853" y="4661696"/>
            <a:ext cx="1590375" cy="1590375"/>
          </a:xfrm>
          <a:prstGeom prst="rect">
            <a:avLst/>
          </a:prstGeom>
        </p:spPr>
      </p:pic>
      <p:pic>
        <p:nvPicPr>
          <p:cNvPr id="31" name="صورة 30">
            <a:extLst>
              <a:ext uri="{FF2B5EF4-FFF2-40B4-BE49-F238E27FC236}">
                <a16:creationId xmlns:a16="http://schemas.microsoft.com/office/drawing/2014/main" id="{4301D3EE-D1E3-8C4A-8788-995D9D936930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l="11365" t="6503" r="11298" b="3316"/>
          <a:stretch/>
        </p:blipFill>
        <p:spPr>
          <a:xfrm>
            <a:off x="4890034" y="7092557"/>
            <a:ext cx="1594814" cy="1755045"/>
          </a:xfrm>
          <a:prstGeom prst="rect">
            <a:avLst/>
          </a:prstGeom>
        </p:spPr>
      </p:pic>
      <p:sp>
        <p:nvSpPr>
          <p:cNvPr id="33" name="مربع نص 32">
            <a:extLst>
              <a:ext uri="{FF2B5EF4-FFF2-40B4-BE49-F238E27FC236}">
                <a16:creationId xmlns:a16="http://schemas.microsoft.com/office/drawing/2014/main" id="{93BC9801-1EE5-09FA-6513-241F0F8F591B}"/>
              </a:ext>
            </a:extLst>
          </p:cNvPr>
          <p:cNvSpPr txBox="1"/>
          <p:nvPr/>
        </p:nvSpPr>
        <p:spPr>
          <a:xfrm>
            <a:off x="1496115" y="9148149"/>
            <a:ext cx="380357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المعلمة: </a:t>
            </a:r>
            <a:r>
              <a:rPr lang="ar-SA" sz="3200" dirty="0">
                <a:solidFill>
                  <a:srgbClr val="002060"/>
                </a:solidFill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أمل الزهراني</a:t>
            </a:r>
          </a:p>
        </p:txBody>
      </p:sp>
    </p:spTree>
    <p:extLst>
      <p:ext uri="{BB962C8B-B14F-4D97-AF65-F5344CB8AC3E}">
        <p14:creationId xmlns:p14="http://schemas.microsoft.com/office/powerpoint/2010/main" val="1061060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C1106F34-357C-DC11-1305-26408EB62F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9C1F9D4E-A660-8404-6A85-67075A956E27}"/>
              </a:ext>
            </a:extLst>
          </p:cNvPr>
          <p:cNvSpPr/>
          <p:nvPr/>
        </p:nvSpPr>
        <p:spPr>
          <a:xfrm>
            <a:off x="214312" y="128588"/>
            <a:ext cx="6429375" cy="9603394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2BC598BD-EDF5-6185-FFED-BAEC0DDDB5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332004" y="179905"/>
            <a:ext cx="2320043" cy="1243096"/>
          </a:xfrm>
          <a:prstGeom prst="rect">
            <a:avLst/>
          </a:prstGeom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B5228DBA-74AE-B447-0F8E-F30D7B6C6E39}"/>
              </a:ext>
            </a:extLst>
          </p:cNvPr>
          <p:cNvSpPr txBox="1"/>
          <p:nvPr/>
        </p:nvSpPr>
        <p:spPr>
          <a:xfrm>
            <a:off x="268733" y="1887157"/>
            <a:ext cx="6277977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2400" b="1" dirty="0">
                <a:solidFill>
                  <a:schemeClr val="accent2">
                    <a:lumMod val="75000"/>
                  </a:schemeClr>
                </a:solidFill>
              </a:rPr>
              <a:t>الأهداف:</a:t>
            </a:r>
          </a:p>
          <a:p>
            <a:pPr algn="r"/>
            <a:r>
              <a:rPr lang="ar-SA" b="1" dirty="0">
                <a:solidFill>
                  <a:srgbClr val="002060"/>
                </a:solidFill>
              </a:rPr>
              <a:t>يصف كيف نحافظ على الموارد بإعادة الاستخدام والترشيد والتدوير.</a:t>
            </a:r>
          </a:p>
        </p:txBody>
      </p:sp>
      <p:sp>
        <p:nvSpPr>
          <p:cNvPr id="12" name="مستطيل: زوايا مستديرة 11">
            <a:extLst>
              <a:ext uri="{FF2B5EF4-FFF2-40B4-BE49-F238E27FC236}">
                <a16:creationId xmlns:a16="http://schemas.microsoft.com/office/drawing/2014/main" id="{B884B069-6291-E5D3-F8FB-8D56CF02A49B}"/>
              </a:ext>
            </a:extLst>
          </p:cNvPr>
          <p:cNvSpPr/>
          <p:nvPr/>
        </p:nvSpPr>
        <p:spPr>
          <a:xfrm>
            <a:off x="4010736" y="2783627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8A8F13F5-C367-45B0-5E17-B8F4EAD2635D}"/>
              </a:ext>
            </a:extLst>
          </p:cNvPr>
          <p:cNvSpPr/>
          <p:nvPr/>
        </p:nvSpPr>
        <p:spPr>
          <a:xfrm>
            <a:off x="561264" y="2783627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92DD8854-23F5-775D-A19E-2B9AB1F037D2}"/>
              </a:ext>
            </a:extLst>
          </p:cNvPr>
          <p:cNvSpPr/>
          <p:nvPr/>
        </p:nvSpPr>
        <p:spPr>
          <a:xfrm>
            <a:off x="2281728" y="5064110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BDE0F7EF-55F4-D6EB-659B-7B80B9726812}"/>
              </a:ext>
            </a:extLst>
          </p:cNvPr>
          <p:cNvSpPr txBox="1"/>
          <p:nvPr/>
        </p:nvSpPr>
        <p:spPr>
          <a:xfrm>
            <a:off x="4541748" y="2835918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الأول:</a:t>
            </a:r>
          </a:p>
        </p:txBody>
      </p: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5B1098C9-103E-D3B9-5B62-5F24F61258CF}"/>
              </a:ext>
            </a:extLst>
          </p:cNvPr>
          <p:cNvSpPr txBox="1"/>
          <p:nvPr/>
        </p:nvSpPr>
        <p:spPr>
          <a:xfrm>
            <a:off x="1050210" y="2849624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الثاني:</a:t>
            </a:r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70C0AF8D-4C6A-55A2-0A6C-662819841059}"/>
              </a:ext>
            </a:extLst>
          </p:cNvPr>
          <p:cNvSpPr txBox="1"/>
          <p:nvPr/>
        </p:nvSpPr>
        <p:spPr>
          <a:xfrm>
            <a:off x="2443400" y="5097100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الثالث:</a:t>
            </a:r>
          </a:p>
        </p:txBody>
      </p:sp>
      <p:sp>
        <p:nvSpPr>
          <p:cNvPr id="20" name="مربع نص 19">
            <a:extLst>
              <a:ext uri="{FF2B5EF4-FFF2-40B4-BE49-F238E27FC236}">
                <a16:creationId xmlns:a16="http://schemas.microsoft.com/office/drawing/2014/main" id="{F1F97B46-1CBA-8725-26D3-DFD0BF169AA2}"/>
              </a:ext>
            </a:extLst>
          </p:cNvPr>
          <p:cNvSpPr txBox="1"/>
          <p:nvPr/>
        </p:nvSpPr>
        <p:spPr>
          <a:xfrm>
            <a:off x="1033022" y="7479010"/>
            <a:ext cx="3500827" cy="113877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>
                <a:solidFill>
                  <a:srgbClr val="C00000"/>
                </a:solidFill>
              </a:rPr>
              <a:t>واجبات الاسبوع:</a:t>
            </a:r>
          </a:p>
          <a:p>
            <a:pPr algn="ctr"/>
            <a:r>
              <a:rPr lang="ar-SA" sz="2000" b="1" dirty="0">
                <a:latin typeface="Calibri" panose="020F0502020204030204" pitchFamily="34" charset="0"/>
                <a:cs typeface="Calibri" panose="020F0502020204030204" pitchFamily="34" charset="0"/>
              </a:rPr>
              <a:t>حل واجبات المنصة + نشاط صفحة 27 </a:t>
            </a:r>
          </a:p>
        </p:txBody>
      </p:sp>
      <p:sp>
        <p:nvSpPr>
          <p:cNvPr id="21" name="مربع نص 20">
            <a:extLst>
              <a:ext uri="{FF2B5EF4-FFF2-40B4-BE49-F238E27FC236}">
                <a16:creationId xmlns:a16="http://schemas.microsoft.com/office/drawing/2014/main" id="{5B4E3026-4369-AF4F-230C-8B003E45A96A}"/>
              </a:ext>
            </a:extLst>
          </p:cNvPr>
          <p:cNvSpPr txBox="1"/>
          <p:nvPr/>
        </p:nvSpPr>
        <p:spPr>
          <a:xfrm>
            <a:off x="4021012" y="3483428"/>
            <a:ext cx="229719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المحافظة على موارد الارض</a:t>
            </a:r>
          </a:p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 ( </a:t>
            </a:r>
            <a:r>
              <a:rPr lang="ar-SA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استكشف</a:t>
            </a:r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 )</a:t>
            </a: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21FBD3FD-5D3B-6AF9-5CDA-24FD76DC7557}"/>
              </a:ext>
            </a:extLst>
          </p:cNvPr>
          <p:cNvSpPr txBox="1"/>
          <p:nvPr/>
        </p:nvSpPr>
        <p:spPr>
          <a:xfrm>
            <a:off x="512629" y="3493952"/>
            <a:ext cx="229719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كيف نعيد استخدام الموارد؟</a:t>
            </a:r>
          </a:p>
        </p:txBody>
      </p:sp>
      <p:sp>
        <p:nvSpPr>
          <p:cNvPr id="23" name="مربع نص 22">
            <a:extLst>
              <a:ext uri="{FF2B5EF4-FFF2-40B4-BE49-F238E27FC236}">
                <a16:creationId xmlns:a16="http://schemas.microsoft.com/office/drawing/2014/main" id="{3277A1ED-127E-5D22-0CD7-9B95BC05A94E}"/>
              </a:ext>
            </a:extLst>
          </p:cNvPr>
          <p:cNvSpPr txBox="1"/>
          <p:nvPr/>
        </p:nvSpPr>
        <p:spPr>
          <a:xfrm>
            <a:off x="2249304" y="5807502"/>
            <a:ext cx="229719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كيف نحافظ على الموارد + التقويم</a:t>
            </a: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E7FCCB92-9359-1C53-E43D-F6F57839A6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52" b="89894" l="7270" r="91844">
                        <a14:foregroundMark x1="89362" y1="44858" x2="92730" y2="57624"/>
                        <a14:foregroundMark x1="92282" y1="65248" x2="92021" y2="69681"/>
                        <a14:foregroundMark x1="92730" y1="57624" x2="92407" y2="63121"/>
                        <a14:foregroundMark x1="92021" y1="69681" x2="78901" y2="76418"/>
                        <a14:foregroundMark x1="78901" y1="76418" x2="70390" y2="76418"/>
                        <a14:foregroundMark x1="16090" y1="67911" x2="13121" y2="67553"/>
                        <a14:foregroundMark x1="50258" y1="72037" x2="49449" y2="71939"/>
                        <a14:foregroundMark x1="70390" y1="74468" x2="52398" y2="72295"/>
                        <a14:foregroundMark x1="13121" y1="67553" x2="7270" y2="59929"/>
                        <a14:foregroundMark x1="7270" y1="59929" x2="9752" y2="45035"/>
                        <a14:foregroundMark x1="62057" y1="17553" x2="64362" y2="21099"/>
                        <a14:foregroundMark x1="76418" y1="17553" x2="75000" y2="19681"/>
                        <a14:foregroundMark x1="84574" y1="23759" x2="80319" y2="25532"/>
                        <a14:backgroundMark x1="91489" y1="63121" x2="91489" y2="65248"/>
                        <a14:backgroundMark x1="28723" y1="67376" x2="31383" y2="76773"/>
                        <a14:backgroundMark x1="14894" y1="69681" x2="38121" y2="71809"/>
                        <a14:backgroundMark x1="38121" y1="71809" x2="49113" y2="71631"/>
                        <a14:backgroundMark x1="49113" y1="71631" x2="49645" y2="71631"/>
                        <a14:backgroundMark x1="50177" y1="72163" x2="52482" y2="7216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638" b="11115"/>
          <a:stretch/>
        </p:blipFill>
        <p:spPr bwMode="auto">
          <a:xfrm>
            <a:off x="183563" y="98184"/>
            <a:ext cx="3119110" cy="2187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ستطيل: زوايا مستديرة 1">
            <a:extLst>
              <a:ext uri="{FF2B5EF4-FFF2-40B4-BE49-F238E27FC236}">
                <a16:creationId xmlns:a16="http://schemas.microsoft.com/office/drawing/2014/main" id="{62356D60-1E1C-154F-1528-DB1FE05C7CDA}"/>
              </a:ext>
            </a:extLst>
          </p:cNvPr>
          <p:cNvSpPr/>
          <p:nvPr/>
        </p:nvSpPr>
        <p:spPr>
          <a:xfrm>
            <a:off x="311290" y="926531"/>
            <a:ext cx="2863657" cy="88374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>
                <a:solidFill>
                  <a:srgbClr val="C00000"/>
                </a:solidFill>
              </a:rPr>
              <a:t>خطة الاسبوع (4)</a:t>
            </a:r>
          </a:p>
          <a:p>
            <a:pPr algn="ctr"/>
            <a:r>
              <a:rPr lang="ar-SA" sz="2000" b="1" dirty="0">
                <a:solidFill>
                  <a:schemeClr val="accent5">
                    <a:lumMod val="50000"/>
                  </a:schemeClr>
                </a:solidFill>
              </a:rPr>
              <a:t>من 7/ 6 – 11/ 6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5774DFB9-35D7-FD0C-F160-5962EDDF0AD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916" b="92773" l="9827" r="89981">
                        <a14:foregroundMark x1="77842" y1="26555" x2="72254" y2="49412"/>
                        <a14:foregroundMark x1="72254" y1="49412" x2="75337" y2="60840"/>
                        <a14:foregroundMark x1="75337" y1="60840" x2="79961" y2="63697"/>
                        <a14:foregroundMark x1="41426" y1="61513" x2="36802" y2="34454"/>
                        <a14:foregroundMark x1="36802" y1="34454" x2="36224" y2="35126"/>
                        <a14:foregroundMark x1="26590" y1="72941" x2="28324" y2="66555"/>
                        <a14:foregroundMark x1="34875" y1="82353" x2="29865" y2="92773"/>
                        <a14:foregroundMark x1="46435" y1="81681" x2="50674" y2="89580"/>
                        <a14:foregroundMark x1="40655" y1="71261" x2="30058" y2="32269"/>
                        <a14:foregroundMark x1="30058" y1="32269" x2="30058" y2="3075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26565" y="2453397"/>
            <a:ext cx="1084315" cy="1243097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1333BA3E-16E4-FEF3-0AEA-AA348426DD3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>
                        <a14:foregroundMark x1="66111" y1="36667" x2="29167" y2="37778"/>
                        <a14:foregroundMark x1="35556" y1="41389" x2="48056" y2="74722"/>
                        <a14:foregroundMark x1="57778" y1="68056" x2="70278" y2="35556"/>
                        <a14:foregroundMark x1="34444" y1="63333" x2="40000" y2="67500"/>
                        <a14:foregroundMark x1="27500" y1="38333" x2="31389" y2="40278"/>
                        <a14:foregroundMark x1="41111" y1="78333" x2="42222" y2="6527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95910" y="2096967"/>
            <a:ext cx="1800174" cy="1800174"/>
          </a:xfrm>
          <a:prstGeom prst="rect">
            <a:avLst/>
          </a:prstGeom>
        </p:spPr>
      </p:pic>
      <p:pic>
        <p:nvPicPr>
          <p:cNvPr id="25" name="صورة 24">
            <a:extLst>
              <a:ext uri="{FF2B5EF4-FFF2-40B4-BE49-F238E27FC236}">
                <a16:creationId xmlns:a16="http://schemas.microsoft.com/office/drawing/2014/main" id="{FFF905EB-2A90-D752-21FA-C6A4AAAD6D6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10000" b="90000" l="10000" r="90000">
                        <a14:foregroundMark x1="70625" y1="63125" x2="69375" y2="36563"/>
                        <a14:foregroundMark x1="69375" y1="36563" x2="68750" y2="36563"/>
                        <a14:foregroundMark x1="46563" y1="33125" x2="49375" y2="70625"/>
                        <a14:foregroundMark x1="29375" y1="36563" x2="43125" y2="51875"/>
                        <a14:foregroundMark x1="60000" y1="54688" x2="43438" y2="54688"/>
                        <a14:foregroundMark x1="42500" y1="57813" x2="40625" y2="7656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78853" y="4661696"/>
            <a:ext cx="1590375" cy="1590375"/>
          </a:xfrm>
          <a:prstGeom prst="rect">
            <a:avLst/>
          </a:prstGeom>
        </p:spPr>
      </p:pic>
      <p:pic>
        <p:nvPicPr>
          <p:cNvPr id="31" name="صورة 30">
            <a:extLst>
              <a:ext uri="{FF2B5EF4-FFF2-40B4-BE49-F238E27FC236}">
                <a16:creationId xmlns:a16="http://schemas.microsoft.com/office/drawing/2014/main" id="{4301D3EE-D1E3-8C4A-8788-995D9D936930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l="11365" t="6503" r="11298" b="3316"/>
          <a:stretch/>
        </p:blipFill>
        <p:spPr>
          <a:xfrm>
            <a:off x="4890034" y="7092557"/>
            <a:ext cx="1594814" cy="1755045"/>
          </a:xfrm>
          <a:prstGeom prst="rect">
            <a:avLst/>
          </a:prstGeom>
        </p:spPr>
      </p:pic>
      <p:sp>
        <p:nvSpPr>
          <p:cNvPr id="33" name="مربع نص 32">
            <a:extLst>
              <a:ext uri="{FF2B5EF4-FFF2-40B4-BE49-F238E27FC236}">
                <a16:creationId xmlns:a16="http://schemas.microsoft.com/office/drawing/2014/main" id="{93BC9801-1EE5-09FA-6513-241F0F8F591B}"/>
              </a:ext>
            </a:extLst>
          </p:cNvPr>
          <p:cNvSpPr txBox="1"/>
          <p:nvPr/>
        </p:nvSpPr>
        <p:spPr>
          <a:xfrm>
            <a:off x="1496115" y="9148149"/>
            <a:ext cx="380357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المعلمة: </a:t>
            </a:r>
            <a:r>
              <a:rPr lang="ar-SA" sz="3200" dirty="0">
                <a:solidFill>
                  <a:srgbClr val="002060"/>
                </a:solidFill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أمل الزهراني</a:t>
            </a:r>
          </a:p>
        </p:txBody>
      </p:sp>
    </p:spTree>
    <p:extLst>
      <p:ext uri="{BB962C8B-B14F-4D97-AF65-F5344CB8AC3E}">
        <p14:creationId xmlns:p14="http://schemas.microsoft.com/office/powerpoint/2010/main" val="4260518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C1106F34-357C-DC11-1305-26408EB62F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9C1F9D4E-A660-8404-6A85-67075A956E27}"/>
              </a:ext>
            </a:extLst>
          </p:cNvPr>
          <p:cNvSpPr/>
          <p:nvPr/>
        </p:nvSpPr>
        <p:spPr>
          <a:xfrm>
            <a:off x="214312" y="128588"/>
            <a:ext cx="6429375" cy="9603394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2BC598BD-EDF5-6185-FFED-BAEC0DDDB5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332004" y="179905"/>
            <a:ext cx="2320043" cy="1243096"/>
          </a:xfrm>
          <a:prstGeom prst="rect">
            <a:avLst/>
          </a:prstGeom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B5228DBA-74AE-B447-0F8E-F30D7B6C6E39}"/>
              </a:ext>
            </a:extLst>
          </p:cNvPr>
          <p:cNvSpPr txBox="1"/>
          <p:nvPr/>
        </p:nvSpPr>
        <p:spPr>
          <a:xfrm>
            <a:off x="268733" y="1657475"/>
            <a:ext cx="6277977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2400" b="1" dirty="0">
                <a:solidFill>
                  <a:schemeClr val="accent2">
                    <a:lumMod val="75000"/>
                  </a:schemeClr>
                </a:solidFill>
              </a:rPr>
              <a:t>الأهداف:</a:t>
            </a:r>
          </a:p>
          <a:p>
            <a:pPr algn="r"/>
            <a:r>
              <a:rPr lang="ar-SA" b="1" dirty="0">
                <a:solidFill>
                  <a:srgbClr val="002060"/>
                </a:solidFill>
              </a:rPr>
              <a:t>يعرف ان جميع الأشياء تتكون من مادة.</a:t>
            </a:r>
          </a:p>
          <a:p>
            <a:pPr algn="r"/>
            <a:r>
              <a:rPr lang="ar-SA" b="1" dirty="0">
                <a:solidFill>
                  <a:srgbClr val="002060"/>
                </a:solidFill>
              </a:rPr>
              <a:t>يحدد بعض خصائص المادة.</a:t>
            </a:r>
          </a:p>
          <a:p>
            <a:pPr algn="r"/>
            <a:endParaRPr lang="ar-SA" sz="2400" b="1" dirty="0"/>
          </a:p>
        </p:txBody>
      </p:sp>
      <p:sp>
        <p:nvSpPr>
          <p:cNvPr id="12" name="مستطيل: زوايا مستديرة 11">
            <a:extLst>
              <a:ext uri="{FF2B5EF4-FFF2-40B4-BE49-F238E27FC236}">
                <a16:creationId xmlns:a16="http://schemas.microsoft.com/office/drawing/2014/main" id="{B884B069-6291-E5D3-F8FB-8D56CF02A49B}"/>
              </a:ext>
            </a:extLst>
          </p:cNvPr>
          <p:cNvSpPr/>
          <p:nvPr/>
        </p:nvSpPr>
        <p:spPr>
          <a:xfrm>
            <a:off x="4010736" y="2783627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8A8F13F5-C367-45B0-5E17-B8F4EAD2635D}"/>
              </a:ext>
            </a:extLst>
          </p:cNvPr>
          <p:cNvSpPr/>
          <p:nvPr/>
        </p:nvSpPr>
        <p:spPr>
          <a:xfrm>
            <a:off x="561264" y="2783627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92DD8854-23F5-775D-A19E-2B9AB1F037D2}"/>
              </a:ext>
            </a:extLst>
          </p:cNvPr>
          <p:cNvSpPr/>
          <p:nvPr/>
        </p:nvSpPr>
        <p:spPr>
          <a:xfrm>
            <a:off x="2281728" y="5064110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BDE0F7EF-55F4-D6EB-659B-7B80B9726812}"/>
              </a:ext>
            </a:extLst>
          </p:cNvPr>
          <p:cNvSpPr txBox="1"/>
          <p:nvPr/>
        </p:nvSpPr>
        <p:spPr>
          <a:xfrm>
            <a:off x="4541748" y="2835918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الأول:</a:t>
            </a:r>
          </a:p>
        </p:txBody>
      </p: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5B1098C9-103E-D3B9-5B62-5F24F61258CF}"/>
              </a:ext>
            </a:extLst>
          </p:cNvPr>
          <p:cNvSpPr txBox="1"/>
          <p:nvPr/>
        </p:nvSpPr>
        <p:spPr>
          <a:xfrm>
            <a:off x="1050210" y="2849624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الثاني:</a:t>
            </a:r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70C0AF8D-4C6A-55A2-0A6C-662819841059}"/>
              </a:ext>
            </a:extLst>
          </p:cNvPr>
          <p:cNvSpPr txBox="1"/>
          <p:nvPr/>
        </p:nvSpPr>
        <p:spPr>
          <a:xfrm>
            <a:off x="2443400" y="5097100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الثالث:</a:t>
            </a:r>
          </a:p>
        </p:txBody>
      </p:sp>
      <p:sp>
        <p:nvSpPr>
          <p:cNvPr id="20" name="مربع نص 19">
            <a:extLst>
              <a:ext uri="{FF2B5EF4-FFF2-40B4-BE49-F238E27FC236}">
                <a16:creationId xmlns:a16="http://schemas.microsoft.com/office/drawing/2014/main" id="{F1F97B46-1CBA-8725-26D3-DFD0BF169AA2}"/>
              </a:ext>
            </a:extLst>
          </p:cNvPr>
          <p:cNvSpPr txBox="1"/>
          <p:nvPr/>
        </p:nvSpPr>
        <p:spPr>
          <a:xfrm>
            <a:off x="1033022" y="7479010"/>
            <a:ext cx="3500827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>
                <a:solidFill>
                  <a:srgbClr val="C00000"/>
                </a:solidFill>
              </a:rPr>
              <a:t>واجبات الاسبوع:</a:t>
            </a:r>
          </a:p>
          <a:p>
            <a:pPr algn="ctr"/>
            <a:r>
              <a:rPr lang="ar-SA" sz="2000" b="1" dirty="0">
                <a:latin typeface="Calibri" panose="020F0502020204030204" pitchFamily="34" charset="0"/>
                <a:cs typeface="Calibri" panose="020F0502020204030204" pitchFamily="34" charset="0"/>
              </a:rPr>
              <a:t>حل واجبات المنصة</a:t>
            </a:r>
          </a:p>
        </p:txBody>
      </p:sp>
      <p:sp>
        <p:nvSpPr>
          <p:cNvPr id="21" name="مربع نص 20">
            <a:extLst>
              <a:ext uri="{FF2B5EF4-FFF2-40B4-BE49-F238E27FC236}">
                <a16:creationId xmlns:a16="http://schemas.microsoft.com/office/drawing/2014/main" id="{5B4E3026-4369-AF4F-230C-8B003E45A96A}"/>
              </a:ext>
            </a:extLst>
          </p:cNvPr>
          <p:cNvSpPr txBox="1"/>
          <p:nvPr/>
        </p:nvSpPr>
        <p:spPr>
          <a:xfrm>
            <a:off x="4021012" y="3483428"/>
            <a:ext cx="229719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خصائص المواد</a:t>
            </a:r>
          </a:p>
          <a:p>
            <a:pPr algn="ctr"/>
            <a:r>
              <a:rPr lang="ar-SA" b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 استكشف )</a:t>
            </a: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21FBD3FD-5D3B-6AF9-5CDA-24FD76DC7557}"/>
              </a:ext>
            </a:extLst>
          </p:cNvPr>
          <p:cNvSpPr txBox="1"/>
          <p:nvPr/>
        </p:nvSpPr>
        <p:spPr>
          <a:xfrm>
            <a:off x="512629" y="3493952"/>
            <a:ext cx="229719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ما المادة؟</a:t>
            </a:r>
          </a:p>
        </p:txBody>
      </p:sp>
      <p:sp>
        <p:nvSpPr>
          <p:cNvPr id="23" name="مربع نص 22">
            <a:extLst>
              <a:ext uri="{FF2B5EF4-FFF2-40B4-BE49-F238E27FC236}">
                <a16:creationId xmlns:a16="http://schemas.microsoft.com/office/drawing/2014/main" id="{3277A1ED-127E-5D22-0CD7-9B95BC05A94E}"/>
              </a:ext>
            </a:extLst>
          </p:cNvPr>
          <p:cNvSpPr txBox="1"/>
          <p:nvPr/>
        </p:nvSpPr>
        <p:spPr>
          <a:xfrm>
            <a:off x="2249304" y="5807502"/>
            <a:ext cx="229719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ما الكتلة؟ +</a:t>
            </a: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E7FCCB92-9359-1C53-E43D-F6F57839A6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52" b="89894" l="7270" r="91844">
                        <a14:foregroundMark x1="89362" y1="44858" x2="92730" y2="57624"/>
                        <a14:foregroundMark x1="92282" y1="65248" x2="92021" y2="69681"/>
                        <a14:foregroundMark x1="92730" y1="57624" x2="92407" y2="63121"/>
                        <a14:foregroundMark x1="92021" y1="69681" x2="78901" y2="76418"/>
                        <a14:foregroundMark x1="78901" y1="76418" x2="70390" y2="76418"/>
                        <a14:foregroundMark x1="16090" y1="67911" x2="13121" y2="67553"/>
                        <a14:foregroundMark x1="50258" y1="72037" x2="49449" y2="71939"/>
                        <a14:foregroundMark x1="70390" y1="74468" x2="52398" y2="72295"/>
                        <a14:foregroundMark x1="13121" y1="67553" x2="7270" y2="59929"/>
                        <a14:foregroundMark x1="7270" y1="59929" x2="9752" y2="45035"/>
                        <a14:foregroundMark x1="62057" y1="17553" x2="64362" y2="21099"/>
                        <a14:foregroundMark x1="76418" y1="17553" x2="75000" y2="19681"/>
                        <a14:foregroundMark x1="84574" y1="23759" x2="80319" y2="25532"/>
                        <a14:backgroundMark x1="91489" y1="63121" x2="91489" y2="65248"/>
                        <a14:backgroundMark x1="28723" y1="67376" x2="31383" y2="76773"/>
                        <a14:backgroundMark x1="14894" y1="69681" x2="38121" y2="71809"/>
                        <a14:backgroundMark x1="38121" y1="71809" x2="49113" y2="71631"/>
                        <a14:backgroundMark x1="49113" y1="71631" x2="49645" y2="71631"/>
                        <a14:backgroundMark x1="50177" y1="72163" x2="52482" y2="7216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638" b="11115"/>
          <a:stretch/>
        </p:blipFill>
        <p:spPr bwMode="auto">
          <a:xfrm>
            <a:off x="183563" y="98184"/>
            <a:ext cx="3119110" cy="2187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ستطيل: زوايا مستديرة 1">
            <a:extLst>
              <a:ext uri="{FF2B5EF4-FFF2-40B4-BE49-F238E27FC236}">
                <a16:creationId xmlns:a16="http://schemas.microsoft.com/office/drawing/2014/main" id="{62356D60-1E1C-154F-1528-DB1FE05C7CDA}"/>
              </a:ext>
            </a:extLst>
          </p:cNvPr>
          <p:cNvSpPr/>
          <p:nvPr/>
        </p:nvSpPr>
        <p:spPr>
          <a:xfrm>
            <a:off x="311290" y="926531"/>
            <a:ext cx="2863657" cy="88374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>
                <a:solidFill>
                  <a:srgbClr val="C00000"/>
                </a:solidFill>
              </a:rPr>
              <a:t>خطة الاسبوع (5)</a:t>
            </a:r>
          </a:p>
          <a:p>
            <a:pPr algn="ctr"/>
            <a:r>
              <a:rPr lang="ar-SA" sz="2000" b="1" dirty="0">
                <a:solidFill>
                  <a:schemeClr val="accent5">
                    <a:lumMod val="50000"/>
                  </a:schemeClr>
                </a:solidFill>
              </a:rPr>
              <a:t>من 14/ 6 – 18/ 6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5774DFB9-35D7-FD0C-F160-5962EDDF0AD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916" b="92773" l="9827" r="89981">
                        <a14:foregroundMark x1="77842" y1="26555" x2="72254" y2="49412"/>
                        <a14:foregroundMark x1="72254" y1="49412" x2="75337" y2="60840"/>
                        <a14:foregroundMark x1="75337" y1="60840" x2="79961" y2="63697"/>
                        <a14:foregroundMark x1="41426" y1="61513" x2="36802" y2="34454"/>
                        <a14:foregroundMark x1="36802" y1="34454" x2="36224" y2="35126"/>
                        <a14:foregroundMark x1="26590" y1="72941" x2="28324" y2="66555"/>
                        <a14:foregroundMark x1="34875" y1="82353" x2="29865" y2="92773"/>
                        <a14:foregroundMark x1="46435" y1="81681" x2="50674" y2="89580"/>
                        <a14:foregroundMark x1="40655" y1="71261" x2="30058" y2="32269"/>
                        <a14:foregroundMark x1="30058" y1="32269" x2="30058" y2="3075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26565" y="2453397"/>
            <a:ext cx="1084315" cy="1243097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1333BA3E-16E4-FEF3-0AEA-AA348426DD3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>
                        <a14:foregroundMark x1="66111" y1="36667" x2="29167" y2="37778"/>
                        <a14:foregroundMark x1="35556" y1="41389" x2="48056" y2="74722"/>
                        <a14:foregroundMark x1="57778" y1="68056" x2="70278" y2="35556"/>
                        <a14:foregroundMark x1="34444" y1="63333" x2="40000" y2="67500"/>
                        <a14:foregroundMark x1="27500" y1="38333" x2="31389" y2="40278"/>
                        <a14:foregroundMark x1="41111" y1="78333" x2="42222" y2="6527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95910" y="2096967"/>
            <a:ext cx="1800174" cy="1800174"/>
          </a:xfrm>
          <a:prstGeom prst="rect">
            <a:avLst/>
          </a:prstGeom>
        </p:spPr>
      </p:pic>
      <p:pic>
        <p:nvPicPr>
          <p:cNvPr id="25" name="صورة 24">
            <a:extLst>
              <a:ext uri="{FF2B5EF4-FFF2-40B4-BE49-F238E27FC236}">
                <a16:creationId xmlns:a16="http://schemas.microsoft.com/office/drawing/2014/main" id="{FFF905EB-2A90-D752-21FA-C6A4AAAD6D6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10000" b="90000" l="10000" r="90000">
                        <a14:foregroundMark x1="70625" y1="63125" x2="69375" y2="36563"/>
                        <a14:foregroundMark x1="69375" y1="36563" x2="68750" y2="36563"/>
                        <a14:foregroundMark x1="46563" y1="33125" x2="49375" y2="70625"/>
                        <a14:foregroundMark x1="29375" y1="36563" x2="43125" y2="51875"/>
                        <a14:foregroundMark x1="60000" y1="54688" x2="43438" y2="54688"/>
                        <a14:foregroundMark x1="42500" y1="57813" x2="40625" y2="7656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78853" y="4661696"/>
            <a:ext cx="1590375" cy="1590375"/>
          </a:xfrm>
          <a:prstGeom prst="rect">
            <a:avLst/>
          </a:prstGeom>
        </p:spPr>
      </p:pic>
      <p:pic>
        <p:nvPicPr>
          <p:cNvPr id="31" name="صورة 30">
            <a:extLst>
              <a:ext uri="{FF2B5EF4-FFF2-40B4-BE49-F238E27FC236}">
                <a16:creationId xmlns:a16="http://schemas.microsoft.com/office/drawing/2014/main" id="{4301D3EE-D1E3-8C4A-8788-995D9D936930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l="11365" t="6503" r="11298" b="3316"/>
          <a:stretch/>
        </p:blipFill>
        <p:spPr>
          <a:xfrm>
            <a:off x="4890034" y="7092557"/>
            <a:ext cx="1594814" cy="1755045"/>
          </a:xfrm>
          <a:prstGeom prst="rect">
            <a:avLst/>
          </a:prstGeom>
        </p:spPr>
      </p:pic>
      <p:sp>
        <p:nvSpPr>
          <p:cNvPr id="33" name="مربع نص 32">
            <a:extLst>
              <a:ext uri="{FF2B5EF4-FFF2-40B4-BE49-F238E27FC236}">
                <a16:creationId xmlns:a16="http://schemas.microsoft.com/office/drawing/2014/main" id="{93BC9801-1EE5-09FA-6513-241F0F8F591B}"/>
              </a:ext>
            </a:extLst>
          </p:cNvPr>
          <p:cNvSpPr txBox="1"/>
          <p:nvPr/>
        </p:nvSpPr>
        <p:spPr>
          <a:xfrm>
            <a:off x="1496115" y="9148149"/>
            <a:ext cx="380357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المعلمة: </a:t>
            </a:r>
            <a:r>
              <a:rPr lang="ar-SA" sz="3200" dirty="0">
                <a:solidFill>
                  <a:srgbClr val="002060"/>
                </a:solidFill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أمل الزهراني</a:t>
            </a:r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E1380E7A-0758-331F-5727-4D766812E6FD}"/>
              </a:ext>
            </a:extLst>
          </p:cNvPr>
          <p:cNvSpPr txBox="1"/>
          <p:nvPr/>
        </p:nvSpPr>
        <p:spPr>
          <a:xfrm>
            <a:off x="2270533" y="6203398"/>
            <a:ext cx="229719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التقويم</a:t>
            </a:r>
          </a:p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(افكر واتحدث واكتب)</a:t>
            </a:r>
          </a:p>
        </p:txBody>
      </p:sp>
    </p:spTree>
    <p:extLst>
      <p:ext uri="{BB962C8B-B14F-4D97-AF65-F5344CB8AC3E}">
        <p14:creationId xmlns:p14="http://schemas.microsoft.com/office/powerpoint/2010/main" val="1801695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C1106F34-357C-DC11-1305-26408EB62F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9C1F9D4E-A660-8404-6A85-67075A956E27}"/>
              </a:ext>
            </a:extLst>
          </p:cNvPr>
          <p:cNvSpPr/>
          <p:nvPr/>
        </p:nvSpPr>
        <p:spPr>
          <a:xfrm>
            <a:off x="214312" y="128588"/>
            <a:ext cx="6429375" cy="9603394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2BC598BD-EDF5-6185-FFED-BAEC0DDDB5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332004" y="179905"/>
            <a:ext cx="2320043" cy="1243096"/>
          </a:xfrm>
          <a:prstGeom prst="rect">
            <a:avLst/>
          </a:prstGeom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B5228DBA-74AE-B447-0F8E-F30D7B6C6E39}"/>
              </a:ext>
            </a:extLst>
          </p:cNvPr>
          <p:cNvSpPr txBox="1"/>
          <p:nvPr/>
        </p:nvSpPr>
        <p:spPr>
          <a:xfrm>
            <a:off x="268733" y="1657475"/>
            <a:ext cx="6277977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2400" b="1" dirty="0">
                <a:solidFill>
                  <a:schemeClr val="accent2">
                    <a:lumMod val="75000"/>
                  </a:schemeClr>
                </a:solidFill>
              </a:rPr>
              <a:t>الأهداف: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يحدد خصائص المواد الصلبة.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b="1" dirty="0">
                <a:solidFill>
                  <a:srgbClr val="002060"/>
                </a:solidFill>
                <a:latin typeface="Calibri" panose="020F0502020204030204"/>
                <a:cs typeface="Arial" panose="020B0604020202020204" pitchFamily="34" charset="0"/>
              </a:rPr>
              <a:t>يقارن بين خصائص أنواع مختلفة من المواد الصلبة.</a:t>
            </a:r>
            <a:endParaRPr kumimoji="0" lang="ar-SA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algn="r"/>
            <a:endParaRPr lang="ar-SA" sz="2400" b="1" dirty="0"/>
          </a:p>
        </p:txBody>
      </p:sp>
      <p:sp>
        <p:nvSpPr>
          <p:cNvPr id="12" name="مستطيل: زوايا مستديرة 11">
            <a:extLst>
              <a:ext uri="{FF2B5EF4-FFF2-40B4-BE49-F238E27FC236}">
                <a16:creationId xmlns:a16="http://schemas.microsoft.com/office/drawing/2014/main" id="{B884B069-6291-E5D3-F8FB-8D56CF02A49B}"/>
              </a:ext>
            </a:extLst>
          </p:cNvPr>
          <p:cNvSpPr/>
          <p:nvPr/>
        </p:nvSpPr>
        <p:spPr>
          <a:xfrm>
            <a:off x="4010736" y="2783627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8A8F13F5-C367-45B0-5E17-B8F4EAD2635D}"/>
              </a:ext>
            </a:extLst>
          </p:cNvPr>
          <p:cNvSpPr/>
          <p:nvPr/>
        </p:nvSpPr>
        <p:spPr>
          <a:xfrm>
            <a:off x="561264" y="2783627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92DD8854-23F5-775D-A19E-2B9AB1F037D2}"/>
              </a:ext>
            </a:extLst>
          </p:cNvPr>
          <p:cNvSpPr/>
          <p:nvPr/>
        </p:nvSpPr>
        <p:spPr>
          <a:xfrm>
            <a:off x="2281728" y="5064110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BDE0F7EF-55F4-D6EB-659B-7B80B9726812}"/>
              </a:ext>
            </a:extLst>
          </p:cNvPr>
          <p:cNvSpPr txBox="1"/>
          <p:nvPr/>
        </p:nvSpPr>
        <p:spPr>
          <a:xfrm>
            <a:off x="4541748" y="2835918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الأول:</a:t>
            </a:r>
          </a:p>
        </p:txBody>
      </p: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5B1098C9-103E-D3B9-5B62-5F24F61258CF}"/>
              </a:ext>
            </a:extLst>
          </p:cNvPr>
          <p:cNvSpPr txBox="1"/>
          <p:nvPr/>
        </p:nvSpPr>
        <p:spPr>
          <a:xfrm>
            <a:off x="1050210" y="2849624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الثاني:</a:t>
            </a:r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70C0AF8D-4C6A-55A2-0A6C-662819841059}"/>
              </a:ext>
            </a:extLst>
          </p:cNvPr>
          <p:cNvSpPr txBox="1"/>
          <p:nvPr/>
        </p:nvSpPr>
        <p:spPr>
          <a:xfrm>
            <a:off x="2443400" y="5097100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الثالث:</a:t>
            </a:r>
          </a:p>
        </p:txBody>
      </p:sp>
      <p:sp>
        <p:nvSpPr>
          <p:cNvPr id="20" name="مربع نص 19">
            <a:extLst>
              <a:ext uri="{FF2B5EF4-FFF2-40B4-BE49-F238E27FC236}">
                <a16:creationId xmlns:a16="http://schemas.microsoft.com/office/drawing/2014/main" id="{F1F97B46-1CBA-8725-26D3-DFD0BF169AA2}"/>
              </a:ext>
            </a:extLst>
          </p:cNvPr>
          <p:cNvSpPr txBox="1"/>
          <p:nvPr/>
        </p:nvSpPr>
        <p:spPr>
          <a:xfrm>
            <a:off x="1033022" y="7479010"/>
            <a:ext cx="3500827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>
                <a:solidFill>
                  <a:srgbClr val="C00000"/>
                </a:solidFill>
              </a:rPr>
              <a:t>واجبات الاسبوع:</a:t>
            </a:r>
          </a:p>
          <a:p>
            <a:pPr algn="ctr"/>
            <a:r>
              <a:rPr lang="ar-SA" sz="2000" b="1" dirty="0">
                <a:latin typeface="Calibri" panose="020F0502020204030204" pitchFamily="34" charset="0"/>
                <a:cs typeface="Calibri" panose="020F0502020204030204" pitchFamily="34" charset="0"/>
              </a:rPr>
              <a:t>حل واجبات المنصة</a:t>
            </a:r>
          </a:p>
        </p:txBody>
      </p:sp>
      <p:sp>
        <p:nvSpPr>
          <p:cNvPr id="21" name="مربع نص 20">
            <a:extLst>
              <a:ext uri="{FF2B5EF4-FFF2-40B4-BE49-F238E27FC236}">
                <a16:creationId xmlns:a16="http://schemas.microsoft.com/office/drawing/2014/main" id="{5B4E3026-4369-AF4F-230C-8B003E45A96A}"/>
              </a:ext>
            </a:extLst>
          </p:cNvPr>
          <p:cNvSpPr txBox="1"/>
          <p:nvPr/>
        </p:nvSpPr>
        <p:spPr>
          <a:xfrm>
            <a:off x="4078960" y="3254518"/>
            <a:ext cx="2297195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endParaRPr lang="ar-SA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المواد الصلبة </a:t>
            </a:r>
          </a:p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( </a:t>
            </a:r>
            <a:r>
              <a:rPr lang="ar-SA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استكشف</a:t>
            </a:r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 )</a:t>
            </a:r>
          </a:p>
        </p:txBody>
      </p:sp>
      <p:sp>
        <p:nvSpPr>
          <p:cNvPr id="23" name="مربع نص 22">
            <a:extLst>
              <a:ext uri="{FF2B5EF4-FFF2-40B4-BE49-F238E27FC236}">
                <a16:creationId xmlns:a16="http://schemas.microsoft.com/office/drawing/2014/main" id="{3277A1ED-127E-5D22-0CD7-9B95BC05A94E}"/>
              </a:ext>
            </a:extLst>
          </p:cNvPr>
          <p:cNvSpPr txBox="1"/>
          <p:nvPr/>
        </p:nvSpPr>
        <p:spPr>
          <a:xfrm>
            <a:off x="2249304" y="6413608"/>
            <a:ext cx="229719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التقويم </a:t>
            </a:r>
          </a:p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( افكر واتحدث )</a:t>
            </a: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E7FCCB92-9359-1C53-E43D-F6F57839A6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52" b="89894" l="7270" r="91844">
                        <a14:foregroundMark x1="89362" y1="44858" x2="92730" y2="57624"/>
                        <a14:foregroundMark x1="92282" y1="65248" x2="92021" y2="69681"/>
                        <a14:foregroundMark x1="92730" y1="57624" x2="92407" y2="63121"/>
                        <a14:foregroundMark x1="92021" y1="69681" x2="78901" y2="76418"/>
                        <a14:foregroundMark x1="78901" y1="76418" x2="70390" y2="76418"/>
                        <a14:foregroundMark x1="16090" y1="67911" x2="13121" y2="67553"/>
                        <a14:foregroundMark x1="50258" y1="72037" x2="49449" y2="71939"/>
                        <a14:foregroundMark x1="70390" y1="74468" x2="52398" y2="72295"/>
                        <a14:foregroundMark x1="13121" y1="67553" x2="7270" y2="59929"/>
                        <a14:foregroundMark x1="7270" y1="59929" x2="9752" y2="45035"/>
                        <a14:foregroundMark x1="62057" y1="17553" x2="64362" y2="21099"/>
                        <a14:foregroundMark x1="76418" y1="17553" x2="75000" y2="19681"/>
                        <a14:foregroundMark x1="84574" y1="23759" x2="80319" y2="25532"/>
                        <a14:backgroundMark x1="91489" y1="63121" x2="91489" y2="65248"/>
                        <a14:backgroundMark x1="28723" y1="67376" x2="31383" y2="76773"/>
                        <a14:backgroundMark x1="14894" y1="69681" x2="38121" y2="71809"/>
                        <a14:backgroundMark x1="38121" y1="71809" x2="49113" y2="71631"/>
                        <a14:backgroundMark x1="49113" y1="71631" x2="49645" y2="71631"/>
                        <a14:backgroundMark x1="50177" y1="72163" x2="52482" y2="7216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638" b="11115"/>
          <a:stretch/>
        </p:blipFill>
        <p:spPr bwMode="auto">
          <a:xfrm>
            <a:off x="183563" y="98184"/>
            <a:ext cx="3119110" cy="2187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ستطيل: زوايا مستديرة 1">
            <a:extLst>
              <a:ext uri="{FF2B5EF4-FFF2-40B4-BE49-F238E27FC236}">
                <a16:creationId xmlns:a16="http://schemas.microsoft.com/office/drawing/2014/main" id="{62356D60-1E1C-154F-1528-DB1FE05C7CDA}"/>
              </a:ext>
            </a:extLst>
          </p:cNvPr>
          <p:cNvSpPr/>
          <p:nvPr/>
        </p:nvSpPr>
        <p:spPr>
          <a:xfrm>
            <a:off x="311290" y="926531"/>
            <a:ext cx="2863657" cy="88374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>
                <a:solidFill>
                  <a:srgbClr val="C00000"/>
                </a:solidFill>
              </a:rPr>
              <a:t>خطة الاسبوع (6)</a:t>
            </a:r>
          </a:p>
          <a:p>
            <a:pPr algn="ctr"/>
            <a:r>
              <a:rPr lang="ar-SA" sz="2000" b="1" dirty="0">
                <a:solidFill>
                  <a:schemeClr val="accent5">
                    <a:lumMod val="50000"/>
                  </a:schemeClr>
                </a:solidFill>
              </a:rPr>
              <a:t>من 21/ 6 – 25/ 6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5774DFB9-35D7-FD0C-F160-5962EDDF0AD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916" b="92773" l="9827" r="89981">
                        <a14:foregroundMark x1="77842" y1="26555" x2="72254" y2="49412"/>
                        <a14:foregroundMark x1="72254" y1="49412" x2="75337" y2="60840"/>
                        <a14:foregroundMark x1="75337" y1="60840" x2="79961" y2="63697"/>
                        <a14:foregroundMark x1="41426" y1="61513" x2="36802" y2="34454"/>
                        <a14:foregroundMark x1="36802" y1="34454" x2="36224" y2="35126"/>
                        <a14:foregroundMark x1="26590" y1="72941" x2="28324" y2="66555"/>
                        <a14:foregroundMark x1="34875" y1="82353" x2="29865" y2="92773"/>
                        <a14:foregroundMark x1="46435" y1="81681" x2="50674" y2="89580"/>
                        <a14:foregroundMark x1="40655" y1="71261" x2="30058" y2="32269"/>
                        <a14:foregroundMark x1="30058" y1="32269" x2="30058" y2="3075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26565" y="2453397"/>
            <a:ext cx="1084315" cy="1243097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1333BA3E-16E4-FEF3-0AEA-AA348426DD3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>
                        <a14:foregroundMark x1="66111" y1="36667" x2="29167" y2="37778"/>
                        <a14:foregroundMark x1="35556" y1="41389" x2="48056" y2="74722"/>
                        <a14:foregroundMark x1="57778" y1="68056" x2="70278" y2="35556"/>
                        <a14:foregroundMark x1="34444" y1="63333" x2="40000" y2="67500"/>
                        <a14:foregroundMark x1="27500" y1="38333" x2="31389" y2="40278"/>
                        <a14:foregroundMark x1="41111" y1="78333" x2="42222" y2="6527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95910" y="2096967"/>
            <a:ext cx="1800174" cy="1800174"/>
          </a:xfrm>
          <a:prstGeom prst="rect">
            <a:avLst/>
          </a:prstGeom>
        </p:spPr>
      </p:pic>
      <p:pic>
        <p:nvPicPr>
          <p:cNvPr id="25" name="صورة 24">
            <a:extLst>
              <a:ext uri="{FF2B5EF4-FFF2-40B4-BE49-F238E27FC236}">
                <a16:creationId xmlns:a16="http://schemas.microsoft.com/office/drawing/2014/main" id="{FFF905EB-2A90-D752-21FA-C6A4AAAD6D6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10000" b="90000" l="10000" r="90000">
                        <a14:foregroundMark x1="70625" y1="63125" x2="69375" y2="36563"/>
                        <a14:foregroundMark x1="69375" y1="36563" x2="68750" y2="36563"/>
                        <a14:foregroundMark x1="46563" y1="33125" x2="49375" y2="70625"/>
                        <a14:foregroundMark x1="29375" y1="36563" x2="43125" y2="51875"/>
                        <a14:foregroundMark x1="60000" y1="54688" x2="43438" y2="54688"/>
                        <a14:foregroundMark x1="42500" y1="57813" x2="40625" y2="7656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78853" y="4661696"/>
            <a:ext cx="1590375" cy="1590375"/>
          </a:xfrm>
          <a:prstGeom prst="rect">
            <a:avLst/>
          </a:prstGeom>
        </p:spPr>
      </p:pic>
      <p:pic>
        <p:nvPicPr>
          <p:cNvPr id="31" name="صورة 30">
            <a:extLst>
              <a:ext uri="{FF2B5EF4-FFF2-40B4-BE49-F238E27FC236}">
                <a16:creationId xmlns:a16="http://schemas.microsoft.com/office/drawing/2014/main" id="{4301D3EE-D1E3-8C4A-8788-995D9D936930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l="11365" t="6503" r="11298" b="3316"/>
          <a:stretch/>
        </p:blipFill>
        <p:spPr>
          <a:xfrm>
            <a:off x="4890034" y="7092557"/>
            <a:ext cx="1594814" cy="1755045"/>
          </a:xfrm>
          <a:prstGeom prst="rect">
            <a:avLst/>
          </a:prstGeom>
        </p:spPr>
      </p:pic>
      <p:sp>
        <p:nvSpPr>
          <p:cNvPr id="33" name="مربع نص 32">
            <a:extLst>
              <a:ext uri="{FF2B5EF4-FFF2-40B4-BE49-F238E27FC236}">
                <a16:creationId xmlns:a16="http://schemas.microsoft.com/office/drawing/2014/main" id="{93BC9801-1EE5-09FA-6513-241F0F8F591B}"/>
              </a:ext>
            </a:extLst>
          </p:cNvPr>
          <p:cNvSpPr txBox="1"/>
          <p:nvPr/>
        </p:nvSpPr>
        <p:spPr>
          <a:xfrm>
            <a:off x="1496115" y="9148149"/>
            <a:ext cx="380357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المعلمة: </a:t>
            </a:r>
            <a:r>
              <a:rPr lang="ar-SA" sz="3200" dirty="0">
                <a:solidFill>
                  <a:srgbClr val="002060"/>
                </a:solidFill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امل الزهراني</a:t>
            </a:r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752F7390-A0EC-C6E5-D13F-5189630064B1}"/>
              </a:ext>
            </a:extLst>
          </p:cNvPr>
          <p:cNvSpPr txBox="1"/>
          <p:nvPr/>
        </p:nvSpPr>
        <p:spPr>
          <a:xfrm>
            <a:off x="2224002" y="5493204"/>
            <a:ext cx="2297195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endParaRPr lang="ar-SA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ما خصائص الأشياء الصلبة؟ +</a:t>
            </a: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57036072-2794-3162-139C-C8F387DEB77B}"/>
              </a:ext>
            </a:extLst>
          </p:cNvPr>
          <p:cNvSpPr txBox="1"/>
          <p:nvPr/>
        </p:nvSpPr>
        <p:spPr>
          <a:xfrm>
            <a:off x="516989" y="3359864"/>
            <a:ext cx="229719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endParaRPr lang="ar-SA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ما المادة الصلبة؟</a:t>
            </a:r>
          </a:p>
        </p:txBody>
      </p:sp>
    </p:spTree>
    <p:extLst>
      <p:ext uri="{BB962C8B-B14F-4D97-AF65-F5344CB8AC3E}">
        <p14:creationId xmlns:p14="http://schemas.microsoft.com/office/powerpoint/2010/main" val="578684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C1106F34-357C-DC11-1305-26408EB62F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9C1F9D4E-A660-8404-6A85-67075A956E27}"/>
              </a:ext>
            </a:extLst>
          </p:cNvPr>
          <p:cNvSpPr/>
          <p:nvPr/>
        </p:nvSpPr>
        <p:spPr>
          <a:xfrm>
            <a:off x="214312" y="128588"/>
            <a:ext cx="6429375" cy="9603394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2BC598BD-EDF5-6185-FFED-BAEC0DDDB5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332004" y="179905"/>
            <a:ext cx="2320043" cy="1243096"/>
          </a:xfrm>
          <a:prstGeom prst="rect">
            <a:avLst/>
          </a:prstGeom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B5228DBA-74AE-B447-0F8E-F30D7B6C6E39}"/>
              </a:ext>
            </a:extLst>
          </p:cNvPr>
          <p:cNvSpPr txBox="1"/>
          <p:nvPr/>
        </p:nvSpPr>
        <p:spPr>
          <a:xfrm>
            <a:off x="268733" y="1657475"/>
            <a:ext cx="6277977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2400" b="1" dirty="0">
                <a:solidFill>
                  <a:schemeClr val="accent2">
                    <a:lumMod val="75000"/>
                  </a:schemeClr>
                </a:solidFill>
              </a:rPr>
              <a:t>الأهداف:</a:t>
            </a:r>
          </a:p>
          <a:p>
            <a:pPr algn="r"/>
            <a:r>
              <a:rPr lang="ar-SA" b="1" dirty="0">
                <a:solidFill>
                  <a:srgbClr val="002060"/>
                </a:solidFill>
              </a:rPr>
              <a:t>يحدد خصائص السوائل والغازات.</a:t>
            </a:r>
          </a:p>
          <a:p>
            <a:pPr algn="r"/>
            <a:endParaRPr lang="ar-SA" sz="2400" b="1" dirty="0"/>
          </a:p>
        </p:txBody>
      </p:sp>
      <p:sp>
        <p:nvSpPr>
          <p:cNvPr id="12" name="مستطيل: زوايا مستديرة 11">
            <a:extLst>
              <a:ext uri="{FF2B5EF4-FFF2-40B4-BE49-F238E27FC236}">
                <a16:creationId xmlns:a16="http://schemas.microsoft.com/office/drawing/2014/main" id="{B884B069-6291-E5D3-F8FB-8D56CF02A49B}"/>
              </a:ext>
            </a:extLst>
          </p:cNvPr>
          <p:cNvSpPr/>
          <p:nvPr/>
        </p:nvSpPr>
        <p:spPr>
          <a:xfrm>
            <a:off x="4010736" y="2783627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8A8F13F5-C367-45B0-5E17-B8F4EAD2635D}"/>
              </a:ext>
            </a:extLst>
          </p:cNvPr>
          <p:cNvSpPr/>
          <p:nvPr/>
        </p:nvSpPr>
        <p:spPr>
          <a:xfrm>
            <a:off x="561264" y="2783627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92DD8854-23F5-775D-A19E-2B9AB1F037D2}"/>
              </a:ext>
            </a:extLst>
          </p:cNvPr>
          <p:cNvSpPr/>
          <p:nvPr/>
        </p:nvSpPr>
        <p:spPr>
          <a:xfrm>
            <a:off x="2281728" y="5064110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BDE0F7EF-55F4-D6EB-659B-7B80B9726812}"/>
              </a:ext>
            </a:extLst>
          </p:cNvPr>
          <p:cNvSpPr txBox="1"/>
          <p:nvPr/>
        </p:nvSpPr>
        <p:spPr>
          <a:xfrm>
            <a:off x="4541748" y="2835918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الأول:</a:t>
            </a:r>
          </a:p>
        </p:txBody>
      </p: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5B1098C9-103E-D3B9-5B62-5F24F61258CF}"/>
              </a:ext>
            </a:extLst>
          </p:cNvPr>
          <p:cNvSpPr txBox="1"/>
          <p:nvPr/>
        </p:nvSpPr>
        <p:spPr>
          <a:xfrm>
            <a:off x="1050210" y="2849624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الثاني:</a:t>
            </a:r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70C0AF8D-4C6A-55A2-0A6C-662819841059}"/>
              </a:ext>
            </a:extLst>
          </p:cNvPr>
          <p:cNvSpPr txBox="1"/>
          <p:nvPr/>
        </p:nvSpPr>
        <p:spPr>
          <a:xfrm>
            <a:off x="2443400" y="5097100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الثالث:</a:t>
            </a:r>
          </a:p>
        </p:txBody>
      </p:sp>
      <p:sp>
        <p:nvSpPr>
          <p:cNvPr id="20" name="مربع نص 19">
            <a:extLst>
              <a:ext uri="{FF2B5EF4-FFF2-40B4-BE49-F238E27FC236}">
                <a16:creationId xmlns:a16="http://schemas.microsoft.com/office/drawing/2014/main" id="{F1F97B46-1CBA-8725-26D3-DFD0BF169AA2}"/>
              </a:ext>
            </a:extLst>
          </p:cNvPr>
          <p:cNvSpPr txBox="1"/>
          <p:nvPr/>
        </p:nvSpPr>
        <p:spPr>
          <a:xfrm>
            <a:off x="1033022" y="7479010"/>
            <a:ext cx="3500827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>
                <a:solidFill>
                  <a:srgbClr val="C00000"/>
                </a:solidFill>
              </a:rPr>
              <a:t>واجبات الاسبوع:</a:t>
            </a:r>
          </a:p>
          <a:p>
            <a:pPr algn="ctr"/>
            <a:r>
              <a:rPr lang="ar-SA" sz="2000" b="1" dirty="0">
                <a:latin typeface="Calibri" panose="020F0502020204030204" pitchFamily="34" charset="0"/>
                <a:cs typeface="Calibri" panose="020F0502020204030204" pitchFamily="34" charset="0"/>
              </a:rPr>
              <a:t>حل واجبات المنصة</a:t>
            </a:r>
          </a:p>
        </p:txBody>
      </p:sp>
      <p:sp>
        <p:nvSpPr>
          <p:cNvPr id="21" name="مربع نص 20">
            <a:extLst>
              <a:ext uri="{FF2B5EF4-FFF2-40B4-BE49-F238E27FC236}">
                <a16:creationId xmlns:a16="http://schemas.microsoft.com/office/drawing/2014/main" id="{5B4E3026-4369-AF4F-230C-8B003E45A96A}"/>
              </a:ext>
            </a:extLst>
          </p:cNvPr>
          <p:cNvSpPr txBox="1"/>
          <p:nvPr/>
        </p:nvSpPr>
        <p:spPr>
          <a:xfrm>
            <a:off x="4021012" y="3483428"/>
            <a:ext cx="229719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تقويم نهائي للمهارات السابقة</a:t>
            </a: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21FBD3FD-5D3B-6AF9-5CDA-24FD76DC7557}"/>
              </a:ext>
            </a:extLst>
          </p:cNvPr>
          <p:cNvSpPr txBox="1"/>
          <p:nvPr/>
        </p:nvSpPr>
        <p:spPr>
          <a:xfrm>
            <a:off x="512629" y="3493952"/>
            <a:ext cx="229719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السوائل والغازات</a:t>
            </a:r>
          </a:p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( </a:t>
            </a:r>
            <a:r>
              <a:rPr lang="ar-SA" b="1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استكشف</a:t>
            </a:r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 )</a:t>
            </a:r>
          </a:p>
        </p:txBody>
      </p:sp>
      <p:sp>
        <p:nvSpPr>
          <p:cNvPr id="23" name="مربع نص 22">
            <a:extLst>
              <a:ext uri="{FF2B5EF4-FFF2-40B4-BE49-F238E27FC236}">
                <a16:creationId xmlns:a16="http://schemas.microsoft.com/office/drawing/2014/main" id="{3277A1ED-127E-5D22-0CD7-9B95BC05A94E}"/>
              </a:ext>
            </a:extLst>
          </p:cNvPr>
          <p:cNvSpPr txBox="1"/>
          <p:nvPr/>
        </p:nvSpPr>
        <p:spPr>
          <a:xfrm>
            <a:off x="2249304" y="5807502"/>
            <a:ext cx="229719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ما خصائص الأشياء السائلة؟</a:t>
            </a: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E7FCCB92-9359-1C53-E43D-F6F57839A6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52" b="89894" l="7270" r="91844">
                        <a14:foregroundMark x1="89362" y1="44858" x2="92730" y2="57624"/>
                        <a14:foregroundMark x1="92282" y1="65248" x2="92021" y2="69681"/>
                        <a14:foregroundMark x1="92730" y1="57624" x2="92407" y2="63121"/>
                        <a14:foregroundMark x1="92021" y1="69681" x2="78901" y2="76418"/>
                        <a14:foregroundMark x1="78901" y1="76418" x2="70390" y2="76418"/>
                        <a14:foregroundMark x1="16090" y1="67911" x2="13121" y2="67553"/>
                        <a14:foregroundMark x1="50258" y1="72037" x2="49449" y2="71939"/>
                        <a14:foregroundMark x1="70390" y1="74468" x2="52398" y2="72295"/>
                        <a14:foregroundMark x1="13121" y1="67553" x2="7270" y2="59929"/>
                        <a14:foregroundMark x1="7270" y1="59929" x2="9752" y2="45035"/>
                        <a14:foregroundMark x1="62057" y1="17553" x2="64362" y2="21099"/>
                        <a14:foregroundMark x1="76418" y1="17553" x2="75000" y2="19681"/>
                        <a14:foregroundMark x1="84574" y1="23759" x2="80319" y2="25532"/>
                        <a14:backgroundMark x1="91489" y1="63121" x2="91489" y2="65248"/>
                        <a14:backgroundMark x1="28723" y1="67376" x2="31383" y2="76773"/>
                        <a14:backgroundMark x1="14894" y1="69681" x2="38121" y2="71809"/>
                        <a14:backgroundMark x1="38121" y1="71809" x2="49113" y2="71631"/>
                        <a14:backgroundMark x1="49113" y1="71631" x2="49645" y2="71631"/>
                        <a14:backgroundMark x1="50177" y1="72163" x2="52482" y2="7216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638" b="11115"/>
          <a:stretch/>
        </p:blipFill>
        <p:spPr bwMode="auto">
          <a:xfrm>
            <a:off x="183563" y="98184"/>
            <a:ext cx="3119110" cy="2187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ستطيل: زوايا مستديرة 1">
            <a:extLst>
              <a:ext uri="{FF2B5EF4-FFF2-40B4-BE49-F238E27FC236}">
                <a16:creationId xmlns:a16="http://schemas.microsoft.com/office/drawing/2014/main" id="{62356D60-1E1C-154F-1528-DB1FE05C7CDA}"/>
              </a:ext>
            </a:extLst>
          </p:cNvPr>
          <p:cNvSpPr/>
          <p:nvPr/>
        </p:nvSpPr>
        <p:spPr>
          <a:xfrm>
            <a:off x="311290" y="926531"/>
            <a:ext cx="2863657" cy="88374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>
                <a:solidFill>
                  <a:srgbClr val="C00000"/>
                </a:solidFill>
              </a:rPr>
              <a:t>خطة الاسبوع (7)</a:t>
            </a:r>
          </a:p>
          <a:p>
            <a:pPr algn="ctr"/>
            <a:r>
              <a:rPr lang="ar-SA" sz="2000" b="1" dirty="0">
                <a:solidFill>
                  <a:schemeClr val="accent5">
                    <a:lumMod val="50000"/>
                  </a:schemeClr>
                </a:solidFill>
              </a:rPr>
              <a:t>من 28/ 6 – 2/ 7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5774DFB9-35D7-FD0C-F160-5962EDDF0AD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916" b="92773" l="9827" r="89981">
                        <a14:foregroundMark x1="77842" y1="26555" x2="72254" y2="49412"/>
                        <a14:foregroundMark x1="72254" y1="49412" x2="75337" y2="60840"/>
                        <a14:foregroundMark x1="75337" y1="60840" x2="79961" y2="63697"/>
                        <a14:foregroundMark x1="41426" y1="61513" x2="36802" y2="34454"/>
                        <a14:foregroundMark x1="36802" y1="34454" x2="36224" y2="35126"/>
                        <a14:foregroundMark x1="26590" y1="72941" x2="28324" y2="66555"/>
                        <a14:foregroundMark x1="34875" y1="82353" x2="29865" y2="92773"/>
                        <a14:foregroundMark x1="46435" y1="81681" x2="50674" y2="89580"/>
                        <a14:foregroundMark x1="40655" y1="71261" x2="30058" y2="32269"/>
                        <a14:foregroundMark x1="30058" y1="32269" x2="30058" y2="3075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26565" y="2453397"/>
            <a:ext cx="1084315" cy="1243097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1333BA3E-16E4-FEF3-0AEA-AA348426DD3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>
                        <a14:foregroundMark x1="66111" y1="36667" x2="29167" y2="37778"/>
                        <a14:foregroundMark x1="35556" y1="41389" x2="48056" y2="74722"/>
                        <a14:foregroundMark x1="57778" y1="68056" x2="70278" y2="35556"/>
                        <a14:foregroundMark x1="34444" y1="63333" x2="40000" y2="67500"/>
                        <a14:foregroundMark x1="27500" y1="38333" x2="31389" y2="40278"/>
                        <a14:foregroundMark x1="41111" y1="78333" x2="42222" y2="6527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95910" y="2096967"/>
            <a:ext cx="1800174" cy="1800174"/>
          </a:xfrm>
          <a:prstGeom prst="rect">
            <a:avLst/>
          </a:prstGeom>
        </p:spPr>
      </p:pic>
      <p:pic>
        <p:nvPicPr>
          <p:cNvPr id="25" name="صورة 24">
            <a:extLst>
              <a:ext uri="{FF2B5EF4-FFF2-40B4-BE49-F238E27FC236}">
                <a16:creationId xmlns:a16="http://schemas.microsoft.com/office/drawing/2014/main" id="{FFF905EB-2A90-D752-21FA-C6A4AAAD6D6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10000" b="90000" l="10000" r="90000">
                        <a14:foregroundMark x1="70625" y1="63125" x2="69375" y2="36563"/>
                        <a14:foregroundMark x1="69375" y1="36563" x2="68750" y2="36563"/>
                        <a14:foregroundMark x1="46563" y1="33125" x2="49375" y2="70625"/>
                        <a14:foregroundMark x1="29375" y1="36563" x2="43125" y2="51875"/>
                        <a14:foregroundMark x1="60000" y1="54688" x2="43438" y2="54688"/>
                        <a14:foregroundMark x1="42500" y1="57813" x2="40625" y2="7656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78853" y="4661696"/>
            <a:ext cx="1590375" cy="1590375"/>
          </a:xfrm>
          <a:prstGeom prst="rect">
            <a:avLst/>
          </a:prstGeom>
        </p:spPr>
      </p:pic>
      <p:pic>
        <p:nvPicPr>
          <p:cNvPr id="31" name="صورة 30">
            <a:extLst>
              <a:ext uri="{FF2B5EF4-FFF2-40B4-BE49-F238E27FC236}">
                <a16:creationId xmlns:a16="http://schemas.microsoft.com/office/drawing/2014/main" id="{4301D3EE-D1E3-8C4A-8788-995D9D936930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l="11365" t="6503" r="11298" b="3316"/>
          <a:stretch/>
        </p:blipFill>
        <p:spPr>
          <a:xfrm>
            <a:off x="4890034" y="7092557"/>
            <a:ext cx="1594814" cy="1755045"/>
          </a:xfrm>
          <a:prstGeom prst="rect">
            <a:avLst/>
          </a:prstGeom>
        </p:spPr>
      </p:pic>
      <p:sp>
        <p:nvSpPr>
          <p:cNvPr id="33" name="مربع نص 32">
            <a:extLst>
              <a:ext uri="{FF2B5EF4-FFF2-40B4-BE49-F238E27FC236}">
                <a16:creationId xmlns:a16="http://schemas.microsoft.com/office/drawing/2014/main" id="{93BC9801-1EE5-09FA-6513-241F0F8F591B}"/>
              </a:ext>
            </a:extLst>
          </p:cNvPr>
          <p:cNvSpPr txBox="1"/>
          <p:nvPr/>
        </p:nvSpPr>
        <p:spPr>
          <a:xfrm>
            <a:off x="1496115" y="9148149"/>
            <a:ext cx="380357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المعلمة: </a:t>
            </a:r>
            <a:r>
              <a:rPr lang="ar-SA" sz="3200" dirty="0">
                <a:solidFill>
                  <a:srgbClr val="002060"/>
                </a:solidFill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أمل الزهراني</a:t>
            </a:r>
          </a:p>
        </p:txBody>
      </p:sp>
    </p:spTree>
    <p:extLst>
      <p:ext uri="{BB962C8B-B14F-4D97-AF65-F5344CB8AC3E}">
        <p14:creationId xmlns:p14="http://schemas.microsoft.com/office/powerpoint/2010/main" val="1313166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C1106F34-357C-DC11-1305-26408EB62F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9C1F9D4E-A660-8404-6A85-67075A956E27}"/>
              </a:ext>
            </a:extLst>
          </p:cNvPr>
          <p:cNvSpPr/>
          <p:nvPr/>
        </p:nvSpPr>
        <p:spPr>
          <a:xfrm>
            <a:off x="214312" y="128588"/>
            <a:ext cx="6429375" cy="9603394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2BC598BD-EDF5-6185-FFED-BAEC0DDDB5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332004" y="179905"/>
            <a:ext cx="2320043" cy="1243096"/>
          </a:xfrm>
          <a:prstGeom prst="rect">
            <a:avLst/>
          </a:prstGeom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B5228DBA-74AE-B447-0F8E-F30D7B6C6E39}"/>
              </a:ext>
            </a:extLst>
          </p:cNvPr>
          <p:cNvSpPr txBox="1"/>
          <p:nvPr/>
        </p:nvSpPr>
        <p:spPr>
          <a:xfrm>
            <a:off x="268733" y="1800000"/>
            <a:ext cx="6277977" cy="110799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ar-SA" sz="2400" b="1" dirty="0">
                <a:solidFill>
                  <a:schemeClr val="accent2">
                    <a:lumMod val="75000"/>
                  </a:schemeClr>
                </a:solidFill>
              </a:rPr>
              <a:t>الأهداف:</a:t>
            </a:r>
          </a:p>
          <a:p>
            <a:pPr algn="r"/>
            <a:r>
              <a:rPr lang="ar-SA" b="1" dirty="0">
                <a:solidFill>
                  <a:srgbClr val="002060"/>
                </a:solidFill>
              </a:rPr>
              <a:t>يقارن بين خصائص أنواع مختلفة من السوائل والغازات.</a:t>
            </a:r>
          </a:p>
          <a:p>
            <a:pPr algn="r"/>
            <a:endParaRPr lang="ar-SA" sz="2400" b="1" dirty="0"/>
          </a:p>
        </p:txBody>
      </p:sp>
      <p:sp>
        <p:nvSpPr>
          <p:cNvPr id="12" name="مستطيل: زوايا مستديرة 11">
            <a:extLst>
              <a:ext uri="{FF2B5EF4-FFF2-40B4-BE49-F238E27FC236}">
                <a16:creationId xmlns:a16="http://schemas.microsoft.com/office/drawing/2014/main" id="{B884B069-6291-E5D3-F8FB-8D56CF02A49B}"/>
              </a:ext>
            </a:extLst>
          </p:cNvPr>
          <p:cNvSpPr/>
          <p:nvPr/>
        </p:nvSpPr>
        <p:spPr>
          <a:xfrm>
            <a:off x="4010736" y="2783627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dirty="0"/>
          </a:p>
        </p:txBody>
      </p:sp>
      <p:sp>
        <p:nvSpPr>
          <p:cNvPr id="13" name="مستطيل: زوايا مستديرة 12">
            <a:extLst>
              <a:ext uri="{FF2B5EF4-FFF2-40B4-BE49-F238E27FC236}">
                <a16:creationId xmlns:a16="http://schemas.microsoft.com/office/drawing/2014/main" id="{8A8F13F5-C367-45B0-5E17-B8F4EAD2635D}"/>
              </a:ext>
            </a:extLst>
          </p:cNvPr>
          <p:cNvSpPr/>
          <p:nvPr/>
        </p:nvSpPr>
        <p:spPr>
          <a:xfrm>
            <a:off x="561264" y="2783627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: زوايا مستديرة 13">
            <a:extLst>
              <a:ext uri="{FF2B5EF4-FFF2-40B4-BE49-F238E27FC236}">
                <a16:creationId xmlns:a16="http://schemas.microsoft.com/office/drawing/2014/main" id="{92DD8854-23F5-775D-A19E-2B9AB1F037D2}"/>
              </a:ext>
            </a:extLst>
          </p:cNvPr>
          <p:cNvSpPr/>
          <p:nvPr/>
        </p:nvSpPr>
        <p:spPr>
          <a:xfrm>
            <a:off x="2281728" y="5064110"/>
            <a:ext cx="2286000" cy="208597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ربع نص 15">
            <a:extLst>
              <a:ext uri="{FF2B5EF4-FFF2-40B4-BE49-F238E27FC236}">
                <a16:creationId xmlns:a16="http://schemas.microsoft.com/office/drawing/2014/main" id="{BDE0F7EF-55F4-D6EB-659B-7B80B9726812}"/>
              </a:ext>
            </a:extLst>
          </p:cNvPr>
          <p:cNvSpPr txBox="1"/>
          <p:nvPr/>
        </p:nvSpPr>
        <p:spPr>
          <a:xfrm>
            <a:off x="4541748" y="2835918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الأول:</a:t>
            </a:r>
          </a:p>
        </p:txBody>
      </p:sp>
      <p:sp>
        <p:nvSpPr>
          <p:cNvPr id="17" name="مربع نص 16">
            <a:extLst>
              <a:ext uri="{FF2B5EF4-FFF2-40B4-BE49-F238E27FC236}">
                <a16:creationId xmlns:a16="http://schemas.microsoft.com/office/drawing/2014/main" id="{5B1098C9-103E-D3B9-5B62-5F24F61258CF}"/>
              </a:ext>
            </a:extLst>
          </p:cNvPr>
          <p:cNvSpPr txBox="1"/>
          <p:nvPr/>
        </p:nvSpPr>
        <p:spPr>
          <a:xfrm>
            <a:off x="1050210" y="2849624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الثاني:</a:t>
            </a:r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70C0AF8D-4C6A-55A2-0A6C-662819841059}"/>
              </a:ext>
            </a:extLst>
          </p:cNvPr>
          <p:cNvSpPr txBox="1"/>
          <p:nvPr/>
        </p:nvSpPr>
        <p:spPr>
          <a:xfrm>
            <a:off x="2443400" y="5097100"/>
            <a:ext cx="19431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7030A0"/>
                </a:solidFill>
              </a:rPr>
              <a:t>اليوم الثالث:</a:t>
            </a:r>
          </a:p>
        </p:txBody>
      </p:sp>
      <p:sp>
        <p:nvSpPr>
          <p:cNvPr id="20" name="مربع نص 19">
            <a:extLst>
              <a:ext uri="{FF2B5EF4-FFF2-40B4-BE49-F238E27FC236}">
                <a16:creationId xmlns:a16="http://schemas.microsoft.com/office/drawing/2014/main" id="{F1F97B46-1CBA-8725-26D3-DFD0BF169AA2}"/>
              </a:ext>
            </a:extLst>
          </p:cNvPr>
          <p:cNvSpPr txBox="1"/>
          <p:nvPr/>
        </p:nvSpPr>
        <p:spPr>
          <a:xfrm>
            <a:off x="1033022" y="7479010"/>
            <a:ext cx="3500827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>
                <a:solidFill>
                  <a:srgbClr val="C00000"/>
                </a:solidFill>
              </a:rPr>
              <a:t>واجبات الاسبوع:</a:t>
            </a:r>
          </a:p>
          <a:p>
            <a:pPr algn="ctr"/>
            <a:r>
              <a:rPr lang="ar-SA" sz="2000" b="1" dirty="0">
                <a:latin typeface="Calibri" panose="020F0502020204030204" pitchFamily="34" charset="0"/>
                <a:cs typeface="Calibri" panose="020F0502020204030204" pitchFamily="34" charset="0"/>
              </a:rPr>
              <a:t>حل واجبات المنصة</a:t>
            </a:r>
          </a:p>
        </p:txBody>
      </p:sp>
      <p:sp>
        <p:nvSpPr>
          <p:cNvPr id="21" name="مربع نص 20">
            <a:extLst>
              <a:ext uri="{FF2B5EF4-FFF2-40B4-BE49-F238E27FC236}">
                <a16:creationId xmlns:a16="http://schemas.microsoft.com/office/drawing/2014/main" id="{5B4E3026-4369-AF4F-230C-8B003E45A96A}"/>
              </a:ext>
            </a:extLst>
          </p:cNvPr>
          <p:cNvSpPr txBox="1"/>
          <p:nvPr/>
        </p:nvSpPr>
        <p:spPr>
          <a:xfrm>
            <a:off x="4021012" y="3483428"/>
            <a:ext cx="229719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ما خصائص الغازات؟</a:t>
            </a:r>
          </a:p>
        </p:txBody>
      </p: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21FBD3FD-5D3B-6AF9-5CDA-24FD76DC7557}"/>
              </a:ext>
            </a:extLst>
          </p:cNvPr>
          <p:cNvSpPr txBox="1"/>
          <p:nvPr/>
        </p:nvSpPr>
        <p:spPr>
          <a:xfrm>
            <a:off x="512629" y="3493952"/>
            <a:ext cx="229719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التقويم</a:t>
            </a:r>
          </a:p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(افكر واتحدث واكتب)</a:t>
            </a:r>
          </a:p>
        </p:txBody>
      </p:sp>
      <p:sp>
        <p:nvSpPr>
          <p:cNvPr id="23" name="مربع نص 22">
            <a:extLst>
              <a:ext uri="{FF2B5EF4-FFF2-40B4-BE49-F238E27FC236}">
                <a16:creationId xmlns:a16="http://schemas.microsoft.com/office/drawing/2014/main" id="{3277A1ED-127E-5D22-0CD7-9B95BC05A94E}"/>
              </a:ext>
            </a:extLst>
          </p:cNvPr>
          <p:cNvSpPr txBox="1"/>
          <p:nvPr/>
        </p:nvSpPr>
        <p:spPr>
          <a:xfrm>
            <a:off x="2249304" y="5807502"/>
            <a:ext cx="229719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b="1" dirty="0">
                <a:latin typeface="Calibri" panose="020F0502020204030204" pitchFamily="34" charset="0"/>
                <a:cs typeface="Calibri" panose="020F0502020204030204" pitchFamily="34" charset="0"/>
              </a:rPr>
              <a:t>مراجعة الفصل السادس</a:t>
            </a: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E7FCCB92-9359-1C53-E43D-F6F57839A6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52" b="89894" l="7270" r="91844">
                        <a14:foregroundMark x1="89362" y1="44858" x2="92730" y2="57624"/>
                        <a14:foregroundMark x1="92282" y1="65248" x2="92021" y2="69681"/>
                        <a14:foregroundMark x1="92730" y1="57624" x2="92407" y2="63121"/>
                        <a14:foregroundMark x1="92021" y1="69681" x2="78901" y2="76418"/>
                        <a14:foregroundMark x1="78901" y1="76418" x2="70390" y2="76418"/>
                        <a14:foregroundMark x1="16090" y1="67911" x2="13121" y2="67553"/>
                        <a14:foregroundMark x1="50258" y1="72037" x2="49449" y2="71939"/>
                        <a14:foregroundMark x1="70390" y1="74468" x2="52398" y2="72295"/>
                        <a14:foregroundMark x1="13121" y1="67553" x2="7270" y2="59929"/>
                        <a14:foregroundMark x1="7270" y1="59929" x2="9752" y2="45035"/>
                        <a14:foregroundMark x1="62057" y1="17553" x2="64362" y2="21099"/>
                        <a14:foregroundMark x1="76418" y1="17553" x2="75000" y2="19681"/>
                        <a14:foregroundMark x1="84574" y1="23759" x2="80319" y2="25532"/>
                        <a14:backgroundMark x1="91489" y1="63121" x2="91489" y2="65248"/>
                        <a14:backgroundMark x1="28723" y1="67376" x2="31383" y2="76773"/>
                        <a14:backgroundMark x1="14894" y1="69681" x2="38121" y2="71809"/>
                        <a14:backgroundMark x1="38121" y1="71809" x2="49113" y2="71631"/>
                        <a14:backgroundMark x1="49113" y1="71631" x2="49645" y2="71631"/>
                        <a14:backgroundMark x1="50177" y1="72163" x2="52482" y2="7216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0638" b="11115"/>
          <a:stretch/>
        </p:blipFill>
        <p:spPr bwMode="auto">
          <a:xfrm>
            <a:off x="183563" y="98184"/>
            <a:ext cx="3119110" cy="2187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مستطيل: زوايا مستديرة 1">
            <a:extLst>
              <a:ext uri="{FF2B5EF4-FFF2-40B4-BE49-F238E27FC236}">
                <a16:creationId xmlns:a16="http://schemas.microsoft.com/office/drawing/2014/main" id="{62356D60-1E1C-154F-1528-DB1FE05C7CDA}"/>
              </a:ext>
            </a:extLst>
          </p:cNvPr>
          <p:cNvSpPr/>
          <p:nvPr/>
        </p:nvSpPr>
        <p:spPr>
          <a:xfrm>
            <a:off x="311290" y="926531"/>
            <a:ext cx="2863657" cy="88374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>
                <a:solidFill>
                  <a:srgbClr val="C00000"/>
                </a:solidFill>
              </a:rPr>
              <a:t>خطة الاسبوع (8)</a:t>
            </a:r>
          </a:p>
          <a:p>
            <a:pPr algn="ctr"/>
            <a:r>
              <a:rPr lang="ar-SA" sz="2000" b="1" dirty="0">
                <a:solidFill>
                  <a:schemeClr val="accent5">
                    <a:lumMod val="50000"/>
                  </a:schemeClr>
                </a:solidFill>
              </a:rPr>
              <a:t>من 12/ 7 – 16/ 7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5774DFB9-35D7-FD0C-F160-5962EDDF0AD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916" b="92773" l="9827" r="89981">
                        <a14:foregroundMark x1="77842" y1="26555" x2="72254" y2="49412"/>
                        <a14:foregroundMark x1="72254" y1="49412" x2="75337" y2="60840"/>
                        <a14:foregroundMark x1="75337" y1="60840" x2="79961" y2="63697"/>
                        <a14:foregroundMark x1="41426" y1="61513" x2="36802" y2="34454"/>
                        <a14:foregroundMark x1="36802" y1="34454" x2="36224" y2="35126"/>
                        <a14:foregroundMark x1="26590" y1="72941" x2="28324" y2="66555"/>
                        <a14:foregroundMark x1="34875" y1="82353" x2="29865" y2="92773"/>
                        <a14:foregroundMark x1="46435" y1="81681" x2="50674" y2="89580"/>
                        <a14:foregroundMark x1="40655" y1="71261" x2="30058" y2="32269"/>
                        <a14:foregroundMark x1="30058" y1="32269" x2="30058" y2="3075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26565" y="2453397"/>
            <a:ext cx="1084315" cy="1243097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1333BA3E-16E4-FEF3-0AEA-AA348426DD3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10000" b="90000" l="10000" r="90000">
                        <a14:foregroundMark x1="66111" y1="36667" x2="29167" y2="37778"/>
                        <a14:foregroundMark x1="35556" y1="41389" x2="48056" y2="74722"/>
                        <a14:foregroundMark x1="57778" y1="68056" x2="70278" y2="35556"/>
                        <a14:foregroundMark x1="34444" y1="63333" x2="40000" y2="67500"/>
                        <a14:foregroundMark x1="27500" y1="38333" x2="31389" y2="40278"/>
                        <a14:foregroundMark x1="41111" y1="78333" x2="42222" y2="6527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95910" y="2096967"/>
            <a:ext cx="1800174" cy="1800174"/>
          </a:xfrm>
          <a:prstGeom prst="rect">
            <a:avLst/>
          </a:prstGeom>
        </p:spPr>
      </p:pic>
      <p:pic>
        <p:nvPicPr>
          <p:cNvPr id="25" name="صورة 24">
            <a:extLst>
              <a:ext uri="{FF2B5EF4-FFF2-40B4-BE49-F238E27FC236}">
                <a16:creationId xmlns:a16="http://schemas.microsoft.com/office/drawing/2014/main" id="{FFF905EB-2A90-D752-21FA-C6A4AAAD6D6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10000" b="90000" l="10000" r="90000">
                        <a14:foregroundMark x1="70625" y1="63125" x2="69375" y2="36563"/>
                        <a14:foregroundMark x1="69375" y1="36563" x2="68750" y2="36563"/>
                        <a14:foregroundMark x1="46563" y1="33125" x2="49375" y2="70625"/>
                        <a14:foregroundMark x1="29375" y1="36563" x2="43125" y2="51875"/>
                        <a14:foregroundMark x1="60000" y1="54688" x2="43438" y2="54688"/>
                        <a14:foregroundMark x1="42500" y1="57813" x2="40625" y2="76563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478853" y="4661696"/>
            <a:ext cx="1590375" cy="1590375"/>
          </a:xfrm>
          <a:prstGeom prst="rect">
            <a:avLst/>
          </a:prstGeom>
        </p:spPr>
      </p:pic>
      <p:pic>
        <p:nvPicPr>
          <p:cNvPr id="31" name="صورة 30">
            <a:extLst>
              <a:ext uri="{FF2B5EF4-FFF2-40B4-BE49-F238E27FC236}">
                <a16:creationId xmlns:a16="http://schemas.microsoft.com/office/drawing/2014/main" id="{4301D3EE-D1E3-8C4A-8788-995D9D936930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l="11365" t="6503" r="11298" b="3316"/>
          <a:stretch/>
        </p:blipFill>
        <p:spPr>
          <a:xfrm>
            <a:off x="4890034" y="7092557"/>
            <a:ext cx="1594814" cy="1755045"/>
          </a:xfrm>
          <a:prstGeom prst="rect">
            <a:avLst/>
          </a:prstGeom>
        </p:spPr>
      </p:pic>
      <p:sp>
        <p:nvSpPr>
          <p:cNvPr id="33" name="مربع نص 32">
            <a:extLst>
              <a:ext uri="{FF2B5EF4-FFF2-40B4-BE49-F238E27FC236}">
                <a16:creationId xmlns:a16="http://schemas.microsoft.com/office/drawing/2014/main" id="{93BC9801-1EE5-09FA-6513-241F0F8F591B}"/>
              </a:ext>
            </a:extLst>
          </p:cNvPr>
          <p:cNvSpPr txBox="1"/>
          <p:nvPr/>
        </p:nvSpPr>
        <p:spPr>
          <a:xfrm>
            <a:off x="1496115" y="9148149"/>
            <a:ext cx="380357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dirty="0"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المعلمة: </a:t>
            </a:r>
            <a:r>
              <a:rPr lang="ar-SA" sz="3200" dirty="0">
                <a:solidFill>
                  <a:srgbClr val="002060"/>
                </a:solidFill>
                <a:latin typeface="(A) Arslan Wessam B" panose="03020402040406030203" pitchFamily="66" charset="-78"/>
                <a:cs typeface="(A) Arslan Wessam B" panose="03020402040406030203" pitchFamily="66" charset="-78"/>
              </a:rPr>
              <a:t>أمل الزهراني</a:t>
            </a:r>
          </a:p>
        </p:txBody>
      </p:sp>
    </p:spTree>
    <p:extLst>
      <p:ext uri="{BB962C8B-B14F-4D97-AF65-F5344CB8AC3E}">
        <p14:creationId xmlns:p14="http://schemas.microsoft.com/office/powerpoint/2010/main" val="195647886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نسق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نسق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402</TotalTime>
  <Words>756</Words>
  <PresentationFormat>A4 Paper (210x297 mm)‎</PresentationFormat>
  <Paragraphs>192</Paragraphs>
  <Slides>14</Slides>
  <Notes>1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20" baseType="lpstr">
      <vt:lpstr>(A) Arslan Wessam B</vt:lpstr>
      <vt:lpstr>AGA Battouta Regular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terms:created xsi:type="dcterms:W3CDTF">2024-08-13T12:56:47Z</dcterms:created>
  <dcterms:modified xsi:type="dcterms:W3CDTF">2024-11-15T16:53:17Z</dcterms:modified>
</cp:coreProperties>
</file>