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2" r:id="rId2"/>
    <p:sldId id="418" r:id="rId3"/>
    <p:sldId id="37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277" r:id="rId19"/>
  </p:sldIdLst>
  <p:sldSz cx="12192000" cy="6858000"/>
  <p:notesSz cx="6858000" cy="9144000"/>
  <p:embeddedFontLst>
    <p:embeddedFont>
      <p:font typeface="Akhbar MT" pitchFamily="2" charset="-78"/>
      <p:regular r:id="rId22"/>
      <p:bold r:id="rId23"/>
    </p:embeddedFont>
    <p:embeddedFont>
      <p:font typeface="Sigmar One" panose="020B0604020202020204" charset="0"/>
      <p:regular r:id="rId24"/>
    </p:embeddedFont>
    <p:embeddedFont>
      <p:font typeface="AGA Aladdin Regular" pitchFamily="2" charset="-78"/>
      <p:regular r:id="rId25"/>
    </p:embeddedFont>
    <p:embeddedFont>
      <p:font typeface="Monotype Koufi" pitchFamily="2" charset="-78"/>
      <p:bold r:id="rId26"/>
    </p:embeddedFont>
    <p:embeddedFont>
      <p:font typeface="Montserrat Light" panose="020B0604020202020204" charset="0"/>
      <p:regular r:id="rId27"/>
      <p:italic r:id="rId28"/>
    </p:embeddedFont>
    <p:embeddedFont>
      <p:font typeface="맑은 고딕" panose="020B0503020000020004" pitchFamily="34" charset="-127"/>
      <p:regular r:id="rId29"/>
      <p:bold r:id="rId30"/>
    </p:embeddedFont>
    <p:embeddedFont>
      <p:font typeface="Andalus" panose="02020603050405020304" pitchFamily="18" charset="-78"/>
      <p:regular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9324B"/>
    <a:srgbClr val="00E668"/>
    <a:srgbClr val="020838"/>
    <a:srgbClr val="273C18"/>
    <a:srgbClr val="A8210F"/>
    <a:srgbClr val="2D5C56"/>
    <a:srgbClr val="A5AE41"/>
    <a:srgbClr val="FFFCE9"/>
    <a:srgbClr val="D55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2022-12-22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://pptmon.com/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://www.pptmon.com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pptmon.com/" TargetMode="Externa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hyperlink" Target="http://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://www.pptmon.com/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s://pptmon.com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pptmon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">
            <a:hlinkClick r:id="rId2"/>
            <a:extLst>
              <a:ext uri="{FF2B5EF4-FFF2-40B4-BE49-F238E27FC236}">
                <a16:creationId xmlns:a16="http://schemas.microsoft.com/office/drawing/2014/main" id="{118BDB4D-893F-49A4-A2EE-F63C608E9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33" name="TextBox 32">
            <a:hlinkClick r:id="rId5"/>
            <a:extLst>
              <a:ext uri="{FF2B5EF4-FFF2-40B4-BE49-F238E27FC236}">
                <a16:creationId xmlns:a16="http://schemas.microsoft.com/office/drawing/2014/main" id="{DF399866-446C-4D8A-BB49-A24A970EDFE2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B0F0A671-174B-4860-8C5E-F5E3ABC1B1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00876" cy="1656694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05624D97-6EF0-4ACE-85B0-847AA7FC85E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677002" y="-518224"/>
            <a:ext cx="1996774" cy="3033222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0718F4AF-5A6B-4327-85D8-A0CBA17196E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1939"/>
            <a:ext cx="2970731" cy="4216061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AA712135-3341-43EE-A855-9482A29C49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12" y="4014331"/>
            <a:ext cx="4838187" cy="28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8749C3BB-E93B-4B54-9FB5-DF38E7291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D23A35B9-E503-41D0-B6F3-2A00B9006E80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2D7084C-9B59-4CAA-B71B-988DF366E4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096849" y="-431712"/>
            <a:ext cx="1663438" cy="252686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BFF8395-508F-421D-8930-E3D117F6A50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917127" cy="261954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0347A64-D60E-4C3B-A2AC-BC180C2EB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b="13795"/>
          <a:stretch/>
        </p:blipFill>
        <p:spPr>
          <a:xfrm rot="5400000" flipH="1">
            <a:off x="678886" y="4765672"/>
            <a:ext cx="1413442" cy="277121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399AB778-0260-432F-9336-D0F3D2B892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46" y="4048205"/>
            <a:ext cx="4780554" cy="2809795"/>
          </a:xfrm>
          <a:prstGeom prst="rect">
            <a:avLst/>
          </a:prstGeom>
        </p:spPr>
      </p:pic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9C96EA56-A23A-463D-B573-5062E3ECCB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9978" y="1856521"/>
            <a:ext cx="6740399" cy="3865781"/>
          </a:xfrm>
          <a:prstGeom prst="roundRect">
            <a:avLst>
              <a:gd name="adj" fmla="val 181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2375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9B15BDD0-A6F1-4FDE-A6DA-99F4410B3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CBEC09AD-982F-4F22-AF58-5A950647034B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D17BEE8-91A5-4451-8337-94399B40E4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566" y="-286565"/>
            <a:ext cx="2500180" cy="30733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A4905C5-974F-438D-B377-79D233F935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82" y="4399351"/>
            <a:ext cx="4183118" cy="24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199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EF5084B8-EAAF-4149-B563-5830E5871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B5746E62-C60B-4A4F-9CF2-E1A0B7EB1A84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4058028-9C2D-4FC0-8ABD-EAE88F4D23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0227" y="4516228"/>
            <a:ext cx="1701750" cy="298179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2668B3C-C500-4D84-9E03-921E8EC4B8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095" cy="204170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0AF798A-119F-4418-A591-1BC5A3A928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032270" y="-581864"/>
            <a:ext cx="1577866" cy="274159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E67A7CF-F36D-4FB8-878C-891767A5465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6206"/>
            <a:ext cx="2101039" cy="29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2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:a16="http://schemas.microsoft.com/office/drawing/2014/main" id="{289FB816-1788-478E-A457-2CA0F0404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CF4F5701-1CA7-41B9-8D02-FF8ED99EDBE4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E5BA29B-0190-4922-BDCF-F91BC5E244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991595" y="-36281"/>
            <a:ext cx="2164123" cy="223668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A36DC65-69B4-4011-848B-F7B0F5D495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565822"/>
            <a:ext cx="3427596" cy="22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155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CE06A8-A008-499A-8433-172A084998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43030" y="5364029"/>
            <a:ext cx="4148970" cy="149397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F9909C0-C9D0-473D-A5A9-C20CF40A3E1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761" y="-377761"/>
            <a:ext cx="1455555" cy="221107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0514870-2EE4-44C9-85A3-3430B3AA692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57" y="3951161"/>
            <a:ext cx="1741543" cy="29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067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5DB024-2596-456F-8360-1E30A6295A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6809" cy="21043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D7693CC-7145-4552-A5B9-D4A41062D0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476" y="3784689"/>
            <a:ext cx="2165524" cy="30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24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B1B366A-88E4-4F54-A585-91CEF17D39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76929" y="4642929"/>
            <a:ext cx="1609677" cy="282046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44DB53A-BCF2-4AC1-AB92-24ADAADBCF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72626" y="-33297"/>
            <a:ext cx="1986077" cy="20526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C08C4B5-D442-4FBA-82DE-EECA1DA7E6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950270"/>
            <a:ext cx="1711864" cy="190773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469208-91E4-439E-8249-C280C8483E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382" y="-550382"/>
            <a:ext cx="1492496" cy="25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0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B2E69D-963A-4203-8058-4193E07E2A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166577" y="5408517"/>
            <a:ext cx="4025423" cy="144948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FF73B04-DE79-4402-8015-2130A25339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512" y="-366512"/>
            <a:ext cx="1412211" cy="214523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23BBB39-5C66-48A2-B510-91C848C33F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86107" y="-623277"/>
            <a:ext cx="1482615" cy="272917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1878F8C-57B1-48A9-ACF2-F2343E61A5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72564"/>
            <a:ext cx="4058554" cy="238543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5D41BE6-6C25-418C-9B77-EF7C8CF1460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16" y="4037720"/>
            <a:ext cx="1689684" cy="28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2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F7DE2BD-282A-4771-8704-34D595CD8A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22648" y="4988648"/>
            <a:ext cx="1838528" cy="19001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815528E-ECEF-41E7-A08C-B80E88625A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488238" y="-278032"/>
            <a:ext cx="2425730" cy="29817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6DE5ACA-87A3-4EA2-BC7F-9C8FB472395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3535" y="-103534"/>
            <a:ext cx="1809784" cy="201685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03E1D1E-FC23-4F49-93BC-ADD7FB023CD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634078"/>
            <a:ext cx="3325530" cy="22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14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PTMON titl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3">
            <a:hlinkClick r:id="rId2"/>
            <a:extLst>
              <a:ext uri="{FF2B5EF4-FFF2-40B4-BE49-F238E27FC236}">
                <a16:creationId xmlns:a16="http://schemas.microsoft.com/office/drawing/2014/main" id="{E5C0CDA7-0049-4443-AB9C-F90BA97B5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09751B5C-3328-4CEB-9C67-0DD9D9677409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EF1D410-3001-4800-B832-AA81EE73A1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01" y="-42900"/>
            <a:ext cx="2558917" cy="264471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DD6B4F0-8322-4745-AB0E-BE60607201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652"/>
            <a:ext cx="3027367" cy="372134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A2EC49-73D8-4814-BD8D-8E803226EF6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20" y="0"/>
            <a:ext cx="4702080" cy="3144479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FD212766-5261-4C66-9E6D-FF7145A56F3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9630468" y="4296467"/>
            <a:ext cx="1803400" cy="33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80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82C688EB-6AE1-431C-BD84-60F641462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64AB4340-4EC2-42C4-B20D-2C1B84DC5026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8C1D44D5-6A04-4177-9A84-FA3459D9A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D93EE1AB-B1B4-4465-AA11-838CF3896E07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C76221A-FC78-4B55-96B3-346A1EDB31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778354" y="-659665"/>
            <a:ext cx="1753980" cy="30733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68B9402-CDDF-43B4-A774-CD387AE436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99723" y="4631983"/>
            <a:ext cx="1626294" cy="2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41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10D08E0-D4A9-4C65-B292-AB94D1077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753566" y="-666440"/>
            <a:ext cx="1771994" cy="310487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8CA4AEF5-7E1C-4E15-BC34-9CE011221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412" y="-695410"/>
            <a:ext cx="1885777" cy="3276599"/>
          </a:xfrm>
          <a:prstGeom prst="rect">
            <a:avLst/>
          </a:prstGeom>
        </p:spPr>
      </p:pic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E75FBE08-DE2C-4B76-99B8-097A4DF411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29A4D6A-6017-4BC1-A793-D395916C6C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A2F566FB-C01E-4EAD-884E-CBE6663475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Graphic 3">
            <a:hlinkClick r:id="rId4"/>
            <a:extLst>
              <a:ext uri="{FF2B5EF4-FFF2-40B4-BE49-F238E27FC236}">
                <a16:creationId xmlns:a16="http://schemas.microsoft.com/office/drawing/2014/main" id="{65F120F9-14C4-4765-B77A-F2372C265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9" name="TextBox 18">
            <a:hlinkClick r:id="rId7"/>
            <a:extLst>
              <a:ext uri="{FF2B5EF4-FFF2-40B4-BE49-F238E27FC236}">
                <a16:creationId xmlns:a16="http://schemas.microsoft.com/office/drawing/2014/main" id="{97C43384-AF8E-4CD4-911A-4C2E0ADD7C2C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32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7FD862C-614F-4E3A-91BA-D395669E5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8916" cy="244012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C36A3A7-CA40-4A85-8ACE-C4C3B9220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905309" y="4571309"/>
            <a:ext cx="2162952" cy="24104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6C0A1DD-CBD0-4E28-9E41-374BB42A81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79" y="3487360"/>
            <a:ext cx="2019415" cy="337064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F08225C1-9B61-4C1C-B1E8-607A9EB7B8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9439" y="616337"/>
            <a:ext cx="4792016" cy="5621780"/>
          </a:xfrm>
          <a:prstGeom prst="roundRect">
            <a:avLst>
              <a:gd name="adj" fmla="val 876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Graphic 3">
            <a:hlinkClick r:id="rId5"/>
            <a:extLst>
              <a:ext uri="{FF2B5EF4-FFF2-40B4-BE49-F238E27FC236}">
                <a16:creationId xmlns:a16="http://schemas.microsoft.com/office/drawing/2014/main" id="{201EAAD4-65E0-4ADE-98FD-C5E4DD42C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8"/>
            <a:extLst>
              <a:ext uri="{FF2B5EF4-FFF2-40B4-BE49-F238E27FC236}">
                <a16:creationId xmlns:a16="http://schemas.microsoft.com/office/drawing/2014/main" id="{E589C283-37B0-4D35-9BF2-B276ACF6EBDB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70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435F6865-83AC-4F2C-B8F9-68E9C6851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3"/>
          <a:stretch/>
        </p:blipFill>
        <p:spPr>
          <a:xfrm rot="5400000" flipH="1">
            <a:off x="1138887" y="4512497"/>
            <a:ext cx="1206616" cy="348438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753E5D2-FF2C-433E-9A6F-205685B60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6315" cy="120494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4D176F6-0E8F-4F8F-AE23-70B41228D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8"/>
          <a:stretch/>
        </p:blipFill>
        <p:spPr>
          <a:xfrm rot="5400000">
            <a:off x="10458183" y="5124185"/>
            <a:ext cx="960805" cy="250682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2B6A35D-C58E-43C9-AFED-4250BFBB72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41276" y="0"/>
            <a:ext cx="2950723" cy="1734302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12EC198-01E0-4A81-B29C-287FF3E265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4506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25994BE-4268-4489-BF9F-CB366D4D44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1740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11B85456-211A-40A2-A820-11F5569375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8974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Graphic 3">
            <a:hlinkClick r:id="rId6"/>
            <a:extLst>
              <a:ext uri="{FF2B5EF4-FFF2-40B4-BE49-F238E27FC236}">
                <a16:creationId xmlns:a16="http://schemas.microsoft.com/office/drawing/2014/main" id="{81DEF508-583B-4A0F-A625-131A6C545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9"/>
            <a:extLst>
              <a:ext uri="{FF2B5EF4-FFF2-40B4-BE49-F238E27FC236}">
                <a16:creationId xmlns:a16="http://schemas.microsoft.com/office/drawing/2014/main" id="{CDA09020-7D87-4997-87B8-BFBB49F1A9E0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50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7162B955-147D-45DD-B754-75FE15838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30F8BE00-D295-49D3-9779-779AEF984AB1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F28C43A-51B0-4026-B113-493D7C1C3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7"/>
          <a:stretch/>
        </p:blipFill>
        <p:spPr>
          <a:xfrm flipV="1">
            <a:off x="0" y="5253445"/>
            <a:ext cx="2501986" cy="16045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145915F-5CA8-4C04-8468-C4065AA019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177" y="0"/>
            <a:ext cx="1843823" cy="320370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23BF40C-C09A-4DEE-B374-D4FC4455EF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455179" cy="348439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8BA91DF-1625-48F6-8C56-FB4181590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b="18725"/>
          <a:stretch/>
        </p:blipFill>
        <p:spPr>
          <a:xfrm rot="16200000">
            <a:off x="10299531" y="4965531"/>
            <a:ext cx="1192920" cy="2592017"/>
          </a:xfrm>
          <a:prstGeom prst="rect">
            <a:avLst/>
          </a:prstGeom>
        </p:spPr>
      </p:pic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F9EA72A3-6199-44D3-A82E-C3C2AC4537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2129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62D5D134-B538-4CEC-9963-B1DE52BD0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8409" y="4322139"/>
            <a:ext cx="2453591" cy="253586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A1C822A-D45B-4323-B47E-40F6377C43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896" y="-324895"/>
            <a:ext cx="2834598" cy="348438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C69099B-FC81-40E5-ACA9-74E32E349D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986" y="4622183"/>
            <a:ext cx="2114831" cy="235680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60513D0-6CF6-41C1-A6A3-DC2261E0F7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62348"/>
            <a:ext cx="1974488" cy="32956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54959DB-A7B4-40BD-AD10-D85A9176DC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37" y="0"/>
            <a:ext cx="3886063" cy="2598774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:a16="http://schemas.microsoft.com/office/drawing/2014/main" id="{E6D4EAC4-F1D8-499B-A789-FA89EF667C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91450" y="759883"/>
            <a:ext cx="2540000" cy="5583986"/>
          </a:xfrm>
          <a:prstGeom prst="roundRect">
            <a:avLst>
              <a:gd name="adj" fmla="val 2115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0" name="Graphic 3">
            <a:hlinkClick r:id="rId7"/>
            <a:extLst>
              <a:ext uri="{FF2B5EF4-FFF2-40B4-BE49-F238E27FC236}">
                <a16:creationId xmlns:a16="http://schemas.microsoft.com/office/drawing/2014/main" id="{2A5D2C8F-BB9F-4B9B-AB7D-62D470E99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21" name="TextBox 20">
            <a:hlinkClick r:id="rId10"/>
            <a:extLst>
              <a:ext uri="{FF2B5EF4-FFF2-40B4-BE49-F238E27FC236}">
                <a16:creationId xmlns:a16="http://schemas.microsoft.com/office/drawing/2014/main" id="{48627EDD-4A2B-4838-B98F-F8B58BC8B0CE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54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6D0DB403-758D-4E8A-B6FA-742D8E21C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472" y="0"/>
            <a:ext cx="4741528" cy="17073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3230C52-9245-49A4-A694-4960E1DCE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5511" y="4041510"/>
            <a:ext cx="2526865" cy="310611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BF4945B-583B-41DE-A299-B536BCFF5F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757"/>
            <a:ext cx="2474805" cy="3512243"/>
          </a:xfrm>
          <a:prstGeom prst="rect">
            <a:avLst/>
          </a:prstGeom>
        </p:spPr>
      </p:pic>
      <p:pic>
        <p:nvPicPr>
          <p:cNvPr id="10" name="Graphic 3">
            <a:hlinkClick r:id="rId5"/>
            <a:extLst>
              <a:ext uri="{FF2B5EF4-FFF2-40B4-BE49-F238E27FC236}">
                <a16:creationId xmlns:a16="http://schemas.microsoft.com/office/drawing/2014/main" id="{1464BDAE-C41D-45E8-AA31-14B3E4227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8"/>
            <a:extLst>
              <a:ext uri="{FF2B5EF4-FFF2-40B4-BE49-F238E27FC236}">
                <a16:creationId xmlns:a16="http://schemas.microsoft.com/office/drawing/2014/main" id="{005B0AA2-C299-43FA-825B-07963B36C8A9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그림 개체 틀 5">
            <a:extLst>
              <a:ext uri="{FF2B5EF4-FFF2-40B4-BE49-F238E27FC236}">
                <a16:creationId xmlns:a16="http://schemas.microsoft.com/office/drawing/2014/main" id="{28271200-5C1B-4817-A4BD-CDF8E3EC8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3140" y="1109778"/>
            <a:ext cx="6988017" cy="4556788"/>
          </a:xfrm>
          <a:prstGeom prst="roundRect">
            <a:avLst>
              <a:gd name="adj" fmla="val 311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584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1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1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efaheducatio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1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1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jpg"/><Relationship Id="rId7" Type="http://schemas.openxmlformats.org/officeDocument/2006/relationships/image" Target="../media/image3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타원 26">
            <a:extLst>
              <a:ext uri="{FF2B5EF4-FFF2-40B4-BE49-F238E27FC236}">
                <a16:creationId xmlns:a16="http://schemas.microsoft.com/office/drawing/2014/main" id="{49F6809C-72F0-46DC-807E-D6A6D662B292}"/>
              </a:ext>
            </a:extLst>
          </p:cNvPr>
          <p:cNvSpPr/>
          <p:nvPr/>
        </p:nvSpPr>
        <p:spPr>
          <a:xfrm>
            <a:off x="5530226" y="1621250"/>
            <a:ext cx="1131551" cy="113155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D4491B-7314-4D13-8276-85BE999E5463}"/>
              </a:ext>
            </a:extLst>
          </p:cNvPr>
          <p:cNvSpPr txBox="1"/>
          <p:nvPr/>
        </p:nvSpPr>
        <p:spPr>
          <a:xfrm>
            <a:off x="2100481" y="198059"/>
            <a:ext cx="6859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4800" b="1" dirty="0" smtClean="0">
                <a:solidFill>
                  <a:srgbClr val="020838"/>
                </a:solidFill>
                <a:latin typeface="Andalus" panose="02020603050405020304" pitchFamily="18" charset="-78"/>
                <a:cs typeface="AGA Aladdin Regular" pitchFamily="2" charset="-78"/>
              </a:rPr>
              <a:t>حل نظام من معادلتين خطيتين بيانياً</a:t>
            </a:r>
            <a:endParaRPr lang="ko-KR" altLang="en-US" sz="4800" b="1" dirty="0">
              <a:solidFill>
                <a:srgbClr val="020838"/>
              </a:solidFill>
              <a:latin typeface="Andalus" panose="02020603050405020304" pitchFamily="18" charset="-78"/>
              <a:cs typeface="AGA Aladdin Regular" pitchFamily="2" charset="-78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49EEBBD-ABB7-4DD2-9CB0-06B7AABFB926}"/>
              </a:ext>
            </a:extLst>
          </p:cNvPr>
          <p:cNvSpPr/>
          <p:nvPr/>
        </p:nvSpPr>
        <p:spPr>
          <a:xfrm>
            <a:off x="4308768" y="3023929"/>
            <a:ext cx="3531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1 ) أتعرف عدد حلول نظام مكون من معادلتين خطيتين</a:t>
            </a:r>
          </a:p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2 ) أحل نظاماً مكوناً من معادلتين خطيتين بيانياً</a:t>
            </a:r>
            <a:endParaRPr lang="en-US" altLang="ko-KR" sz="3600" b="1" dirty="0">
              <a:solidFill>
                <a:srgbClr val="0000CC"/>
              </a:solidFill>
              <a:latin typeface="+mj-lt"/>
              <a:cs typeface="Akhbar MT" pitchFamily="2" charset="-78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C6A3AEA7-9039-4F60-B840-3B5CF9C5FF36}"/>
              </a:ext>
            </a:extLst>
          </p:cNvPr>
          <p:cNvSpPr/>
          <p:nvPr/>
        </p:nvSpPr>
        <p:spPr>
          <a:xfrm>
            <a:off x="2177973" y="1621250"/>
            <a:ext cx="1131551" cy="113155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7B3E5C7B-D923-4DBE-B284-3A97290B95AA}"/>
              </a:ext>
            </a:extLst>
          </p:cNvPr>
          <p:cNvSpPr/>
          <p:nvPr/>
        </p:nvSpPr>
        <p:spPr>
          <a:xfrm>
            <a:off x="8956609" y="1621250"/>
            <a:ext cx="1131551" cy="113155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C170FE9-299C-4BD7-9D5E-5D78170993EC}"/>
              </a:ext>
            </a:extLst>
          </p:cNvPr>
          <p:cNvSpPr/>
          <p:nvPr/>
        </p:nvSpPr>
        <p:spPr>
          <a:xfrm>
            <a:off x="8110772" y="3065494"/>
            <a:ext cx="3000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درست التمثيل البياني للمعادلات الخطية</a:t>
            </a:r>
            <a:endParaRPr lang="en-US" altLang="ko-KR" sz="3600" b="1" dirty="0">
              <a:solidFill>
                <a:srgbClr val="0000CC"/>
              </a:solidFill>
              <a:latin typeface="+mj-lt"/>
              <a:cs typeface="Akhbar MT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871705" y="1974649"/>
            <a:ext cx="188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فيما سبق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5810733" y="1981957"/>
            <a:ext cx="188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الآن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2154569" y="1956192"/>
            <a:ext cx="188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المفردات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3" name="직사각형 27">
            <a:extLst>
              <a:ext uri="{FF2B5EF4-FFF2-40B4-BE49-F238E27FC236}">
                <a16:creationId xmlns:a16="http://schemas.microsoft.com/office/drawing/2014/main" id="{D49EEBBD-ABB7-4DD2-9CB0-06B7AABFB926}"/>
              </a:ext>
            </a:extLst>
          </p:cNvPr>
          <p:cNvSpPr/>
          <p:nvPr/>
        </p:nvSpPr>
        <p:spPr>
          <a:xfrm>
            <a:off x="509723" y="3023929"/>
            <a:ext cx="3531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1 ) نظام من معادلتين</a:t>
            </a:r>
          </a:p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2 ) النظام المتسق</a:t>
            </a:r>
          </a:p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3 ) النظام المستقل</a:t>
            </a:r>
          </a:p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4 ) النظام غير المستقل</a:t>
            </a:r>
          </a:p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5 ) النظام غير المتسق</a:t>
            </a:r>
            <a:endParaRPr lang="en-US" altLang="ko-KR" sz="3600" b="1" dirty="0">
              <a:solidFill>
                <a:srgbClr val="0000CC"/>
              </a:solidFill>
              <a:latin typeface="+mj-lt"/>
              <a:cs typeface="Akhbar MT" pitchFamily="2" charset="-78"/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4" y="0"/>
            <a:ext cx="905012" cy="9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2230582" y="156298"/>
            <a:ext cx="7144616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9224" name="Picture 8" descr="https://i.pinimg.com/564x/fa/44/ca/fa44ca4534f7cdec8f8a15c6100360d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85" y="-282659"/>
            <a:ext cx="7594024" cy="75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7564" y="156298"/>
            <a:ext cx="7047634" cy="5662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2" y="2830362"/>
            <a:ext cx="3006436" cy="317773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8738" y="1276740"/>
            <a:ext cx="1753898" cy="65596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3" y="-542339"/>
            <a:ext cx="4010891" cy="3068782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9116291" y="1634835"/>
            <a:ext cx="2874818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3 من واقع الحياة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5563" y="755445"/>
            <a:ext cx="2855768" cy="32699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3755" y="2388611"/>
            <a:ext cx="1879889" cy="2962446"/>
          </a:xfrm>
          <a:prstGeom prst="rect">
            <a:avLst/>
          </a:prstGeom>
        </p:spPr>
      </p:pic>
      <p:pic>
        <p:nvPicPr>
          <p:cNvPr id="2056" name="Picture 8" descr="https://i.pinimg.com/564x/79/e3/20/79e320665892169f82c83303b9586c1f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7874" y="-312630"/>
            <a:ext cx="5991715" cy="90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135" y="2208646"/>
            <a:ext cx="5881687" cy="396098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3" y="-542339"/>
            <a:ext cx="4010891" cy="3068782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9116291" y="1634835"/>
            <a:ext cx="2874818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3 من واقع الحياة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5563" y="755445"/>
            <a:ext cx="2855768" cy="32699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3755" y="2388611"/>
            <a:ext cx="1879889" cy="2962446"/>
          </a:xfrm>
          <a:prstGeom prst="rect">
            <a:avLst/>
          </a:prstGeom>
        </p:spPr>
      </p:pic>
      <p:pic>
        <p:nvPicPr>
          <p:cNvPr id="2056" name="Picture 8" descr="https://i.pinimg.com/564x/79/e3/20/79e320665892169f82c83303b9586c1f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3880" y="-670087"/>
            <a:ext cx="4999701" cy="90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1971" y="2299461"/>
            <a:ext cx="6843520" cy="314074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3078" name="Picture 6" descr="https://i.pinimg.com/564x/c4/69/2d/c4692dc930b4a726b18f543d78c9c6d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07327" y="-28953"/>
            <a:ext cx="5015345" cy="75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2466110" y="1697503"/>
            <a:ext cx="583276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3 ) </a:t>
            </a:r>
            <a:r>
              <a:rPr lang="ar-SA" sz="2000" b="1" dirty="0" smtClean="0">
                <a:solidFill>
                  <a:srgbClr val="0000CC"/>
                </a:solidFill>
              </a:rPr>
              <a:t>ساعات : </a:t>
            </a:r>
            <a:r>
              <a:rPr lang="ar-SA" sz="2000" b="1" dirty="0" smtClean="0"/>
              <a:t>يرغب كل من محمود ورائد في شراء ساعة يدوية ،</a:t>
            </a:r>
          </a:p>
          <a:p>
            <a:pPr algn="r"/>
            <a:r>
              <a:rPr lang="ar-SA" sz="2000" b="1" dirty="0" smtClean="0"/>
              <a:t>فإذا كان مع محمود 14 ريالاً , ويوفر 10 ريالات في الأسبوع ، </a:t>
            </a:r>
          </a:p>
          <a:p>
            <a:pPr algn="r"/>
            <a:r>
              <a:rPr lang="ar-SA" sz="2000" b="1" dirty="0" smtClean="0"/>
              <a:t>ومع رائد 26 ريالاً ويوفر 7 ريالات في الأسبوع ، </a:t>
            </a:r>
          </a:p>
          <a:p>
            <a:pPr algn="r"/>
            <a:r>
              <a:rPr lang="ar-SA" sz="2000" b="1" dirty="0" smtClean="0"/>
              <a:t>فبعد كم أسبوع يصبح معهما المبلغ نفسه ؟ </a:t>
            </a:r>
          </a:p>
          <a:p>
            <a:pPr algn="r"/>
            <a:endParaRPr lang="ar-SA" sz="2000" b="1" dirty="0" smtClean="0"/>
          </a:p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r>
              <a:rPr lang="en-US" sz="2000" b="1" dirty="0" smtClean="0"/>
              <a:t>  </a:t>
            </a:r>
            <a:endParaRPr lang="ar-SA" sz="2000" b="1" dirty="0" smtClean="0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7439" y="-1436021"/>
            <a:ext cx="5239257" cy="1013406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3565" y="1669904"/>
            <a:ext cx="7334250" cy="88582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3565" y="2665115"/>
            <a:ext cx="2461780" cy="2369673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6182" y="2665115"/>
            <a:ext cx="4866840" cy="2022138"/>
          </a:xfrm>
          <a:prstGeom prst="rect">
            <a:avLst/>
          </a:prstGeom>
        </p:spPr>
      </p:pic>
      <p:pic>
        <p:nvPicPr>
          <p:cNvPr id="5122" name="Picture 2" descr="https://i.pinimg.com/564x/f2/36/54/f236540354dd1b64644493c7d0eb980f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47" y="-41425"/>
            <a:ext cx="1795607" cy="17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/>
          <p:cNvSpPr txBox="1"/>
          <p:nvPr/>
        </p:nvSpPr>
        <p:spPr>
          <a:xfrm>
            <a:off x="8495308" y="1018125"/>
            <a:ext cx="1357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تأكد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2230582" y="156298"/>
            <a:ext cx="7144616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24" name="Picture 8" descr="https://i.pinimg.com/564x/fa/44/ca/fa44ca4534f7cdec8f8a15c6100360d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85" y="-282659"/>
            <a:ext cx="7594024" cy="75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2" y="2830362"/>
            <a:ext cx="3006436" cy="317773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7560" y="185692"/>
            <a:ext cx="7051964" cy="45543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0678" y="1190858"/>
            <a:ext cx="2006310" cy="1028713"/>
          </a:xfrm>
          <a:prstGeom prst="rect">
            <a:avLst/>
          </a:prstGeom>
        </p:spPr>
      </p:pic>
      <p:pic>
        <p:nvPicPr>
          <p:cNvPr id="6146" name="Picture 2" descr="https://i.pinimg.com/564x/53/b8/aa/53b8aae5a7d62e84900e5d766befc80b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865" y="1893592"/>
            <a:ext cx="2013390" cy="201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2230582" y="156298"/>
            <a:ext cx="7144616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24" name="Picture 8" descr="https://i.pinimg.com/564x/fa/44/ca/fa44ca4534f7cdec8f8a15c6100360d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85" y="-282659"/>
            <a:ext cx="7594024" cy="75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2" y="2830362"/>
            <a:ext cx="3006436" cy="317773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7560" y="185692"/>
            <a:ext cx="7051964" cy="455439"/>
          </a:xfrm>
          <a:prstGeom prst="rect">
            <a:avLst/>
          </a:prstGeom>
        </p:spPr>
      </p:pic>
      <p:pic>
        <p:nvPicPr>
          <p:cNvPr id="6146" name="Picture 2" descr="https://i.pinimg.com/564x/53/b8/aa/53b8aae5a7d62e84900e5d766befc80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865" y="1893592"/>
            <a:ext cx="2013390" cy="201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8218" y="1190858"/>
            <a:ext cx="1865168" cy="87946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224263" y="1634835"/>
            <a:ext cx="2924896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مهارات التفكير العليا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9224" name="Picture 8" descr="https://i.pinimg.com/564x/fa/44/ca/fa44ca4534f7cdec8f8a15c6100360d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60" y="-282659"/>
            <a:ext cx="7594024" cy="75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4834" y="1348924"/>
            <a:ext cx="6885834" cy="1010299"/>
          </a:xfrm>
          <a:prstGeom prst="rect">
            <a:avLst/>
          </a:prstGeom>
        </p:spPr>
      </p:pic>
      <p:pic>
        <p:nvPicPr>
          <p:cNvPr id="7170" name="Picture 2" descr="https://i.pinimg.com/564x/4e/97/67/4e9767a1cd4bffb48d314b9b2b0022d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05" y="2359223"/>
            <a:ext cx="2591232" cy="25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7121240" y="1801091"/>
            <a:ext cx="2854037" cy="1371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218222" y="1814945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بمنصة مدرستي</a:t>
            </a:r>
            <a:endParaRPr lang="ar-SA" sz="4000" dirty="0">
              <a:cs typeface="AGA Aladdin Regular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752115" y="3277862"/>
            <a:ext cx="2854037" cy="159894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849097" y="3131122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646223" y="4973790"/>
            <a:ext cx="2854037" cy="1371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743205" y="4987644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800" b="1" dirty="0" smtClean="0">
              <a:cs typeface="AGA Aladdin Regular" pitchFamily="2" charset="-78"/>
            </a:endParaRPr>
          </a:p>
        </p:txBody>
      </p:sp>
      <p:pic>
        <p:nvPicPr>
          <p:cNvPr id="6" name="صورة 5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454" y="5379220"/>
            <a:ext cx="836383" cy="836383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5361704" y="4376476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12" name="Picture 2" descr="تويتر - ويكيبيديا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2" y="4454561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/>
          </p:nvPr>
        </p:nvGraphicFramePr>
        <p:xfrm>
          <a:off x="1893455" y="1911156"/>
          <a:ext cx="8127999" cy="22250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أريد أن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تعلمت ؟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151798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0354147" y="1849960"/>
            <a:ext cx="1380658" cy="8866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19324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9333" y="2048510"/>
            <a:ext cx="1190286" cy="48958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1874" y="1322503"/>
            <a:ext cx="8508321" cy="194160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0583" y="3264105"/>
            <a:ext cx="7268044" cy="3205703"/>
          </a:xfrm>
          <a:prstGeom prst="rect">
            <a:avLst/>
          </a:prstGeom>
        </p:spPr>
      </p:pic>
      <p:pic>
        <p:nvPicPr>
          <p:cNvPr id="2050" name="Picture 2" descr="موقع د: عماد نايل للتدريب والتطوير: استراتيجيات طرح الأسئلة -عماد نايل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635" y="2736649"/>
            <a:ext cx="1483681" cy="14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183009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1565564" y="1676401"/>
            <a:ext cx="8498464" cy="250767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626" y="1759470"/>
            <a:ext cx="8379401" cy="234153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7161" y="4267143"/>
            <a:ext cx="5097976" cy="2424602"/>
          </a:xfrm>
          <a:prstGeom prst="rect">
            <a:avLst/>
          </a:prstGeom>
        </p:spPr>
      </p:pic>
      <p:pic>
        <p:nvPicPr>
          <p:cNvPr id="11" name="Picture 2" descr="Thinking Child Clipart Transparent Png - Child Thinking Clipart, Png  Download , Transparent Png Image - PNGitem"/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280" y="1955691"/>
            <a:ext cx="1516284" cy="23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171709" y="1260763"/>
            <a:ext cx="1108363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1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6863" y="-61426"/>
            <a:ext cx="5623873" cy="795250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-431499"/>
            <a:ext cx="3068782" cy="306878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8073" y="920049"/>
            <a:ext cx="1917772" cy="40431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4865" y="2405846"/>
            <a:ext cx="5939576" cy="2872736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0871" y="1982221"/>
            <a:ext cx="1402953" cy="350417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088" y="1496287"/>
            <a:ext cx="4169320" cy="324196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8" y="-113973"/>
            <a:ext cx="5417654" cy="720750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8254" y="974581"/>
            <a:ext cx="1995055" cy="83926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8254" y="4022949"/>
            <a:ext cx="1884219" cy="71530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171709" y="1260763"/>
            <a:ext cx="1108363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2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6863" y="-61426"/>
            <a:ext cx="5623873" cy="795250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-431499"/>
            <a:ext cx="3221182" cy="306878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7128" y="917559"/>
            <a:ext cx="2316630" cy="34320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5759" y="2388909"/>
            <a:ext cx="5847468" cy="3565529"/>
          </a:xfrm>
          <a:prstGeom prst="rect">
            <a:avLst/>
          </a:prstGeom>
        </p:spPr>
      </p:pic>
      <p:pic>
        <p:nvPicPr>
          <p:cNvPr id="8194" name="Picture 2" descr="https://i.pinimg.com/564x/81/c0/0b/81c00bab4bb88a02d52b399e553b0ad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681" y="2080181"/>
            <a:ext cx="2062334" cy="206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171709" y="1260763"/>
            <a:ext cx="1108363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2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6615" y="-439319"/>
            <a:ext cx="4147981" cy="795250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-431499"/>
            <a:ext cx="3221182" cy="306878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7128" y="917559"/>
            <a:ext cx="2316630" cy="34320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9845" y="2741192"/>
            <a:ext cx="5661523" cy="159148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3456" y="3681240"/>
            <a:ext cx="2276148" cy="1621958"/>
          </a:xfrm>
          <a:prstGeom prst="rect">
            <a:avLst/>
          </a:prstGeom>
        </p:spPr>
      </p:pic>
      <p:pic>
        <p:nvPicPr>
          <p:cNvPr id="12" name="Picture 2" descr="https://i.pinimg.com/564x/81/c0/0b/81c00bab4bb88a02d52b399e553b0ad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695" y="1913921"/>
            <a:ext cx="1767319" cy="17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2230582" y="156298"/>
            <a:ext cx="7144616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9224" name="Picture 8" descr="https://i.pinimg.com/564x/fa/44/ca/fa44ca4534f7cdec8f8a15c6100360d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85" y="-282659"/>
            <a:ext cx="7594024" cy="75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7564" y="156298"/>
            <a:ext cx="7047634" cy="56620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909" y="1293406"/>
            <a:ext cx="2091772" cy="93717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2" y="2830362"/>
            <a:ext cx="3006436" cy="317773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gmar One - Montserrat Light">
      <a:majorFont>
        <a:latin typeface="Sigmar One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8210F"/>
        </a:solidFill>
        <a:ln>
          <a:noFill/>
        </a:ln>
      </a:spPr>
      <a:bodyPr rtlCol="0" anchor="ctr"/>
      <a:lstStyle>
        <a:defPPr algn="ctr">
          <a:defRPr sz="2000"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22328</TotalTime>
  <Words>159</Words>
  <Application>Microsoft Office PowerPoint</Application>
  <PresentationFormat>شاشة عريضة</PresentationFormat>
  <Paragraphs>38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8" baseType="lpstr">
      <vt:lpstr>Akhbar MT</vt:lpstr>
      <vt:lpstr>Sigmar One</vt:lpstr>
      <vt:lpstr>AGA Aladdin Regular</vt:lpstr>
      <vt:lpstr>Arial Unicode MS</vt:lpstr>
      <vt:lpstr>Monotype Koufi</vt:lpstr>
      <vt:lpstr>Montserrat Light</vt:lpstr>
      <vt:lpstr>맑은 고딕</vt:lpstr>
      <vt:lpstr>Arial</vt:lpstr>
      <vt:lpstr>Andalus</vt:lpstr>
      <vt:lpstr>PPTMON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Maher</cp:lastModifiedBy>
  <cp:revision>294</cp:revision>
  <dcterms:created xsi:type="dcterms:W3CDTF">2019-04-06T05:20:47Z</dcterms:created>
  <dcterms:modified xsi:type="dcterms:W3CDTF">2022-12-21T21:04:49Z</dcterms:modified>
</cp:coreProperties>
</file>